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vnd.openxmlformats-officedocument.presentationml.commentAuthors+xml" PartName="/ppt/commentAuthors.xml"/>
  <Override ContentType="application/vnd.openxmlformats-officedocument.presentationml.comments+xml" PartName="/ppt/comments/comment1.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Diljot Grewxl"/>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5"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Montserrat-bold.fntdata"/><Relationship Id="rId18" Type="http://schemas.openxmlformats.org/officeDocument/2006/relationships/font" Target="fonts/Montserrat-regular.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20-03-01T05:48:11.742">
    <p:pos x="888" y="911"/>
    <p:text>dont forget to change this tomorrow guys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0dbb8fb67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0dbb8fb67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0dbb8fb67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0dbb8fb67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0dab1b9a7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0dab1b9a7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0dab1b9a7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0dab1b9a7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0dab1b9a7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0dab1b9a7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0dab1b9a7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0dab1b9a7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0dab1b9a7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0dab1b9a7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0dbb8fb67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0dbb8fb67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0dab1b9a7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0dab1b9a7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hygroscopic material..</a:t>
            </a:r>
            <a:endParaRPr/>
          </a:p>
          <a:p>
            <a:pPr indent="0" lvl="0" marL="0" rtl="0" algn="l">
              <a:spcBef>
                <a:spcPts val="0"/>
              </a:spcBef>
              <a:spcAft>
                <a:spcPts val="0"/>
              </a:spcAft>
              <a:buNone/>
            </a:pPr>
            <a:r>
              <a:rPr lang="en"/>
              <a:t>Works through osmosis as water concentration outside the structure is higher than water concentration inside the structure hence the wtaer molecules moved down the concentration gradient into the polymer. The material swells as a result.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0dab1b9a7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0dab1b9a7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1559750" y="1997400"/>
            <a:ext cx="4587000" cy="1148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latin typeface="Arial"/>
              <a:ea typeface="Arial"/>
              <a:cs typeface="Arial"/>
              <a:sym typeface="Arial"/>
            </a:endParaRPr>
          </a:p>
          <a:p>
            <a:pPr indent="0" lvl="0" marL="0" rtl="0" algn="r">
              <a:spcBef>
                <a:spcPts val="0"/>
              </a:spcBef>
              <a:spcAft>
                <a:spcPts val="0"/>
              </a:spcAft>
              <a:buNone/>
            </a:pPr>
            <a:r>
              <a:t/>
            </a:r>
            <a:endParaRPr>
              <a:latin typeface="Arial"/>
              <a:ea typeface="Arial"/>
              <a:cs typeface="Arial"/>
              <a:sym typeface="Arial"/>
            </a:endParaRPr>
          </a:p>
          <a:p>
            <a:pPr indent="0" lvl="0" marL="0" rtl="0" algn="r">
              <a:spcBef>
                <a:spcPts val="0"/>
              </a:spcBef>
              <a:spcAft>
                <a:spcPts val="0"/>
              </a:spcAft>
              <a:buNone/>
            </a:pPr>
            <a:r>
              <a:rPr lang="en">
                <a:solidFill>
                  <a:srgbClr val="FCE5CD"/>
                </a:solidFill>
                <a:latin typeface="Arial"/>
                <a:ea typeface="Arial"/>
                <a:cs typeface="Arial"/>
                <a:sym typeface="Arial"/>
              </a:rPr>
              <a:t>Team 14</a:t>
            </a:r>
            <a:endParaRPr>
              <a:solidFill>
                <a:srgbClr val="FCE5CD"/>
              </a:solidFill>
              <a:latin typeface="Arial"/>
              <a:ea typeface="Arial"/>
              <a:cs typeface="Arial"/>
              <a:sym typeface="Arial"/>
            </a:endParaRPr>
          </a:p>
          <a:p>
            <a:pPr indent="0" lvl="0" marL="0" rtl="0" algn="r">
              <a:spcBef>
                <a:spcPts val="0"/>
              </a:spcBef>
              <a:spcAft>
                <a:spcPts val="0"/>
              </a:spcAft>
              <a:buNone/>
            </a:pPr>
            <a:r>
              <a:t/>
            </a:r>
            <a:endParaRPr>
              <a:solidFill>
                <a:srgbClr val="FCE5CD"/>
              </a:solidFill>
              <a:latin typeface="Arial"/>
              <a:ea typeface="Arial"/>
              <a:cs typeface="Arial"/>
              <a:sym typeface="Arial"/>
            </a:endParaRPr>
          </a:p>
          <a:p>
            <a:pPr indent="0" lvl="0" marL="0" rtl="0" algn="r">
              <a:lnSpc>
                <a:spcPct val="115000"/>
              </a:lnSpc>
              <a:spcBef>
                <a:spcPts val="0"/>
              </a:spcBef>
              <a:spcAft>
                <a:spcPts val="0"/>
              </a:spcAft>
              <a:buNone/>
            </a:pPr>
            <a:r>
              <a:rPr lang="en" sz="1400">
                <a:solidFill>
                  <a:srgbClr val="FCE5CD"/>
                </a:solidFill>
                <a:latin typeface="Arial"/>
                <a:ea typeface="Arial"/>
                <a:cs typeface="Arial"/>
                <a:sym typeface="Arial"/>
              </a:rPr>
              <a:t>Hetav Pandya</a:t>
            </a:r>
            <a:endParaRPr sz="1400">
              <a:solidFill>
                <a:srgbClr val="FCE5CD"/>
              </a:solidFill>
              <a:latin typeface="Arial"/>
              <a:ea typeface="Arial"/>
              <a:cs typeface="Arial"/>
              <a:sym typeface="Arial"/>
            </a:endParaRPr>
          </a:p>
          <a:p>
            <a:pPr indent="0" lvl="0" marL="0" rtl="0" algn="r">
              <a:lnSpc>
                <a:spcPct val="115000"/>
              </a:lnSpc>
              <a:spcBef>
                <a:spcPts val="0"/>
              </a:spcBef>
              <a:spcAft>
                <a:spcPts val="0"/>
              </a:spcAft>
              <a:buNone/>
            </a:pPr>
            <a:r>
              <a:rPr lang="en" sz="1400">
                <a:solidFill>
                  <a:srgbClr val="FCE5CD"/>
                </a:solidFill>
                <a:latin typeface="Arial"/>
                <a:ea typeface="Arial"/>
                <a:cs typeface="Arial"/>
                <a:sym typeface="Arial"/>
              </a:rPr>
              <a:t>Chirag Sethi</a:t>
            </a:r>
            <a:endParaRPr sz="1400">
              <a:solidFill>
                <a:srgbClr val="FCE5CD"/>
              </a:solidFill>
              <a:latin typeface="Arial"/>
              <a:ea typeface="Arial"/>
              <a:cs typeface="Arial"/>
              <a:sym typeface="Arial"/>
            </a:endParaRPr>
          </a:p>
          <a:p>
            <a:pPr indent="0" lvl="0" marL="0" rtl="0" algn="r">
              <a:lnSpc>
                <a:spcPct val="115000"/>
              </a:lnSpc>
              <a:spcBef>
                <a:spcPts val="0"/>
              </a:spcBef>
              <a:spcAft>
                <a:spcPts val="0"/>
              </a:spcAft>
              <a:buNone/>
            </a:pPr>
            <a:r>
              <a:rPr lang="en" sz="1400">
                <a:solidFill>
                  <a:srgbClr val="FCE5CD"/>
                </a:solidFill>
                <a:latin typeface="Arial"/>
                <a:ea typeface="Arial"/>
                <a:cs typeface="Arial"/>
                <a:sym typeface="Arial"/>
              </a:rPr>
              <a:t>Seaghan Abreo </a:t>
            </a:r>
            <a:endParaRPr sz="1400">
              <a:solidFill>
                <a:srgbClr val="FCE5CD"/>
              </a:solidFill>
              <a:latin typeface="Arial"/>
              <a:ea typeface="Arial"/>
              <a:cs typeface="Arial"/>
              <a:sym typeface="Arial"/>
            </a:endParaRPr>
          </a:p>
          <a:p>
            <a:pPr indent="0" lvl="0" marL="0" rtl="0" algn="r">
              <a:lnSpc>
                <a:spcPct val="115000"/>
              </a:lnSpc>
              <a:spcBef>
                <a:spcPts val="0"/>
              </a:spcBef>
              <a:spcAft>
                <a:spcPts val="0"/>
              </a:spcAft>
              <a:buNone/>
            </a:pPr>
            <a:r>
              <a:rPr lang="en" sz="1400">
                <a:solidFill>
                  <a:srgbClr val="FCE5CD"/>
                </a:solidFill>
                <a:latin typeface="Arial"/>
                <a:ea typeface="Arial"/>
                <a:cs typeface="Arial"/>
                <a:sym typeface="Arial"/>
              </a:rPr>
              <a:t>Diljot Grewal</a:t>
            </a:r>
            <a:endParaRPr sz="1400">
              <a:solidFill>
                <a:srgbClr val="FCE5CD"/>
              </a:solidFill>
              <a:latin typeface="Arial"/>
              <a:ea typeface="Arial"/>
              <a:cs typeface="Arial"/>
              <a:sym typeface="Arial"/>
            </a:endParaRPr>
          </a:p>
          <a:p>
            <a:pPr indent="0" lvl="0" marL="0" rtl="0" algn="r">
              <a:spcBef>
                <a:spcPts val="0"/>
              </a:spcBef>
              <a:spcAft>
                <a:spcPts val="0"/>
              </a:spcAft>
              <a:buNone/>
            </a:pPr>
            <a:r>
              <a:rPr lang="en" sz="1400">
                <a:solidFill>
                  <a:srgbClr val="FCE5CD"/>
                </a:solidFill>
                <a:latin typeface="Arial"/>
                <a:ea typeface="Arial"/>
                <a:cs typeface="Arial"/>
                <a:sym typeface="Arial"/>
              </a:rPr>
              <a:t>Nishit Jain</a:t>
            </a:r>
            <a:endParaRPr sz="1400">
              <a:solidFill>
                <a:srgbClr val="FCE5CD"/>
              </a:solidFill>
              <a:latin typeface="Arial"/>
              <a:ea typeface="Arial"/>
              <a:cs typeface="Arial"/>
              <a:sym typeface="Arial"/>
            </a:endParaRPr>
          </a:p>
        </p:txBody>
      </p:sp>
      <p:sp>
        <p:nvSpPr>
          <p:cNvPr id="135" name="Google Shape;135;p13"/>
          <p:cNvSpPr txBox="1"/>
          <p:nvPr/>
        </p:nvSpPr>
        <p:spPr>
          <a:xfrm>
            <a:off x="1138550" y="354200"/>
            <a:ext cx="7663800" cy="1055100"/>
          </a:xfrm>
          <a:prstGeom prst="rect">
            <a:avLst/>
          </a:prstGeom>
          <a:noFill/>
          <a:ln>
            <a:noFill/>
          </a:ln>
        </p:spPr>
        <p:txBody>
          <a:bodyPr anchorCtr="0" anchor="t" bIns="91425" lIns="91425" spcFirstLastPara="1" rIns="91425" wrap="square" tIns="91425">
            <a:noAutofit/>
          </a:bodyPr>
          <a:lstStyle/>
          <a:p>
            <a:pPr indent="0" lvl="0" marL="2286000" rtl="0" algn="l">
              <a:spcBef>
                <a:spcPts val="0"/>
              </a:spcBef>
              <a:spcAft>
                <a:spcPts val="0"/>
              </a:spcAft>
              <a:buNone/>
            </a:pPr>
            <a:r>
              <a:rPr b="1" lang="en" sz="3000">
                <a:solidFill>
                  <a:srgbClr val="FF9900"/>
                </a:solidFill>
                <a:latin typeface="Lato"/>
                <a:ea typeface="Lato"/>
                <a:cs typeface="Lato"/>
                <a:sym typeface="Lato"/>
              </a:rPr>
              <a:t>Custom-Aid</a:t>
            </a:r>
            <a:endParaRPr b="1" sz="3000">
              <a:solidFill>
                <a:srgbClr val="FF9900"/>
              </a:solidFill>
              <a:latin typeface="Lato"/>
              <a:ea typeface="Lato"/>
              <a:cs typeface="Lato"/>
              <a:sym typeface="Lato"/>
            </a:endParaRPr>
          </a:p>
          <a:p>
            <a:pPr indent="0" lvl="0" marL="3200400" rtl="0" algn="l">
              <a:spcBef>
                <a:spcPts val="0"/>
              </a:spcBef>
              <a:spcAft>
                <a:spcPts val="0"/>
              </a:spcAft>
              <a:buNone/>
            </a:pPr>
            <a:r>
              <a:rPr b="1" lang="en">
                <a:solidFill>
                  <a:srgbClr val="FF9900"/>
                </a:solidFill>
                <a:latin typeface="Lato"/>
                <a:ea typeface="Lato"/>
                <a:cs typeface="Lato"/>
                <a:sym typeface="Lato"/>
              </a:rPr>
              <a:t>     </a:t>
            </a:r>
            <a:endParaRPr b="1">
              <a:solidFill>
                <a:srgbClr val="FF9900"/>
              </a:solidFill>
              <a:latin typeface="Lato"/>
              <a:ea typeface="Lato"/>
              <a:cs typeface="Lato"/>
              <a:sym typeface="Lato"/>
            </a:endParaRPr>
          </a:p>
          <a:p>
            <a:pPr indent="0" lvl="0" marL="3200400" rtl="0" algn="l">
              <a:spcBef>
                <a:spcPts val="0"/>
              </a:spcBef>
              <a:spcAft>
                <a:spcPts val="0"/>
              </a:spcAft>
              <a:buNone/>
            </a:pPr>
            <a:r>
              <a:rPr b="1" lang="en" sz="1800">
                <a:solidFill>
                  <a:srgbClr val="FF9900"/>
                </a:solidFill>
                <a:latin typeface="Lato"/>
                <a:ea typeface="Lato"/>
                <a:cs typeface="Lato"/>
                <a:sym typeface="Lato"/>
              </a:rPr>
              <a:t> -</a:t>
            </a:r>
            <a:r>
              <a:rPr b="1" lang="en" sz="1800">
                <a:solidFill>
                  <a:srgbClr val="FF9900"/>
                </a:solidFill>
                <a:latin typeface="Lato"/>
                <a:ea typeface="Lato"/>
                <a:cs typeface="Lato"/>
                <a:sym typeface="Lato"/>
              </a:rPr>
              <a:t>Because all wounds are not the same...</a:t>
            </a:r>
            <a:endParaRPr b="1" sz="1800">
              <a:solidFill>
                <a:srgbClr val="FF99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pic>
        <p:nvPicPr>
          <p:cNvPr id="193" name="Google Shape;193;p22"/>
          <p:cNvPicPr preferRelativeResize="0"/>
          <p:nvPr/>
        </p:nvPicPr>
        <p:blipFill>
          <a:blip r:embed="rId3">
            <a:alphaModFix/>
          </a:blip>
          <a:stretch>
            <a:fillRect/>
          </a:stretch>
        </p:blipFill>
        <p:spPr>
          <a:xfrm>
            <a:off x="1131800" y="1006325"/>
            <a:ext cx="7039800" cy="3926951"/>
          </a:xfrm>
          <a:prstGeom prst="rect">
            <a:avLst/>
          </a:prstGeom>
          <a:noFill/>
          <a:ln>
            <a:noFill/>
          </a:ln>
        </p:spPr>
      </p:pic>
      <p:sp>
        <p:nvSpPr>
          <p:cNvPr id="194" name="Google Shape;194;p22"/>
          <p:cNvSpPr txBox="1"/>
          <p:nvPr/>
        </p:nvSpPr>
        <p:spPr>
          <a:xfrm>
            <a:off x="843300" y="172025"/>
            <a:ext cx="7457400" cy="64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9900"/>
                </a:solidFill>
                <a:latin typeface="Lato"/>
                <a:ea typeface="Lato"/>
                <a:cs typeface="Lato"/>
                <a:sym typeface="Lato"/>
              </a:rPr>
              <a:t>Illustration of Custom-Aid</a:t>
            </a:r>
            <a:endParaRPr sz="1800">
              <a:solidFill>
                <a:srgbClr val="FF9900"/>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3376750" y="2081275"/>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9900"/>
                </a:solidFill>
              </a:rPr>
              <a:t>Thank You!!!</a:t>
            </a:r>
            <a:endParaRPr>
              <a:solidFill>
                <a:srgbClr val="FF99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9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9900"/>
                </a:solidFill>
              </a:rPr>
              <a:t>PROBLEM STATEMENT</a:t>
            </a:r>
            <a:endParaRPr sz="2400">
              <a:solidFill>
                <a:srgbClr val="FF9900"/>
              </a:solidFill>
            </a:endParaRPr>
          </a:p>
        </p:txBody>
      </p:sp>
      <p:sp>
        <p:nvSpPr>
          <p:cNvPr id="141" name="Google Shape;141;p14"/>
          <p:cNvSpPr txBox="1"/>
          <p:nvPr>
            <p:ph idx="1" type="body"/>
          </p:nvPr>
        </p:nvSpPr>
        <p:spPr>
          <a:xfrm>
            <a:off x="1410075" y="1446375"/>
            <a:ext cx="7038900" cy="2911200"/>
          </a:xfrm>
          <a:prstGeom prst="rect">
            <a:avLst/>
          </a:prstGeom>
        </p:spPr>
        <p:txBody>
          <a:bodyPr anchorCtr="0" anchor="ctr" bIns="91425" lIns="91425" spcFirstLastPara="1" rIns="91425" wrap="square" tIns="91425">
            <a:noAutofit/>
          </a:bodyPr>
          <a:lstStyle/>
          <a:p>
            <a:pPr indent="-342900" lvl="0" marL="457200" rtl="0" algn="l">
              <a:lnSpc>
                <a:spcPct val="150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Measuring the size of the wound is currently done </a:t>
            </a:r>
            <a:r>
              <a:rPr lang="en" sz="1800">
                <a:solidFill>
                  <a:srgbClr val="FFFFFF"/>
                </a:solidFill>
                <a:latin typeface="Arial"/>
                <a:ea typeface="Arial"/>
                <a:cs typeface="Arial"/>
                <a:sym typeface="Arial"/>
              </a:rPr>
              <a:t>manually </a:t>
            </a:r>
            <a:r>
              <a:rPr lang="en" sz="1800">
                <a:solidFill>
                  <a:srgbClr val="FFFFFF"/>
                </a:solidFill>
                <a:latin typeface="Arial"/>
                <a:ea typeface="Arial"/>
                <a:cs typeface="Arial"/>
                <a:sym typeface="Arial"/>
              </a:rPr>
              <a:t>which is highly inaccurate. This makes it difficult and time-consuming to monitor the healing process.</a:t>
            </a:r>
            <a:endParaRPr sz="1800">
              <a:solidFill>
                <a:srgbClr val="FFFFFF"/>
              </a:solidFill>
              <a:latin typeface="Arial"/>
              <a:ea typeface="Arial"/>
              <a:cs typeface="Arial"/>
              <a:sym typeface="Arial"/>
            </a:endParaRPr>
          </a:p>
          <a:p>
            <a:pPr indent="-342900" lvl="0" marL="457200" rtl="0" algn="l">
              <a:lnSpc>
                <a:spcPct val="150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The current bandage lacks the potential to control the moisture content of the wound (moisture increases due to sweating), which can lead to bacterial infections. This slows down the healing process[1]. Moreover, excessive sweating requires the bandages to be changed frequently.</a:t>
            </a:r>
            <a:endParaRPr sz="1800">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animEffect filter="fade" transition="in">
                                      <p:cBhvr>
                                        <p:cTn dur="900"/>
                                        <p:tgtEl>
                                          <p:spTgt spid="14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9900"/>
                </a:solidFill>
              </a:rPr>
              <a:t>SCOPE</a:t>
            </a:r>
            <a:endParaRPr sz="2400">
              <a:solidFill>
                <a:srgbClr val="FF9900"/>
              </a:solidFill>
            </a:endParaRPr>
          </a:p>
        </p:txBody>
      </p:sp>
      <p:sp>
        <p:nvSpPr>
          <p:cNvPr id="147" name="Google Shape;147;p15"/>
          <p:cNvSpPr txBox="1"/>
          <p:nvPr>
            <p:ph idx="1" type="body"/>
          </p:nvPr>
        </p:nvSpPr>
        <p:spPr>
          <a:xfrm>
            <a:off x="1297500" y="1307850"/>
            <a:ext cx="7038900" cy="29112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800">
                <a:solidFill>
                  <a:srgbClr val="FFFFFF"/>
                </a:solidFill>
                <a:latin typeface="Arial"/>
                <a:ea typeface="Arial"/>
                <a:cs typeface="Arial"/>
                <a:sym typeface="Arial"/>
              </a:rPr>
              <a:t>To develop a program to get the dimensions of a customisable bandage </a:t>
            </a:r>
            <a:r>
              <a:rPr lang="en" sz="1800">
                <a:solidFill>
                  <a:srgbClr val="FFFFFF"/>
                </a:solidFill>
                <a:latin typeface="Arial"/>
                <a:ea typeface="Arial"/>
                <a:cs typeface="Arial"/>
                <a:sym typeface="Arial"/>
              </a:rPr>
              <a:t>that</a:t>
            </a:r>
            <a:r>
              <a:rPr lang="en" sz="1800">
                <a:solidFill>
                  <a:srgbClr val="FFFFFF"/>
                </a:solidFill>
                <a:latin typeface="Arial"/>
                <a:ea typeface="Arial"/>
                <a:cs typeface="Arial"/>
                <a:sym typeface="Arial"/>
              </a:rPr>
              <a:t> leads to a quicker and a more efficient healing process</a:t>
            </a:r>
            <a:r>
              <a:rPr lang="en" sz="1800">
                <a:solidFill>
                  <a:srgbClr val="FFFFFF"/>
                </a:solidFill>
                <a:latin typeface="Arial"/>
                <a:ea typeface="Arial"/>
                <a:cs typeface="Arial"/>
                <a:sym typeface="Arial"/>
              </a:rPr>
              <a:t> by</a:t>
            </a:r>
            <a:r>
              <a:rPr lang="en" sz="1800">
                <a:solidFill>
                  <a:srgbClr val="FFFFFF"/>
                </a:solidFill>
                <a:latin typeface="Arial"/>
                <a:ea typeface="Arial"/>
                <a:cs typeface="Arial"/>
                <a:sym typeface="Arial"/>
              </a:rPr>
              <a:t> absorbing the extra moisture content</a:t>
            </a:r>
            <a:r>
              <a:rPr lang="en" sz="1800">
                <a:solidFill>
                  <a:srgbClr val="FFFFFF"/>
                </a:solidFill>
                <a:latin typeface="Arial"/>
                <a:ea typeface="Arial"/>
                <a:cs typeface="Arial"/>
                <a:sym typeface="Arial"/>
              </a:rPr>
              <a:t>,</a:t>
            </a:r>
            <a:r>
              <a:rPr lang="en" sz="1800">
                <a:solidFill>
                  <a:srgbClr val="FFFFFF"/>
                </a:solidFill>
                <a:latin typeface="Arial"/>
                <a:ea typeface="Arial"/>
                <a:cs typeface="Arial"/>
                <a:sym typeface="Arial"/>
              </a:rPr>
              <a:t> hence preventing any potential infections. The design should eliminate the need to measure the wound and change the bandage frequently[2].</a:t>
            </a:r>
            <a:endParaRPr sz="1800">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animEffect filter="fade" transition="in">
                                      <p:cBhvr>
                                        <p:cTn dur="1000"/>
                                        <p:tgtEl>
                                          <p:spTgt spid="14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9900"/>
                </a:solidFill>
              </a:rPr>
              <a:t>Our Design</a:t>
            </a:r>
            <a:endParaRPr sz="2400">
              <a:solidFill>
                <a:srgbClr val="FF9900"/>
              </a:solidFill>
            </a:endParaRPr>
          </a:p>
        </p:txBody>
      </p:sp>
      <p:sp>
        <p:nvSpPr>
          <p:cNvPr id="153" name="Google Shape;153;p16"/>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A program that detects the wound on the human body and calculates the area of the wound.              </a:t>
            </a:r>
            <a:endParaRPr sz="1800">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 sz="1800">
                <a:latin typeface="Arial"/>
                <a:ea typeface="Arial"/>
                <a:cs typeface="Arial"/>
                <a:sym typeface="Arial"/>
              </a:rPr>
              <a:t>A bandage that is customised to :</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Accurately cover the wound based on the area calculated by the program</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Be Water Absorbent[3]</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Be Non-Sticky</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Be Non-Toxic[5]</a:t>
            </a:r>
            <a:endParaRPr sz="1800">
              <a:latin typeface="Arial"/>
              <a:ea typeface="Arial"/>
              <a:cs typeface="Arial"/>
              <a:sym typeface="Arial"/>
            </a:endParaRPr>
          </a:p>
          <a:p>
            <a:pPr indent="0" lvl="0" marL="457200" rtl="0" algn="l">
              <a:spcBef>
                <a:spcPts val="1600"/>
              </a:spcBef>
              <a:spcAft>
                <a:spcPts val="1600"/>
              </a:spcAft>
              <a:buNone/>
            </a:pPr>
            <a:r>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animEffect filter="fade" transition="in">
                                      <p:cBhvr>
                                        <p:cTn dur="1000"/>
                                        <p:tgtEl>
                                          <p:spTgt spid="15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9900"/>
                </a:solidFill>
              </a:rPr>
              <a:t>T</a:t>
            </a:r>
            <a:r>
              <a:rPr lang="en" sz="2400">
                <a:solidFill>
                  <a:srgbClr val="FF9900"/>
                </a:solidFill>
              </a:rPr>
              <a:t>he </a:t>
            </a:r>
            <a:r>
              <a:rPr lang="en">
                <a:solidFill>
                  <a:srgbClr val="FF9900"/>
                </a:solidFill>
              </a:rPr>
              <a:t>Program</a:t>
            </a:r>
            <a:endParaRPr sz="2400">
              <a:solidFill>
                <a:srgbClr val="FF9900"/>
              </a:solidFill>
            </a:endParaRPr>
          </a:p>
        </p:txBody>
      </p:sp>
      <p:sp>
        <p:nvSpPr>
          <p:cNvPr id="159" name="Google Shape;159;p17"/>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800">
                <a:latin typeface="Arial"/>
                <a:ea typeface="Arial"/>
                <a:cs typeface="Arial"/>
                <a:sym typeface="Arial"/>
              </a:rPr>
              <a:t>The model:</a:t>
            </a:r>
            <a:endParaRPr sz="1800">
              <a:latin typeface="Arial"/>
              <a:ea typeface="Arial"/>
              <a:cs typeface="Arial"/>
              <a:sym typeface="Arial"/>
            </a:endParaRPr>
          </a:p>
          <a:p>
            <a:pPr indent="-342900" lvl="0" marL="457200" rtl="0" algn="l">
              <a:lnSpc>
                <a:spcPct val="150000"/>
              </a:lnSpc>
              <a:spcBef>
                <a:spcPts val="1600"/>
              </a:spcBef>
              <a:spcAft>
                <a:spcPts val="0"/>
              </a:spcAft>
              <a:buSzPts val="1800"/>
              <a:buFont typeface="Arial"/>
              <a:buAutoNum type="arabicParenR"/>
            </a:pPr>
            <a:r>
              <a:rPr lang="en" sz="1800">
                <a:latin typeface="Arial"/>
                <a:ea typeface="Arial"/>
                <a:cs typeface="Arial"/>
                <a:sym typeface="Arial"/>
              </a:rPr>
              <a:t>Detects the wound using computer imaging algorithms and contour processing techniques.</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AutoNum type="arabicParenR"/>
            </a:pPr>
            <a:r>
              <a:rPr lang="en" sz="1800">
                <a:latin typeface="Arial"/>
                <a:ea typeface="Arial"/>
                <a:cs typeface="Arial"/>
                <a:sym typeface="Arial"/>
              </a:rPr>
              <a:t>Calculates the area covered by the wound.</a:t>
            </a:r>
            <a:endParaRPr sz="1800">
              <a:latin typeface="Arial"/>
              <a:ea typeface="Arial"/>
              <a:cs typeface="Arial"/>
              <a:sym typeface="Arial"/>
            </a:endParaRPr>
          </a:p>
          <a:p>
            <a:pPr indent="-342900" lvl="0" marL="457200" rtl="0" algn="l">
              <a:spcBef>
                <a:spcPts val="0"/>
              </a:spcBef>
              <a:spcAft>
                <a:spcPts val="0"/>
              </a:spcAft>
              <a:buSzPts val="1800"/>
              <a:buFont typeface="Arial"/>
              <a:buAutoNum type="arabicParenR"/>
            </a:pPr>
            <a:r>
              <a:rPr lang="en" sz="1800">
                <a:latin typeface="Arial"/>
                <a:ea typeface="Arial"/>
                <a:cs typeface="Arial"/>
                <a:sym typeface="Arial"/>
              </a:rPr>
              <a:t>Provides the optimum dimensions of a rectangular bandage that perfectly covers the patient’s wound.</a:t>
            </a:r>
            <a:endParaRPr sz="1800">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597750" y="206625"/>
            <a:ext cx="8121300" cy="114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9900"/>
                </a:solidFill>
              </a:rPr>
              <a:t>Algorithm Used</a:t>
            </a:r>
            <a:endParaRPr>
              <a:solidFill>
                <a:srgbClr val="FF9900"/>
              </a:solidFill>
            </a:endParaRPr>
          </a:p>
        </p:txBody>
      </p:sp>
      <p:sp>
        <p:nvSpPr>
          <p:cNvPr id="165" name="Google Shape;165;p18"/>
          <p:cNvSpPr txBox="1"/>
          <p:nvPr/>
        </p:nvSpPr>
        <p:spPr>
          <a:xfrm>
            <a:off x="597750" y="1492475"/>
            <a:ext cx="7496100" cy="2873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AutoNum type="arabicParenR"/>
            </a:pPr>
            <a:r>
              <a:rPr lang="en" sz="1800">
                <a:solidFill>
                  <a:srgbClr val="FFFFFF"/>
                </a:solidFill>
              </a:rPr>
              <a:t>The program selectively identifies the wound using a special range of HSV values.</a:t>
            </a:r>
            <a:endParaRPr sz="1800">
              <a:solidFill>
                <a:srgbClr val="FFFFFF"/>
              </a:solidFill>
            </a:endParaRPr>
          </a:p>
          <a:p>
            <a:pPr indent="0" lvl="0" marL="45720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rgbClr val="FFFFFF"/>
              </a:buClr>
              <a:buSzPts val="1800"/>
              <a:buAutoNum type="arabicParenR"/>
            </a:pPr>
            <a:r>
              <a:rPr lang="en" sz="1800">
                <a:solidFill>
                  <a:srgbClr val="FFFFFF"/>
                </a:solidFill>
              </a:rPr>
              <a:t>The image is then converted into a contour image (Black &amp; White) to compute its area.</a:t>
            </a:r>
            <a:endParaRPr sz="1800">
              <a:solidFill>
                <a:srgbClr val="FFFFFF"/>
              </a:solidFill>
            </a:endParaRPr>
          </a:p>
          <a:p>
            <a:pPr indent="0" lvl="0" marL="45720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rgbClr val="FFFFFF"/>
              </a:buClr>
              <a:buSzPts val="1800"/>
              <a:buAutoNum type="arabicParenR"/>
            </a:pPr>
            <a:r>
              <a:rPr lang="en" sz="1800">
                <a:solidFill>
                  <a:srgbClr val="FFFFFF"/>
                </a:solidFill>
              </a:rPr>
              <a:t>The position of the extreme coordinates of the contour determines the corners of the rectangle.</a:t>
            </a:r>
            <a:endParaRPr sz="1800">
              <a:solidFill>
                <a:srgbClr val="FFFFFF"/>
              </a:solidFill>
            </a:endParaRPr>
          </a:p>
          <a:p>
            <a:pPr indent="0" lvl="0" marL="45720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rgbClr val="FFFFFF"/>
              </a:buClr>
              <a:buSzPts val="1800"/>
              <a:buAutoNum type="arabicParenR"/>
            </a:pPr>
            <a:r>
              <a:rPr lang="en" sz="1800">
                <a:solidFill>
                  <a:srgbClr val="FFFFFF"/>
                </a:solidFill>
              </a:rPr>
              <a:t>The rectangular section is then displayed and its area is computed.</a:t>
            </a:r>
            <a:endParaRPr sz="18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2265150" y="-122450"/>
            <a:ext cx="57252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9900"/>
                </a:solidFill>
              </a:rPr>
              <a:t>Snapshots of the program</a:t>
            </a:r>
            <a:endParaRPr>
              <a:solidFill>
                <a:srgbClr val="FF9900"/>
              </a:solidFill>
            </a:endParaRPr>
          </a:p>
        </p:txBody>
      </p:sp>
      <p:pic>
        <p:nvPicPr>
          <p:cNvPr id="171" name="Google Shape;171;p19"/>
          <p:cNvPicPr preferRelativeResize="0"/>
          <p:nvPr/>
        </p:nvPicPr>
        <p:blipFill>
          <a:blip r:embed="rId3">
            <a:alphaModFix/>
          </a:blip>
          <a:stretch>
            <a:fillRect/>
          </a:stretch>
        </p:blipFill>
        <p:spPr>
          <a:xfrm>
            <a:off x="249175" y="900575"/>
            <a:ext cx="2795475" cy="2147851"/>
          </a:xfrm>
          <a:prstGeom prst="rect">
            <a:avLst/>
          </a:prstGeom>
          <a:noFill/>
          <a:ln>
            <a:noFill/>
          </a:ln>
        </p:spPr>
      </p:pic>
      <p:pic>
        <p:nvPicPr>
          <p:cNvPr id="172" name="Google Shape;172;p19"/>
          <p:cNvPicPr preferRelativeResize="0"/>
          <p:nvPr/>
        </p:nvPicPr>
        <p:blipFill>
          <a:blip r:embed="rId4">
            <a:alphaModFix/>
          </a:blip>
          <a:stretch>
            <a:fillRect/>
          </a:stretch>
        </p:blipFill>
        <p:spPr>
          <a:xfrm>
            <a:off x="3138725" y="900575"/>
            <a:ext cx="2703776" cy="2147850"/>
          </a:xfrm>
          <a:prstGeom prst="rect">
            <a:avLst/>
          </a:prstGeom>
          <a:noFill/>
          <a:ln>
            <a:noFill/>
          </a:ln>
        </p:spPr>
      </p:pic>
      <p:pic>
        <p:nvPicPr>
          <p:cNvPr id="173" name="Google Shape;173;p19"/>
          <p:cNvPicPr preferRelativeResize="0"/>
          <p:nvPr/>
        </p:nvPicPr>
        <p:blipFill>
          <a:blip r:embed="rId5">
            <a:alphaModFix/>
          </a:blip>
          <a:stretch>
            <a:fillRect/>
          </a:stretch>
        </p:blipFill>
        <p:spPr>
          <a:xfrm>
            <a:off x="5974275" y="900575"/>
            <a:ext cx="2975899" cy="2147850"/>
          </a:xfrm>
          <a:prstGeom prst="rect">
            <a:avLst/>
          </a:prstGeom>
          <a:noFill/>
          <a:ln>
            <a:noFill/>
          </a:ln>
        </p:spPr>
      </p:pic>
      <p:sp>
        <p:nvSpPr>
          <p:cNvPr id="174" name="Google Shape;174;p19"/>
          <p:cNvSpPr txBox="1"/>
          <p:nvPr/>
        </p:nvSpPr>
        <p:spPr>
          <a:xfrm>
            <a:off x="284500" y="3227400"/>
            <a:ext cx="2760300" cy="162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The image captured by the camera.</a:t>
            </a:r>
            <a:endParaRPr>
              <a:solidFill>
                <a:srgbClr val="FFFFFF"/>
              </a:solidFill>
              <a:latin typeface="Lato"/>
              <a:ea typeface="Lato"/>
              <a:cs typeface="Lato"/>
              <a:sym typeface="Lato"/>
            </a:endParaRPr>
          </a:p>
          <a:p>
            <a:pPr indent="0" lvl="0" marL="0" rtl="0" algn="ctr">
              <a:spcBef>
                <a:spcPts val="0"/>
              </a:spcBef>
              <a:spcAft>
                <a:spcPts val="0"/>
              </a:spcAft>
              <a:buNone/>
            </a:pPr>
            <a:r>
              <a:t/>
            </a:r>
            <a:endParaRPr>
              <a:solidFill>
                <a:srgbClr val="FFFFFF"/>
              </a:solidFill>
              <a:latin typeface="Lato"/>
              <a:ea typeface="Lato"/>
              <a:cs typeface="Lato"/>
              <a:sym typeface="Lato"/>
            </a:endParaRPr>
          </a:p>
          <a:p>
            <a:pPr indent="0" lvl="0" marL="0" rtl="0" algn="ctr">
              <a:spcBef>
                <a:spcPts val="0"/>
              </a:spcBef>
              <a:spcAft>
                <a:spcPts val="0"/>
              </a:spcAft>
              <a:buNone/>
            </a:pPr>
            <a:r>
              <a:rPr lang="en">
                <a:solidFill>
                  <a:srgbClr val="FFFFFF"/>
                </a:solidFill>
                <a:latin typeface="Lato"/>
                <a:ea typeface="Lato"/>
                <a:cs typeface="Lato"/>
                <a:sym typeface="Lato"/>
              </a:rPr>
              <a:t>Instructions are displayed on the screen for better user experience.</a:t>
            </a:r>
            <a:endParaRPr>
              <a:solidFill>
                <a:srgbClr val="FFFFFF"/>
              </a:solidFill>
              <a:latin typeface="Lato"/>
              <a:ea typeface="Lato"/>
              <a:cs typeface="Lato"/>
              <a:sym typeface="Lato"/>
            </a:endParaRPr>
          </a:p>
        </p:txBody>
      </p:sp>
      <p:sp>
        <p:nvSpPr>
          <p:cNvPr id="175" name="Google Shape;175;p19"/>
          <p:cNvSpPr txBox="1"/>
          <p:nvPr/>
        </p:nvSpPr>
        <p:spPr>
          <a:xfrm>
            <a:off x="3167125" y="3208575"/>
            <a:ext cx="2675400" cy="162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The contour image produced by the computer using the HSV values.</a:t>
            </a:r>
            <a:endParaRPr>
              <a:solidFill>
                <a:srgbClr val="FFFFFF"/>
              </a:solidFill>
              <a:latin typeface="Lato"/>
              <a:ea typeface="Lato"/>
              <a:cs typeface="Lato"/>
              <a:sym typeface="Lato"/>
            </a:endParaRPr>
          </a:p>
        </p:txBody>
      </p:sp>
      <p:sp>
        <p:nvSpPr>
          <p:cNvPr id="176" name="Google Shape;176;p19"/>
          <p:cNvSpPr txBox="1"/>
          <p:nvPr/>
        </p:nvSpPr>
        <p:spPr>
          <a:xfrm>
            <a:off x="6012050" y="3199150"/>
            <a:ext cx="2938200" cy="162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The final image produced by the computer after filtering noises and background disturbances.</a:t>
            </a:r>
            <a:endParaRPr>
              <a:solidFill>
                <a:srgbClr val="FFFFFF"/>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9900"/>
                </a:solidFill>
              </a:rPr>
              <a:t>Why SAPs?</a:t>
            </a:r>
            <a:endParaRPr sz="2400">
              <a:solidFill>
                <a:srgbClr val="FF9900"/>
              </a:solidFill>
            </a:endParaRPr>
          </a:p>
        </p:txBody>
      </p:sp>
      <p:sp>
        <p:nvSpPr>
          <p:cNvPr id="182" name="Google Shape;182;p20"/>
          <p:cNvSpPr txBox="1"/>
          <p:nvPr>
            <p:ph idx="1" type="body"/>
          </p:nvPr>
        </p:nvSpPr>
        <p:spPr>
          <a:xfrm>
            <a:off x="996050" y="1162850"/>
            <a:ext cx="7038900" cy="2075700"/>
          </a:xfrm>
          <a:prstGeom prst="rect">
            <a:avLst/>
          </a:prstGeom>
          <a:noFill/>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Arial"/>
              <a:buAutoNum type="arabicPeriod"/>
            </a:pPr>
            <a:r>
              <a:rPr lang="en" sz="1800">
                <a:solidFill>
                  <a:srgbClr val="FFFFFF"/>
                </a:solidFill>
                <a:latin typeface="Arial"/>
                <a:ea typeface="Arial"/>
                <a:cs typeface="Arial"/>
                <a:sym typeface="Arial"/>
              </a:rPr>
              <a:t>Superabsorbent polymers (SAP) in our design will allow a large amount of excess water from the sweat to be absorbed, thus reducing the risk of infection[3]. Furthermore, any bacteria present will be trapped in the SAP as water is absorbed.</a:t>
            </a:r>
            <a:endParaRPr sz="1800">
              <a:solidFill>
                <a:srgbClr val="FFFFFF"/>
              </a:solidFill>
              <a:latin typeface="Arial"/>
              <a:ea typeface="Arial"/>
              <a:cs typeface="Arial"/>
              <a:sym typeface="Arial"/>
            </a:endParaRPr>
          </a:p>
          <a:p>
            <a:pPr indent="0" lvl="0" marL="0" rtl="0" algn="l">
              <a:spcBef>
                <a:spcPts val="0"/>
              </a:spcBef>
              <a:spcAft>
                <a:spcPts val="0"/>
              </a:spcAft>
              <a:buNone/>
            </a:pPr>
            <a:r>
              <a:t/>
            </a:r>
            <a:endParaRPr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AutoNum type="arabicPeriod"/>
            </a:pPr>
            <a:r>
              <a:rPr lang="en" sz="1800">
                <a:solidFill>
                  <a:srgbClr val="FFFFFF"/>
                </a:solidFill>
                <a:latin typeface="Arial"/>
                <a:ea typeface="Arial"/>
                <a:cs typeface="Arial"/>
                <a:sym typeface="Arial"/>
              </a:rPr>
              <a:t>The design will use partially neutralised, lightly cross-linked polyacrylic acid as this polymer has been proven to give the best performance versus cost ratio.[4]</a:t>
            </a:r>
            <a:endParaRPr sz="1800">
              <a:solidFill>
                <a:srgbClr val="FFFFFF"/>
              </a:solidFill>
              <a:latin typeface="Arial"/>
              <a:ea typeface="Arial"/>
              <a:cs typeface="Arial"/>
              <a:sym typeface="Arial"/>
            </a:endParaRPr>
          </a:p>
          <a:p>
            <a:pPr indent="0" lvl="0" marL="0" rtl="0" algn="l">
              <a:spcBef>
                <a:spcPts val="0"/>
              </a:spcBef>
              <a:spcAft>
                <a:spcPts val="0"/>
              </a:spcAft>
              <a:buNone/>
            </a:pPr>
            <a:r>
              <a:t/>
            </a:r>
            <a:endParaRPr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AutoNum type="arabicPeriod"/>
            </a:pPr>
            <a:r>
              <a:rPr lang="en" sz="1800">
                <a:solidFill>
                  <a:srgbClr val="FFFFFF"/>
                </a:solidFill>
                <a:latin typeface="Arial"/>
                <a:ea typeface="Arial"/>
                <a:cs typeface="Arial"/>
                <a:sym typeface="Arial"/>
              </a:rPr>
              <a:t>Each bandage will consist of a regulated amount of SAP, ensuring that only the excess amount of moisture is removed.</a:t>
            </a:r>
            <a:endParaRPr sz="1800">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9900"/>
                </a:solidFill>
              </a:rPr>
              <a:t>Working of Custom-Aid</a:t>
            </a:r>
            <a:endParaRPr sz="2400">
              <a:solidFill>
                <a:srgbClr val="FF9900"/>
              </a:solidFill>
            </a:endParaRPr>
          </a:p>
        </p:txBody>
      </p:sp>
      <p:sp>
        <p:nvSpPr>
          <p:cNvPr id="188" name="Google Shape;188;p21"/>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Arial"/>
                <a:ea typeface="Arial"/>
                <a:cs typeface="Arial"/>
                <a:sym typeface="Arial"/>
              </a:rPr>
              <a:t>Custom-Aid contains :</a:t>
            </a:r>
            <a:endParaRPr sz="1800">
              <a:latin typeface="Arial"/>
              <a:ea typeface="Arial"/>
              <a:cs typeface="Arial"/>
              <a:sym typeface="Arial"/>
            </a:endParaRPr>
          </a:p>
          <a:p>
            <a:pPr indent="-342900" lvl="0" marL="457200" rtl="0" algn="l">
              <a:spcBef>
                <a:spcPts val="1600"/>
              </a:spcBef>
              <a:spcAft>
                <a:spcPts val="0"/>
              </a:spcAft>
              <a:buSzPts val="1800"/>
              <a:buFont typeface="Arial"/>
              <a:buAutoNum type="arabicPeriod"/>
            </a:pPr>
            <a:r>
              <a:rPr lang="en" sz="1800">
                <a:latin typeface="Arial"/>
                <a:ea typeface="Arial"/>
                <a:cs typeface="Arial"/>
                <a:sym typeface="Arial"/>
              </a:rPr>
              <a:t>A thin cotton layer with Super-Absorbent Polymer (concentration 0.011463 g/cm</a:t>
            </a:r>
            <a:r>
              <a:rPr baseline="30000" lang="en" sz="1800">
                <a:latin typeface="Arial"/>
                <a:ea typeface="Arial"/>
                <a:cs typeface="Arial"/>
                <a:sym typeface="Arial"/>
              </a:rPr>
              <a:t>2</a:t>
            </a:r>
            <a:r>
              <a:rPr lang="en" sz="1800">
                <a:latin typeface="Arial"/>
                <a:ea typeface="Arial"/>
                <a:cs typeface="Arial"/>
                <a:sym typeface="Arial"/>
              </a:rPr>
              <a:t> for men, 0.01361 g/cm</a:t>
            </a:r>
            <a:r>
              <a:rPr baseline="30000" lang="en" sz="1800">
                <a:latin typeface="Arial"/>
                <a:ea typeface="Arial"/>
                <a:cs typeface="Arial"/>
                <a:sym typeface="Arial"/>
              </a:rPr>
              <a:t>2</a:t>
            </a:r>
            <a:r>
              <a:rPr lang="en" sz="1800">
                <a:latin typeface="Arial"/>
                <a:ea typeface="Arial"/>
                <a:cs typeface="Arial"/>
                <a:sym typeface="Arial"/>
              </a:rPr>
              <a:t> for women) embedded in it.[5]</a:t>
            </a:r>
            <a:endParaRPr sz="1800">
              <a:latin typeface="Arial"/>
              <a:ea typeface="Arial"/>
              <a:cs typeface="Arial"/>
              <a:sym typeface="Arial"/>
            </a:endParaRPr>
          </a:p>
          <a:p>
            <a:pPr indent="-342900" lvl="0" marL="457200" rtl="0" algn="l">
              <a:spcBef>
                <a:spcPts val="0"/>
              </a:spcBef>
              <a:spcAft>
                <a:spcPts val="0"/>
              </a:spcAft>
              <a:buSzPts val="1800"/>
              <a:buFont typeface="Arial"/>
              <a:buAutoNum type="arabicPeriod"/>
            </a:pPr>
            <a:r>
              <a:rPr lang="en" sz="1800">
                <a:latin typeface="Arial"/>
                <a:ea typeface="Arial"/>
                <a:cs typeface="Arial"/>
                <a:sym typeface="Arial"/>
              </a:rPr>
              <a:t>A thin sterile cotton pad with </a:t>
            </a:r>
            <a:r>
              <a:rPr lang="en" sz="1800">
                <a:latin typeface="Arial"/>
                <a:ea typeface="Arial"/>
                <a:cs typeface="Arial"/>
                <a:sym typeface="Arial"/>
              </a:rPr>
              <a:t>antiseptic</a:t>
            </a:r>
            <a:r>
              <a:rPr lang="en" sz="1800">
                <a:latin typeface="Arial"/>
                <a:ea typeface="Arial"/>
                <a:cs typeface="Arial"/>
                <a:sym typeface="Arial"/>
              </a:rPr>
              <a:t> properties.</a:t>
            </a:r>
            <a:endParaRPr sz="1800">
              <a:latin typeface="Arial"/>
              <a:ea typeface="Arial"/>
              <a:cs typeface="Arial"/>
              <a:sym typeface="Arial"/>
            </a:endParaRPr>
          </a:p>
          <a:p>
            <a:pPr indent="0" lvl="0" marL="0" rtl="0" algn="l">
              <a:spcBef>
                <a:spcPts val="1600"/>
              </a:spcBef>
              <a:spcAft>
                <a:spcPts val="1600"/>
              </a:spcAft>
              <a:buNone/>
            </a:pPr>
            <a:r>
              <a:rPr lang="en" sz="1800">
                <a:latin typeface="Arial"/>
                <a:ea typeface="Arial"/>
                <a:cs typeface="Arial"/>
                <a:sym typeface="Arial"/>
              </a:rPr>
              <a:t>SAP absorbs excessive moisture around the wound and allows it to heal faster. This also reduces the frequency of replacing bandages.</a:t>
            </a:r>
            <a:endParaRPr sz="18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