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8"/>
  </p:notesMasterIdLst>
  <p:sldIdLst>
    <p:sldId id="256" r:id="rId5"/>
    <p:sldId id="2146847054" r:id="rId6"/>
    <p:sldId id="262" r:id="rId7"/>
    <p:sldId id="263" r:id="rId8"/>
    <p:sldId id="265" r:id="rId9"/>
    <p:sldId id="266" r:id="rId10"/>
    <p:sldId id="267" r:id="rId11"/>
    <p:sldId id="268" r:id="rId12"/>
    <p:sldId id="2146847055" r:id="rId13"/>
    <p:sldId id="269" r:id="rId14"/>
    <p:sldId id="2146847056" r:id="rId15"/>
    <p:sldId id="2146847057" r:id="rId16"/>
    <p:sldId id="25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6247" autoAdjust="0"/>
  </p:normalViewPr>
  <p:slideViewPr>
    <p:cSldViewPr snapToGrid="0">
      <p:cViewPr varScale="1">
        <p:scale>
          <a:sx n="106" d="100"/>
          <a:sy n="106" d="100"/>
        </p:scale>
        <p:origin x="792" y="11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24-06-2024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6/24/2024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6/24/2024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6/24/2024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6/24/2024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6/24/2024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6/24/2024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6/24/2024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6/24/2024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6/24/2024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6/24/2024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6/24/2024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6/24/2024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blog.tensorflow.org/2019/11/handtrackjs-tracking-hand-interactions.html" TargetMode="External"/><Relationship Id="rId2" Type="http://schemas.openxmlformats.org/officeDocument/2006/relationships/hyperlink" Target="https://www.researchgate.net/publication/375422572_Hand_Gesture_Recognition_and_Control_for_Human-Robot_Interaction_Using_Deep_Learning" TargetMode="External"/><Relationship Id="rId1" Type="http://schemas.openxmlformats.org/officeDocument/2006/relationships/slideLayout" Target="../slideLayouts/slideLayout2.xml"/><Relationship Id="rId4" Type="http://schemas.openxmlformats.org/officeDocument/2006/relationships/hyperlink" Target="https://techvidvan.com/tutorials/hand-gesture-recognition-tensorflow-opencv/" TargetMode="External"/></Relationships>
</file>

<file path=ppt/slides/_rels/slide1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Ai Hand Detection</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 Sanjana Pandya-[</a:t>
            </a:r>
            <a:r>
              <a:rPr lang="en-US" sz="2000" b="1" dirty="0">
                <a:solidFill>
                  <a:schemeClr val="bg1"/>
                </a:solidFill>
                <a:latin typeface="Arial"/>
                <a:cs typeface="Arial"/>
              </a:rPr>
              <a:t>Shri Labhubhai Trivedi Institute of Engineering &amp; Technology, Rajkot</a:t>
            </a:r>
            <a:r>
              <a:rPr lang="en-US" sz="2000" b="1" dirty="0">
                <a:solidFill>
                  <a:schemeClr val="accent1">
                    <a:lumMod val="75000"/>
                  </a:schemeClr>
                </a:solidFill>
                <a:latin typeface="Arial"/>
                <a:cs typeface="Arial"/>
              </a:rPr>
              <a:t>]-Computer</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US" sz="2400" dirty="0">
                <a:hlinkClick r:id="rId2"/>
              </a:rPr>
              <a:t>(PDF) Hand Gesture Recognition and Control for Human-Robot Interaction Using Deep Learning (researchgate.net)</a:t>
            </a:r>
            <a:endParaRPr lang="en-US" sz="2400" dirty="0"/>
          </a:p>
          <a:p>
            <a:pPr marL="305435" indent="-305435"/>
            <a:r>
              <a:rPr lang="en-US" sz="2400" dirty="0">
                <a:hlinkClick r:id="rId3"/>
              </a:rPr>
              <a:t>Handtrack.js: tracking hand interactions in the browser using Tensorflow.js and 3 lines of code — The TensorFlow Blog</a:t>
            </a:r>
            <a:endParaRPr lang="en-US" sz="2400" dirty="0"/>
          </a:p>
          <a:p>
            <a:pPr marL="305435" indent="-305435"/>
            <a:r>
              <a:rPr lang="en-US" sz="2400" dirty="0">
                <a:hlinkClick r:id="rId4"/>
              </a:rPr>
              <a:t>Real-time Hand Gesture Recognition using TensorFlow &amp; OpenCV - </a:t>
            </a:r>
            <a:r>
              <a:rPr lang="en-US" sz="2400" dirty="0" err="1">
                <a:hlinkClick r:id="rId4"/>
              </a:rPr>
              <a:t>TechVidvan</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3200" b="1" dirty="0">
                <a:solidFill>
                  <a:srgbClr val="00B0F0"/>
                </a:solidFill>
                <a:latin typeface="Arial" pitchFamily="34" charset="0"/>
                <a:cs typeface="Arial" pitchFamily="34" charset="0"/>
              </a:rPr>
              <a:t>course certificate 1 </a:t>
            </a:r>
          </a:p>
        </p:txBody>
      </p:sp>
      <p:pic>
        <p:nvPicPr>
          <p:cNvPr id="4" name="Picture 3">
            <a:extLst>
              <a:ext uri="{FF2B5EF4-FFF2-40B4-BE49-F238E27FC236}">
                <a16:creationId xmlns:a16="http://schemas.microsoft.com/office/drawing/2014/main" id="{E77ACE2E-05E6-D61B-E2D8-74DF51D24A33}"/>
              </a:ext>
            </a:extLst>
          </p:cNvPr>
          <p:cNvPicPr>
            <a:picLocks noChangeAspect="1"/>
          </p:cNvPicPr>
          <p:nvPr/>
        </p:nvPicPr>
        <p:blipFill>
          <a:blip r:embed="rId2"/>
          <a:stretch>
            <a:fillRect/>
          </a:stretch>
        </p:blipFill>
        <p:spPr>
          <a:xfrm>
            <a:off x="3147781" y="1428858"/>
            <a:ext cx="6248768" cy="4838245"/>
          </a:xfrm>
          <a:prstGeom prst="rect">
            <a:avLst/>
          </a:prstGeom>
        </p:spPr>
      </p:pic>
    </p:spTree>
    <p:extLst>
      <p:ext uri="{BB962C8B-B14F-4D97-AF65-F5344CB8AC3E}">
        <p14:creationId xmlns:p14="http://schemas.microsoft.com/office/powerpoint/2010/main" val="39298267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6432" y="717396"/>
            <a:ext cx="11029616" cy="530296"/>
          </a:xfrm>
        </p:spPr>
        <p:txBody>
          <a:bodyPr>
            <a:noAutofit/>
          </a:bodyPr>
          <a:lstStyle/>
          <a:p>
            <a:r>
              <a:rPr lang="en-IN" sz="3200" b="1" dirty="0">
                <a:solidFill>
                  <a:srgbClr val="00B0F0"/>
                </a:solidFill>
                <a:latin typeface="Arial" pitchFamily="34" charset="0"/>
                <a:cs typeface="Arial" pitchFamily="34" charset="0"/>
              </a:rPr>
              <a:t>course certificate 2</a:t>
            </a:r>
          </a:p>
        </p:txBody>
      </p:sp>
      <p:pic>
        <p:nvPicPr>
          <p:cNvPr id="4" name="Picture 3">
            <a:extLst>
              <a:ext uri="{FF2B5EF4-FFF2-40B4-BE49-F238E27FC236}">
                <a16:creationId xmlns:a16="http://schemas.microsoft.com/office/drawing/2014/main" id="{190012B7-D61C-7453-E2A7-DD8EA45C5172}"/>
              </a:ext>
            </a:extLst>
          </p:cNvPr>
          <p:cNvPicPr>
            <a:picLocks noChangeAspect="1"/>
          </p:cNvPicPr>
          <p:nvPr/>
        </p:nvPicPr>
        <p:blipFill>
          <a:blip r:embed="rId2"/>
          <a:stretch>
            <a:fillRect/>
          </a:stretch>
        </p:blipFill>
        <p:spPr>
          <a:xfrm>
            <a:off x="2991027" y="1384663"/>
            <a:ext cx="6562276" cy="5080986"/>
          </a:xfrm>
          <a:prstGeom prst="rect">
            <a:avLst/>
          </a:prstGeom>
        </p:spPr>
      </p:pic>
    </p:spTree>
    <p:extLst>
      <p:ext uri="{BB962C8B-B14F-4D97-AF65-F5344CB8AC3E}">
        <p14:creationId xmlns:p14="http://schemas.microsoft.com/office/powerpoint/2010/main" val="25123102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a:latin typeface="Arial"/>
                <a:ea typeface="+mn-lt"/>
                <a:cs typeface="Arial"/>
              </a:rPr>
              <a:t>  </a:t>
            </a:r>
            <a:endParaRPr lang="en-US">
              <a:latin typeface="Arial"/>
              <a:cs typeface="Arial"/>
            </a:endParaRPr>
          </a:p>
          <a:p>
            <a:r>
              <a:rPr lang="en-US" sz="2000" b="1">
                <a:latin typeface="Arial"/>
                <a:ea typeface="+mn-lt"/>
                <a:cs typeface="Arial"/>
              </a:rPr>
              <a:t>Problem Statement </a:t>
            </a:r>
            <a:r>
              <a:rPr lang="en-US" sz="2000">
                <a:latin typeface="Arial"/>
                <a:ea typeface="+mn-lt"/>
                <a:cs typeface="Arial"/>
              </a:rPr>
              <a:t>(Should not include solution)</a:t>
            </a:r>
            <a:endParaRPr lang="en-US">
              <a:latin typeface="Arial"/>
              <a:cs typeface="Arial"/>
            </a:endParaRPr>
          </a:p>
          <a:p>
            <a:r>
              <a:rPr lang="en-US" sz="2000" b="1">
                <a:latin typeface="Arial"/>
                <a:ea typeface="+mn-lt"/>
                <a:cs typeface="Arial"/>
              </a:rPr>
              <a:t>Proposed System/Solution</a:t>
            </a:r>
            <a:endParaRPr lang="en-US">
              <a:latin typeface="Arial"/>
              <a:cs typeface="Arial"/>
            </a:endParaRPr>
          </a:p>
          <a:p>
            <a:r>
              <a:rPr lang="en-US" sz="2000" b="1">
                <a:latin typeface="Arial"/>
                <a:ea typeface="+mn-lt"/>
                <a:cs typeface="Calibri"/>
              </a:rPr>
              <a:t>System </a:t>
            </a:r>
            <a:r>
              <a:rPr lang="en-US" sz="2000" b="1">
                <a:latin typeface="Arial"/>
                <a:ea typeface="+mn-lt"/>
                <a:cs typeface="+mn-lt"/>
              </a:rPr>
              <a:t>Development Approach </a:t>
            </a:r>
            <a:r>
              <a:rPr lang="en-US" sz="2000">
                <a:latin typeface="Arial"/>
                <a:ea typeface="+mn-lt"/>
                <a:cs typeface="+mn-lt"/>
              </a:rPr>
              <a:t>(Technology Used) </a:t>
            </a:r>
            <a:endParaRPr lang="en-US">
              <a:latin typeface="Arial"/>
              <a:ea typeface="+mn-lt"/>
              <a:cs typeface="+mn-lt"/>
            </a:endParaRPr>
          </a:p>
          <a:p>
            <a:r>
              <a:rPr lang="en-US" sz="2000" b="1">
                <a:latin typeface="Arial"/>
                <a:ea typeface="+mn-lt"/>
                <a:cs typeface="+mn-lt"/>
              </a:rPr>
              <a:t>Algorithm &amp; Deployment  </a:t>
            </a:r>
            <a:endParaRPr lang="en-US">
              <a:latin typeface="Arial"/>
              <a:cs typeface="Calibri"/>
            </a:endParaRPr>
          </a:p>
          <a:p>
            <a:r>
              <a:rPr lang="en-US" sz="2000" b="1">
                <a:latin typeface="Arial"/>
                <a:ea typeface="+mn-lt"/>
                <a:cs typeface="Arial"/>
              </a:rPr>
              <a:t>Result</a:t>
            </a:r>
          </a:p>
          <a:p>
            <a:r>
              <a:rPr lang="en-US" sz="2000" b="1">
                <a:latin typeface="Arial"/>
                <a:ea typeface="+mn-lt"/>
                <a:cs typeface="Arial"/>
              </a:rPr>
              <a:t>Conclusion</a:t>
            </a:r>
            <a:endParaRPr lang="en-US">
              <a:latin typeface="Arial"/>
              <a:cs typeface="Arial"/>
            </a:endParaRPr>
          </a:p>
          <a:p>
            <a:r>
              <a:rPr lang="en-US" sz="2000" b="1">
                <a:latin typeface="Arial"/>
                <a:ea typeface="+mn-lt"/>
                <a:cs typeface="Arial"/>
              </a:rPr>
              <a:t>Future Scope</a:t>
            </a:r>
          </a:p>
          <a:p>
            <a:r>
              <a:rPr lang="en-US" sz="2000" b="1">
                <a:latin typeface="Arial"/>
                <a:ea typeface="+mn-lt"/>
                <a:cs typeface="Arial"/>
              </a:rPr>
              <a:t>References</a:t>
            </a:r>
            <a:endParaRPr lang="en-US">
              <a:latin typeface="Arial"/>
              <a:cs typeface="Arial"/>
            </a:endParaRPr>
          </a:p>
          <a:p>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305435" indent="-305435"/>
            <a:r>
              <a:rPr lang="en-US" dirty="0"/>
              <a:t>"To develop an AI system capable of accurately detecting and localizing human hands in images or video frames, enabling applications in gesture recognition, human-computer interaction, and augmented reality."</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a:buFont typeface="Wingdings" panose="05000000000000000000" pitchFamily="2" charset="2"/>
              <a:buChar char="v"/>
            </a:pPr>
            <a:r>
              <a:rPr lang="en-IN" sz="1200" b="1" dirty="0">
                <a:latin typeface="Calibri"/>
                <a:ea typeface="+mn-lt"/>
                <a:cs typeface="+mn-lt"/>
              </a:rPr>
              <a:t>The proposed system aims to address the challenge of predicting the required at  to ensure a stable AI Hand Detection. This involves leveraging data analytics and machine learning techniques to forecast demand patterns accurately. The solution will consist of the following components:</a:t>
            </a:r>
            <a:endParaRPr lang="en-IN" sz="1200" b="1" dirty="0">
              <a:latin typeface="Calibri"/>
              <a:cs typeface="Calibri"/>
            </a:endParaRPr>
          </a:p>
          <a:p>
            <a:r>
              <a:rPr lang="en-US" sz="1400" b="1" dirty="0">
                <a:latin typeface="Calibri" panose="020F0502020204030204" pitchFamily="34" charset="0"/>
                <a:ea typeface="Calibri" panose="020F0502020204030204" pitchFamily="34" charset="0"/>
                <a:cs typeface="Calibri" panose="020F0502020204030204" pitchFamily="34" charset="0"/>
              </a:rPr>
              <a:t>Deep Learning Approach</a:t>
            </a:r>
            <a:r>
              <a:rPr lang="en-US" sz="1400" dirty="0">
                <a:latin typeface="Calibri" panose="020F0502020204030204" pitchFamily="34" charset="0"/>
                <a:ea typeface="Calibri" panose="020F0502020204030204" pitchFamily="34" charset="0"/>
                <a:cs typeface="Calibri" panose="020F0502020204030204" pitchFamily="34" charset="0"/>
              </a:rPr>
              <a:t>: Utilize convolutional neural networks (CNNs) for learning hierarchical features from hand images.</a:t>
            </a:r>
          </a:p>
          <a:p>
            <a:r>
              <a:rPr lang="en-US" sz="1400" b="1" dirty="0">
                <a:latin typeface="Calibri" panose="020F0502020204030204" pitchFamily="34" charset="0"/>
                <a:ea typeface="Calibri" panose="020F0502020204030204" pitchFamily="34" charset="0"/>
                <a:cs typeface="Calibri" panose="020F0502020204030204" pitchFamily="34" charset="0"/>
              </a:rPr>
              <a:t>Training Data</a:t>
            </a:r>
            <a:r>
              <a:rPr lang="en-US" sz="1400" dirty="0">
                <a:latin typeface="Calibri" panose="020F0502020204030204" pitchFamily="34" charset="0"/>
                <a:ea typeface="Calibri" panose="020F0502020204030204" pitchFamily="34" charset="0"/>
                <a:cs typeface="Calibri" panose="020F0502020204030204" pitchFamily="34" charset="0"/>
              </a:rPr>
              <a:t>: Annotate and use large datasets of hand images to train the CNN models.</a:t>
            </a:r>
          </a:p>
          <a:p>
            <a:r>
              <a:rPr lang="en-US" sz="1400" b="1" dirty="0">
                <a:latin typeface="Calibri" panose="020F0502020204030204" pitchFamily="34" charset="0"/>
                <a:ea typeface="Calibri" panose="020F0502020204030204" pitchFamily="34" charset="0"/>
                <a:cs typeface="Calibri" panose="020F0502020204030204" pitchFamily="34" charset="0"/>
              </a:rPr>
              <a:t>Architecture Selection</a:t>
            </a:r>
            <a:r>
              <a:rPr lang="en-US" sz="1400" dirty="0">
                <a:latin typeface="Calibri" panose="020F0502020204030204" pitchFamily="34" charset="0"/>
                <a:ea typeface="Calibri" panose="020F0502020204030204" pitchFamily="34" charset="0"/>
                <a:cs typeface="Calibri" panose="020F0502020204030204" pitchFamily="34" charset="0"/>
              </a:rPr>
              <a:t>: Explore architectures like Faster R-CNN, YOLO (You Only Look Once), or SSD (Single Shot </a:t>
            </a:r>
            <a:r>
              <a:rPr lang="en-US" sz="1400" dirty="0" err="1">
                <a:latin typeface="Calibri" panose="020F0502020204030204" pitchFamily="34" charset="0"/>
                <a:ea typeface="Calibri" panose="020F0502020204030204" pitchFamily="34" charset="0"/>
                <a:cs typeface="Calibri" panose="020F0502020204030204" pitchFamily="34" charset="0"/>
              </a:rPr>
              <a:t>MultiBox</a:t>
            </a:r>
            <a:r>
              <a:rPr lang="en-US" sz="1400" dirty="0">
                <a:latin typeface="Calibri" panose="020F0502020204030204" pitchFamily="34" charset="0"/>
                <a:ea typeface="Calibri" panose="020F0502020204030204" pitchFamily="34" charset="0"/>
                <a:cs typeface="Calibri" panose="020F0502020204030204" pitchFamily="34" charset="0"/>
              </a:rPr>
              <a:t> Detector) for efficient real-time detection.</a:t>
            </a:r>
          </a:p>
          <a:p>
            <a:r>
              <a:rPr lang="en-US" sz="1400" b="1" dirty="0">
                <a:latin typeface="Calibri" panose="020F0502020204030204" pitchFamily="34" charset="0"/>
                <a:ea typeface="Calibri" panose="020F0502020204030204" pitchFamily="34" charset="0"/>
                <a:cs typeface="Calibri" panose="020F0502020204030204" pitchFamily="34" charset="0"/>
              </a:rPr>
              <a:t>Real-time Performance</a:t>
            </a:r>
            <a:r>
              <a:rPr lang="en-US" sz="1400" dirty="0">
                <a:latin typeface="Calibri" panose="020F0502020204030204" pitchFamily="34" charset="0"/>
                <a:ea typeface="Calibri" panose="020F0502020204030204" pitchFamily="34" charset="0"/>
                <a:cs typeface="Calibri" panose="020F0502020204030204" pitchFamily="34" charset="0"/>
              </a:rPr>
              <a:t>: Optimize for real-time processing to ensure quick detection in video streams or live camera feeds.</a:t>
            </a:r>
          </a:p>
          <a:p>
            <a:r>
              <a:rPr lang="en-US" sz="1400" b="1" dirty="0">
                <a:latin typeface="Calibri" panose="020F0502020204030204" pitchFamily="34" charset="0"/>
                <a:ea typeface="Calibri" panose="020F0502020204030204" pitchFamily="34" charset="0"/>
                <a:cs typeface="Calibri" panose="020F0502020204030204" pitchFamily="34" charset="0"/>
              </a:rPr>
              <a:t>Post-processing Techniques</a:t>
            </a:r>
            <a:r>
              <a:rPr lang="en-US" sz="1400" dirty="0">
                <a:latin typeface="Calibri" panose="020F0502020204030204" pitchFamily="34" charset="0"/>
                <a:ea typeface="Calibri" panose="020F0502020204030204" pitchFamily="34" charset="0"/>
                <a:cs typeface="Calibri" panose="020F0502020204030204" pitchFamily="34" charset="0"/>
              </a:rPr>
              <a:t>: Apply methods to refine detection boundaries and reduce false positives.</a:t>
            </a:r>
          </a:p>
          <a:p>
            <a:r>
              <a:rPr lang="en-US" sz="1400" b="1" dirty="0">
                <a:latin typeface="Calibri" panose="020F0502020204030204" pitchFamily="34" charset="0"/>
                <a:ea typeface="Calibri" panose="020F0502020204030204" pitchFamily="34" charset="0"/>
                <a:cs typeface="Calibri" panose="020F0502020204030204" pitchFamily="34" charset="0"/>
              </a:rPr>
              <a:t>Deployment on Edge Devices</a:t>
            </a:r>
            <a:r>
              <a:rPr lang="en-US" sz="1400" dirty="0">
                <a:latin typeface="Calibri" panose="020F0502020204030204" pitchFamily="34" charset="0"/>
                <a:ea typeface="Calibri" panose="020F0502020204030204" pitchFamily="34" charset="0"/>
                <a:cs typeface="Calibri" panose="020F0502020204030204" pitchFamily="34" charset="0"/>
              </a:rPr>
              <a:t>: Implement the solution to run efficiently on edge devices, enabling applications in gesture recognition, robotics, and augmented reality.</a:t>
            </a:r>
          </a:p>
          <a:p>
            <a:r>
              <a:rPr lang="en-US" sz="1400" b="1" dirty="0">
                <a:latin typeface="Calibri" panose="020F0502020204030204" pitchFamily="34" charset="0"/>
                <a:ea typeface="Calibri" panose="020F0502020204030204" pitchFamily="34" charset="0"/>
                <a:cs typeface="Calibri" panose="020F0502020204030204" pitchFamily="34" charset="0"/>
              </a:rPr>
              <a:t>Integration</a:t>
            </a:r>
            <a:r>
              <a:rPr lang="en-US" sz="1400" dirty="0">
                <a:latin typeface="Calibri" panose="020F0502020204030204" pitchFamily="34" charset="0"/>
                <a:ea typeface="Calibri" panose="020F0502020204030204" pitchFamily="34" charset="0"/>
                <a:cs typeface="Calibri" panose="020F0502020204030204" pitchFamily="34" charset="0"/>
              </a:rPr>
              <a:t>: Ensure seamless integration into various applications requiring hand detection for human-computer interaction and interactive systems.</a:t>
            </a:r>
            <a:endParaRPr lang="en-IN" sz="14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dirty="0">
                <a:solidFill>
                  <a:srgbClr val="0F0F0F"/>
                </a:solidFill>
                <a:ea typeface="+mn-lt"/>
                <a:cs typeface="+mn-lt"/>
              </a:rPr>
              <a:t>The "System Approach" section outlines the overall strategy and methodology for developing and implementing the Ai hand detection system. Here's a suggested structure for this section:</a:t>
            </a:r>
            <a:endParaRPr lang="en-US" dirty="0"/>
          </a:p>
          <a:p>
            <a:pPr marL="305435" indent="-305435"/>
            <a:r>
              <a:rPr lang="en-IN" sz="1500" b="1" dirty="0">
                <a:solidFill>
                  <a:srgbClr val="0F0F0F"/>
                </a:solidFill>
                <a:latin typeface="Calibri" panose="020F0502020204030204" pitchFamily="34" charset="0"/>
                <a:ea typeface="Calibri" panose="020F0502020204030204" pitchFamily="34" charset="0"/>
                <a:cs typeface="Calibri" panose="020F0502020204030204" pitchFamily="34" charset="0"/>
              </a:rPr>
              <a:t>Data Collection and Annotation:</a:t>
            </a:r>
            <a:r>
              <a:rPr lang="en-US" sz="1500" dirty="0">
                <a:solidFill>
                  <a:srgbClr val="0F0F0F"/>
                </a:solidFill>
                <a:latin typeface="Calibri" panose="020F0502020204030204" pitchFamily="34" charset="0"/>
                <a:ea typeface="Calibri" panose="020F0502020204030204" pitchFamily="34" charset="0"/>
                <a:cs typeface="Calibri" panose="020F0502020204030204" pitchFamily="34" charset="0"/>
              </a:rPr>
              <a:t>Gather a diverse dataset of hand images across different backgrounds, lighting conditions, and orientations.</a:t>
            </a:r>
            <a:endParaRPr lang="en-IN" sz="1500" dirty="0">
              <a:solidFill>
                <a:srgbClr val="0F0F0F"/>
              </a:solidFill>
              <a:latin typeface="Calibri" panose="020F0502020204030204" pitchFamily="34" charset="0"/>
              <a:ea typeface="Calibri" panose="020F0502020204030204" pitchFamily="34" charset="0"/>
              <a:cs typeface="Calibri" panose="020F0502020204030204" pitchFamily="34" charset="0"/>
            </a:endParaRPr>
          </a:p>
          <a:p>
            <a:pPr marL="305435" indent="-305435"/>
            <a:r>
              <a:rPr lang="en-US" sz="1500" b="1" dirty="0">
                <a:solidFill>
                  <a:srgbClr val="0F0F0F"/>
                </a:solidFill>
                <a:latin typeface="Calibri" panose="020F0502020204030204" pitchFamily="34" charset="0"/>
                <a:ea typeface="Calibri" panose="020F0502020204030204" pitchFamily="34" charset="0"/>
                <a:cs typeface="Calibri" panose="020F0502020204030204" pitchFamily="34" charset="0"/>
              </a:rPr>
              <a:t>Preprocessing :</a:t>
            </a:r>
            <a:r>
              <a:rPr lang="en-US" sz="1500" dirty="0">
                <a:solidFill>
                  <a:srgbClr val="0F0F0F"/>
                </a:solidFill>
                <a:latin typeface="Calibri" panose="020F0502020204030204" pitchFamily="34" charset="0"/>
                <a:ea typeface="Calibri" panose="020F0502020204030204" pitchFamily="34" charset="0"/>
                <a:cs typeface="Calibri" panose="020F0502020204030204" pitchFamily="34" charset="0"/>
              </a:rPr>
              <a:t>Normalize and preprocess images to enhance feature extraction during training</a:t>
            </a:r>
            <a:r>
              <a:rPr lang="en-US" sz="1500" b="1" dirty="0">
                <a:solidFill>
                  <a:srgbClr val="0F0F0F"/>
                </a:solidFill>
                <a:latin typeface="Calibri" panose="020F0502020204030204" pitchFamily="34" charset="0"/>
                <a:ea typeface="Calibri" panose="020F0502020204030204" pitchFamily="34" charset="0"/>
                <a:cs typeface="Calibri" panose="020F0502020204030204" pitchFamily="34" charset="0"/>
              </a:rPr>
              <a:t>.</a:t>
            </a:r>
          </a:p>
          <a:p>
            <a:pPr marL="305435" indent="-305435"/>
            <a:r>
              <a:rPr lang="en-US" sz="1500" b="1" dirty="0">
                <a:solidFill>
                  <a:srgbClr val="0F0F0F"/>
                </a:solidFill>
                <a:latin typeface="Calibri" panose="020F0502020204030204" pitchFamily="34" charset="0"/>
                <a:ea typeface="Calibri" panose="020F0502020204030204" pitchFamily="34" charset="0"/>
                <a:cs typeface="Calibri" panose="020F0502020204030204" pitchFamily="34" charset="0"/>
              </a:rPr>
              <a:t>Model Selection: </a:t>
            </a:r>
            <a:r>
              <a:rPr lang="en-US" sz="1500" dirty="0">
                <a:solidFill>
                  <a:srgbClr val="0F0F0F"/>
                </a:solidFill>
                <a:latin typeface="Calibri" panose="020F0502020204030204" pitchFamily="34" charset="0"/>
                <a:ea typeface="Calibri" panose="020F0502020204030204" pitchFamily="34" charset="0"/>
                <a:cs typeface="Calibri" panose="020F0502020204030204" pitchFamily="34" charset="0"/>
              </a:rPr>
              <a:t>Choose a suitable deep learning architecture for object detection, such as Faster R-CNN, YOLO (You Only Look Once), or SSD (Single Shot </a:t>
            </a:r>
            <a:r>
              <a:rPr lang="en-US" sz="1500" dirty="0" err="1">
                <a:solidFill>
                  <a:srgbClr val="0F0F0F"/>
                </a:solidFill>
                <a:latin typeface="Calibri" panose="020F0502020204030204" pitchFamily="34" charset="0"/>
                <a:ea typeface="Calibri" panose="020F0502020204030204" pitchFamily="34" charset="0"/>
                <a:cs typeface="Calibri" panose="020F0502020204030204" pitchFamily="34" charset="0"/>
              </a:rPr>
              <a:t>MultiBox</a:t>
            </a:r>
            <a:r>
              <a:rPr lang="en-US" sz="1500" dirty="0">
                <a:solidFill>
                  <a:srgbClr val="0F0F0F"/>
                </a:solidFill>
                <a:latin typeface="Calibri" panose="020F0502020204030204" pitchFamily="34" charset="0"/>
                <a:ea typeface="Calibri" panose="020F0502020204030204" pitchFamily="34" charset="0"/>
                <a:cs typeface="Calibri" panose="020F0502020204030204" pitchFamily="34" charset="0"/>
              </a:rPr>
              <a:t> Detector).</a:t>
            </a:r>
          </a:p>
          <a:p>
            <a:pPr marL="305435" indent="-305435"/>
            <a:r>
              <a:rPr lang="en-US" sz="1500" b="1" dirty="0">
                <a:solidFill>
                  <a:srgbClr val="0F0F0F"/>
                </a:solidFill>
                <a:latin typeface="Calibri" panose="020F0502020204030204" pitchFamily="34" charset="0"/>
                <a:ea typeface="Calibri" panose="020F0502020204030204" pitchFamily="34" charset="0"/>
                <a:cs typeface="Calibri" panose="020F0502020204030204" pitchFamily="34" charset="0"/>
              </a:rPr>
              <a:t>Training and Validation: </a:t>
            </a:r>
            <a:r>
              <a:rPr lang="en-US" sz="1500" dirty="0">
                <a:solidFill>
                  <a:srgbClr val="0F0F0F"/>
                </a:solidFill>
                <a:latin typeface="Calibri" panose="020F0502020204030204" pitchFamily="34" charset="0"/>
                <a:ea typeface="Calibri" panose="020F0502020204030204" pitchFamily="34" charset="0"/>
                <a:cs typeface="Calibri" panose="020F0502020204030204" pitchFamily="34" charset="0"/>
              </a:rPr>
              <a:t>Train the selected model on the annotated dataset using GPUs for faster processing</a:t>
            </a:r>
            <a:r>
              <a:rPr lang="en-US" sz="1500" b="1" dirty="0">
                <a:solidFill>
                  <a:srgbClr val="0F0F0F"/>
                </a:solidFill>
                <a:latin typeface="Calibri" panose="020F0502020204030204" pitchFamily="34" charset="0"/>
                <a:ea typeface="Calibri" panose="020F0502020204030204" pitchFamily="34" charset="0"/>
                <a:cs typeface="Calibri" panose="020F0502020204030204" pitchFamily="34" charset="0"/>
              </a:rPr>
              <a:t>.</a:t>
            </a:r>
          </a:p>
          <a:p>
            <a:pPr marL="305435" indent="-305435"/>
            <a:r>
              <a:rPr lang="en-US" sz="1500" b="1" dirty="0">
                <a:solidFill>
                  <a:srgbClr val="0F0F0F"/>
                </a:solidFill>
                <a:latin typeface="Calibri" panose="020F0502020204030204" pitchFamily="34" charset="0"/>
                <a:ea typeface="Calibri" panose="020F0502020204030204" pitchFamily="34" charset="0"/>
                <a:cs typeface="Calibri" panose="020F0502020204030204" pitchFamily="34" charset="0"/>
              </a:rPr>
              <a:t>Deployment</a:t>
            </a:r>
            <a:r>
              <a:rPr lang="en-US" sz="1500" dirty="0">
                <a:solidFill>
                  <a:srgbClr val="0F0F0F"/>
                </a:solidFill>
                <a:latin typeface="Calibri" panose="020F0502020204030204" pitchFamily="34" charset="0"/>
                <a:ea typeface="Calibri" panose="020F0502020204030204" pitchFamily="34" charset="0"/>
                <a:cs typeface="Calibri" panose="020F0502020204030204" pitchFamily="34" charset="0"/>
              </a:rPr>
              <a:t>: Deploy the trained model on edge devices or cloud platforms for real-time hand detection.</a:t>
            </a:r>
          </a:p>
          <a:p>
            <a:pPr marL="305435" indent="-305435"/>
            <a:r>
              <a:rPr lang="en-US" sz="1500" b="1" dirty="0">
                <a:solidFill>
                  <a:srgbClr val="0F0F0F"/>
                </a:solidFill>
                <a:latin typeface="Calibri" panose="020F0502020204030204" pitchFamily="34" charset="0"/>
                <a:ea typeface="Calibri" panose="020F0502020204030204" pitchFamily="34" charset="0"/>
                <a:cs typeface="Calibri" panose="020F0502020204030204" pitchFamily="34" charset="0"/>
              </a:rPr>
              <a:t>User Interface and Interaction: </a:t>
            </a:r>
            <a:r>
              <a:rPr lang="en-US" sz="1500" dirty="0">
                <a:solidFill>
                  <a:srgbClr val="0F0F0F"/>
                </a:solidFill>
                <a:latin typeface="Calibri" panose="020F0502020204030204" pitchFamily="34" charset="0"/>
                <a:ea typeface="Calibri" panose="020F0502020204030204" pitchFamily="34" charset="0"/>
                <a:cs typeface="Calibri" panose="020F0502020204030204" pitchFamily="34" charset="0"/>
              </a:rPr>
              <a:t>Develop a user-friendly interface for interacting with the hand detection system.</a:t>
            </a:r>
            <a:endParaRPr lang="en-IN" sz="1500" dirty="0">
              <a:solidFill>
                <a:srgbClr val="0F0F0F"/>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rmAutofit fontScale="92500" lnSpcReduction="10000"/>
          </a:bodyPr>
          <a:lstStyle/>
          <a:p>
            <a:pPr marL="305435" indent="-305435"/>
            <a:r>
              <a:rPr lang="en-IN" sz="1400" dirty="0">
                <a:ea typeface="+mn-lt"/>
                <a:cs typeface="+mn-lt"/>
              </a:rPr>
              <a:t>In the Algorithm section, describe the machine learning algorithm chosen for Ai Hand Detection. Here's an example structure for this section:</a:t>
            </a:r>
            <a:endParaRPr lang="en-IN" sz="1400" dirty="0"/>
          </a:p>
          <a:p>
            <a:pPr marL="305435" indent="-305435"/>
            <a:r>
              <a:rPr lang="en-US" b="1" dirty="0">
                <a:latin typeface="Calibri" panose="020F0502020204030204" pitchFamily="34" charset="0"/>
                <a:ea typeface="Calibri" panose="020F0502020204030204" pitchFamily="34" charset="0"/>
                <a:cs typeface="Calibri" panose="020F0502020204030204" pitchFamily="34" charset="0"/>
              </a:rPr>
              <a:t>Environment Setup</a:t>
            </a:r>
            <a:r>
              <a:rPr lang="en-US" dirty="0"/>
              <a:t>: Choose deployment environment based on performance requirements (edge devices vs. cloud).Set up necessary software frameworks and dependencies for deployment.</a:t>
            </a:r>
          </a:p>
          <a:p>
            <a:pPr marL="305435" indent="-305435"/>
            <a:r>
              <a:rPr lang="en-US" b="1" dirty="0">
                <a:latin typeface="Calibri" panose="020F0502020204030204" pitchFamily="34" charset="0"/>
                <a:ea typeface="Calibri" panose="020F0502020204030204" pitchFamily="34" charset="0"/>
                <a:cs typeface="Calibri" panose="020F0502020204030204" pitchFamily="34" charset="0"/>
              </a:rPr>
              <a:t>Integration with Cameras or Video Feeds</a:t>
            </a:r>
            <a:r>
              <a:rPr lang="en-US" dirty="0"/>
              <a:t>: Develop interfaces to capture video streams from cameras or input video </a:t>
            </a:r>
            <a:r>
              <a:rPr lang="en-US" dirty="0" err="1"/>
              <a:t>files.Implement</a:t>
            </a:r>
            <a:r>
              <a:rPr lang="en-US" dirty="0"/>
              <a:t> preprocessing steps (e.g., resizing, normalization) to prepare frames for inference.</a:t>
            </a:r>
          </a:p>
          <a:p>
            <a:pPr marL="305435" indent="-305435"/>
            <a:r>
              <a:rPr lang="en-US" b="1" dirty="0">
                <a:latin typeface="Calibri" panose="020F0502020204030204" pitchFamily="34" charset="0"/>
                <a:ea typeface="Calibri" panose="020F0502020204030204" pitchFamily="34" charset="0"/>
                <a:cs typeface="Calibri" panose="020F0502020204030204" pitchFamily="34" charset="0"/>
              </a:rPr>
              <a:t>Inference and Real-time Detection</a:t>
            </a:r>
            <a:r>
              <a:rPr lang="en-US" dirty="0"/>
              <a:t>: Deploy the trained model on the selected deployment environment (e.g., edge devices, cloud servers).Implement optimized inference pipelines to ensure real-time processing of video frames.</a:t>
            </a:r>
          </a:p>
          <a:p>
            <a:pPr marL="305435" indent="-305435"/>
            <a:r>
              <a:rPr lang="en-US" b="1" dirty="0">
                <a:latin typeface="Calibri" panose="020F0502020204030204" pitchFamily="34" charset="0"/>
                <a:ea typeface="Calibri" panose="020F0502020204030204" pitchFamily="34" charset="0"/>
                <a:cs typeface="Calibri" panose="020F0502020204030204" pitchFamily="34" charset="0"/>
              </a:rPr>
              <a:t>Scalability and Performance Monitoring</a:t>
            </a:r>
            <a:r>
              <a:rPr lang="en-US" dirty="0"/>
              <a:t>: Monitor system performance metrics such as inference speed, throughput, and resource </a:t>
            </a:r>
            <a:r>
              <a:rPr lang="en-US" dirty="0" err="1"/>
              <a:t>utilization.Scale</a:t>
            </a:r>
            <a:r>
              <a:rPr lang="en-US" dirty="0"/>
              <a:t> the deployment infrastructure to handle varying workloads and ensure robust performance under different conditions.</a:t>
            </a:r>
          </a:p>
          <a:p>
            <a:pPr marL="305435" indent="-305435"/>
            <a:r>
              <a:rPr lang="en-US" b="1" dirty="0">
                <a:latin typeface="Calibri" panose="020F0502020204030204" pitchFamily="34" charset="0"/>
                <a:ea typeface="Calibri" panose="020F0502020204030204" pitchFamily="34" charset="0"/>
                <a:cs typeface="Calibri" panose="020F0502020204030204" pitchFamily="34" charset="0"/>
              </a:rPr>
              <a:t>User Interface and Interaction: </a:t>
            </a:r>
            <a:r>
              <a:rPr lang="en-US" dirty="0"/>
              <a:t>Develop a user-friendly interface to visualize real-time hand detection </a:t>
            </a:r>
            <a:r>
              <a:rPr lang="en-US" dirty="0" err="1"/>
              <a:t>results.Incorporate</a:t>
            </a:r>
            <a:r>
              <a:rPr lang="en-US" dirty="0"/>
              <a:t> feedback mechanisms to improve model performance and user experience based on user interactions.</a:t>
            </a:r>
          </a:p>
          <a:p>
            <a:pPr marL="305435" indent="-305435"/>
            <a:r>
              <a:rPr lang="en-US" b="1" dirty="0">
                <a:latin typeface="Calibri" panose="020F0502020204030204" pitchFamily="34" charset="0"/>
                <a:ea typeface="Calibri" panose="020F0502020204030204" pitchFamily="34" charset="0"/>
                <a:cs typeface="Calibri" panose="020F0502020204030204" pitchFamily="34" charset="0"/>
              </a:rPr>
              <a:t>Security and Compliance </a:t>
            </a:r>
            <a:r>
              <a:rPr lang="en-US" dirty="0"/>
              <a:t>:Implement security measures (e.g., encryption, access controls) to protect data and ensure compliance with privacy </a:t>
            </a:r>
            <a:r>
              <a:rPr lang="en-US" dirty="0" err="1"/>
              <a:t>regulations.Regularly</a:t>
            </a:r>
            <a:r>
              <a:rPr lang="en-US" dirty="0"/>
              <a:t> update the deployed model with new data and improvements to maintain accuracy and reliability.</a:t>
            </a:r>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endParaRPr lang="en-US" sz="2400" dirty="0"/>
          </a:p>
          <a:p>
            <a:r>
              <a:rPr lang="en-US" sz="1600" b="1" dirty="0">
                <a:latin typeface="Calibri" panose="020F0502020204030204" pitchFamily="34" charset="0"/>
                <a:ea typeface="Calibri" panose="020F0502020204030204" pitchFamily="34" charset="0"/>
                <a:cs typeface="Calibri" panose="020F0502020204030204" pitchFamily="34" charset="0"/>
              </a:rPr>
              <a:t>The AI hand detection project aims to achieve high accuracy and real-time performance in identifying and localizing human hands within images or video streams. Successful outcomes include robust detection capabilities across diverse environments and lighting conditions, minimizing false positives and negatives. User feedback on usability and interface effectiveness is crucial for optimizing the system's design. Furthermore, the project aims to ensure scalability, security, and compliance with data privacy regulations, facilitating its integration into various applications such as gesture recognition, robotics, and augmented reality. Overall, the project's success is measured by its ability to enhance operational efficiency, innovation, and user experience in interactive and automated systems.</a:t>
            </a:r>
            <a:endParaRPr lang="en-IN" sz="1600" b="1"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US" sz="1600" dirty="0">
                <a:latin typeface="Calibri" panose="020F0502020204030204" pitchFamily="34" charset="0"/>
                <a:ea typeface="Calibri" panose="020F0502020204030204" pitchFamily="34" charset="0"/>
                <a:cs typeface="Calibri" panose="020F0502020204030204" pitchFamily="34" charset="0"/>
              </a:rPr>
              <a:t>In conclusion, the AI hand detection project represents a significant advancement in computer vision technology, aiming to accurately and swiftly identify human hands in various contexts. By leveraging deep learning models and real-time processing techniques, the project enhances applications in gesture recognition, human-computer interaction, and robotics. The system's ability to operate effectively across different environments, coupled with user-friendly interfaces and adherence to security standards, underscores its potential impact in improving efficiency and innovation in interactive technologies.</a:t>
            </a:r>
            <a:endParaRPr lang="en-IN" sz="16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r>
              <a:rPr lang="en-US" b="1" dirty="0">
                <a:latin typeface="Calibri" panose="020F0502020204030204" pitchFamily="34" charset="0"/>
                <a:ea typeface="Calibri" panose="020F0502020204030204" pitchFamily="34" charset="0"/>
                <a:cs typeface="Calibri" panose="020F0502020204030204" pitchFamily="34" charset="0"/>
              </a:rPr>
              <a:t>Multimodal Integration</a:t>
            </a:r>
            <a:r>
              <a:rPr lang="en-US" dirty="0">
                <a:latin typeface="Calibri" panose="020F0502020204030204" pitchFamily="34" charset="0"/>
                <a:ea typeface="Calibri" panose="020F0502020204030204" pitchFamily="34" charset="0"/>
                <a:cs typeface="Calibri" panose="020F0502020204030204" pitchFamily="34" charset="0"/>
              </a:rPr>
              <a:t>: Incorporating gestures with voice and facial recognition for seamless human-computer interaction.</a:t>
            </a:r>
          </a:p>
          <a:p>
            <a:pPr marL="305435" indent="-305435"/>
            <a:r>
              <a:rPr lang="en-US" b="1" dirty="0">
                <a:latin typeface="Calibri" panose="020F0502020204030204" pitchFamily="34" charset="0"/>
                <a:ea typeface="Calibri" panose="020F0502020204030204" pitchFamily="34" charset="0"/>
                <a:cs typeface="Calibri" panose="020F0502020204030204" pitchFamily="34" charset="0"/>
              </a:rPr>
              <a:t>Edge Computing</a:t>
            </a:r>
            <a:r>
              <a:rPr lang="en-US" dirty="0">
                <a:latin typeface="Calibri" panose="020F0502020204030204" pitchFamily="34" charset="0"/>
                <a:ea typeface="Calibri" panose="020F0502020204030204" pitchFamily="34" charset="0"/>
                <a:cs typeface="Calibri" panose="020F0502020204030204" pitchFamily="34" charset="0"/>
              </a:rPr>
              <a:t>: Enhancing real-time processing capabilities on edge devices for faster response times.</a:t>
            </a:r>
          </a:p>
          <a:p>
            <a:pPr marL="305435" indent="-305435"/>
            <a:r>
              <a:rPr lang="en-US" b="1" dirty="0">
                <a:latin typeface="Calibri" panose="020F0502020204030204" pitchFamily="34" charset="0"/>
                <a:ea typeface="Calibri" panose="020F0502020204030204" pitchFamily="34" charset="0"/>
                <a:cs typeface="Calibri" panose="020F0502020204030204" pitchFamily="34" charset="0"/>
              </a:rPr>
              <a:t>Fine-grained Analysis</a:t>
            </a:r>
            <a:r>
              <a:rPr lang="en-US" dirty="0">
                <a:latin typeface="Calibri" panose="020F0502020204030204" pitchFamily="34" charset="0"/>
                <a:ea typeface="Calibri" panose="020F0502020204030204" pitchFamily="34" charset="0"/>
                <a:cs typeface="Calibri" panose="020F0502020204030204" pitchFamily="34" charset="0"/>
              </a:rPr>
              <a:t>: Improving accuracy in hand pose estimation and gesture classification for precise interaction</a:t>
            </a:r>
          </a:p>
          <a:p>
            <a:pPr marL="305435" indent="-305435"/>
            <a:r>
              <a:rPr lang="en-US" b="1" dirty="0" err="1">
                <a:latin typeface="Calibri" panose="020F0502020204030204" pitchFamily="34" charset="0"/>
                <a:ea typeface="Calibri" panose="020F0502020204030204" pitchFamily="34" charset="0"/>
                <a:cs typeface="Calibri" panose="020F0502020204030204" pitchFamily="34" charset="0"/>
              </a:rPr>
              <a:t>AIoT</a:t>
            </a:r>
            <a:r>
              <a:rPr lang="en-US" b="1" dirty="0">
                <a:latin typeface="Calibri" panose="020F0502020204030204" pitchFamily="34" charset="0"/>
                <a:ea typeface="Calibri" panose="020F0502020204030204" pitchFamily="34" charset="0"/>
                <a:cs typeface="Calibri" panose="020F0502020204030204" pitchFamily="34" charset="0"/>
              </a:rPr>
              <a:t> Integration</a:t>
            </a:r>
            <a:r>
              <a:rPr lang="en-US" dirty="0">
                <a:latin typeface="Calibri" panose="020F0502020204030204" pitchFamily="34" charset="0"/>
                <a:ea typeface="Calibri" panose="020F0502020204030204" pitchFamily="34" charset="0"/>
                <a:cs typeface="Calibri" panose="020F0502020204030204" pitchFamily="34" charset="0"/>
              </a:rPr>
              <a:t>: Integrating with Internet of Things (IoT) devices to enable gesture-based control in smart environments.</a:t>
            </a:r>
          </a:p>
          <a:p>
            <a:pPr marL="305435" indent="-305435"/>
            <a:r>
              <a:rPr lang="en-US" b="1" dirty="0">
                <a:latin typeface="Calibri" panose="020F0502020204030204" pitchFamily="34" charset="0"/>
                <a:ea typeface="Calibri" panose="020F0502020204030204" pitchFamily="34" charset="0"/>
                <a:cs typeface="Calibri" panose="020F0502020204030204" pitchFamily="34" charset="0"/>
              </a:rPr>
              <a:t>Privacy and Security</a:t>
            </a:r>
            <a:r>
              <a:rPr lang="en-US" dirty="0">
                <a:latin typeface="Calibri" panose="020F0502020204030204" pitchFamily="34" charset="0"/>
                <a:ea typeface="Calibri" panose="020F0502020204030204" pitchFamily="34" charset="0"/>
                <a:cs typeface="Calibri" panose="020F0502020204030204" pitchFamily="34" charset="0"/>
              </a:rPr>
              <a:t>: Developing robust solutions to protect user data and ensure secure interaction methods.</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c0fa2617-96bd-425d-8578-e93563fe37c5"/>
    <ds:schemaRef ds:uri="9162bd5b-4ed9-4da3-b376-05204580ba3f"/>
    <ds:schemaRef ds:uri="http://www.w3.org/XML/1998/namespace"/>
    <ds:schemaRef ds:uri="http://purl.org/dc/dcmitype/"/>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Project template (1) (2)</Template>
  <TotalTime>0</TotalTime>
  <Words>1023</Words>
  <Application>Microsoft Office PowerPoint</Application>
  <PresentationFormat>Widescreen</PresentationFormat>
  <Paragraphs>59</Paragraphs>
  <Slides>13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Calibri</vt:lpstr>
      <vt:lpstr>Calibri Light</vt:lpstr>
      <vt:lpstr>Franklin Gothic Book</vt:lpstr>
      <vt:lpstr>Franklin Gothic Demi</vt:lpstr>
      <vt:lpstr>Wingdings</vt:lpstr>
      <vt:lpstr>Wingdings 2</vt:lpstr>
      <vt:lpstr>DividendVTI</vt:lpstr>
      <vt:lpstr>Ai Hand Detection</vt:lpstr>
      <vt:lpstr>OUTLINE</vt:lpstr>
      <vt:lpstr>Problem Statement</vt:lpstr>
      <vt:lpstr>Proposed Solution</vt:lpstr>
      <vt:lpstr>System  Approach</vt:lpstr>
      <vt:lpstr>Algorithm &amp; Deployment</vt:lpstr>
      <vt:lpstr>Result</vt:lpstr>
      <vt:lpstr>Conclusion</vt:lpstr>
      <vt:lpstr>PowerPoint Presentation</vt:lpstr>
      <vt:lpstr>References</vt:lpstr>
      <vt:lpstr>course certificate 1 </vt:lpstr>
      <vt:lpstr>course certificate 2</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 Hand Detection</dc:title>
  <dc:creator>madhav jani</dc:creator>
  <cp:lastModifiedBy>madhav jani</cp:lastModifiedBy>
  <cp:revision>1</cp:revision>
  <dcterms:created xsi:type="dcterms:W3CDTF">2024-06-24T14:19:16Z</dcterms:created>
  <dcterms:modified xsi:type="dcterms:W3CDTF">2024-06-24T14:19:51Z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