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64" r:id="rId6"/>
    <p:sldId id="266" r:id="rId7"/>
    <p:sldId id="265" r:id="rId8"/>
    <p:sldId id="259" r:id="rId9"/>
    <p:sldId id="260" r:id="rId10"/>
    <p:sldId id="262" r:id="rId11"/>
    <p:sldId id="263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/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/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/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/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/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73" name="Title Text"/>
          <p:cNvSpPr/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/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/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187896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4800" dirty="0" smtClean="0">
                <a:latin typeface="Comic Sans MS" panose="030F0702030302020204" pitchFamily="66" charset="0"/>
                <a:sym typeface="+mn-ea"/>
              </a:rPr>
              <a:t>All </a:t>
            </a:r>
            <a:r>
              <a:rPr sz="4800" smtClean="0">
                <a:latin typeface="Comic Sans MS" panose="030F0702030302020204" pitchFamily="66" charset="0"/>
                <a:sym typeface="+mn-ea"/>
              </a:rPr>
              <a:t>supporting items</a:t>
            </a:r>
            <a:r>
              <a:rPr lang="en-US" sz="4800" dirty="0" smtClean="0">
                <a:latin typeface="Comic Sans MS" panose="030F0702030302020204" pitchFamily="66" charset="0"/>
                <a:sym typeface="+mn-ea"/>
              </a:rPr>
              <a:t> in that attachment.</a:t>
            </a:r>
            <a:endParaRPr sz="480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60579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/>
              <a:t>Customer Analysis</a:t>
            </a:r>
            <a:endParaRPr lang="en-US" sz="240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65874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</a:pPr>
            <a:r>
              <a:rPr lang="en-US" sz="2000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1.</a:t>
            </a: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Wealth segments</a:t>
            </a:r>
            <a:endParaRPr lang="en-US" sz="2000" dirty="0" smtClean="0">
              <a:latin typeface="Comic Sans MS" panose="030F0702030302020204" pitchFamily="66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pitchFamily="2" charset="2"/>
            </a:pPr>
            <a:r>
              <a:rPr lang="en-US" sz="2000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2. </a:t>
            </a:r>
            <a:r>
              <a:rPr lang="en-US" sz="2000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Age distributions</a:t>
            </a:r>
            <a:endParaRPr lang="en-US" sz="2000" dirty="0" smtClean="0">
              <a:latin typeface="Comic Sans MS" panose="030F0702030302020204" pitchFamily="66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pitchFamily="2" charset="2"/>
            </a:pPr>
            <a:r>
              <a:rPr lang="en-US" sz="2000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3. Job Industry Category</a:t>
            </a:r>
            <a:endParaRPr lang="en-US" sz="2000" dirty="0" smtClean="0">
              <a:latin typeface="Comic Sans MS" panose="030F0702030302020204" pitchFamily="66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pitchFamily="2" charset="2"/>
            </a:pPr>
            <a:r>
              <a:rPr lang="en-US" sz="2000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4. Number of Cars own by each states</a:t>
            </a:r>
            <a:endParaRPr lang="en-US" sz="2000" dirty="0" smtClean="0">
              <a:latin typeface="Comic Sans MS" panose="030F0702030302020204" pitchFamily="66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pitchFamily="2" charset="2"/>
            </a:pPr>
            <a:r>
              <a:rPr lang="en-US" sz="2000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5. Number of bike purchases in 3 years / percentages purchases</a:t>
            </a:r>
            <a:endParaRPr sz="200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796279"/>
            <a:ext cx="8565600" cy="60579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/>
              <a:t>Customr Age Distribution</a:t>
            </a:r>
            <a:endParaRPr lang="en-US" sz="2400"/>
          </a:p>
        </p:txBody>
      </p:sp>
      <p:sp>
        <p:nvSpPr>
          <p:cNvPr id="133" name="Shape 82"/>
          <p:cNvSpPr/>
          <p:nvPr/>
        </p:nvSpPr>
        <p:spPr>
          <a:xfrm>
            <a:off x="251380" y="1564014"/>
            <a:ext cx="4134600" cy="322834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00000"/>
              </a:lnSpc>
              <a:buFont typeface="Wingdings" panose="05000000000000000000" pitchFamily="2" charset="2"/>
            </a:pPr>
            <a:r>
              <a:rPr lang="en-US" sz="1800" dirty="0" smtClean="0">
                <a:latin typeface="Comic Sans MS" panose="030F0702030302020204" pitchFamily="66" charset="0"/>
                <a:sym typeface="Arial" panose="020B0604020202020204"/>
              </a:rPr>
              <a:t>1. As we can see, mostly our new customers are between 25 to 48 years old.</a:t>
            </a:r>
            <a:endParaRPr lang="en-US" sz="1800" dirty="0" smtClean="0">
              <a:latin typeface="Comic Sans MS" panose="030F0702030302020204" pitchFamily="66" charset="0"/>
              <a:sym typeface="Arial" panose="020B0604020202020204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</a:pPr>
            <a:r>
              <a:rPr lang="en-US" sz="1800" dirty="0" smtClean="0">
                <a:latin typeface="Comic Sans MS" panose="030F0702030302020204" pitchFamily="66" charset="0"/>
                <a:sym typeface="Arial" panose="020B0604020202020204"/>
              </a:rPr>
              <a:t>2. </a:t>
            </a:r>
            <a:r>
              <a:rPr lang="en-US" sz="1800" dirty="0" smtClean="0">
                <a:latin typeface="Comic Sans MS" panose="030F0702030302020204" pitchFamily="66" charset="0"/>
                <a:sym typeface="+mn-ea"/>
              </a:rPr>
              <a:t>Number of customers from 48 to 59 years old has big drops on percentages.</a:t>
            </a:r>
            <a:endParaRPr lang="en-US" sz="1800" dirty="0" smtClean="0">
              <a:latin typeface="Comic Sans MS" panose="030F0702030302020204" pitchFamily="66" charset="0"/>
              <a:sym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</a:pPr>
            <a:r>
              <a:rPr lang="en-US" sz="1800" dirty="0" smtClean="0">
                <a:latin typeface="Comic Sans MS" panose="030F0702030302020204" pitchFamily="66" charset="0"/>
                <a:sym typeface="Arial" panose="020B0604020202020204"/>
              </a:rPr>
              <a:t>3. There is a slightly increase in number of customers over 59 years old in term of percentages</a:t>
            </a:r>
            <a:endParaRPr lang="en-US" sz="1800" dirty="0" smtClean="0">
              <a:latin typeface="Comic Sans MS" panose="030F0702030302020204" pitchFamily="66" charset="0"/>
              <a:sym typeface="Arial" panose="020B0604020202020204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</a:pPr>
            <a:r>
              <a:rPr lang="en-US" sz="1800" dirty="0" smtClean="0">
                <a:latin typeface="Comic Sans MS" panose="030F0702030302020204" pitchFamily="66" charset="0"/>
                <a:sym typeface="Arial" panose="020B0604020202020204"/>
              </a:rPr>
              <a:t>4. </a:t>
            </a:r>
            <a:r>
              <a:rPr lang="en-US" sz="1800" dirty="0" smtClean="0">
                <a:latin typeface="Comic Sans MS" panose="030F0702030302020204" pitchFamily="66" charset="0"/>
                <a:sym typeface="+mn-ea"/>
              </a:rPr>
              <a:t>It looks like the percentages of under 25 years old not really change.</a:t>
            </a:r>
            <a:endParaRPr sz="180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10" name="Picture 9" descr="A picture containing screensho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380" y="915036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380" y="2931795"/>
            <a:ext cx="3318932" cy="21336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244840" y="1096645"/>
            <a:ext cx="504825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NEW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69605" y="3075940"/>
            <a:ext cx="45593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OLD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sym typeface="+mn-ea"/>
              </a:rPr>
              <a:t>Model Development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796279"/>
            <a:ext cx="8565600" cy="60579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/>
              <a:t>Bike Purchases for last 3 Years</a:t>
            </a:r>
            <a:endParaRPr lang="en-US" sz="2400"/>
          </a:p>
        </p:txBody>
      </p:sp>
      <p:sp>
        <p:nvSpPr>
          <p:cNvPr id="133" name="Shape 82"/>
          <p:cNvSpPr/>
          <p:nvPr/>
        </p:nvSpPr>
        <p:spPr>
          <a:xfrm>
            <a:off x="251380" y="1492259"/>
            <a:ext cx="4134600" cy="363855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</a:pPr>
            <a:r>
              <a:rPr lang="en-US" sz="1800"/>
              <a:t>1. </a:t>
            </a:r>
            <a:r>
              <a:rPr lang="en-US" sz="1800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As we can see, our new customers mostly Female with 50.6% purchases with total of 25,212 bikes</a:t>
            </a:r>
            <a:endParaRPr lang="en-US" sz="1800" dirty="0" smtClean="0">
              <a:latin typeface="Comic Sans MS" panose="030F0702030302020204" pitchFamily="66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pitchFamily="2" charset="2"/>
            </a:pPr>
            <a:endParaRPr lang="en-US" sz="1800" dirty="0" smtClean="0">
              <a:latin typeface="Comic Sans MS" panose="030F0702030302020204" pitchFamily="66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pitchFamily="2" charset="2"/>
            </a:pPr>
            <a:r>
              <a:rPr lang="en-US" sz="1800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2. Male contributed to 47.7% purchases with 23,765 bikes</a:t>
            </a:r>
            <a:endParaRPr lang="en-US" sz="1800" dirty="0" smtClean="0">
              <a:latin typeface="Comic Sans MS" panose="030F0702030302020204" pitchFamily="66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pitchFamily="2" charset="2"/>
            </a:pPr>
            <a:endParaRPr lang="en-US" sz="1800" dirty="0" smtClean="0">
              <a:latin typeface="Comic Sans MS" panose="030F0702030302020204" pitchFamily="66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pitchFamily="2" charset="2"/>
            </a:pPr>
            <a:r>
              <a:rPr lang="en-US" sz="1800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3. So we should focus on advertises on Female customers than Male customers</a:t>
            </a:r>
            <a:endParaRPr lang="en-US" sz="18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</a:pPr>
            <a:r>
              <a:rPr lang="en-US" sz="1800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 </a:t>
            </a:r>
            <a:endParaRPr lang="en-US" sz="180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5" name="Picture 4" descr="A screenshot of a cell phon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55" y="795020"/>
            <a:ext cx="3415665" cy="215201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35" y="286004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sym typeface="+mn-ea"/>
              </a:rPr>
              <a:t>Interpretation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796279"/>
            <a:ext cx="8565600" cy="60579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/>
              <a:t>Job Industry Category</a:t>
            </a:r>
            <a:endParaRPr lang="en-US" sz="2400"/>
          </a:p>
        </p:txBody>
      </p:sp>
      <p:sp>
        <p:nvSpPr>
          <p:cNvPr id="133" name="Shape 82"/>
          <p:cNvSpPr/>
          <p:nvPr/>
        </p:nvSpPr>
        <p:spPr>
          <a:xfrm>
            <a:off x="251380" y="2281564"/>
            <a:ext cx="4134600" cy="18434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00000"/>
              </a:lnSpc>
              <a:buFont typeface="Wingdings" panose="05000000000000000000" pitchFamily="2" charset="2"/>
            </a:pPr>
            <a:r>
              <a:rPr lang="en-US" sz="1800"/>
              <a:t>1. </a:t>
            </a:r>
            <a:r>
              <a:rPr lang="en-US" sz="1800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Mostly our new customers are on Finance industry and our Manufacturing customers are still on top 2</a:t>
            </a:r>
            <a:endParaRPr lang="en-US" sz="1800" dirty="0" smtClean="0">
              <a:latin typeface="Comic Sans MS" panose="030F0702030302020204" pitchFamily="66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</a:pPr>
            <a:endParaRPr lang="en-US" sz="1800"/>
          </a:p>
          <a:p>
            <a:pPr>
              <a:lnSpc>
                <a:spcPct val="100000"/>
              </a:lnSpc>
              <a:buFont typeface="Wingdings" panose="05000000000000000000" pitchFamily="2" charset="2"/>
            </a:pPr>
            <a:r>
              <a:rPr lang="en-US" sz="1800"/>
              <a:t>2. </a:t>
            </a:r>
            <a:r>
              <a:rPr lang="en-US" sz="1800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The rest industries is still same </a:t>
            </a:r>
            <a:endParaRPr lang="en-US" sz="180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3" name="Picture 2" descr="A screenshot of a cell phon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035" y="1256665"/>
            <a:ext cx="3128645" cy="184912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012" y="3220085"/>
            <a:ext cx="3154703" cy="180612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sym typeface="+mn-ea"/>
              </a:rPr>
              <a:t>Interpretation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60579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/>
              <a:t>Wealth Segments by Ages</a:t>
            </a:r>
            <a:endParaRPr lang="en-US" sz="2400"/>
          </a:p>
        </p:txBody>
      </p:sp>
      <p:sp>
        <p:nvSpPr>
          <p:cNvPr id="133" name="Shape 82"/>
          <p:cNvSpPr/>
          <p:nvPr/>
        </p:nvSpPr>
        <p:spPr>
          <a:xfrm>
            <a:off x="251380" y="1635769"/>
            <a:ext cx="4134600" cy="336677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</a:pPr>
            <a:r>
              <a:rPr lang="en-US" sz="2000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1. In all ages, the number of Mass Customers is the highest so we should focus on this social class.</a:t>
            </a:r>
            <a:endParaRPr lang="en-US" sz="2000" dirty="0" smtClean="0">
              <a:latin typeface="Comic Sans MS" panose="030F0702030302020204" pitchFamily="66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pitchFamily="2" charset="2"/>
            </a:pPr>
            <a:r>
              <a:rPr lang="en-US" sz="2000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2. After that, we should focus on High Net Customer.</a:t>
            </a:r>
            <a:endParaRPr lang="en-US" sz="2000" dirty="0" smtClean="0">
              <a:latin typeface="Comic Sans MS" panose="030F0702030302020204" pitchFamily="66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pitchFamily="2" charset="2"/>
            </a:pPr>
            <a:r>
              <a:rPr lang="en-US" sz="2000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3. Then Affluent Customers but mostly second and third quadrant</a:t>
            </a:r>
            <a:endParaRPr sz="200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14" name="Picture 13" descr="A picture containing screensho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570" y="1564005"/>
            <a:ext cx="2653030" cy="1759585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570" y="3220085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sym typeface="+mn-ea"/>
              </a:rPr>
              <a:t>Interpretation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Numbers of Car’s own by each State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3050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</a:pPr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1. NSW should be considered the most since numbers of customers don’t own cars is significantly larger than that own</a:t>
            </a: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.</a:t>
            </a:r>
            <a:endParaRPr lang="en-US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endParaRPr lang="en-US" dirty="0">
              <a:latin typeface="Comic Sans MS" panose="030F0702030302020204" pitchFamily="66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pitchFamily="2" charset="2"/>
            </a:pPr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2. VIC and QLD has more customers that own car that who don’t but we can try to have something so that those owns car will buy bikes.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3" name="Picture 2" descr="A picture containing screensho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40" y="1995805"/>
            <a:ext cx="4170929" cy="28279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3602</Words>
  <Application>WPS Presentation</Application>
  <PresentationFormat/>
  <Paragraphs>97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Arial</vt:lpstr>
      <vt:lpstr>Open Sans Extrabold</vt:lpstr>
      <vt:lpstr>Segoe Print</vt:lpstr>
      <vt:lpstr>Open Sans Light</vt:lpstr>
      <vt:lpstr>Calibri</vt:lpstr>
      <vt:lpstr>Open Sans</vt:lpstr>
      <vt:lpstr>Microsoft YaHei</vt:lpstr>
      <vt:lpstr>Arial Unicode MS</vt:lpstr>
      <vt:lpstr>Comic Sans MS</vt:lpstr>
      <vt:lpstr>Times New Roman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_Error_404_</cp:lastModifiedBy>
  <cp:revision>1</cp:revision>
  <dcterms:created xsi:type="dcterms:W3CDTF">2021-08-27T08:09:49Z</dcterms:created>
  <dcterms:modified xsi:type="dcterms:W3CDTF">2021-08-27T08:09:49Z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441E2EA91C8F4052A7B81D2FA5AE5001</vt:lpwstr>
  </property>
  <property fmtid="{D5CDD505-2E9C-101B-9397-08002B2CF9AE}" pid="3" name="KSOProductBuildVer">
    <vt:lpwstr>1033-11.2.0.10265</vt:lpwstr>
  </property>
</Properties>
</file>