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9" r:id="rId3"/>
    <p:sldId id="270" r:id="rId4"/>
    <p:sldId id="271" r:id="rId5"/>
    <p:sldId id="273" r:id="rId6"/>
    <p:sldId id="280" r:id="rId7"/>
    <p:sldId id="274" r:id="rId8"/>
    <p:sldId id="275" r:id="rId9"/>
    <p:sldId id="276" r:id="rId10"/>
    <p:sldId id="277" r:id="rId11"/>
    <p:sldId id="278" r:id="rId12"/>
    <p:sldId id="27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0" d="100"/>
          <a:sy n="80" d="100"/>
        </p:scale>
        <p:origin x="474"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89DD8-053B-4359-975A-4914A74E1808}" type="datetimeFigureOut">
              <a:rPr lang="en-US" smtClean="0"/>
              <a:t>6/23/2013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A4F1D-1CAC-4BC3-B776-813EC811C10B}" type="slidenum">
              <a:rPr lang="en-US" smtClean="0"/>
              <a:t>‹#›</a:t>
            </a:fld>
            <a:endParaRPr lang="en-US"/>
          </a:p>
        </p:txBody>
      </p:sp>
    </p:spTree>
    <p:extLst>
      <p:ext uri="{BB962C8B-B14F-4D97-AF65-F5344CB8AC3E}">
        <p14:creationId xmlns:p14="http://schemas.microsoft.com/office/powerpoint/2010/main" val="85259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2</a:t>
            </a:fld>
            <a:endParaRPr lang="en-US"/>
          </a:p>
        </p:txBody>
      </p:sp>
    </p:spTree>
    <p:extLst>
      <p:ext uri="{BB962C8B-B14F-4D97-AF65-F5344CB8AC3E}">
        <p14:creationId xmlns:p14="http://schemas.microsoft.com/office/powerpoint/2010/main" val="674673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a:t>
            </a:r>
            <a:r>
              <a:rPr lang="en-US" baseline="0" dirty="0" smtClean="0"/>
              <a:t> to resource, merge is a function of HttpRequestMessage -&gt; </a:t>
            </a:r>
            <a:r>
              <a:rPr lang="en-US" baseline="0" dirty="0" err="1" smtClean="0"/>
              <a:t>Async</a:t>
            </a:r>
            <a:r>
              <a:rPr lang="en-US" baseline="0" dirty="0" smtClean="0"/>
              <a:t>&lt;HttpResponseMessage&gt; option. When a resource </a:t>
            </a:r>
            <a:r>
              <a:rPr lang="en-US" baseline="0" dirty="0" err="1" smtClean="0"/>
              <a:t>uri</a:t>
            </a:r>
            <a:r>
              <a:rPr lang="en-US" baseline="0" dirty="0" smtClean="0"/>
              <a:t> is not found, a 404 Not Found response is returned. The result, however, is a Frank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11</a:t>
            </a:fld>
            <a:endParaRPr lang="en-US"/>
          </a:p>
        </p:txBody>
      </p:sp>
    </p:spTree>
    <p:extLst>
      <p:ext uri="{BB962C8B-B14F-4D97-AF65-F5344CB8AC3E}">
        <p14:creationId xmlns:p14="http://schemas.microsoft.com/office/powerpoint/2010/main" val="441788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Frank currently uses</a:t>
            </a:r>
            <a:r>
              <a:rPr lang="en-US" baseline="0" dirty="0" smtClean="0"/>
              <a:t> Mauricio </a:t>
            </a:r>
            <a:r>
              <a:rPr lang="en-US" baseline="0" dirty="0" err="1" smtClean="0"/>
              <a:t>Scheffer’s</a:t>
            </a:r>
            <a:r>
              <a:rPr lang="en-US" baseline="0" dirty="0" smtClean="0"/>
              <a:t> </a:t>
            </a:r>
            <a:r>
              <a:rPr lang="en-US" baseline="0" dirty="0" err="1" smtClean="0"/>
              <a:t>FsConneg</a:t>
            </a:r>
            <a:r>
              <a:rPr lang="en-US" baseline="0" dirty="0" smtClean="0"/>
              <a:t> library, now in </a:t>
            </a:r>
            <a:r>
              <a:rPr lang="en-US" baseline="0" dirty="0" err="1" smtClean="0"/>
              <a:t>FSharpx.Http</a:t>
            </a:r>
            <a:r>
              <a:rPr lang="en-US" baseline="0" dirty="0" smtClean="0"/>
              <a:t>. </a:t>
            </a:r>
            <a:r>
              <a:rPr lang="en-US" baseline="0" dirty="0" err="1" smtClean="0"/>
              <a:t>System.Net.Http</a:t>
            </a:r>
            <a:r>
              <a:rPr lang="en-US" baseline="0" dirty="0" smtClean="0"/>
              <a:t> has a similar mechanism, but it’s currently still a little heavy as they work out the kinks in preparation for the RC. </a:t>
            </a:r>
            <a:r>
              <a:rPr lang="en-US" baseline="0" dirty="0" err="1" smtClean="0"/>
              <a:t>FsConneg</a:t>
            </a:r>
            <a:r>
              <a:rPr lang="en-US" baseline="0" dirty="0" smtClean="0"/>
              <a:t> provides a mechanism for submitting the Accept headers and a list of supported formats and returns the best match. </a:t>
            </a:r>
            <a:r>
              <a:rPr lang="en-US" baseline="0" dirty="0" err="1" smtClean="0"/>
              <a:t>negotiateMediaType</a:t>
            </a:r>
            <a:r>
              <a:rPr lang="en-US" baseline="0" dirty="0" smtClean="0"/>
              <a:t> wraps that with the selection of the appropriate formatter, of type </a:t>
            </a:r>
            <a:r>
              <a:rPr lang="en-US" baseline="0" dirty="0" err="1" smtClean="0"/>
              <a:t>System.Net.Http.Formatting.MediaTypeFormatter</a:t>
            </a:r>
            <a:r>
              <a:rPr lang="en-US" baseline="0" dirty="0" smtClean="0"/>
              <a:t>, and returns the </a:t>
            </a:r>
            <a:r>
              <a:rPr lang="en-US" baseline="0" smtClean="0"/>
              <a:t>formatted content.</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12</a:t>
            </a:fld>
            <a:endParaRPr lang="en-US"/>
          </a:p>
        </p:txBody>
      </p:sp>
    </p:spTree>
    <p:extLst>
      <p:ext uri="{BB962C8B-B14F-4D97-AF65-F5344CB8AC3E}">
        <p14:creationId xmlns:p14="http://schemas.microsoft.com/office/powerpoint/2010/main" val="379118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3</a:t>
            </a:fld>
            <a:endParaRPr lang="en-US"/>
          </a:p>
        </p:txBody>
      </p:sp>
    </p:spTree>
    <p:extLst>
      <p:ext uri="{BB962C8B-B14F-4D97-AF65-F5344CB8AC3E}">
        <p14:creationId xmlns:p14="http://schemas.microsoft.com/office/powerpoint/2010/main" val="91134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may be new to some, but this resource is not the same as the collection</a:t>
            </a:r>
            <a:r>
              <a:rPr lang="en-US" baseline="0" dirty="0" smtClean="0"/>
              <a:t> of items at /items.</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4</a:t>
            </a:fld>
            <a:endParaRPr lang="en-US"/>
          </a:p>
        </p:txBody>
      </p:sp>
    </p:spTree>
    <p:extLst>
      <p:ext uri="{BB962C8B-B14F-4D97-AF65-F5344CB8AC3E}">
        <p14:creationId xmlns:p14="http://schemas.microsoft.com/office/powerpoint/2010/main" val="135873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Resources may be directly returned</a:t>
            </a:r>
            <a:r>
              <a:rPr lang="en-US" baseline="0" dirty="0" smtClean="0"/>
              <a:t> in a response. In the beginning, when most HTTP applications served static files, this was common. However, Resources are not equivalent to the representation returned to the client, even if they appear identical. Unlike editing files locally, if you were to edit a file returned from an HTTP application, you would not be editing the original file. You would need to re-submit the file to the server, if allowed, and then the server would need to take the content you supplied and update the original Resource.</a:t>
            </a:r>
          </a:p>
          <a:p>
            <a:endParaRPr lang="en-US" baseline="0" dirty="0" smtClean="0"/>
          </a:p>
          <a:p>
            <a:r>
              <a:rPr lang="en-US" baseline="0" dirty="0" smtClean="0"/>
              <a:t>It is thus reasonable to understand that a Resource can be represented in more than one way. A JSON representation is just as valid as XML, HTML, or even an image.</a:t>
            </a:r>
            <a:endParaRPr lang="en-US" dirty="0" smtClean="0"/>
          </a:p>
          <a:p>
            <a:endParaRPr lang="en-US" dirty="0" smtClean="0"/>
          </a:p>
          <a:p>
            <a:r>
              <a:rPr lang="en-US" dirty="0" smtClean="0"/>
              <a:t>Content</a:t>
            </a:r>
            <a:r>
              <a:rPr lang="en-US" baseline="0" dirty="0" smtClean="0"/>
              <a:t> negotiation, or “</a:t>
            </a:r>
            <a:r>
              <a:rPr lang="en-US" baseline="0" dirty="0" err="1" smtClean="0"/>
              <a:t>conneg</a:t>
            </a:r>
            <a:r>
              <a:rPr lang="en-US" baseline="0" dirty="0" smtClean="0"/>
              <a:t>,” is a cross-cutting concern that allows HTTP applications to select an appropriate representation to send in the response message. The actual execution of this selection could occur either at the top-level or at the lowest-level of a composed HTTP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5</a:t>
            </a:fld>
            <a:endParaRPr lang="en-US"/>
          </a:p>
        </p:txBody>
      </p:sp>
    </p:spTree>
    <p:extLst>
      <p:ext uri="{BB962C8B-B14F-4D97-AF65-F5344CB8AC3E}">
        <p14:creationId xmlns:p14="http://schemas.microsoft.com/office/powerpoint/2010/main" val="115984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Resources may be directly returned</a:t>
            </a:r>
            <a:r>
              <a:rPr lang="en-US" baseline="0" dirty="0" smtClean="0"/>
              <a:t> in a response. In the beginning, when most HTTP applications served static files, this was common. However, Resources are not equivalent to the representation returned to the client, even if they appear identical. Unlike editing files locally, if you were to edit a file returned from an HTTP application, you would not be editing the original file. You would need to re-submit the file to the server, if allowed, and then the server would need to take the content you supplied and update the original Resource.</a:t>
            </a:r>
          </a:p>
          <a:p>
            <a:endParaRPr lang="en-US" baseline="0" dirty="0" smtClean="0"/>
          </a:p>
          <a:p>
            <a:r>
              <a:rPr lang="en-US" baseline="0" dirty="0" smtClean="0"/>
              <a:t>It is thus reasonable to understand that a Resource can be represented in more than one way. A JSON representation is just as valid as XML, HTML, or even an image.</a:t>
            </a:r>
            <a:endParaRPr lang="en-US" dirty="0" smtClean="0"/>
          </a:p>
          <a:p>
            <a:endParaRPr lang="en-US" dirty="0" smtClean="0"/>
          </a:p>
          <a:p>
            <a:r>
              <a:rPr lang="en-US" dirty="0" smtClean="0"/>
              <a:t>Content</a:t>
            </a:r>
            <a:r>
              <a:rPr lang="en-US" baseline="0" dirty="0" smtClean="0"/>
              <a:t> negotiation, or “</a:t>
            </a:r>
            <a:r>
              <a:rPr lang="en-US" baseline="0" dirty="0" err="1" smtClean="0"/>
              <a:t>conneg</a:t>
            </a:r>
            <a:r>
              <a:rPr lang="en-US" baseline="0" dirty="0" smtClean="0"/>
              <a:t>,” is a cross-cutting concern that allows HTTP applications to select an appropriate representation to send in the response message. The actual execution of this selection could occur either at the top-level or at the lowest-level of a composed HTTP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6</a:t>
            </a:fld>
            <a:endParaRPr lang="en-US"/>
          </a:p>
        </p:txBody>
      </p:sp>
    </p:spTree>
    <p:extLst>
      <p:ext uri="{BB962C8B-B14F-4D97-AF65-F5344CB8AC3E}">
        <p14:creationId xmlns:p14="http://schemas.microsoft.com/office/powerpoint/2010/main" val="169358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those with a stronger</a:t>
            </a:r>
            <a:r>
              <a:rPr lang="en-US" baseline="0" dirty="0" smtClean="0"/>
              <a:t> bent towards building web sites, Mauricio </a:t>
            </a:r>
            <a:r>
              <a:rPr lang="en-US" baseline="0" dirty="0" err="1" smtClean="0"/>
              <a:t>Scheffer’s</a:t>
            </a:r>
            <a:r>
              <a:rPr lang="en-US" baseline="0" dirty="0" smtClean="0"/>
              <a:t> Figment may be a closer match to your taste.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7</a:t>
            </a:fld>
            <a:endParaRPr lang="en-US"/>
          </a:p>
        </p:txBody>
      </p:sp>
    </p:spTree>
    <p:extLst>
      <p:ext uri="{BB962C8B-B14F-4D97-AF65-F5344CB8AC3E}">
        <p14:creationId xmlns:p14="http://schemas.microsoft.com/office/powerpoint/2010/main" val="170633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Compare</a:t>
            </a:r>
            <a:r>
              <a:rPr lang="en-US" baseline="0" dirty="0" smtClean="0"/>
              <a:t> the Frank application signature with the simplest app signature we used above. The only addition is that we are stating that an application is non-blocking. This is the same idea as is used in node.js. It’s also sort-of required since Frank sits on </a:t>
            </a:r>
            <a:r>
              <a:rPr lang="en-US" baseline="0" dirty="0" err="1" smtClean="0"/>
              <a:t>System.Net.Http</a:t>
            </a:r>
            <a:r>
              <a:rPr lang="en-US" baseline="0" dirty="0" smtClean="0"/>
              <a:t> via </a:t>
            </a:r>
            <a:r>
              <a:rPr lang="en-US" baseline="0" dirty="0" err="1" smtClean="0"/>
              <a:t>MessageHandlers</a:t>
            </a:r>
            <a:r>
              <a:rPr lang="en-US" baseline="0" dirty="0" smtClean="0"/>
              <a:t>. The signature for the </a:t>
            </a:r>
            <a:r>
              <a:rPr lang="en-US" baseline="0" dirty="0" err="1" smtClean="0"/>
              <a:t>MessageHandler.SendAsync</a:t>
            </a:r>
            <a:r>
              <a:rPr lang="en-US" baseline="0" dirty="0" smtClean="0"/>
              <a:t> is the same but for Task rather than </a:t>
            </a:r>
            <a:r>
              <a:rPr lang="en-US" baseline="0" dirty="0" err="1" smtClean="0"/>
              <a:t>Async</a:t>
            </a:r>
            <a:r>
              <a:rPr lang="en-US" baseline="0" dirty="0" smtClean="0"/>
              <a:t>. This signature extends all the way through all layers of composition.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8</a:t>
            </a:fld>
            <a:endParaRPr lang="en-US"/>
          </a:p>
        </p:txBody>
      </p:sp>
    </p:spTree>
    <p:extLst>
      <p:ext uri="{BB962C8B-B14F-4D97-AF65-F5344CB8AC3E}">
        <p14:creationId xmlns:p14="http://schemas.microsoft.com/office/powerpoint/2010/main" val="80959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9</a:t>
            </a:fld>
            <a:endParaRPr lang="en-US"/>
          </a:p>
        </p:txBody>
      </p:sp>
    </p:spTree>
    <p:extLst>
      <p:ext uri="{BB962C8B-B14F-4D97-AF65-F5344CB8AC3E}">
        <p14:creationId xmlns:p14="http://schemas.microsoft.com/office/powerpoint/2010/main" val="1749080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resource is the only curren</a:t>
            </a:r>
            <a:r>
              <a:rPr lang="en-US" baseline="0" dirty="0" smtClean="0"/>
              <a:t>t location that does not conform solely to the Frank application signature. A resource holds both a Uri Template (its name) as well as a HttpRequestMessage -&gt; </a:t>
            </a:r>
            <a:r>
              <a:rPr lang="en-US" baseline="0" dirty="0" err="1" smtClean="0"/>
              <a:t>Async</a:t>
            </a:r>
            <a:r>
              <a:rPr lang="en-US" baseline="0" dirty="0" smtClean="0"/>
              <a:t>&lt;HttpResponseMessage&gt; option. Why the option? The resource will respond with a 405 Method Not Allowed if it does not respond to the method thrown its way. Thus the option allows the programmer to define the methods for the resource without having to manually hook up the 405 response.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10</a:t>
            </a:fld>
            <a:endParaRPr lang="en-US"/>
          </a:p>
        </p:txBody>
      </p:sp>
    </p:spTree>
    <p:extLst>
      <p:ext uri="{BB962C8B-B14F-4D97-AF65-F5344CB8AC3E}">
        <p14:creationId xmlns:p14="http://schemas.microsoft.com/office/powerpoint/2010/main" val="339753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6/23/2013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6/23/2013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799"/>
            <a:ext cx="7999315" cy="2317649"/>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3"/>
          </p:nvPr>
        </p:nvSpPr>
        <p:spPr>
          <a:xfrm>
            <a:off x="1938868" y="3765449"/>
            <a:ext cx="7264602"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0183" y="1447799"/>
            <a:ext cx="1413933" cy="4413251"/>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9A250-FF31-4206-8172-F9D3106AACB1}" type="datetime1">
              <a:rPr lang="en-US" smtClean="0"/>
              <a:t>6/23/2013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1">
              <a:rPr lang="en-US" smtClean="0"/>
              <a:t>6/23/2013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1">
              <a:rPr lang="en-US" smtClean="0"/>
              <a:t>6/23/2013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6/23/2013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1">
              <a:rPr lang="en-US" smtClean="0"/>
              <a:t>6/23/2013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2181"/>
            <a:ext cx="8825658" cy="3329581"/>
          </a:xfrm>
        </p:spPr>
        <p:txBody>
          <a:bodyPr/>
          <a:lstStyle/>
          <a:p>
            <a:r>
              <a:rPr lang="en-US" dirty="0" smtClean="0"/>
              <a:t>The Functional Web</a:t>
            </a:r>
            <a:endParaRPr lang="en-US" dirty="0"/>
          </a:p>
        </p:txBody>
      </p:sp>
      <p:sp>
        <p:nvSpPr>
          <p:cNvPr id="3" name="Subtitle 2"/>
          <p:cNvSpPr>
            <a:spLocks noGrp="1"/>
          </p:cNvSpPr>
          <p:nvPr>
            <p:ph type="subTitle" idx="1"/>
          </p:nvPr>
        </p:nvSpPr>
        <p:spPr>
          <a:xfrm>
            <a:off x="7353623" y="4639412"/>
            <a:ext cx="4331445" cy="2019660"/>
          </a:xfrm>
        </p:spPr>
        <p:txBody>
          <a:bodyPr>
            <a:normAutofit/>
          </a:bodyPr>
          <a:lstStyle/>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Ryan Riley and Daniel </a:t>
            </a:r>
            <a:r>
              <a:rPr lang="en-US" cap="none" dirty="0">
                <a:latin typeface="Segoe UI" panose="020B0502040204020203" pitchFamily="34" charset="0"/>
                <a:ea typeface="Segoe UI" panose="020B0502040204020203" pitchFamily="34" charset="0"/>
                <a:cs typeface="Segoe UI" panose="020B0502040204020203" pitchFamily="34" charset="0"/>
              </a:rPr>
              <a:t>M</a:t>
            </a:r>
            <a:r>
              <a:rPr lang="en-US" cap="none" dirty="0" smtClean="0">
                <a:latin typeface="Segoe UI" panose="020B0502040204020203" pitchFamily="34" charset="0"/>
                <a:ea typeface="Segoe UI" panose="020B0502040204020203" pitchFamily="34" charset="0"/>
                <a:cs typeface="Segoe UI" panose="020B0502040204020203" pitchFamily="34" charset="0"/>
              </a:rPr>
              <a:t>ohl</a:t>
            </a: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a:t>
            </a:r>
            <a:r>
              <a:rPr lang="en-US" cap="none" dirty="0" err="1" smtClean="0">
                <a:latin typeface="Segoe UI" panose="020B0502040204020203" pitchFamily="34" charset="0"/>
                <a:ea typeface="Segoe UI" panose="020B0502040204020203" pitchFamily="34" charset="0"/>
                <a:cs typeface="Segoe UI" panose="020B0502040204020203" pitchFamily="34" charset="0"/>
              </a:rPr>
              <a:t>panesofglass</a:t>
            </a:r>
            <a:r>
              <a:rPr lang="en-US" cap="none" dirty="0" smtClean="0">
                <a:latin typeface="Segoe UI" panose="020B0502040204020203" pitchFamily="34" charset="0"/>
                <a:ea typeface="Segoe UI" panose="020B0502040204020203" pitchFamily="34" charset="0"/>
                <a:cs typeface="Segoe UI" panose="020B0502040204020203" pitchFamily="34" charset="0"/>
              </a:rPr>
              <a:t> and @</a:t>
            </a:r>
            <a:r>
              <a:rPr lang="en-US" cap="none" dirty="0" err="1" smtClean="0">
                <a:latin typeface="Segoe UI" panose="020B0502040204020203" pitchFamily="34" charset="0"/>
                <a:ea typeface="Segoe UI" panose="020B0502040204020203" pitchFamily="34" charset="0"/>
                <a:cs typeface="Segoe UI" panose="020B0502040204020203" pitchFamily="34" charset="0"/>
              </a:rPr>
              <a:t>dmohl</a:t>
            </a:r>
            <a:endParaRPr lang="en-US" cap="none"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a:buChar char="•"/>
            </a:pPr>
            <a:r>
              <a:rPr lang="en-US" cap="none" dirty="0">
                <a:latin typeface="Segoe UI" panose="020B0502040204020203" pitchFamily="34" charset="0"/>
                <a:ea typeface="Segoe UI" panose="020B0502040204020203" pitchFamily="34" charset="0"/>
                <a:cs typeface="Segoe UI" panose="020B0502040204020203" pitchFamily="34" charset="0"/>
              </a:rPr>
              <a:t>w</a:t>
            </a:r>
            <a:r>
              <a:rPr lang="en-US" cap="none" dirty="0" smtClean="0">
                <a:latin typeface="Segoe UI" panose="020B0502040204020203" pitchFamily="34" charset="0"/>
                <a:ea typeface="Segoe UI" panose="020B0502040204020203" pitchFamily="34" charset="0"/>
                <a:cs typeface="Segoe UI" panose="020B0502040204020203" pitchFamily="34" charset="0"/>
              </a:rPr>
              <a:t>izardsofsmart.net</a:t>
            </a: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Blog.danielmohl.com</a:t>
            </a: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3402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Resource</a:t>
            </a:r>
            <a:endParaRPr lang="en-US" dirty="0"/>
          </a:p>
        </p:txBody>
      </p:sp>
      <p:sp>
        <p:nvSpPr>
          <p:cNvPr id="4" name="Content Placeholder 2"/>
          <p:cNvSpPr>
            <a:spLocks noGrp="1"/>
          </p:cNvSpPr>
          <p:nvPr>
            <p:ph idx="1"/>
          </p:nvPr>
        </p:nvSpPr>
        <p:spPr>
          <a:xfrm>
            <a:off x="646111" y="1997631"/>
            <a:ext cx="11000457" cy="3869823"/>
          </a:xfrm>
        </p:spPr>
        <p:txBody>
          <a:bodyPr>
            <a:normAutofit/>
          </a:bodyPr>
          <a:lstStyle/>
          <a:p>
            <a:pPr marL="0" indent="0">
              <a:buNone/>
            </a:pPr>
            <a:r>
              <a:rPr lang="en-US" sz="2800" dirty="0" smtClean="0">
                <a:latin typeface="Consolas"/>
                <a:cs typeface="Consolas"/>
              </a:rPr>
              <a:t>let </a:t>
            </a:r>
            <a:r>
              <a:rPr lang="en-US" sz="2800" dirty="0" err="1">
                <a:latin typeface="Consolas"/>
                <a:cs typeface="Consolas"/>
              </a:rPr>
              <a:t>helloworld</a:t>
            </a:r>
            <a:r>
              <a:rPr lang="en-US" sz="2800" dirty="0">
                <a:latin typeface="Consolas"/>
                <a:cs typeface="Consolas"/>
              </a:rPr>
              <a:t> request = </a:t>
            </a:r>
            <a:r>
              <a:rPr lang="en-US" sz="2800" dirty="0" err="1">
                <a:latin typeface="Consolas"/>
                <a:cs typeface="Consolas"/>
              </a:rPr>
              <a:t>async</a:t>
            </a:r>
            <a:r>
              <a:rPr lang="en-US" sz="2800" dirty="0">
                <a:latin typeface="Consolas"/>
                <a:cs typeface="Consolas"/>
              </a:rPr>
              <a:t> { … }</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 … }</a:t>
            </a:r>
          </a:p>
          <a:p>
            <a:pPr marL="0" indent="0">
              <a:buNone/>
            </a:pPr>
            <a:endParaRPr lang="en-US" sz="2800" dirty="0">
              <a:latin typeface="Monaco" pitchFamily="2" charset="0"/>
            </a:endParaRPr>
          </a:p>
          <a:p>
            <a:pPr marL="0" indent="0">
              <a:buNone/>
            </a:pPr>
            <a:r>
              <a:rPr lang="en-US" sz="2800" dirty="0">
                <a:latin typeface="Consolas"/>
                <a:cs typeface="Consolas"/>
              </a:rPr>
              <a:t>let resource = route “/” (get </a:t>
            </a:r>
            <a:r>
              <a:rPr lang="en-US" sz="2800" dirty="0" err="1">
                <a:latin typeface="Consolas"/>
                <a:cs typeface="Consolas"/>
              </a:rPr>
              <a:t>helloworld</a:t>
            </a:r>
            <a:r>
              <a:rPr lang="en-US" sz="2800" dirty="0">
                <a:latin typeface="Consolas"/>
                <a:cs typeface="Consolas"/>
              </a:rPr>
              <a:t> &lt;|&gt; post echo)</a:t>
            </a:r>
          </a:p>
        </p:txBody>
      </p:sp>
    </p:spTree>
    <p:extLst>
      <p:ext uri="{BB962C8B-B14F-4D97-AF65-F5344CB8AC3E}">
        <p14:creationId xmlns:p14="http://schemas.microsoft.com/office/powerpoint/2010/main" val="2148083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 Application</a:t>
            </a:r>
            <a:endParaRPr lang="en-US" dirty="0"/>
          </a:p>
        </p:txBody>
      </p:sp>
      <p:sp>
        <p:nvSpPr>
          <p:cNvPr id="4" name="Content Placeholder 2"/>
          <p:cNvSpPr>
            <a:spLocks noGrp="1"/>
          </p:cNvSpPr>
          <p:nvPr>
            <p:ph idx="1"/>
          </p:nvPr>
        </p:nvSpPr>
        <p:spPr>
          <a:xfrm>
            <a:off x="646111" y="2119259"/>
            <a:ext cx="10856078" cy="3603812"/>
          </a:xfrm>
        </p:spPr>
        <p:txBody>
          <a:bodyPr>
            <a:noAutofit/>
          </a:bodyPr>
          <a:lstStyle/>
          <a:p>
            <a:pPr marL="0" indent="0">
              <a:buNone/>
            </a:pPr>
            <a:r>
              <a:rPr lang="en-US" sz="2800" dirty="0" smtClean="0">
                <a:latin typeface="Consolas"/>
                <a:cs typeface="Consolas"/>
              </a:rPr>
              <a:t>let </a:t>
            </a:r>
            <a:r>
              <a:rPr lang="en-US" sz="2800" dirty="0" err="1">
                <a:latin typeface="Consolas"/>
                <a:cs typeface="Consolas"/>
              </a:rPr>
              <a:t>todoListResource</a:t>
            </a:r>
            <a:r>
              <a:rPr lang="en-US" sz="2800" dirty="0">
                <a:latin typeface="Consolas"/>
                <a:cs typeface="Consolas"/>
              </a:rPr>
              <a:t> = route “/” (get </a:t>
            </a:r>
            <a:r>
              <a:rPr lang="en-US" sz="2800" dirty="0" err="1">
                <a:latin typeface="Consolas"/>
                <a:cs typeface="Consolas"/>
              </a:rPr>
              <a:t>todoList</a:t>
            </a:r>
            <a:r>
              <a:rPr lang="en-US" sz="2800" dirty="0">
                <a:latin typeface="Consolas"/>
                <a:cs typeface="Consolas"/>
              </a:rPr>
              <a:t> &lt;|&gt; …)</a:t>
            </a:r>
          </a:p>
          <a:p>
            <a:pPr marL="0" indent="0">
              <a:buNone/>
            </a:pPr>
            <a:r>
              <a:rPr lang="en-US" sz="2800" dirty="0">
                <a:latin typeface="Consolas"/>
                <a:cs typeface="Consolas"/>
              </a:rPr>
              <a:t>let </a:t>
            </a:r>
            <a:r>
              <a:rPr lang="en-US" sz="2800" dirty="0" err="1">
                <a:latin typeface="Consolas"/>
                <a:cs typeface="Consolas"/>
              </a:rPr>
              <a:t>todoItemResource</a:t>
            </a:r>
            <a:r>
              <a:rPr lang="en-US" sz="2800" dirty="0">
                <a:latin typeface="Consolas"/>
                <a:cs typeface="Consolas"/>
              </a:rPr>
              <a:t> = route “/item/{1}” (put …)</a:t>
            </a:r>
          </a:p>
          <a:p>
            <a:pPr marL="0" indent="0">
              <a:buNone/>
            </a:pPr>
            <a:endParaRPr lang="en-US" sz="2800" dirty="0">
              <a:latin typeface="Monaco" pitchFamily="2" charset="0"/>
            </a:endParaRPr>
          </a:p>
          <a:p>
            <a:pPr marL="0" indent="0">
              <a:buNone/>
            </a:pPr>
            <a:r>
              <a:rPr lang="en-US" sz="2800" dirty="0">
                <a:latin typeface="Consolas"/>
                <a:cs typeface="Consolas"/>
              </a:rPr>
              <a:t>let app = merge [ </a:t>
            </a:r>
            <a:r>
              <a:rPr lang="en-US" sz="2800" dirty="0" err="1">
                <a:latin typeface="Consolas"/>
                <a:cs typeface="Consolas"/>
              </a:rPr>
              <a:t>todoListResource</a:t>
            </a:r>
            <a:r>
              <a:rPr lang="en-US" sz="2800" dirty="0">
                <a:latin typeface="Consolas"/>
                <a:cs typeface="Consolas"/>
              </a:rPr>
              <a:t>; </a:t>
            </a:r>
            <a:r>
              <a:rPr lang="en-US" sz="2800" dirty="0" err="1">
                <a:latin typeface="Consolas"/>
                <a:cs typeface="Consolas"/>
              </a:rPr>
              <a:t>todoItemResource</a:t>
            </a:r>
            <a:r>
              <a:rPr lang="en-US" sz="2800" dirty="0">
                <a:latin typeface="Consolas"/>
                <a:cs typeface="Consolas"/>
              </a:rPr>
              <a:t> </a:t>
            </a:r>
            <a:r>
              <a:rPr lang="en-US" sz="2800" dirty="0">
                <a:latin typeface="Consolas"/>
                <a:cs typeface="Consolas"/>
              </a:rPr>
              <a:t>]</a:t>
            </a:r>
          </a:p>
        </p:txBody>
      </p:sp>
    </p:spTree>
    <p:extLst>
      <p:ext uri="{BB962C8B-B14F-4D97-AF65-F5344CB8AC3E}">
        <p14:creationId xmlns:p14="http://schemas.microsoft.com/office/powerpoint/2010/main" val="357962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t>
            </a:r>
            <a:r>
              <a:rPr lang="en-US" dirty="0" err="1" smtClean="0"/>
              <a:t>Conneg</a:t>
            </a:r>
            <a:endParaRPr lang="en-US" dirty="0"/>
          </a:p>
        </p:txBody>
      </p:sp>
      <p:sp>
        <p:nvSpPr>
          <p:cNvPr id="4" name="Content Placeholder 2"/>
          <p:cNvSpPr>
            <a:spLocks noGrp="1"/>
          </p:cNvSpPr>
          <p:nvPr>
            <p:ph idx="1"/>
          </p:nvPr>
        </p:nvSpPr>
        <p:spPr>
          <a:xfrm>
            <a:off x="818147" y="2119259"/>
            <a:ext cx="10744200" cy="3603812"/>
          </a:xfrm>
        </p:spPr>
        <p:txBody>
          <a:bodyPr>
            <a:normAutofit/>
          </a:bodyPr>
          <a:lstStyle/>
          <a:p>
            <a:pPr marL="0" indent="0">
              <a:buNone/>
            </a:pPr>
            <a:r>
              <a:rPr lang="en-US" sz="2800" dirty="0" smtClean="0">
                <a:latin typeface="Consolas"/>
                <a:cs typeface="Consolas"/>
              </a:rPr>
              <a:t>let </a:t>
            </a:r>
            <a:r>
              <a:rPr lang="en-US" sz="2800" dirty="0">
                <a:latin typeface="Consolas"/>
                <a:cs typeface="Consolas"/>
              </a:rPr>
              <a:t>echo = </a:t>
            </a:r>
            <a:r>
              <a:rPr lang="en-US" sz="2800" dirty="0" err="1">
                <a:latin typeface="Consolas"/>
                <a:cs typeface="Consolas"/>
              </a:rPr>
              <a:t>negotiateMediaType</a:t>
            </a:r>
            <a:r>
              <a:rPr lang="en-US" sz="2800" dirty="0">
                <a:latin typeface="Consolas"/>
                <a:cs typeface="Consolas"/>
              </a:rPr>
              <a:t> formatters</a:t>
            </a:r>
          </a:p>
          <a:p>
            <a:pPr marL="0" indent="0">
              <a:buNone/>
            </a:pPr>
            <a:r>
              <a:rPr lang="en-US" sz="2800" dirty="0">
                <a:latin typeface="Monaco" pitchFamily="2" charset="0"/>
              </a:rPr>
              <a:t>           </a:t>
            </a:r>
            <a:r>
              <a:rPr lang="en-US" sz="2800" dirty="0">
                <a:latin typeface="Consolas"/>
                <a:cs typeface="Consolas"/>
              </a:rPr>
              <a:t>&lt;| fun request -&gt;</a:t>
            </a:r>
          </a:p>
          <a:p>
            <a:pPr marL="0" indent="0">
              <a:buNone/>
            </a:pPr>
            <a:r>
              <a:rPr lang="en-US" sz="2800" dirty="0">
                <a:latin typeface="Consolas"/>
                <a:cs typeface="Consolas"/>
              </a:rPr>
              <a:t>       </a:t>
            </a:r>
            <a:r>
              <a:rPr lang="en-US" sz="2800" dirty="0" err="1" smtClean="0">
                <a:latin typeface="Consolas"/>
                <a:cs typeface="Consolas"/>
              </a:rPr>
              <a:t>request.Content.AsyncReadAsString</a:t>
            </a:r>
            <a:r>
              <a:rPr lang="en-US" sz="2800" dirty="0">
                <a:latin typeface="Consolas"/>
                <a:cs typeface="Consolas"/>
              </a:rPr>
              <a:t>())</a:t>
            </a:r>
          </a:p>
          <a:p>
            <a:pPr marL="0" indent="0">
              <a:buNone/>
            </a:pPr>
            <a:r>
              <a:rPr lang="en-US" sz="2800" dirty="0">
                <a:latin typeface="Monaco" pitchFamily="2" charset="0"/>
              </a:rPr>
              <a:t>           </a:t>
            </a:r>
          </a:p>
        </p:txBody>
      </p:sp>
    </p:spTree>
    <p:extLst>
      <p:ext uri="{BB962C8B-B14F-4D97-AF65-F5344CB8AC3E}">
        <p14:creationId xmlns:p14="http://schemas.microsoft.com/office/powerpoint/2010/main" val="3435325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Content Placeholder 2"/>
          <p:cNvSpPr>
            <a:spLocks noGrp="1"/>
          </p:cNvSpPr>
          <p:nvPr>
            <p:ph idx="1"/>
          </p:nvPr>
        </p:nvSpPr>
        <p:spPr/>
        <p:txBody>
          <a:bodyPr>
            <a:normAutofit/>
          </a:bodyPr>
          <a:lstStyle/>
          <a:p>
            <a:r>
              <a:rPr lang="en-US" sz="2800" dirty="0" smtClean="0"/>
              <a:t>Lab walk through </a:t>
            </a:r>
          </a:p>
          <a:p>
            <a:r>
              <a:rPr lang="en-US" sz="2800" dirty="0" smtClean="0"/>
              <a:t>Your Turn</a:t>
            </a:r>
            <a:endParaRPr lang="en-US" sz="2800" b="1" dirty="0" smtClean="0"/>
          </a:p>
          <a:p>
            <a:endParaRPr lang="en-US" sz="2800" dirty="0"/>
          </a:p>
        </p:txBody>
      </p:sp>
      <p:pic>
        <p:nvPicPr>
          <p:cNvPr id="1028" name="Picture 4" descr="https://encrypted-tbn0.gstatic.com/images?q=tbn:ANd9GcSP2YLHVBKgGm7veWhEJGHNfak12HMRzhxHnuhQ-XqijkXLg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01" y="2901077"/>
            <a:ext cx="5897495" cy="369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69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 Parts</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Request/Response Lines</a:t>
            </a:r>
          </a:p>
          <a:p>
            <a:pPr lvl="1"/>
            <a:r>
              <a:rPr lang="en-US" sz="2800" dirty="0" smtClean="0"/>
              <a:t>Methods, URIs, Status Codes</a:t>
            </a:r>
          </a:p>
          <a:p>
            <a:r>
              <a:rPr lang="en-US" sz="2800" dirty="0" smtClean="0"/>
              <a:t>Headers</a:t>
            </a:r>
          </a:p>
          <a:p>
            <a:pPr lvl="1"/>
            <a:r>
              <a:rPr lang="en-US" sz="2800" dirty="0" smtClean="0"/>
              <a:t>General, Request, Response, Content</a:t>
            </a:r>
          </a:p>
          <a:p>
            <a:r>
              <a:rPr lang="en-US" sz="2800" dirty="0" smtClean="0"/>
              <a:t>Resources</a:t>
            </a:r>
          </a:p>
          <a:p>
            <a:r>
              <a:rPr lang="en-US" sz="2800" dirty="0" smtClean="0"/>
              <a:t>Representations</a:t>
            </a:r>
          </a:p>
          <a:p>
            <a:r>
              <a:rPr lang="en-US" sz="2800" dirty="0" smtClean="0"/>
              <a:t>Hypermedia</a:t>
            </a:r>
          </a:p>
          <a:p>
            <a:r>
              <a:rPr lang="en-US" sz="2800" dirty="0" smtClean="0"/>
              <a:t>Code on Demand</a:t>
            </a:r>
            <a:endParaRPr lang="en-US" sz="2800" dirty="0"/>
          </a:p>
        </p:txBody>
      </p:sp>
    </p:spTree>
    <p:extLst>
      <p:ext uri="{BB962C8B-B14F-4D97-AF65-F5344CB8AC3E}">
        <p14:creationId xmlns:p14="http://schemas.microsoft.com/office/powerpoint/2010/main" val="1647281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HTTP Application</a:t>
            </a:r>
            <a:endParaRPr lang="en-US" dirty="0"/>
          </a:p>
        </p:txBody>
      </p:sp>
      <p:sp>
        <p:nvSpPr>
          <p:cNvPr id="3" name="Content Placeholder 2"/>
          <p:cNvSpPr>
            <a:spLocks noGrp="1"/>
          </p:cNvSpPr>
          <p:nvPr>
            <p:ph idx="1"/>
          </p:nvPr>
        </p:nvSpPr>
        <p:spPr>
          <a:xfrm>
            <a:off x="1103312" y="2052918"/>
            <a:ext cx="10025899"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a:t>
            </a:r>
            <a:r>
              <a:rPr lang="en-US" sz="3200" dirty="0">
                <a:latin typeface="Consolas"/>
                <a:cs typeface="Consolas"/>
              </a:rPr>
              <a:t>HttpResponseMessage</a:t>
            </a:r>
            <a:endParaRPr lang="en-US" sz="3200" dirty="0">
              <a:latin typeface="Consolas"/>
              <a:cs typeface="Consolas"/>
            </a:endParaRPr>
          </a:p>
        </p:txBody>
      </p:sp>
    </p:spTree>
    <p:extLst>
      <p:ext uri="{BB962C8B-B14F-4D97-AF65-F5344CB8AC3E}">
        <p14:creationId xmlns:p14="http://schemas.microsoft.com/office/powerpoint/2010/main" val="2281224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1271760" y="2052918"/>
            <a:ext cx="4515435" cy="4195481"/>
          </a:xfrm>
        </p:spPr>
        <p:txBody>
          <a:bodyPr/>
          <a:lstStyle/>
          <a:p>
            <a:pPr marL="0" indent="0">
              <a:buNone/>
            </a:pPr>
            <a:r>
              <a:rPr lang="en-US" sz="2800" dirty="0" smtClean="0"/>
              <a:t>GET /item/1</a:t>
            </a:r>
          </a:p>
          <a:p>
            <a:pPr marL="0" indent="0">
              <a:buNone/>
            </a:pPr>
            <a:r>
              <a:rPr lang="en-US" sz="2800" dirty="0" smtClean="0"/>
              <a:t>+ POST /item/1</a:t>
            </a:r>
          </a:p>
          <a:p>
            <a:pPr marL="0" indent="0">
              <a:buNone/>
            </a:pPr>
            <a:r>
              <a:rPr lang="en-US" sz="2800" dirty="0" smtClean="0"/>
              <a:t>+ PUT /</a:t>
            </a:r>
            <a:r>
              <a:rPr lang="en-US" sz="2800" dirty="0" smtClean="0"/>
              <a:t>item/1</a:t>
            </a:r>
          </a:p>
          <a:p>
            <a:pPr marL="0" indent="0">
              <a:buNone/>
            </a:pPr>
            <a:r>
              <a:rPr lang="en-US" sz="2800" dirty="0" smtClean="0"/>
              <a:t>+ DELETE /item/1</a:t>
            </a:r>
            <a:endParaRPr lang="en-US" sz="2800" dirty="0" smtClean="0"/>
          </a:p>
          <a:p>
            <a:pPr marL="0" indent="0">
              <a:buNone/>
            </a:pPr>
            <a:r>
              <a:rPr lang="en-US" sz="2800" dirty="0" smtClean="0"/>
              <a:t>+ OPTIONS /</a:t>
            </a:r>
            <a:r>
              <a:rPr lang="en-US" sz="2800" dirty="0" smtClean="0"/>
              <a:t>item/1</a:t>
            </a:r>
            <a:endParaRPr lang="en-US" sz="2800" dirty="0" smtClean="0"/>
          </a:p>
        </p:txBody>
      </p:sp>
      <p:sp>
        <p:nvSpPr>
          <p:cNvPr id="4" name="Content Placeholder 2"/>
          <p:cNvSpPr txBox="1">
            <a:spLocks/>
          </p:cNvSpPr>
          <p:nvPr/>
        </p:nvSpPr>
        <p:spPr>
          <a:xfrm>
            <a:off x="6742112" y="2052917"/>
            <a:ext cx="4038183" cy="41954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a:lstStyle>
          <a:p>
            <a:pPr marL="0" indent="0">
              <a:buFont typeface="Wingdings 3" charset="2"/>
              <a:buNone/>
            </a:pPr>
            <a:r>
              <a:rPr lang="en-US" sz="2800" dirty="0" smtClean="0"/>
              <a:t>GET (or POST) /</a:t>
            </a:r>
          </a:p>
          <a:p>
            <a:pPr marL="0" indent="0">
              <a:buFont typeface="Wingdings 3" charset="2"/>
              <a:buNone/>
            </a:pPr>
            <a:r>
              <a:rPr lang="en-US" sz="2800" dirty="0" smtClean="0"/>
              <a:t>+ /items</a:t>
            </a:r>
          </a:p>
          <a:p>
            <a:pPr marL="0" indent="0">
              <a:buFont typeface="Wingdings 3" charset="2"/>
              <a:buNone/>
            </a:pPr>
            <a:r>
              <a:rPr lang="en-US" sz="2800" dirty="0" smtClean="0"/>
              <a:t>+ /item/{</a:t>
            </a:r>
            <a:r>
              <a:rPr lang="en-US" sz="2800" dirty="0" err="1" smtClean="0"/>
              <a:t>itemId</a:t>
            </a:r>
            <a:r>
              <a:rPr lang="en-US" sz="2800" dirty="0" smtClean="0"/>
              <a:t>}</a:t>
            </a:r>
          </a:p>
          <a:p>
            <a:pPr marL="0" indent="0">
              <a:buFont typeface="Wingdings 3" charset="2"/>
              <a:buNone/>
            </a:pPr>
            <a:r>
              <a:rPr lang="en-US" sz="2800" dirty="0" smtClean="0"/>
              <a:t>+ /</a:t>
            </a:r>
            <a:r>
              <a:rPr lang="en-US" sz="2800" dirty="0" err="1" smtClean="0"/>
              <a:t>gethelp</a:t>
            </a:r>
            <a:endParaRPr lang="en-US" sz="2800" dirty="0" smtClean="0"/>
          </a:p>
          <a:p>
            <a:pPr marL="0" indent="0">
              <a:buFont typeface="Wingdings 3" charset="2"/>
              <a:buNone/>
            </a:pPr>
            <a:r>
              <a:rPr lang="en-US" sz="2800" dirty="0" smtClean="0"/>
              <a:t>+ /</a:t>
            </a:r>
            <a:r>
              <a:rPr lang="en-US" sz="2800" dirty="0" err="1" smtClean="0"/>
              <a:t>setresult?foo</a:t>
            </a:r>
            <a:r>
              <a:rPr lang="en-US" sz="2800" dirty="0" smtClean="0"/>
              <a:t>=bar</a:t>
            </a:r>
          </a:p>
        </p:txBody>
      </p:sp>
      <p:sp>
        <p:nvSpPr>
          <p:cNvPr id="5" name="TextBox 4"/>
          <p:cNvSpPr txBox="1"/>
          <p:nvPr/>
        </p:nvSpPr>
        <p:spPr>
          <a:xfrm>
            <a:off x="1271760" y="1483916"/>
            <a:ext cx="2645276" cy="523220"/>
          </a:xfrm>
          <a:prstGeom prst="rect">
            <a:avLst/>
          </a:prstGeom>
        </p:spPr>
        <p:txBody>
          <a:bodyPr vert="horz" lIns="91440" tIns="45720" rIns="91440" bIns="45720" rtlCol="0" anchor="b">
            <a:noAutofit/>
          </a:bodyPr>
          <a:lstStyle>
            <a:lvl1pPr indent="0">
              <a:spcBef>
                <a:spcPct val="20000"/>
              </a:spcBef>
              <a:spcAft>
                <a:spcPts val="600"/>
              </a:spcAft>
              <a:buClr>
                <a:schemeClr val="accent1"/>
              </a:buClr>
              <a:buSzPct val="80000"/>
              <a:buFont typeface="Wingdings 3" charset="2"/>
              <a:buNone/>
              <a:defRPr sz="2800" b="0" i="0">
                <a:solidFill>
                  <a:schemeClr val="accent1"/>
                </a:solidFill>
                <a:latin typeface="+mj-lt"/>
                <a:ea typeface="+mj-ea"/>
                <a:cs typeface="+mj-cs"/>
              </a:defRPr>
            </a:lvl1pPr>
            <a:lvl2pPr indent="0">
              <a:spcBef>
                <a:spcPct val="20000"/>
              </a:spcBef>
              <a:spcAft>
                <a:spcPts val="600"/>
              </a:spcAft>
              <a:buClr>
                <a:schemeClr val="accent1"/>
              </a:buClr>
              <a:buSzPct val="80000"/>
              <a:buFont typeface="Wingdings 3" charset="2"/>
              <a:buNone/>
              <a:defRPr sz="2000" b="1" i="0">
                <a:latin typeface="+mj-lt"/>
                <a:ea typeface="+mj-ea"/>
                <a:cs typeface="+mj-cs"/>
              </a:defRPr>
            </a:lvl2pPr>
            <a:lvl3pPr indent="0">
              <a:spcBef>
                <a:spcPct val="20000"/>
              </a:spcBef>
              <a:spcAft>
                <a:spcPts val="600"/>
              </a:spcAft>
              <a:buClr>
                <a:schemeClr val="accent1"/>
              </a:buClr>
              <a:buSzPct val="80000"/>
              <a:buFont typeface="Wingdings 3" charset="2"/>
              <a:buNone/>
              <a:defRPr b="1" i="0">
                <a:latin typeface="+mj-lt"/>
                <a:ea typeface="+mj-ea"/>
                <a:cs typeface="+mj-cs"/>
              </a:defRPr>
            </a:lvl3pPr>
            <a:lvl4pPr indent="0">
              <a:spcBef>
                <a:spcPct val="20000"/>
              </a:spcBef>
              <a:spcAft>
                <a:spcPts val="600"/>
              </a:spcAft>
              <a:buClr>
                <a:schemeClr val="accent1"/>
              </a:buClr>
              <a:buSzPct val="80000"/>
              <a:buFont typeface="Wingdings 3" charset="2"/>
              <a:buNone/>
              <a:defRPr sz="1600" b="1" i="0">
                <a:latin typeface="+mj-lt"/>
                <a:ea typeface="+mj-ea"/>
                <a:cs typeface="+mj-cs"/>
              </a:defRPr>
            </a:lvl4pPr>
            <a:lvl5pPr indent="0">
              <a:spcBef>
                <a:spcPct val="20000"/>
              </a:spcBef>
              <a:spcAft>
                <a:spcPts val="600"/>
              </a:spcAft>
              <a:buClr>
                <a:schemeClr val="accent1"/>
              </a:buClr>
              <a:buSzPct val="80000"/>
              <a:buFont typeface="Wingdings 3" charset="2"/>
              <a:buNone/>
              <a:defRPr sz="1600" b="1" i="0">
                <a:latin typeface="+mj-lt"/>
                <a:ea typeface="+mj-ea"/>
                <a:cs typeface="+mj-cs"/>
              </a:defRPr>
            </a:lvl5pPr>
            <a:lvl6pPr indent="0">
              <a:spcBef>
                <a:spcPct val="20000"/>
              </a:spcBef>
              <a:spcAft>
                <a:spcPts val="600"/>
              </a:spcAft>
              <a:buClr>
                <a:schemeClr val="accent1"/>
              </a:buClr>
              <a:buSzPct val="80000"/>
              <a:buFont typeface="Wingdings 3" charset="2"/>
              <a:buNone/>
              <a:defRPr sz="1600" b="1" i="0">
                <a:latin typeface="+mj-lt"/>
                <a:ea typeface="+mj-ea"/>
                <a:cs typeface="+mj-cs"/>
              </a:defRPr>
            </a:lvl6pPr>
            <a:lvl7pPr indent="0">
              <a:spcBef>
                <a:spcPct val="20000"/>
              </a:spcBef>
              <a:spcAft>
                <a:spcPts val="600"/>
              </a:spcAft>
              <a:buClr>
                <a:schemeClr val="accent1"/>
              </a:buClr>
              <a:buSzPct val="80000"/>
              <a:buFont typeface="Wingdings 3" charset="2"/>
              <a:buNone/>
              <a:defRPr sz="1600" b="1" i="0">
                <a:latin typeface="+mj-lt"/>
                <a:ea typeface="+mj-ea"/>
                <a:cs typeface="+mj-cs"/>
              </a:defRPr>
            </a:lvl7pPr>
            <a:lvl8pPr indent="0">
              <a:spcBef>
                <a:spcPct val="20000"/>
              </a:spcBef>
              <a:spcAft>
                <a:spcPts val="600"/>
              </a:spcAft>
              <a:buClr>
                <a:schemeClr val="accent1"/>
              </a:buClr>
              <a:buSzPct val="80000"/>
              <a:buFont typeface="Wingdings 3" charset="2"/>
              <a:buNone/>
              <a:defRPr sz="1600" b="1" i="0">
                <a:latin typeface="+mj-lt"/>
                <a:ea typeface="+mj-ea"/>
                <a:cs typeface="+mj-cs"/>
              </a:defRPr>
            </a:lvl8pPr>
            <a:lvl9pPr indent="0">
              <a:spcBef>
                <a:spcPct val="20000"/>
              </a:spcBef>
              <a:spcAft>
                <a:spcPts val="600"/>
              </a:spcAft>
              <a:buClr>
                <a:schemeClr val="accent1"/>
              </a:buClr>
              <a:buSzPct val="80000"/>
              <a:buFont typeface="Wingdings 3" charset="2"/>
              <a:buNone/>
              <a:defRPr sz="1600" b="1" i="0">
                <a:latin typeface="+mj-lt"/>
                <a:ea typeface="+mj-ea"/>
                <a:cs typeface="+mj-cs"/>
              </a:defRPr>
            </a:lvl9pPr>
          </a:lstStyle>
          <a:p>
            <a:r>
              <a:rPr lang="en-US" dirty="0"/>
              <a:t>HTTP Resource</a:t>
            </a:r>
          </a:p>
        </p:txBody>
      </p:sp>
      <p:sp>
        <p:nvSpPr>
          <p:cNvPr id="6" name="TextBox 5"/>
          <p:cNvSpPr txBox="1"/>
          <p:nvPr/>
        </p:nvSpPr>
        <p:spPr>
          <a:xfrm>
            <a:off x="6742112" y="1483916"/>
            <a:ext cx="2653290" cy="523220"/>
          </a:xfrm>
          <a:prstGeom prst="rect">
            <a:avLst/>
          </a:prstGeom>
        </p:spPr>
        <p:txBody>
          <a:bodyPr vert="horz" lIns="91440" tIns="45720" rIns="91440" bIns="45720" rtlCol="0" anchor="b">
            <a:noAutofit/>
          </a:bodyPr>
          <a:lstStyle>
            <a:defPPr>
              <a:defRPr lang="en-US"/>
            </a:defPPr>
            <a:lvl1pPr indent="0">
              <a:spcBef>
                <a:spcPct val="20000"/>
              </a:spcBef>
              <a:spcAft>
                <a:spcPts val="600"/>
              </a:spcAft>
              <a:buClr>
                <a:schemeClr val="accent1"/>
              </a:buClr>
              <a:buSzPct val="80000"/>
              <a:buFont typeface="Wingdings 3" charset="2"/>
              <a:buNone/>
              <a:defRPr sz="2800" b="0" i="0">
                <a:solidFill>
                  <a:schemeClr val="accent1"/>
                </a:solidFill>
                <a:latin typeface="+mj-lt"/>
                <a:ea typeface="+mj-ea"/>
                <a:cs typeface="+mj-cs"/>
              </a:defRPr>
            </a:lvl1pPr>
            <a:lvl2pPr indent="0">
              <a:spcBef>
                <a:spcPct val="20000"/>
              </a:spcBef>
              <a:spcAft>
                <a:spcPts val="600"/>
              </a:spcAft>
              <a:buClr>
                <a:schemeClr val="accent1"/>
              </a:buClr>
              <a:buSzPct val="80000"/>
              <a:buFont typeface="Wingdings 3" charset="2"/>
              <a:buNone/>
              <a:defRPr sz="2000" b="1" i="0">
                <a:latin typeface="+mj-lt"/>
                <a:ea typeface="+mj-ea"/>
                <a:cs typeface="+mj-cs"/>
              </a:defRPr>
            </a:lvl2pPr>
            <a:lvl3pPr indent="0">
              <a:spcBef>
                <a:spcPct val="20000"/>
              </a:spcBef>
              <a:spcAft>
                <a:spcPts val="600"/>
              </a:spcAft>
              <a:buClr>
                <a:schemeClr val="accent1"/>
              </a:buClr>
              <a:buSzPct val="80000"/>
              <a:buFont typeface="Wingdings 3" charset="2"/>
              <a:buNone/>
              <a:defRPr b="1" i="0">
                <a:latin typeface="+mj-lt"/>
                <a:ea typeface="+mj-ea"/>
                <a:cs typeface="+mj-cs"/>
              </a:defRPr>
            </a:lvl3pPr>
            <a:lvl4pPr indent="0">
              <a:spcBef>
                <a:spcPct val="20000"/>
              </a:spcBef>
              <a:spcAft>
                <a:spcPts val="600"/>
              </a:spcAft>
              <a:buClr>
                <a:schemeClr val="accent1"/>
              </a:buClr>
              <a:buSzPct val="80000"/>
              <a:buFont typeface="Wingdings 3" charset="2"/>
              <a:buNone/>
              <a:defRPr sz="1600" b="1" i="0">
                <a:latin typeface="+mj-lt"/>
                <a:ea typeface="+mj-ea"/>
                <a:cs typeface="+mj-cs"/>
              </a:defRPr>
            </a:lvl4pPr>
            <a:lvl5pPr indent="0">
              <a:spcBef>
                <a:spcPct val="20000"/>
              </a:spcBef>
              <a:spcAft>
                <a:spcPts val="600"/>
              </a:spcAft>
              <a:buClr>
                <a:schemeClr val="accent1"/>
              </a:buClr>
              <a:buSzPct val="80000"/>
              <a:buFont typeface="Wingdings 3" charset="2"/>
              <a:buNone/>
              <a:defRPr sz="1600" b="1" i="0">
                <a:latin typeface="+mj-lt"/>
                <a:ea typeface="+mj-ea"/>
                <a:cs typeface="+mj-cs"/>
              </a:defRPr>
            </a:lvl5pPr>
            <a:lvl6pPr indent="0">
              <a:spcBef>
                <a:spcPct val="20000"/>
              </a:spcBef>
              <a:spcAft>
                <a:spcPts val="600"/>
              </a:spcAft>
              <a:buClr>
                <a:schemeClr val="accent1"/>
              </a:buClr>
              <a:buSzPct val="80000"/>
              <a:buFont typeface="Wingdings 3" charset="2"/>
              <a:buNone/>
              <a:defRPr sz="1600" b="1" i="0">
                <a:latin typeface="+mj-lt"/>
                <a:ea typeface="+mj-ea"/>
                <a:cs typeface="+mj-cs"/>
              </a:defRPr>
            </a:lvl6pPr>
            <a:lvl7pPr indent="0">
              <a:spcBef>
                <a:spcPct val="20000"/>
              </a:spcBef>
              <a:spcAft>
                <a:spcPts val="600"/>
              </a:spcAft>
              <a:buClr>
                <a:schemeClr val="accent1"/>
              </a:buClr>
              <a:buSzPct val="80000"/>
              <a:buFont typeface="Wingdings 3" charset="2"/>
              <a:buNone/>
              <a:defRPr sz="1600" b="1" i="0">
                <a:latin typeface="+mj-lt"/>
                <a:ea typeface="+mj-ea"/>
                <a:cs typeface="+mj-cs"/>
              </a:defRPr>
            </a:lvl7pPr>
            <a:lvl8pPr indent="0">
              <a:spcBef>
                <a:spcPct val="20000"/>
              </a:spcBef>
              <a:spcAft>
                <a:spcPts val="600"/>
              </a:spcAft>
              <a:buClr>
                <a:schemeClr val="accent1"/>
              </a:buClr>
              <a:buSzPct val="80000"/>
              <a:buFont typeface="Wingdings 3" charset="2"/>
              <a:buNone/>
              <a:defRPr sz="1600" b="1" i="0">
                <a:latin typeface="+mj-lt"/>
                <a:ea typeface="+mj-ea"/>
                <a:cs typeface="+mj-cs"/>
              </a:defRPr>
            </a:lvl8pPr>
            <a:lvl9pPr indent="0">
              <a:spcBef>
                <a:spcPct val="20000"/>
              </a:spcBef>
              <a:spcAft>
                <a:spcPts val="600"/>
              </a:spcAft>
              <a:buClr>
                <a:schemeClr val="accent1"/>
              </a:buClr>
              <a:buSzPct val="80000"/>
              <a:buFont typeface="Wingdings 3" charset="2"/>
              <a:buNone/>
              <a:defRPr sz="1600" b="1" i="0">
                <a:latin typeface="+mj-lt"/>
                <a:ea typeface="+mj-ea"/>
                <a:cs typeface="+mj-cs"/>
              </a:defRPr>
            </a:lvl9pPr>
          </a:lstStyle>
          <a:p>
            <a:r>
              <a:rPr lang="en-US" dirty="0"/>
              <a:t>HTTP “Service”</a:t>
            </a:r>
          </a:p>
        </p:txBody>
      </p:sp>
    </p:spTree>
    <p:extLst>
      <p:ext uri="{BB962C8B-B14F-4D97-AF65-F5344CB8AC3E}">
        <p14:creationId xmlns:p14="http://schemas.microsoft.com/office/powerpoint/2010/main" val="1685831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6" name="Text Placeholder 5"/>
          <p:cNvSpPr>
            <a:spLocks noGrp="1"/>
          </p:cNvSpPr>
          <p:nvPr>
            <p:ph type="body" idx="1"/>
          </p:nvPr>
        </p:nvSpPr>
        <p:spPr>
          <a:xfrm>
            <a:off x="1121325" y="1977928"/>
            <a:ext cx="4201432" cy="820208"/>
          </a:xfrm>
        </p:spPr>
        <p:txBody>
          <a:bodyPr/>
          <a:lstStyle/>
          <a:p>
            <a:pPr algn="l"/>
            <a:r>
              <a:rPr lang="en-US" sz="2800" dirty="0" smtClean="0"/>
              <a:t>Client Accepts</a:t>
            </a:r>
            <a:endParaRPr lang="en-US" sz="2800" dirty="0"/>
          </a:p>
        </p:txBody>
      </p:sp>
      <p:sp>
        <p:nvSpPr>
          <p:cNvPr id="7" name="Text Placeholder 6"/>
          <p:cNvSpPr>
            <a:spLocks noGrp="1"/>
          </p:cNvSpPr>
          <p:nvPr>
            <p:ph type="body" sz="quarter" idx="3"/>
          </p:nvPr>
        </p:nvSpPr>
        <p:spPr>
          <a:xfrm>
            <a:off x="6491708" y="1977928"/>
            <a:ext cx="4174183" cy="822960"/>
          </a:xfrm>
        </p:spPr>
        <p:txBody>
          <a:bodyPr/>
          <a:lstStyle/>
          <a:p>
            <a:pPr algn="l"/>
            <a:r>
              <a:rPr lang="en-US" sz="2800" dirty="0" smtClean="0"/>
              <a:t>Server Supports</a:t>
            </a:r>
            <a:endParaRPr lang="en-US" sz="2800" dirty="0"/>
          </a:p>
        </p:txBody>
      </p:sp>
      <p:sp>
        <p:nvSpPr>
          <p:cNvPr id="8" name="Content Placeholder 7"/>
          <p:cNvSpPr>
            <a:spLocks noGrp="1"/>
          </p:cNvSpPr>
          <p:nvPr>
            <p:ph sz="quarter" idx="4294967295"/>
          </p:nvPr>
        </p:nvSpPr>
        <p:spPr>
          <a:xfrm>
            <a:off x="1121325" y="2799984"/>
            <a:ext cx="4239946" cy="2211832"/>
          </a:xfrm>
          <a:prstGeom prst="rect">
            <a:avLst/>
          </a:prstGeom>
        </p:spPr>
        <p:txBody>
          <a:bodyPr/>
          <a:lstStyle/>
          <a:p>
            <a:pPr marL="0" indent="0">
              <a:buNone/>
            </a:pPr>
            <a:r>
              <a:rPr lang="en-US" sz="2800" dirty="0" smtClean="0"/>
              <a:t>application/</a:t>
            </a:r>
            <a:r>
              <a:rPr lang="en-US" sz="2800" dirty="0" err="1" smtClean="0"/>
              <a:t>xml;q</a:t>
            </a:r>
            <a:r>
              <a:rPr lang="en-US" sz="2800" dirty="0" smtClean="0"/>
              <a:t>=0.9</a:t>
            </a:r>
            <a:endParaRPr lang="en-US" sz="2800" dirty="0"/>
          </a:p>
          <a:p>
            <a:pPr marL="0" indent="0">
              <a:buNone/>
            </a:pPr>
            <a:r>
              <a:rPr lang="en-US" sz="2800" dirty="0" smtClean="0"/>
              <a:t>application/</a:t>
            </a:r>
            <a:r>
              <a:rPr lang="en-US" sz="2800" dirty="0" err="1" smtClean="0"/>
              <a:t>json;q</a:t>
            </a:r>
            <a:r>
              <a:rPr lang="en-US" sz="2800" dirty="0" smtClean="0"/>
              <a:t>=0.8</a:t>
            </a:r>
            <a:endParaRPr lang="en-US" sz="2800" dirty="0"/>
          </a:p>
          <a:p>
            <a:pPr marL="0" indent="0">
              <a:buNone/>
            </a:pPr>
            <a:r>
              <a:rPr lang="en-US" sz="2800" dirty="0" smtClean="0"/>
              <a:t>text/</a:t>
            </a:r>
            <a:r>
              <a:rPr lang="en-US" sz="2800" dirty="0" err="1" smtClean="0"/>
              <a:t>plain;q</a:t>
            </a:r>
            <a:r>
              <a:rPr lang="en-US" sz="2800" dirty="0" smtClean="0"/>
              <a:t>=0.5</a:t>
            </a:r>
            <a:endParaRPr lang="en-US" sz="2800" dirty="0"/>
          </a:p>
          <a:p>
            <a:pPr marL="0" indent="0">
              <a:buNone/>
            </a:pPr>
            <a:endParaRPr lang="en-US" sz="2800" dirty="0"/>
          </a:p>
        </p:txBody>
      </p:sp>
      <p:sp>
        <p:nvSpPr>
          <p:cNvPr id="9" name="Content Placeholder 8"/>
          <p:cNvSpPr>
            <a:spLocks noGrp="1"/>
          </p:cNvSpPr>
          <p:nvPr>
            <p:ph sz="quarter" idx="4294967295"/>
          </p:nvPr>
        </p:nvSpPr>
        <p:spPr>
          <a:xfrm>
            <a:off x="6491708" y="2903399"/>
            <a:ext cx="4303776" cy="2211387"/>
          </a:xfrm>
          <a:prstGeom prst="rect">
            <a:avLst/>
          </a:prstGeom>
        </p:spPr>
        <p:txBody>
          <a:bodyPr/>
          <a:lstStyle/>
          <a:p>
            <a:pPr marL="0" indent="0">
              <a:buNone/>
            </a:pPr>
            <a:r>
              <a:rPr lang="en-US" sz="2800" dirty="0" smtClean="0"/>
              <a:t>application/</a:t>
            </a:r>
            <a:r>
              <a:rPr lang="en-US" sz="2800" dirty="0" err="1" smtClean="0"/>
              <a:t>json</a:t>
            </a:r>
            <a:endParaRPr lang="en-US" sz="2800" dirty="0"/>
          </a:p>
          <a:p>
            <a:pPr marL="0" indent="0">
              <a:buNone/>
            </a:pPr>
            <a:r>
              <a:rPr lang="en-US" sz="2800" dirty="0" smtClean="0"/>
              <a:t>text/plain</a:t>
            </a:r>
            <a:endParaRPr lang="en-US" sz="2800" dirty="0"/>
          </a:p>
          <a:p>
            <a:pPr marL="0" indent="0">
              <a:buNone/>
            </a:pPr>
            <a:r>
              <a:rPr lang="en-US" sz="2800" dirty="0" smtClean="0"/>
              <a:t>text/html</a:t>
            </a:r>
            <a:endParaRPr lang="en-US" sz="2800" dirty="0"/>
          </a:p>
        </p:txBody>
      </p:sp>
      <p:sp>
        <p:nvSpPr>
          <p:cNvPr id="10" name="Text Placeholder 5"/>
          <p:cNvSpPr txBox="1">
            <a:spLocks/>
          </p:cNvSpPr>
          <p:nvPr/>
        </p:nvSpPr>
        <p:spPr>
          <a:xfrm>
            <a:off x="3678989" y="5261814"/>
            <a:ext cx="3919361" cy="820208"/>
          </a:xfrm>
          <a:prstGeom prst="rect">
            <a:avLst/>
          </a:prstGeom>
        </p:spPr>
        <p:txBody>
          <a:bodyPr vert="horz" lIns="121920" tIns="60960" rIns="121920" bIns="60960" rtlCol="0" anchor="b">
            <a:normAutofit/>
          </a:bodyPr>
          <a:lstStyle>
            <a:lvl1pPr marL="0" indent="0" algn="ctr" defTabSz="914400" rtl="0" eaLnBrk="1" latinLnBrk="0" hangingPunct="1">
              <a:spcBef>
                <a:spcPct val="20000"/>
              </a:spcBef>
              <a:buClr>
                <a:schemeClr val="accent2"/>
              </a:buClr>
              <a:buSzPct val="85000"/>
              <a:buFont typeface="Brush Script MT" pitchFamily="66" charset="0"/>
              <a:buNone/>
              <a:defRPr sz="2000" b="1" kern="1200">
                <a:solidFill>
                  <a:schemeClr val="tx2"/>
                </a:solidFill>
                <a:latin typeface="+mn-lt"/>
                <a:ea typeface="+mn-ea"/>
                <a:cs typeface="+mn-cs"/>
              </a:defRPr>
            </a:lvl1pPr>
            <a:lvl2pPr marL="457200" indent="0" algn="l" defTabSz="914400" rtl="0" eaLnBrk="1" latinLnBrk="0" hangingPunct="1">
              <a:spcBef>
                <a:spcPct val="20000"/>
              </a:spcBef>
              <a:buClr>
                <a:schemeClr val="accent2"/>
              </a:buClr>
              <a:buSzPct val="85000"/>
              <a:buFont typeface="Brush Script MT" pitchFamily="66"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Clr>
                <a:schemeClr val="accent2"/>
              </a:buClr>
              <a:buSzPct val="85000"/>
              <a:buFont typeface="Brush Script MT" pitchFamily="66"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9pPr>
          </a:lstStyle>
          <a:p>
            <a:r>
              <a:rPr lang="en-US" sz="3200" dirty="0"/>
              <a:t>application/</a:t>
            </a:r>
            <a:r>
              <a:rPr lang="en-US" sz="3200" dirty="0" err="1"/>
              <a:t>json</a:t>
            </a:r>
            <a:endParaRPr lang="en-US" sz="3200" dirty="0"/>
          </a:p>
        </p:txBody>
      </p:sp>
    </p:spTree>
    <p:extLst>
      <p:ext uri="{BB962C8B-B14F-4D97-AF65-F5344CB8AC3E}">
        <p14:creationId xmlns:p14="http://schemas.microsoft.com/office/powerpoint/2010/main" val="925808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normAutofit/>
          </a:bodyPr>
          <a:lstStyle/>
          <a:p>
            <a:r>
              <a:rPr lang="en-US" sz="2800" dirty="0" smtClean="0"/>
              <a:t>When we come back:</a:t>
            </a:r>
          </a:p>
          <a:p>
            <a:r>
              <a:rPr lang="en-US" sz="2800" dirty="0" smtClean="0"/>
              <a:t>Migrate client to HTML + JS with </a:t>
            </a:r>
            <a:r>
              <a:rPr lang="en-US" sz="2800" dirty="0" err="1" smtClean="0"/>
              <a:t>FunScript</a:t>
            </a:r>
            <a:endParaRPr lang="en-US" sz="2800" dirty="0" smtClean="0"/>
          </a:p>
          <a:p>
            <a:r>
              <a:rPr lang="en-US" sz="2800" smtClean="0"/>
              <a:t>Migrate server to Web API</a:t>
            </a:r>
            <a:endParaRPr lang="en-US" sz="2800" dirty="0"/>
          </a:p>
        </p:txBody>
      </p:sp>
    </p:spTree>
    <p:extLst>
      <p:ext uri="{BB962C8B-B14F-4D97-AF65-F5344CB8AC3E}">
        <p14:creationId xmlns:p14="http://schemas.microsoft.com/office/powerpoint/2010/main" val="1077623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Frank</a:t>
            </a:r>
            <a:endParaRPr lang="en-US" dirty="0"/>
          </a:p>
        </p:txBody>
      </p:sp>
      <p:sp>
        <p:nvSpPr>
          <p:cNvPr id="3" name="Content Placeholder 2"/>
          <p:cNvSpPr>
            <a:spLocks noGrp="1"/>
          </p:cNvSpPr>
          <p:nvPr>
            <p:ph idx="1"/>
          </p:nvPr>
        </p:nvSpPr>
        <p:spPr/>
        <p:txBody>
          <a:bodyPr>
            <a:normAutofit/>
          </a:bodyPr>
          <a:lstStyle/>
          <a:p>
            <a:r>
              <a:rPr lang="en-US" sz="2800" dirty="0" smtClean="0"/>
              <a:t>F# DSL using </a:t>
            </a:r>
            <a:r>
              <a:rPr lang="en-US" sz="2800" dirty="0" err="1" smtClean="0"/>
              <a:t>System.Net.Http</a:t>
            </a:r>
            <a:endParaRPr lang="en-US" sz="2800" dirty="0" smtClean="0"/>
          </a:p>
          <a:p>
            <a:r>
              <a:rPr lang="en-US" sz="2800" dirty="0" smtClean="0"/>
              <a:t>Headers composition</a:t>
            </a:r>
          </a:p>
          <a:p>
            <a:r>
              <a:rPr lang="en-US" sz="2800" dirty="0" smtClean="0"/>
              <a:t>Follows the natural composition of HTTP</a:t>
            </a:r>
          </a:p>
          <a:p>
            <a:r>
              <a:rPr lang="en-US" sz="2800" dirty="0" smtClean="0"/>
              <a:t>Frank Resources == HTTP Resources</a:t>
            </a:r>
          </a:p>
          <a:p>
            <a:r>
              <a:rPr lang="en-US" sz="2800" dirty="0" smtClean="0"/>
              <a:t>Define your own conventions!</a:t>
            </a:r>
            <a:endParaRPr lang="en-US" sz="2800" dirty="0"/>
          </a:p>
        </p:txBody>
      </p:sp>
    </p:spTree>
    <p:extLst>
      <p:ext uri="{BB962C8B-B14F-4D97-AF65-F5344CB8AC3E}">
        <p14:creationId xmlns:p14="http://schemas.microsoft.com/office/powerpoint/2010/main" val="1532543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Simplest </a:t>
            </a:r>
            <a:r>
              <a:rPr lang="en-US" strike="sngStrike" dirty="0" smtClean="0"/>
              <a:t>HTTP</a:t>
            </a:r>
            <a:r>
              <a:rPr lang="en-US" dirty="0" smtClean="0"/>
              <a:t> Frank Application</a:t>
            </a:r>
            <a:endParaRPr lang="en-US" dirty="0"/>
          </a:p>
        </p:txBody>
      </p:sp>
      <p:sp>
        <p:nvSpPr>
          <p:cNvPr id="3" name="Content Placeholder 2"/>
          <p:cNvSpPr>
            <a:spLocks noGrp="1"/>
          </p:cNvSpPr>
          <p:nvPr>
            <p:ph idx="1"/>
          </p:nvPr>
        </p:nvSpPr>
        <p:spPr>
          <a:xfrm>
            <a:off x="481263" y="2052918"/>
            <a:ext cx="11165305"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a:t>
            </a:r>
            <a:r>
              <a:rPr lang="en-US" sz="3200" strike="sngStrike" dirty="0">
                <a:latin typeface="Consolas"/>
                <a:cs typeface="Consolas"/>
              </a:rPr>
              <a:t>HttpResponseMessage</a:t>
            </a:r>
          </a:p>
          <a:p>
            <a:pPr marL="0" indent="0" algn="ctr">
              <a:buNone/>
            </a:pPr>
            <a:endParaRPr lang="en-US" sz="3200" strike="sngStrike" dirty="0">
              <a:latin typeface="Monaco" pitchFamily="2" charset="0"/>
            </a:endParaRPr>
          </a:p>
          <a:p>
            <a:pPr marL="0" indent="0" algn="ctr">
              <a:buNone/>
            </a:pPr>
            <a:r>
              <a:rPr lang="en-US" sz="3200" dirty="0">
                <a:latin typeface="Consolas"/>
                <a:cs typeface="Consolas"/>
              </a:rPr>
              <a:t>HttpRequestMessage -&gt; </a:t>
            </a:r>
            <a:r>
              <a:rPr lang="en-US" sz="3200" dirty="0" err="1">
                <a:latin typeface="Consolas"/>
                <a:cs typeface="Consolas"/>
              </a:rPr>
              <a:t>Async</a:t>
            </a:r>
            <a:r>
              <a:rPr lang="en-US" sz="3200" dirty="0">
                <a:latin typeface="Consolas"/>
                <a:cs typeface="Consolas"/>
              </a:rPr>
              <a:t>&lt;HttpResponseMessage&gt;</a:t>
            </a:r>
            <a:endParaRPr lang="en-US" sz="3200" dirty="0">
              <a:latin typeface="Consolas"/>
              <a:cs typeface="Consolas"/>
            </a:endParaRPr>
          </a:p>
        </p:txBody>
      </p:sp>
    </p:spTree>
    <p:extLst>
      <p:ext uri="{BB962C8B-B14F-4D97-AF65-F5344CB8AC3E}">
        <p14:creationId xmlns:p14="http://schemas.microsoft.com/office/powerpoint/2010/main" val="540654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Method Handler</a:t>
            </a:r>
            <a:endParaRPr lang="en-US" dirty="0"/>
          </a:p>
        </p:txBody>
      </p:sp>
      <p:sp>
        <p:nvSpPr>
          <p:cNvPr id="3" name="Content Placeholder 2"/>
          <p:cNvSpPr>
            <a:spLocks noGrp="1"/>
          </p:cNvSpPr>
          <p:nvPr>
            <p:ph idx="1"/>
          </p:nvPr>
        </p:nvSpPr>
        <p:spPr>
          <a:xfrm>
            <a:off x="445168" y="1696452"/>
            <a:ext cx="11273590" cy="4551947"/>
          </a:xfrm>
        </p:spPr>
        <p:txBody>
          <a:bodyPr>
            <a:noAutofit/>
          </a:bodyPr>
          <a:lstStyle/>
          <a:p>
            <a:pPr marL="0" indent="0">
              <a:buNone/>
            </a:pPr>
            <a:r>
              <a:rPr lang="en-US" sz="2800" dirty="0" smtClean="0">
                <a:latin typeface="Consolas"/>
                <a:cs typeface="Consolas"/>
              </a:rPr>
              <a:t>// </a:t>
            </a:r>
            <a:r>
              <a:rPr lang="en-US" sz="2800" dirty="0">
                <a:latin typeface="Consolas"/>
                <a:cs typeface="Consolas"/>
              </a:rPr>
              <a:t>handler</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a:t>
            </a:r>
          </a:p>
          <a:p>
            <a:pPr marL="0" indent="0">
              <a:buNone/>
            </a:pPr>
            <a:r>
              <a:rPr lang="en-US" sz="2800" dirty="0">
                <a:latin typeface="Monaco" pitchFamily="2" charset="0"/>
              </a:rPr>
              <a:t> </a:t>
            </a: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let</a:t>
            </a:r>
            <a:r>
              <a:rPr lang="en-US" sz="2800" dirty="0">
                <a:latin typeface="Consolas"/>
                <a:cs typeface="Consolas"/>
              </a:rPr>
              <a:t>! </a:t>
            </a:r>
            <a:r>
              <a:rPr lang="en-US" sz="2800" dirty="0">
                <a:latin typeface="Consolas"/>
                <a:cs typeface="Consolas"/>
              </a:rPr>
              <a:t>b</a:t>
            </a:r>
            <a:r>
              <a:rPr lang="en-US" sz="2800" dirty="0">
                <a:latin typeface="Consolas"/>
                <a:cs typeface="Consolas"/>
              </a:rPr>
              <a:t>ody = </a:t>
            </a:r>
            <a:r>
              <a:rPr lang="en-US" sz="2800" dirty="0" err="1">
                <a:latin typeface="Consolas"/>
                <a:cs typeface="Consolas"/>
              </a:rPr>
              <a:t>request.Content.AsyncReadAsString</a:t>
            </a:r>
            <a:r>
              <a:rPr lang="en-US" sz="2800" dirty="0">
                <a:latin typeface="Consolas"/>
                <a:cs typeface="Consolas"/>
              </a:rPr>
              <a:t>()</a:t>
            </a:r>
          </a:p>
          <a:p>
            <a:pPr marL="0" indent="0">
              <a:buNone/>
            </a:pPr>
            <a:r>
              <a:rPr lang="en-US" sz="2800" dirty="0">
                <a:latin typeface="Monaco" pitchFamily="2" charset="0"/>
              </a:rPr>
              <a:t> </a:t>
            </a: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return </a:t>
            </a:r>
            <a:r>
              <a:rPr lang="en-US" sz="2800" dirty="0" err="1" smtClean="0">
                <a:latin typeface="Consolas"/>
                <a:cs typeface="Consolas"/>
              </a:rPr>
              <a:t>request.CreateResponse</a:t>
            </a:r>
            <a:r>
              <a:rPr lang="en-US" sz="2800" dirty="0" smtClean="0">
                <a:latin typeface="Consolas"/>
                <a:cs typeface="Consolas"/>
              </a:rPr>
              <a:t>(</a:t>
            </a:r>
            <a:r>
              <a:rPr lang="en-US" sz="2800" dirty="0" err="1" smtClean="0">
                <a:latin typeface="Consolas"/>
                <a:cs typeface="Consolas"/>
              </a:rPr>
              <a:t>HttpStatusCode.OK</a:t>
            </a:r>
            <a:r>
              <a:rPr lang="en-US" sz="2800" dirty="0" smtClean="0">
                <a:latin typeface="Consolas"/>
                <a:cs typeface="Consolas"/>
              </a:rPr>
              <a:t>, body)</a:t>
            </a:r>
            <a:endParaRPr lang="en-US" sz="2800" dirty="0">
              <a:latin typeface="Consolas"/>
              <a:cs typeface="Consolas"/>
            </a:endParaRPr>
          </a:p>
          <a:p>
            <a:pPr marL="0" indent="0">
              <a:buNone/>
            </a:pPr>
            <a:r>
              <a:rPr lang="en-US" sz="2800" dirty="0" smtClean="0">
                <a:latin typeface="Consolas"/>
                <a:cs typeface="Consolas"/>
              </a:rPr>
              <a:t>}</a:t>
            </a:r>
            <a:endParaRPr lang="en-US" sz="2800" dirty="0">
              <a:latin typeface="Monaco" pitchFamily="2" charset="0"/>
            </a:endParaRPr>
          </a:p>
          <a:p>
            <a:pPr marL="0" indent="0">
              <a:buNone/>
            </a:pPr>
            <a:r>
              <a:rPr lang="en-US" sz="2800" dirty="0">
                <a:latin typeface="Consolas"/>
                <a:cs typeface="Consolas"/>
              </a:rPr>
              <a:t>// method handler</a:t>
            </a:r>
            <a:endParaRPr lang="en-US" sz="2800" dirty="0">
              <a:latin typeface="Consolas"/>
              <a:cs typeface="Consolas"/>
            </a:endParaRPr>
          </a:p>
          <a:p>
            <a:pPr marL="0" indent="0">
              <a:buNone/>
            </a:pPr>
            <a:r>
              <a:rPr lang="en-US" sz="2800" dirty="0">
                <a:latin typeface="Consolas"/>
                <a:cs typeface="Consolas"/>
              </a:rPr>
              <a:t>get echo</a:t>
            </a:r>
            <a:endParaRPr lang="en-US" sz="2800" dirty="0">
              <a:latin typeface="Consolas"/>
              <a:cs typeface="Consolas"/>
            </a:endParaRPr>
          </a:p>
        </p:txBody>
      </p:sp>
    </p:spTree>
    <p:extLst>
      <p:ext uri="{BB962C8B-B14F-4D97-AF65-F5344CB8AC3E}">
        <p14:creationId xmlns:p14="http://schemas.microsoft.com/office/powerpoint/2010/main" val="3462925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Blu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1764</TotalTime>
  <Words>1041</Words>
  <Application>Microsoft Office PowerPoint</Application>
  <PresentationFormat>Widescreen</PresentationFormat>
  <Paragraphs>107</Paragraphs>
  <Slides>13</Slides>
  <Notes>11</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Brush Script MT</vt:lpstr>
      <vt:lpstr>Calibri</vt:lpstr>
      <vt:lpstr>Century Gothic</vt:lpstr>
      <vt:lpstr>Consolas</vt:lpstr>
      <vt:lpstr>Monaco</vt:lpstr>
      <vt:lpstr>Segoe UI</vt:lpstr>
      <vt:lpstr>Wingdings 3</vt:lpstr>
      <vt:lpstr>Ion</vt:lpstr>
      <vt:lpstr>The Functional Web</vt:lpstr>
      <vt:lpstr>Component Parts</vt:lpstr>
      <vt:lpstr>Simplest HTTP Application</vt:lpstr>
      <vt:lpstr>Resources</vt:lpstr>
      <vt:lpstr>Content Negotiation</vt:lpstr>
      <vt:lpstr>Break</vt:lpstr>
      <vt:lpstr>Frank</vt:lpstr>
      <vt:lpstr>Simplest HTTP Frank Application</vt:lpstr>
      <vt:lpstr>Define a Method Handler</vt:lpstr>
      <vt:lpstr>Define a Resource</vt:lpstr>
      <vt:lpstr>Define an Application</vt:lpstr>
      <vt:lpstr>Leverage Conneg</vt:lpstr>
      <vt:lpstr>Lab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Ryan Riley</cp:lastModifiedBy>
  <cp:revision>54</cp:revision>
  <dcterms:created xsi:type="dcterms:W3CDTF">2012-09-29T13:24:41Z</dcterms:created>
  <dcterms:modified xsi:type="dcterms:W3CDTF">2013-06-23T22:57:06Z</dcterms:modified>
</cp:coreProperties>
</file>