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69" r:id="rId3"/>
    <p:sldId id="282" r:id="rId4"/>
    <p:sldId id="275" r:id="rId5"/>
    <p:sldId id="276" r:id="rId6"/>
    <p:sldId id="277" r:id="rId7"/>
    <p:sldId id="278"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4" d="100"/>
          <a:sy n="74" d="100"/>
        </p:scale>
        <p:origin x="57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B89DD8-053B-4359-975A-4914A74E1808}" type="datetimeFigureOut">
              <a:rPr lang="en-US" smtClean="0"/>
              <a:t>7/2/2013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A4F1D-1CAC-4BC3-B776-813EC811C10B}" type="slidenum">
              <a:rPr lang="en-US" smtClean="0"/>
              <a:t>‹#›</a:t>
            </a:fld>
            <a:endParaRPr lang="en-US"/>
          </a:p>
        </p:txBody>
      </p:sp>
    </p:spTree>
    <p:extLst>
      <p:ext uri="{BB962C8B-B14F-4D97-AF65-F5344CB8AC3E}">
        <p14:creationId xmlns:p14="http://schemas.microsoft.com/office/powerpoint/2010/main" val="852594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 defines several components that</a:t>
            </a:r>
            <a:r>
              <a:rPr lang="en-US" baseline="0" dirty="0" smtClean="0"/>
              <a:t> allow distributed, loosely-coupled agents to communicate. The first lines of requests and responses are standardized to ensure that loosely-coupled components can understand one another, yet they allow for extension either by standards bodies or for internal, proprietary use.</a:t>
            </a:r>
            <a:endParaRPr lang="en-US" dirty="0"/>
          </a:p>
        </p:txBody>
      </p:sp>
      <p:sp>
        <p:nvSpPr>
          <p:cNvPr id="4" name="Slide Number Placeholder 3"/>
          <p:cNvSpPr>
            <a:spLocks noGrp="1"/>
          </p:cNvSpPr>
          <p:nvPr>
            <p:ph type="sldNum" sz="quarter" idx="10"/>
          </p:nvPr>
        </p:nvSpPr>
        <p:spPr/>
        <p:txBody>
          <a:bodyPr/>
          <a:lstStyle/>
          <a:p>
            <a:fld id="{A5FD7785-0E15-469E-85B3-F8AF7D47EE69}" type="slidenum">
              <a:rPr lang="en-US" smtClean="0"/>
              <a:t>2</a:t>
            </a:fld>
            <a:endParaRPr lang="en-US"/>
          </a:p>
        </p:txBody>
      </p:sp>
    </p:spTree>
    <p:extLst>
      <p:ext uri="{BB962C8B-B14F-4D97-AF65-F5344CB8AC3E}">
        <p14:creationId xmlns:p14="http://schemas.microsoft.com/office/powerpoint/2010/main" val="674673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 defines several components that</a:t>
            </a:r>
            <a:r>
              <a:rPr lang="en-US" baseline="0" dirty="0" smtClean="0"/>
              <a:t> allow distributed, loosely-coupled agents to communicate. The first lines of requests and responses are standardized to ensure that loosely-coupled components can understand one another, yet they allow for extension either by standards bodies or for internal, proprietary use.</a:t>
            </a:r>
            <a:endParaRPr lang="en-US" dirty="0"/>
          </a:p>
        </p:txBody>
      </p:sp>
      <p:sp>
        <p:nvSpPr>
          <p:cNvPr id="4" name="Slide Number Placeholder 3"/>
          <p:cNvSpPr>
            <a:spLocks noGrp="1"/>
          </p:cNvSpPr>
          <p:nvPr>
            <p:ph type="sldNum" sz="quarter" idx="10"/>
          </p:nvPr>
        </p:nvSpPr>
        <p:spPr/>
        <p:txBody>
          <a:bodyPr/>
          <a:lstStyle/>
          <a:p>
            <a:fld id="{A5FD7785-0E15-469E-85B3-F8AF7D47EE69}" type="slidenum">
              <a:rPr lang="en-US" smtClean="0"/>
              <a:t>3</a:t>
            </a:fld>
            <a:endParaRPr lang="en-US"/>
          </a:p>
        </p:txBody>
      </p:sp>
    </p:spTree>
    <p:extLst>
      <p:ext uri="{BB962C8B-B14F-4D97-AF65-F5344CB8AC3E}">
        <p14:creationId xmlns:p14="http://schemas.microsoft.com/office/powerpoint/2010/main" val="1172357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Compare</a:t>
            </a:r>
            <a:r>
              <a:rPr lang="en-US" baseline="0" dirty="0" smtClean="0"/>
              <a:t> the Frank application signature with the simplest app signature we used above. The only addition is that we are stating that an application is non-blocking. This is the same idea as is used in node.js. It’s also sort-of required since Frank sits on </a:t>
            </a:r>
            <a:r>
              <a:rPr lang="en-US" baseline="0" dirty="0" err="1" smtClean="0"/>
              <a:t>System.Net.Http</a:t>
            </a:r>
            <a:r>
              <a:rPr lang="en-US" baseline="0" dirty="0" smtClean="0"/>
              <a:t> via </a:t>
            </a:r>
            <a:r>
              <a:rPr lang="en-US" baseline="0" dirty="0" err="1" smtClean="0"/>
              <a:t>MessageHandlers</a:t>
            </a:r>
            <a:r>
              <a:rPr lang="en-US" baseline="0" dirty="0" smtClean="0"/>
              <a:t>. The signature for the </a:t>
            </a:r>
            <a:r>
              <a:rPr lang="en-US" baseline="0" dirty="0" err="1" smtClean="0"/>
              <a:t>MessageHandler.SendAsync</a:t>
            </a:r>
            <a:r>
              <a:rPr lang="en-US" baseline="0" dirty="0" smtClean="0"/>
              <a:t> is the same but for Task rather than </a:t>
            </a:r>
            <a:r>
              <a:rPr lang="en-US" baseline="0" dirty="0" err="1" smtClean="0"/>
              <a:t>Async</a:t>
            </a:r>
            <a:r>
              <a:rPr lang="en-US" baseline="0" dirty="0" smtClean="0"/>
              <a:t>. This signature extends all the way through all layers of composition.</a:t>
            </a:r>
            <a:endParaRPr lang="en-US" dirty="0"/>
          </a:p>
        </p:txBody>
      </p:sp>
      <p:sp>
        <p:nvSpPr>
          <p:cNvPr id="4" name="Slide Number Placeholder 3"/>
          <p:cNvSpPr>
            <a:spLocks noGrp="1"/>
          </p:cNvSpPr>
          <p:nvPr>
            <p:ph type="sldNum" sz="quarter" idx="10"/>
          </p:nvPr>
        </p:nvSpPr>
        <p:spPr/>
        <p:txBody>
          <a:bodyPr/>
          <a:lstStyle/>
          <a:p>
            <a:fld id="{A5FD7785-0E15-469E-85B3-F8AF7D47EE69}" type="slidenum">
              <a:rPr lang="en-US" smtClean="0"/>
              <a:t>4</a:t>
            </a:fld>
            <a:endParaRPr lang="en-US"/>
          </a:p>
        </p:txBody>
      </p:sp>
    </p:spTree>
    <p:extLst>
      <p:ext uri="{BB962C8B-B14F-4D97-AF65-F5344CB8AC3E}">
        <p14:creationId xmlns:p14="http://schemas.microsoft.com/office/powerpoint/2010/main" val="809592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FD7785-0E15-469E-85B3-F8AF7D47EE69}" type="slidenum">
              <a:rPr lang="en-US" smtClean="0"/>
              <a:t>5</a:t>
            </a:fld>
            <a:endParaRPr lang="en-US"/>
          </a:p>
        </p:txBody>
      </p:sp>
    </p:spTree>
    <p:extLst>
      <p:ext uri="{BB962C8B-B14F-4D97-AF65-F5344CB8AC3E}">
        <p14:creationId xmlns:p14="http://schemas.microsoft.com/office/powerpoint/2010/main" val="1749080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 resource is the only curren</a:t>
            </a:r>
            <a:r>
              <a:rPr lang="en-US" baseline="0" dirty="0" smtClean="0"/>
              <a:t>t location that does not conform solely to the Frank application signature. A resource holds both a Uri Template (its name) as well as a HttpRequestMessage -&gt; </a:t>
            </a:r>
            <a:r>
              <a:rPr lang="en-US" baseline="0" dirty="0" err="1" smtClean="0"/>
              <a:t>Async</a:t>
            </a:r>
            <a:r>
              <a:rPr lang="en-US" baseline="0" dirty="0" smtClean="0"/>
              <a:t>&lt;HttpResponseMessage&gt; option. Why the option? The resource will respond with a 405 Method Not Allowed if it does not respond to the method thrown its way. Thus the option allows the programmer to define the methods for the resource without having to manually hook up the 405 response.</a:t>
            </a:r>
            <a:endParaRPr lang="en-US" dirty="0"/>
          </a:p>
        </p:txBody>
      </p:sp>
      <p:sp>
        <p:nvSpPr>
          <p:cNvPr id="4" name="Slide Number Placeholder 3"/>
          <p:cNvSpPr>
            <a:spLocks noGrp="1"/>
          </p:cNvSpPr>
          <p:nvPr>
            <p:ph type="sldNum" sz="quarter" idx="10"/>
          </p:nvPr>
        </p:nvSpPr>
        <p:spPr/>
        <p:txBody>
          <a:bodyPr/>
          <a:lstStyle/>
          <a:p>
            <a:fld id="{A5FD7785-0E15-469E-85B3-F8AF7D47EE69}" type="slidenum">
              <a:rPr lang="en-US" smtClean="0"/>
              <a:t>6</a:t>
            </a:fld>
            <a:endParaRPr lang="en-US"/>
          </a:p>
        </p:txBody>
      </p:sp>
    </p:spTree>
    <p:extLst>
      <p:ext uri="{BB962C8B-B14F-4D97-AF65-F5344CB8AC3E}">
        <p14:creationId xmlns:p14="http://schemas.microsoft.com/office/powerpoint/2010/main" val="3397532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Similar</a:t>
            </a:r>
            <a:r>
              <a:rPr lang="en-US" baseline="0" dirty="0" smtClean="0"/>
              <a:t> to resource, merge is a function of HttpRequestMessage -&gt; </a:t>
            </a:r>
            <a:r>
              <a:rPr lang="en-US" baseline="0" dirty="0" err="1" smtClean="0"/>
              <a:t>Async</a:t>
            </a:r>
            <a:r>
              <a:rPr lang="en-US" baseline="0" dirty="0" smtClean="0"/>
              <a:t>&lt;HttpResponseMessage&gt; option. When a resource </a:t>
            </a:r>
            <a:r>
              <a:rPr lang="en-US" baseline="0" dirty="0" err="1" smtClean="0"/>
              <a:t>uri</a:t>
            </a:r>
            <a:r>
              <a:rPr lang="en-US" baseline="0" dirty="0" smtClean="0"/>
              <a:t> is not found, a 404 Not Found response is returned. The result, however, is a Frank application.</a:t>
            </a:r>
            <a:endParaRPr lang="en-US" dirty="0"/>
          </a:p>
        </p:txBody>
      </p:sp>
      <p:sp>
        <p:nvSpPr>
          <p:cNvPr id="4" name="Slide Number Placeholder 3"/>
          <p:cNvSpPr>
            <a:spLocks noGrp="1"/>
          </p:cNvSpPr>
          <p:nvPr>
            <p:ph type="sldNum" sz="quarter" idx="10"/>
          </p:nvPr>
        </p:nvSpPr>
        <p:spPr/>
        <p:txBody>
          <a:bodyPr/>
          <a:lstStyle/>
          <a:p>
            <a:fld id="{A5FD7785-0E15-469E-85B3-F8AF7D47EE69}" type="slidenum">
              <a:rPr lang="en-US" smtClean="0"/>
              <a:t>7</a:t>
            </a:fld>
            <a:endParaRPr lang="en-US"/>
          </a:p>
        </p:txBody>
      </p:sp>
    </p:spTree>
    <p:extLst>
      <p:ext uri="{BB962C8B-B14F-4D97-AF65-F5344CB8AC3E}">
        <p14:creationId xmlns:p14="http://schemas.microsoft.com/office/powerpoint/2010/main" val="441788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AD347D-5ACD-4C99-B74B-A9C85AD731AF}" type="datetime1">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1">
              <a:rPr lang="en-US" smtClean="0"/>
              <a:t>7/2/2013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4509A250-FF31-4206-8172-F9D3106AACB1}" type="datetime1">
              <a:rPr lang="en-US" smtClean="0"/>
              <a:t>7/2/2013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799"/>
            <a:ext cx="7999315" cy="2317649"/>
          </a:xfrm>
        </p:spPr>
        <p:txBody>
          <a:bodyPr/>
          <a:lstStyle>
            <a:lvl1pPr>
              <a:defRPr sz="4800"/>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4509A250-FF31-4206-8172-F9D3106AACB1}" type="datetime1">
              <a:rPr lang="en-US" smtClean="0"/>
              <a:t>7/2/2013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13"/>
          </p:nvPr>
        </p:nvSpPr>
        <p:spPr>
          <a:xfrm>
            <a:off x="1938868" y="3765449"/>
            <a:ext cx="7264602" cy="342174"/>
          </a:xfrm>
        </p:spPr>
        <p:txBody>
          <a:bodyPr anchor="t">
            <a:normAutofit/>
          </a:bodyPr>
          <a:lstStyle>
            <a:lvl1pPr marL="0" indent="0">
              <a:buNone/>
              <a:defRPr lang="en-US" sz="1400" b="0" i="0" kern="1200" cap="small"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smtClean="0"/>
              <a:t>“</a:t>
            </a:r>
            <a:endParaRPr lang="en-US" dirty="0"/>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smtClean="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1">
              <a:rPr lang="en-US" smtClean="0"/>
              <a:t>7/2/2013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3163026"/>
          </a:xfrm>
        </p:spPr>
        <p:txBody>
          <a:bodyPr/>
          <a:lstStyle>
            <a:lvl1pPr>
              <a:defRPr sz="4800"/>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4509A250-FF31-4206-8172-F9D3106AACB1}" type="datetime1">
              <a:rPr lang="en-US" smtClean="0"/>
              <a:t>7/2/2013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
        <p:nvSpPr>
          <p:cNvPr id="8" name="Text Placeholder 3"/>
          <p:cNvSpPr>
            <a:spLocks noGrp="1"/>
          </p:cNvSpPr>
          <p:nvPr>
            <p:ph type="body" sz="half" idx="2"/>
          </p:nvPr>
        </p:nvSpPr>
        <p:spPr>
          <a:xfrm>
            <a:off x="1574801" y="4953000"/>
            <a:ext cx="7999315" cy="1074057"/>
          </a:xfrm>
        </p:spPr>
        <p:txBody>
          <a:bodyPr anchor="t">
            <a:normAutofit/>
          </a:bodyPr>
          <a:lstStyle>
            <a:lvl1pPr marL="0" indent="0">
              <a:buNone/>
              <a:defRPr lang="en-US" sz="1800" b="0" i="0" kern="1200"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Box 10"/>
          <p:cNvSpPr txBox="1"/>
          <p:nvPr/>
        </p:nvSpPr>
        <p:spPr>
          <a:xfrm>
            <a:off x="9334033" y="331651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smtClean="0"/>
              <a:t>”</a:t>
            </a:r>
            <a:endParaRPr lang="en-US" dirty="0"/>
          </a:p>
        </p:txBody>
      </p:sp>
      <p:sp>
        <p:nvSpPr>
          <p:cNvPr id="14" name="TextBox 13"/>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smtClean="0"/>
              <a:t>“</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4509A250-FF31-4206-8172-F9D3106AACB1}" type="datetime1">
              <a:rPr lang="en-US" smtClean="0"/>
              <a:t>7/2/2013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
        <p:nvSpPr>
          <p:cNvPr id="10" name="Text Placeholder 3"/>
          <p:cNvSpPr>
            <a:spLocks noGrp="1"/>
          </p:cNvSpPr>
          <p:nvPr>
            <p:ph type="body" sz="half" idx="2"/>
          </p:nvPr>
        </p:nvSpPr>
        <p:spPr>
          <a:xfrm>
            <a:off x="1154954" y="4350657"/>
            <a:ext cx="8825659" cy="16764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en-US" sz="3600" b="0" i="0" kern="1200" cap="none"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3"/>
          <p:cNvSpPr>
            <a:spLocks noGrp="1"/>
          </p:cNvSpPr>
          <p:nvPr>
            <p:ph type="dt" sz="half" idx="10"/>
          </p:nvPr>
        </p:nvSpPr>
        <p:spPr/>
        <p:txBody>
          <a:bodyPr/>
          <a:lstStyle/>
          <a:p>
            <a:fld id="{4509A250-FF31-4206-8172-F9D3106AACB1}" type="datetime1">
              <a:rPr lang="en-US" smtClean="0"/>
              <a:t>7/2/2013</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9" name="Picture Placeholder 2"/>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30" name="Picture Placeholder 2"/>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31" name="Picture Placeholder 2"/>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1">
              <a:rPr lang="en-US" smtClean="0"/>
              <a:t>7/2/2013</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1">
              <a:rPr lang="en-US" smtClean="0"/>
              <a:t>7/2/2013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60183" y="1447799"/>
            <a:ext cx="1413933" cy="4413251"/>
          </a:xfrm>
        </p:spPr>
        <p:txBody>
          <a:bodyPr vert="eaVert" anchor="b" anchorCtr="0"/>
          <a:lstStyle/>
          <a:p>
            <a:r>
              <a:rPr lang="en-US" smtClean="0"/>
              <a:t>Click to edit Master title style</a:t>
            </a:r>
            <a:endParaRPr lang="en-US"/>
          </a:p>
        </p:txBody>
      </p:sp>
      <p:sp>
        <p:nvSpPr>
          <p:cNvPr id="3" name="Vertical Text Placeholder 2"/>
          <p:cNvSpPr>
            <a:spLocks noGrp="1"/>
          </p:cNvSpPr>
          <p:nvPr>
            <p:ph type="body" orient="vert" idx="1"/>
          </p:nvPr>
        </p:nvSpPr>
        <p:spPr>
          <a:xfrm>
            <a:off x="1154954" y="1447799"/>
            <a:ext cx="6776630" cy="44132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1">
              <a:rPr lang="en-US" smtClean="0"/>
              <a:t>7/2/2013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1">
              <a:rPr lang="en-US" smtClean="0"/>
              <a:t>7/2/2013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1">
              <a:rPr lang="en-US" smtClean="0"/>
              <a:t>7/2/2013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09A250-FF31-4206-8172-F9D3106AACB1}" type="datetime1">
              <a:rPr lang="en-US" smtClean="0"/>
              <a:t>7/2/2013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1">
              <a:rPr lang="en-US" smtClean="0"/>
              <a:t>7/2/2013</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Date Placeholder 2"/>
          <p:cNvSpPr>
            <a:spLocks noGrp="1"/>
          </p:cNvSpPr>
          <p:nvPr>
            <p:ph type="dt" sz="half" idx="10"/>
          </p:nvPr>
        </p:nvSpPr>
        <p:spPr/>
        <p:txBody>
          <a:bodyPr/>
          <a:lstStyle/>
          <a:p>
            <a:fld id="{4509A250-FF31-4206-8172-F9D3106AACB1}" type="datetime1">
              <a:rPr lang="en-US" smtClean="0"/>
              <a:t>7/2/2013</a:t>
            </a:fld>
            <a:endParaRPr lang="en-US" dirty="0"/>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1">
              <a:rPr lang="en-US" smtClean="0"/>
              <a:t>7/2/2013</a:t>
            </a:fld>
            <a:endParaRPr lang="en-US" dirty="0"/>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1">
              <a:rPr lang="en-US" smtClean="0"/>
              <a:t>7/2/2013</a:t>
            </a:fld>
            <a:endParaRPr lang="en-US" dirty="0"/>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1">
              <a:rPr lang="en-US" smtClean="0"/>
              <a:t>7/2/2013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3" name="Oval 12"/>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799941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860901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1">
              <a:rPr lang="en-US" smtClean="0"/>
              <a:t>7/2/2013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3" r:id="rId14"/>
    <p:sldLayoutId id="2147483665" r:id="rId15"/>
    <p:sldLayoutId id="2147483669" r:id="rId16"/>
    <p:sldLayoutId id="2147483670" r:id="rId17"/>
    <p:sldLayoutId id="2147483658" r:id="rId18"/>
    <p:sldLayoutId id="2147483659" r:id="rId19"/>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ct val="20000"/>
        </a:spcBef>
        <a:spcAft>
          <a:spcPts val="60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ct val="20000"/>
        </a:spcBef>
        <a:spcAft>
          <a:spcPts val="60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62181"/>
            <a:ext cx="8825658" cy="3329581"/>
          </a:xfrm>
        </p:spPr>
        <p:txBody>
          <a:bodyPr/>
          <a:lstStyle/>
          <a:p>
            <a:r>
              <a:rPr lang="en-US" smtClean="0"/>
              <a:t>Web </a:t>
            </a:r>
            <a:r>
              <a:rPr lang="en-US" smtClean="0"/>
              <a:t>APIs with F#</a:t>
            </a:r>
            <a:endParaRPr lang="en-US" dirty="0"/>
          </a:p>
        </p:txBody>
      </p:sp>
      <p:sp>
        <p:nvSpPr>
          <p:cNvPr id="3" name="Subtitle 2"/>
          <p:cNvSpPr>
            <a:spLocks noGrp="1"/>
          </p:cNvSpPr>
          <p:nvPr>
            <p:ph type="subTitle" idx="1"/>
          </p:nvPr>
        </p:nvSpPr>
        <p:spPr>
          <a:xfrm>
            <a:off x="7353623" y="4639412"/>
            <a:ext cx="4331445" cy="2019660"/>
          </a:xfrm>
        </p:spPr>
        <p:txBody>
          <a:bodyPr>
            <a:normAutofit/>
          </a:bodyPr>
          <a:lstStyle/>
          <a:p>
            <a:pPr marL="342900" indent="-342900">
              <a:buFont typeface="Arial"/>
              <a:buChar char="•"/>
            </a:pPr>
            <a:r>
              <a:rPr lang="en-US" cap="none" dirty="0">
                <a:latin typeface="Segoe UI" panose="020B0502040204020203" pitchFamily="34" charset="0"/>
                <a:ea typeface="Segoe UI" panose="020B0502040204020203" pitchFamily="34" charset="0"/>
                <a:cs typeface="Segoe UI" panose="020B0502040204020203" pitchFamily="34" charset="0"/>
              </a:rPr>
              <a:t>Ryan Riley and Daniel Mohl</a:t>
            </a:r>
          </a:p>
          <a:p>
            <a:pPr marL="342900" indent="-342900">
              <a:buFont typeface="Arial"/>
              <a:buChar char="•"/>
            </a:pPr>
            <a:r>
              <a:rPr lang="en-US" cap="none" dirty="0">
                <a:latin typeface="Segoe UI" panose="020B0502040204020203" pitchFamily="34" charset="0"/>
                <a:ea typeface="Segoe UI" panose="020B0502040204020203" pitchFamily="34" charset="0"/>
                <a:cs typeface="Segoe UI" panose="020B0502040204020203" pitchFamily="34" charset="0"/>
              </a:rPr>
              <a:t>@</a:t>
            </a:r>
            <a:r>
              <a:rPr lang="en-US" cap="none" dirty="0" err="1">
                <a:latin typeface="Segoe UI" panose="020B0502040204020203" pitchFamily="34" charset="0"/>
                <a:ea typeface="Segoe UI" panose="020B0502040204020203" pitchFamily="34" charset="0"/>
                <a:cs typeface="Segoe UI" panose="020B0502040204020203" pitchFamily="34" charset="0"/>
              </a:rPr>
              <a:t>panesofglass</a:t>
            </a:r>
            <a:r>
              <a:rPr lang="en-US" cap="none" dirty="0">
                <a:latin typeface="Segoe UI" panose="020B0502040204020203" pitchFamily="34" charset="0"/>
                <a:ea typeface="Segoe UI" panose="020B0502040204020203" pitchFamily="34" charset="0"/>
                <a:cs typeface="Segoe UI" panose="020B0502040204020203" pitchFamily="34" charset="0"/>
              </a:rPr>
              <a:t> and @</a:t>
            </a:r>
            <a:r>
              <a:rPr lang="en-US" cap="none" dirty="0" err="1">
                <a:latin typeface="Segoe UI" panose="020B0502040204020203" pitchFamily="34" charset="0"/>
                <a:ea typeface="Segoe UI" panose="020B0502040204020203" pitchFamily="34" charset="0"/>
                <a:cs typeface="Segoe UI" panose="020B0502040204020203" pitchFamily="34" charset="0"/>
              </a:rPr>
              <a:t>dmohl</a:t>
            </a:r>
            <a:endParaRPr lang="en-US" cap="none" dirty="0">
              <a:latin typeface="Segoe UI" panose="020B0502040204020203" pitchFamily="34" charset="0"/>
              <a:ea typeface="Segoe UI" panose="020B0502040204020203" pitchFamily="34" charset="0"/>
              <a:cs typeface="Segoe UI" panose="020B0502040204020203" pitchFamily="34" charset="0"/>
            </a:endParaRPr>
          </a:p>
          <a:p>
            <a:pPr marL="342900" indent="-342900">
              <a:buFont typeface="Arial"/>
              <a:buChar char="•"/>
            </a:pPr>
            <a:r>
              <a:rPr lang="en-US" cap="none" dirty="0">
                <a:latin typeface="Segoe UI" panose="020B0502040204020203" pitchFamily="34" charset="0"/>
                <a:ea typeface="Segoe UI" panose="020B0502040204020203" pitchFamily="34" charset="0"/>
                <a:cs typeface="Segoe UI" panose="020B0502040204020203" pitchFamily="34" charset="0"/>
              </a:rPr>
              <a:t>wizardsofsmart.net</a:t>
            </a:r>
          </a:p>
          <a:p>
            <a:pPr marL="342900" indent="-342900">
              <a:buFont typeface="Arial"/>
              <a:buChar char="•"/>
            </a:pPr>
            <a:r>
              <a:rPr lang="en-US" cap="none" dirty="0">
                <a:latin typeface="Segoe UI" panose="020B0502040204020203" pitchFamily="34" charset="0"/>
                <a:ea typeface="Segoe UI" panose="020B0502040204020203" pitchFamily="34" charset="0"/>
                <a:cs typeface="Segoe UI" panose="020B0502040204020203" pitchFamily="34" charset="0"/>
              </a:rPr>
              <a:t>Blog.danielmohl.com</a:t>
            </a:r>
          </a:p>
        </p:txBody>
      </p:sp>
    </p:spTree>
    <p:extLst>
      <p:ext uri="{BB962C8B-B14F-4D97-AF65-F5344CB8AC3E}">
        <p14:creationId xmlns:p14="http://schemas.microsoft.com/office/powerpoint/2010/main" val="623402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Where does F# shine?</a:t>
            </a:r>
            <a:endParaRPr lang="en-US" dirty="0"/>
          </a:p>
        </p:txBody>
      </p:sp>
      <p:sp>
        <p:nvSpPr>
          <p:cNvPr id="5" name="Content Placeholder 4"/>
          <p:cNvSpPr>
            <a:spLocks noGrp="1"/>
          </p:cNvSpPr>
          <p:nvPr>
            <p:ph idx="1"/>
          </p:nvPr>
        </p:nvSpPr>
        <p:spPr>
          <a:xfrm>
            <a:off x="1103312" y="1443790"/>
            <a:ext cx="8946541" cy="4804610"/>
          </a:xfrm>
        </p:spPr>
        <p:txBody>
          <a:bodyPr>
            <a:noAutofit/>
          </a:bodyPr>
          <a:lstStyle/>
          <a:p>
            <a:r>
              <a:rPr lang="en-US" sz="2800" dirty="0" smtClean="0"/>
              <a:t>Serve functional Web APIs</a:t>
            </a:r>
          </a:p>
          <a:p>
            <a:r>
              <a:rPr lang="en-US" sz="2800" dirty="0" smtClean="0"/>
              <a:t>Consume HTTP with pattern matching</a:t>
            </a:r>
          </a:p>
        </p:txBody>
      </p:sp>
    </p:spTree>
    <p:extLst>
      <p:ext uri="{BB962C8B-B14F-4D97-AF65-F5344CB8AC3E}">
        <p14:creationId xmlns:p14="http://schemas.microsoft.com/office/powerpoint/2010/main" val="1647281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Refresher</a:t>
            </a:r>
            <a:endParaRPr lang="en-US" dirty="0"/>
          </a:p>
        </p:txBody>
      </p:sp>
      <p:sp>
        <p:nvSpPr>
          <p:cNvPr id="5" name="Content Placeholder 4"/>
          <p:cNvSpPr>
            <a:spLocks noGrp="1"/>
          </p:cNvSpPr>
          <p:nvPr>
            <p:ph idx="1"/>
          </p:nvPr>
        </p:nvSpPr>
        <p:spPr>
          <a:xfrm>
            <a:off x="1103312" y="1443790"/>
            <a:ext cx="8946541" cy="4804610"/>
          </a:xfrm>
        </p:spPr>
        <p:txBody>
          <a:bodyPr>
            <a:noAutofit/>
          </a:bodyPr>
          <a:lstStyle/>
          <a:p>
            <a:r>
              <a:rPr lang="en-US" sz="2800" dirty="0" smtClean="0"/>
              <a:t>Request/Response Lines</a:t>
            </a:r>
          </a:p>
          <a:p>
            <a:pPr lvl="1"/>
            <a:r>
              <a:rPr lang="en-US" sz="2800" dirty="0" smtClean="0"/>
              <a:t>Methods, URIs, Status Codes</a:t>
            </a:r>
          </a:p>
          <a:p>
            <a:r>
              <a:rPr lang="en-US" sz="2800" dirty="0" smtClean="0"/>
              <a:t>Headers</a:t>
            </a:r>
          </a:p>
          <a:p>
            <a:pPr lvl="1"/>
            <a:r>
              <a:rPr lang="en-US" sz="2800" dirty="0" smtClean="0"/>
              <a:t>General, Request, Response, Content</a:t>
            </a:r>
          </a:p>
          <a:p>
            <a:r>
              <a:rPr lang="en-US" sz="2800" dirty="0" smtClean="0"/>
              <a:t>Resources</a:t>
            </a:r>
          </a:p>
          <a:p>
            <a:r>
              <a:rPr lang="en-US" sz="2800" dirty="0" smtClean="0"/>
              <a:t>Representations</a:t>
            </a:r>
          </a:p>
          <a:p>
            <a:r>
              <a:rPr lang="en-US" sz="2800" dirty="0" smtClean="0"/>
              <a:t>Hypermedia</a:t>
            </a:r>
          </a:p>
          <a:p>
            <a:r>
              <a:rPr lang="en-US" sz="2800" dirty="0" smtClean="0"/>
              <a:t>Code on Demand</a:t>
            </a:r>
            <a:endParaRPr lang="en-US" sz="2800" dirty="0"/>
          </a:p>
        </p:txBody>
      </p:sp>
    </p:spTree>
    <p:extLst>
      <p:ext uri="{BB962C8B-B14F-4D97-AF65-F5344CB8AC3E}">
        <p14:creationId xmlns:p14="http://schemas.microsoft.com/office/powerpoint/2010/main" val="1086183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Simplest </a:t>
            </a:r>
            <a:r>
              <a:rPr lang="en-US" dirty="0" smtClean="0"/>
              <a:t>HTTP Application</a:t>
            </a:r>
            <a:endParaRPr lang="en-US" dirty="0"/>
          </a:p>
        </p:txBody>
      </p:sp>
      <p:sp>
        <p:nvSpPr>
          <p:cNvPr id="3" name="Content Placeholder 2"/>
          <p:cNvSpPr>
            <a:spLocks noGrp="1"/>
          </p:cNvSpPr>
          <p:nvPr>
            <p:ph idx="1"/>
          </p:nvPr>
        </p:nvSpPr>
        <p:spPr>
          <a:xfrm>
            <a:off x="481263" y="2052918"/>
            <a:ext cx="11165305" cy="4195481"/>
          </a:xfrm>
        </p:spPr>
        <p:txBody>
          <a:bodyPr>
            <a:normAutofit/>
          </a:bodyPr>
          <a:lstStyle/>
          <a:p>
            <a:pPr marL="0" indent="0" algn="ctr">
              <a:buNone/>
            </a:pPr>
            <a:r>
              <a:rPr lang="en-US" sz="3200" dirty="0" err="1" smtClean="0">
                <a:latin typeface="Consolas"/>
                <a:cs typeface="Consolas"/>
              </a:rPr>
              <a:t>HttpRequestMessage</a:t>
            </a:r>
            <a:r>
              <a:rPr lang="en-US" sz="3200" dirty="0" smtClean="0">
                <a:latin typeface="Consolas"/>
                <a:cs typeface="Consolas"/>
              </a:rPr>
              <a:t> </a:t>
            </a:r>
            <a:r>
              <a:rPr lang="en-US" sz="3200" dirty="0">
                <a:latin typeface="Consolas"/>
                <a:cs typeface="Consolas"/>
              </a:rPr>
              <a:t>-&gt; </a:t>
            </a:r>
            <a:r>
              <a:rPr lang="en-US" sz="3200" strike="sngStrike" dirty="0">
                <a:latin typeface="Consolas"/>
                <a:cs typeface="Consolas"/>
              </a:rPr>
              <a:t>HttpResponseMessage</a:t>
            </a:r>
          </a:p>
          <a:p>
            <a:pPr marL="0" indent="0" algn="ctr">
              <a:buNone/>
            </a:pPr>
            <a:endParaRPr lang="en-US" sz="3200" strike="sngStrike" dirty="0">
              <a:latin typeface="Monaco" pitchFamily="2" charset="0"/>
            </a:endParaRPr>
          </a:p>
          <a:p>
            <a:pPr marL="0" indent="0" algn="ctr">
              <a:buNone/>
            </a:pPr>
            <a:r>
              <a:rPr lang="en-US" sz="3200" dirty="0">
                <a:latin typeface="Consolas"/>
                <a:cs typeface="Consolas"/>
              </a:rPr>
              <a:t>HttpRequestMessage -&gt; </a:t>
            </a:r>
            <a:r>
              <a:rPr lang="en-US" sz="3200" dirty="0" err="1">
                <a:latin typeface="Consolas"/>
                <a:cs typeface="Consolas"/>
              </a:rPr>
              <a:t>Async</a:t>
            </a:r>
            <a:r>
              <a:rPr lang="en-US" sz="3200" dirty="0">
                <a:latin typeface="Consolas"/>
                <a:cs typeface="Consolas"/>
              </a:rPr>
              <a:t>&lt;HttpResponseMessage&gt;</a:t>
            </a:r>
          </a:p>
        </p:txBody>
      </p:sp>
    </p:spTree>
    <p:extLst>
      <p:ext uri="{BB962C8B-B14F-4D97-AF65-F5344CB8AC3E}">
        <p14:creationId xmlns:p14="http://schemas.microsoft.com/office/powerpoint/2010/main" val="5406549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a Method Handler</a:t>
            </a:r>
            <a:endParaRPr lang="en-US" dirty="0"/>
          </a:p>
        </p:txBody>
      </p:sp>
      <p:sp>
        <p:nvSpPr>
          <p:cNvPr id="3" name="Content Placeholder 2"/>
          <p:cNvSpPr>
            <a:spLocks noGrp="1"/>
          </p:cNvSpPr>
          <p:nvPr>
            <p:ph idx="1"/>
          </p:nvPr>
        </p:nvSpPr>
        <p:spPr>
          <a:xfrm>
            <a:off x="445168" y="1696452"/>
            <a:ext cx="11273590" cy="4551947"/>
          </a:xfrm>
        </p:spPr>
        <p:txBody>
          <a:bodyPr>
            <a:noAutofit/>
          </a:bodyPr>
          <a:lstStyle/>
          <a:p>
            <a:pPr marL="0" indent="0">
              <a:buNone/>
            </a:pPr>
            <a:r>
              <a:rPr lang="en-US" sz="2800" dirty="0" smtClean="0">
                <a:latin typeface="Consolas"/>
                <a:cs typeface="Consolas"/>
              </a:rPr>
              <a:t>// </a:t>
            </a:r>
            <a:r>
              <a:rPr lang="en-US" sz="2800" dirty="0">
                <a:latin typeface="Consolas"/>
                <a:cs typeface="Consolas"/>
              </a:rPr>
              <a:t>handler</a:t>
            </a:r>
          </a:p>
          <a:p>
            <a:pPr marL="0" indent="0">
              <a:buNone/>
            </a:pPr>
            <a:r>
              <a:rPr lang="en-US" sz="2800" dirty="0">
                <a:latin typeface="Consolas"/>
                <a:cs typeface="Consolas"/>
              </a:rPr>
              <a:t>let echo request = </a:t>
            </a:r>
            <a:r>
              <a:rPr lang="en-US" sz="2800" dirty="0" err="1">
                <a:latin typeface="Consolas"/>
                <a:cs typeface="Consolas"/>
              </a:rPr>
              <a:t>async</a:t>
            </a:r>
            <a:r>
              <a:rPr lang="en-US" sz="2800" dirty="0">
                <a:latin typeface="Consolas"/>
                <a:cs typeface="Consolas"/>
              </a:rPr>
              <a:t> {</a:t>
            </a:r>
          </a:p>
          <a:p>
            <a:pPr marL="0" indent="0">
              <a:buNone/>
            </a:pPr>
            <a:r>
              <a:rPr lang="en-US" sz="2800" dirty="0">
                <a:latin typeface="Monaco" pitchFamily="2" charset="0"/>
              </a:rPr>
              <a:t>  </a:t>
            </a:r>
            <a:r>
              <a:rPr lang="en-US" sz="2800" dirty="0" smtClean="0">
                <a:latin typeface="Monaco" pitchFamily="2" charset="0"/>
              </a:rPr>
              <a:t>  </a:t>
            </a:r>
            <a:r>
              <a:rPr lang="en-US" sz="2800" dirty="0" smtClean="0">
                <a:latin typeface="Consolas"/>
                <a:cs typeface="Consolas"/>
              </a:rPr>
              <a:t>let</a:t>
            </a:r>
            <a:r>
              <a:rPr lang="en-US" sz="2800" dirty="0">
                <a:latin typeface="Consolas"/>
                <a:cs typeface="Consolas"/>
              </a:rPr>
              <a:t>! body = </a:t>
            </a:r>
            <a:r>
              <a:rPr lang="en-US" sz="2800" dirty="0" err="1">
                <a:latin typeface="Consolas"/>
                <a:cs typeface="Consolas"/>
              </a:rPr>
              <a:t>request.Content.AsyncReadAsString</a:t>
            </a:r>
            <a:r>
              <a:rPr lang="en-US" sz="2800" dirty="0">
                <a:latin typeface="Consolas"/>
                <a:cs typeface="Consolas"/>
              </a:rPr>
              <a:t>()</a:t>
            </a:r>
          </a:p>
          <a:p>
            <a:pPr marL="0" indent="0">
              <a:buNone/>
            </a:pPr>
            <a:r>
              <a:rPr lang="en-US" sz="2800" dirty="0">
                <a:latin typeface="Monaco" pitchFamily="2" charset="0"/>
              </a:rPr>
              <a:t>  </a:t>
            </a:r>
            <a:r>
              <a:rPr lang="en-US" sz="2800" dirty="0" smtClean="0">
                <a:latin typeface="Monaco" pitchFamily="2" charset="0"/>
              </a:rPr>
              <a:t>  </a:t>
            </a:r>
            <a:r>
              <a:rPr lang="en-US" sz="2800" dirty="0" smtClean="0">
                <a:latin typeface="Consolas"/>
                <a:cs typeface="Consolas"/>
              </a:rPr>
              <a:t>return </a:t>
            </a:r>
            <a:r>
              <a:rPr lang="en-US" sz="2800" dirty="0" err="1" smtClean="0">
                <a:latin typeface="Consolas"/>
                <a:cs typeface="Consolas"/>
              </a:rPr>
              <a:t>request.CreateResponse</a:t>
            </a:r>
            <a:r>
              <a:rPr lang="en-US" sz="2800" dirty="0" smtClean="0">
                <a:latin typeface="Consolas"/>
                <a:cs typeface="Consolas"/>
              </a:rPr>
              <a:t>(</a:t>
            </a:r>
            <a:r>
              <a:rPr lang="en-US" sz="2800" dirty="0" err="1" smtClean="0">
                <a:latin typeface="Consolas"/>
                <a:cs typeface="Consolas"/>
              </a:rPr>
              <a:t>HttpStatusCode.OK</a:t>
            </a:r>
            <a:r>
              <a:rPr lang="en-US" sz="2800" dirty="0" smtClean="0">
                <a:latin typeface="Consolas"/>
                <a:cs typeface="Consolas"/>
              </a:rPr>
              <a:t>, body)</a:t>
            </a:r>
            <a:endParaRPr lang="en-US" sz="2800" dirty="0">
              <a:latin typeface="Consolas"/>
              <a:cs typeface="Consolas"/>
            </a:endParaRPr>
          </a:p>
          <a:p>
            <a:pPr marL="0" indent="0">
              <a:buNone/>
            </a:pPr>
            <a:r>
              <a:rPr lang="en-US" sz="2800" dirty="0" smtClean="0">
                <a:latin typeface="Consolas"/>
                <a:cs typeface="Consolas"/>
              </a:rPr>
              <a:t>}</a:t>
            </a:r>
            <a:endParaRPr lang="en-US" sz="2800" dirty="0">
              <a:latin typeface="Monaco" pitchFamily="2" charset="0"/>
            </a:endParaRPr>
          </a:p>
          <a:p>
            <a:pPr marL="0" indent="0">
              <a:buNone/>
            </a:pPr>
            <a:r>
              <a:rPr lang="en-US" sz="2800" dirty="0">
                <a:latin typeface="Consolas"/>
                <a:cs typeface="Consolas"/>
              </a:rPr>
              <a:t>// method handler</a:t>
            </a:r>
          </a:p>
          <a:p>
            <a:pPr marL="0" indent="0">
              <a:buNone/>
            </a:pPr>
            <a:r>
              <a:rPr lang="en-US" sz="2800" dirty="0">
                <a:latin typeface="Consolas"/>
                <a:cs typeface="Consolas"/>
              </a:rPr>
              <a:t>get echo</a:t>
            </a:r>
          </a:p>
        </p:txBody>
      </p:sp>
    </p:spTree>
    <p:extLst>
      <p:ext uri="{BB962C8B-B14F-4D97-AF65-F5344CB8AC3E}">
        <p14:creationId xmlns:p14="http://schemas.microsoft.com/office/powerpoint/2010/main" val="34629259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a Resource</a:t>
            </a:r>
            <a:endParaRPr lang="en-US" dirty="0"/>
          </a:p>
        </p:txBody>
      </p:sp>
      <p:sp>
        <p:nvSpPr>
          <p:cNvPr id="4" name="Content Placeholder 2"/>
          <p:cNvSpPr>
            <a:spLocks noGrp="1"/>
          </p:cNvSpPr>
          <p:nvPr>
            <p:ph idx="1"/>
          </p:nvPr>
        </p:nvSpPr>
        <p:spPr>
          <a:xfrm>
            <a:off x="646111" y="1997631"/>
            <a:ext cx="11000457" cy="3869823"/>
          </a:xfrm>
        </p:spPr>
        <p:txBody>
          <a:bodyPr>
            <a:normAutofit/>
          </a:bodyPr>
          <a:lstStyle/>
          <a:p>
            <a:pPr marL="0" indent="0">
              <a:buNone/>
            </a:pPr>
            <a:r>
              <a:rPr lang="en-US" sz="2800" dirty="0" smtClean="0">
                <a:latin typeface="Consolas"/>
                <a:cs typeface="Consolas"/>
              </a:rPr>
              <a:t>let </a:t>
            </a:r>
            <a:r>
              <a:rPr lang="en-US" sz="2800" dirty="0" err="1">
                <a:latin typeface="Consolas"/>
                <a:cs typeface="Consolas"/>
              </a:rPr>
              <a:t>helloworld</a:t>
            </a:r>
            <a:r>
              <a:rPr lang="en-US" sz="2800" dirty="0">
                <a:latin typeface="Consolas"/>
                <a:cs typeface="Consolas"/>
              </a:rPr>
              <a:t> request = </a:t>
            </a:r>
            <a:r>
              <a:rPr lang="en-US" sz="2800" dirty="0" err="1">
                <a:latin typeface="Consolas"/>
                <a:cs typeface="Consolas"/>
              </a:rPr>
              <a:t>async</a:t>
            </a:r>
            <a:r>
              <a:rPr lang="en-US" sz="2800" dirty="0">
                <a:latin typeface="Consolas"/>
                <a:cs typeface="Consolas"/>
              </a:rPr>
              <a:t> { … }</a:t>
            </a:r>
          </a:p>
          <a:p>
            <a:pPr marL="0" indent="0">
              <a:buNone/>
            </a:pPr>
            <a:r>
              <a:rPr lang="en-US" sz="2800" dirty="0">
                <a:latin typeface="Consolas"/>
                <a:cs typeface="Consolas"/>
              </a:rPr>
              <a:t>let echo request = </a:t>
            </a:r>
            <a:r>
              <a:rPr lang="en-US" sz="2800" dirty="0" err="1">
                <a:latin typeface="Consolas"/>
                <a:cs typeface="Consolas"/>
              </a:rPr>
              <a:t>async</a:t>
            </a:r>
            <a:r>
              <a:rPr lang="en-US" sz="2800" dirty="0">
                <a:latin typeface="Consolas"/>
                <a:cs typeface="Consolas"/>
              </a:rPr>
              <a:t> { … }</a:t>
            </a:r>
          </a:p>
          <a:p>
            <a:pPr marL="0" indent="0">
              <a:buNone/>
            </a:pPr>
            <a:endParaRPr lang="en-US" sz="2800" dirty="0">
              <a:latin typeface="Monaco" pitchFamily="2" charset="0"/>
            </a:endParaRPr>
          </a:p>
          <a:p>
            <a:pPr marL="0" indent="0">
              <a:buNone/>
            </a:pPr>
            <a:r>
              <a:rPr lang="en-US" sz="2800" dirty="0">
                <a:latin typeface="Consolas"/>
                <a:cs typeface="Consolas"/>
              </a:rPr>
              <a:t>let resource = route “/” (get </a:t>
            </a:r>
            <a:r>
              <a:rPr lang="en-US" sz="2800" dirty="0" err="1">
                <a:latin typeface="Consolas"/>
                <a:cs typeface="Consolas"/>
              </a:rPr>
              <a:t>helloworld</a:t>
            </a:r>
            <a:r>
              <a:rPr lang="en-US" sz="2800" dirty="0">
                <a:latin typeface="Consolas"/>
                <a:cs typeface="Consolas"/>
              </a:rPr>
              <a:t> &lt;|&gt; post echo)</a:t>
            </a:r>
          </a:p>
        </p:txBody>
      </p:sp>
    </p:spTree>
    <p:extLst>
      <p:ext uri="{BB962C8B-B14F-4D97-AF65-F5344CB8AC3E}">
        <p14:creationId xmlns:p14="http://schemas.microsoft.com/office/powerpoint/2010/main" val="21480830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an </a:t>
            </a:r>
            <a:r>
              <a:rPr lang="en-US" dirty="0" smtClean="0"/>
              <a:t>Application</a:t>
            </a:r>
            <a:endParaRPr lang="en-US" dirty="0"/>
          </a:p>
        </p:txBody>
      </p:sp>
      <p:sp>
        <p:nvSpPr>
          <p:cNvPr id="4" name="Content Placeholder 2"/>
          <p:cNvSpPr>
            <a:spLocks noGrp="1"/>
          </p:cNvSpPr>
          <p:nvPr>
            <p:ph idx="1"/>
          </p:nvPr>
        </p:nvSpPr>
        <p:spPr>
          <a:xfrm>
            <a:off x="646111" y="2119259"/>
            <a:ext cx="10856078" cy="3603812"/>
          </a:xfrm>
        </p:spPr>
        <p:txBody>
          <a:bodyPr>
            <a:noAutofit/>
          </a:bodyPr>
          <a:lstStyle/>
          <a:p>
            <a:pPr marL="0" indent="0">
              <a:buNone/>
            </a:pPr>
            <a:r>
              <a:rPr lang="en-US" sz="2800" dirty="0" smtClean="0">
                <a:latin typeface="Consolas"/>
                <a:cs typeface="Consolas"/>
              </a:rPr>
              <a:t>let </a:t>
            </a:r>
            <a:r>
              <a:rPr lang="en-US" sz="2800" dirty="0" err="1">
                <a:latin typeface="Consolas"/>
                <a:cs typeface="Consolas"/>
              </a:rPr>
              <a:t>todoListResource</a:t>
            </a:r>
            <a:r>
              <a:rPr lang="en-US" sz="2800" dirty="0">
                <a:latin typeface="Consolas"/>
                <a:cs typeface="Consolas"/>
              </a:rPr>
              <a:t> = route “/” (get </a:t>
            </a:r>
            <a:r>
              <a:rPr lang="en-US" sz="2800" dirty="0" err="1">
                <a:latin typeface="Consolas"/>
                <a:cs typeface="Consolas"/>
              </a:rPr>
              <a:t>todoList</a:t>
            </a:r>
            <a:r>
              <a:rPr lang="en-US" sz="2800" dirty="0">
                <a:latin typeface="Consolas"/>
                <a:cs typeface="Consolas"/>
              </a:rPr>
              <a:t> &lt;|&gt; …)</a:t>
            </a:r>
          </a:p>
          <a:p>
            <a:pPr marL="0" indent="0">
              <a:buNone/>
            </a:pPr>
            <a:r>
              <a:rPr lang="en-US" sz="2800" dirty="0">
                <a:latin typeface="Consolas"/>
                <a:cs typeface="Consolas"/>
              </a:rPr>
              <a:t>let </a:t>
            </a:r>
            <a:r>
              <a:rPr lang="en-US" sz="2800" dirty="0" err="1">
                <a:latin typeface="Consolas"/>
                <a:cs typeface="Consolas"/>
              </a:rPr>
              <a:t>todoItemResource</a:t>
            </a:r>
            <a:r>
              <a:rPr lang="en-US" sz="2800" dirty="0">
                <a:latin typeface="Consolas"/>
                <a:cs typeface="Consolas"/>
              </a:rPr>
              <a:t> = route “/item/{1}” (put …)</a:t>
            </a:r>
          </a:p>
          <a:p>
            <a:pPr marL="0" indent="0">
              <a:buNone/>
            </a:pPr>
            <a:endParaRPr lang="en-US" sz="2800" dirty="0">
              <a:latin typeface="Monaco" pitchFamily="2" charset="0"/>
            </a:endParaRPr>
          </a:p>
          <a:p>
            <a:pPr marL="0" indent="0">
              <a:buNone/>
            </a:pPr>
            <a:r>
              <a:rPr lang="en-US" sz="2800" dirty="0">
                <a:latin typeface="Consolas"/>
                <a:cs typeface="Consolas"/>
              </a:rPr>
              <a:t>let app = </a:t>
            </a:r>
            <a:r>
              <a:rPr lang="en-US" sz="2800" dirty="0" smtClean="0">
                <a:latin typeface="Consolas"/>
                <a:cs typeface="Consolas"/>
              </a:rPr>
              <a:t>register </a:t>
            </a:r>
            <a:r>
              <a:rPr lang="en-US" sz="2800" dirty="0">
                <a:latin typeface="Consolas"/>
                <a:cs typeface="Consolas"/>
              </a:rPr>
              <a:t>[ </a:t>
            </a:r>
            <a:r>
              <a:rPr lang="en-US" sz="2800" dirty="0" err="1" smtClean="0">
                <a:latin typeface="Consolas"/>
                <a:cs typeface="Consolas"/>
              </a:rPr>
              <a:t>todoListResource</a:t>
            </a:r>
            <a:endParaRPr lang="en-US" sz="2800" dirty="0">
              <a:latin typeface="Consolas"/>
              <a:cs typeface="Consolas"/>
            </a:endParaRPr>
          </a:p>
          <a:p>
            <a:pPr marL="0" indent="0">
              <a:buNone/>
            </a:pPr>
            <a:r>
              <a:rPr lang="en-US" sz="2800" dirty="0">
                <a:latin typeface="Consolas"/>
                <a:cs typeface="Consolas"/>
              </a:rPr>
              <a:t> </a:t>
            </a:r>
            <a:r>
              <a:rPr lang="en-US" sz="2800" dirty="0" smtClean="0">
                <a:latin typeface="Consolas"/>
                <a:cs typeface="Consolas"/>
              </a:rPr>
              <a:t>                    </a:t>
            </a:r>
            <a:r>
              <a:rPr lang="en-US" sz="2800" dirty="0" err="1">
                <a:latin typeface="Consolas"/>
                <a:cs typeface="Consolas"/>
              </a:rPr>
              <a:t>todoItemResource</a:t>
            </a:r>
            <a:r>
              <a:rPr lang="en-US" sz="2800" dirty="0">
                <a:latin typeface="Consolas"/>
                <a:cs typeface="Consolas"/>
              </a:rPr>
              <a:t> ]</a:t>
            </a:r>
          </a:p>
        </p:txBody>
      </p:sp>
    </p:spTree>
    <p:extLst>
      <p:ext uri="{BB962C8B-B14F-4D97-AF65-F5344CB8AC3E}">
        <p14:creationId xmlns:p14="http://schemas.microsoft.com/office/powerpoint/2010/main" val="3579624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Time</a:t>
            </a:r>
            <a:endParaRPr lang="en-US" dirty="0"/>
          </a:p>
        </p:txBody>
      </p:sp>
      <p:sp>
        <p:nvSpPr>
          <p:cNvPr id="3" name="Content Placeholder 2"/>
          <p:cNvSpPr>
            <a:spLocks noGrp="1"/>
          </p:cNvSpPr>
          <p:nvPr>
            <p:ph idx="1"/>
          </p:nvPr>
        </p:nvSpPr>
        <p:spPr/>
        <p:txBody>
          <a:bodyPr>
            <a:normAutofit/>
          </a:bodyPr>
          <a:lstStyle/>
          <a:p>
            <a:r>
              <a:rPr lang="en-US" sz="2800" dirty="0" smtClean="0"/>
              <a:t>Lab walk through </a:t>
            </a:r>
          </a:p>
          <a:p>
            <a:r>
              <a:rPr lang="en-US" sz="2800" dirty="0" smtClean="0"/>
              <a:t>Your Turn</a:t>
            </a:r>
            <a:endParaRPr lang="en-US" sz="2800" b="1" dirty="0" smtClean="0"/>
          </a:p>
          <a:p>
            <a:endParaRPr lang="en-US" sz="2800" dirty="0"/>
          </a:p>
        </p:txBody>
      </p:sp>
      <p:pic>
        <p:nvPicPr>
          <p:cNvPr id="1028" name="Picture 4" descr="https://encrypted-tbn0.gstatic.com/images?q=tbn:ANd9GcSP2YLHVBKgGm7veWhEJGHNfak12HMRzhxHnuhQ-XqijkXLge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8201" y="2901077"/>
            <a:ext cx="5897495" cy="3696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1699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Blue">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3362</TotalTime>
  <Words>477</Words>
  <Application>Microsoft Office PowerPoint</Application>
  <PresentationFormat>Widescreen</PresentationFormat>
  <Paragraphs>54</Paragraphs>
  <Slides>8</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Century Gothic</vt:lpstr>
      <vt:lpstr>Consolas</vt:lpstr>
      <vt:lpstr>Monaco</vt:lpstr>
      <vt:lpstr>Segoe UI</vt:lpstr>
      <vt:lpstr>Wingdings 3</vt:lpstr>
      <vt:lpstr>Ion</vt:lpstr>
      <vt:lpstr>Web APIs with F#</vt:lpstr>
      <vt:lpstr>Where does F# shine?</vt:lpstr>
      <vt:lpstr>Refresher</vt:lpstr>
      <vt:lpstr>Simplest HTTP Application</vt:lpstr>
      <vt:lpstr>Define a Method Handler</vt:lpstr>
      <vt:lpstr>Define a Resource</vt:lpstr>
      <vt:lpstr>Register an Application</vt:lpstr>
      <vt:lpstr>Lab Time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Ryan Riley</cp:lastModifiedBy>
  <cp:revision>64</cp:revision>
  <dcterms:created xsi:type="dcterms:W3CDTF">2012-09-29T13:24:41Z</dcterms:created>
  <dcterms:modified xsi:type="dcterms:W3CDTF">2013-07-03T04:05:06Z</dcterms:modified>
</cp:coreProperties>
</file>