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0" r:id="rId3"/>
    <p:sldId id="280" r:id="rId4"/>
    <p:sldId id="269" r:id="rId5"/>
    <p:sldId id="271" r:id="rId6"/>
    <p:sldId id="281" r:id="rId7"/>
    <p:sldId id="282" r:id="rId8"/>
    <p:sldId id="274" r:id="rId9"/>
    <p:sldId id="275" r:id="rId10"/>
    <p:sldId id="276" r:id="rId11"/>
    <p:sldId id="277" r:id="rId12"/>
    <p:sldId id="27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588A2C-5304-4777-96D2-6AB0CCE709AB}">
          <p14:sldIdLst>
            <p14:sldId id="256"/>
            <p14:sldId id="270"/>
            <p14:sldId id="280"/>
            <p14:sldId id="269"/>
            <p14:sldId id="271"/>
            <p14:sldId id="281"/>
            <p14:sldId id="282"/>
            <p14:sldId id="274"/>
            <p14:sldId id="275"/>
            <p14:sldId id="276"/>
            <p14:sldId id="277"/>
            <p14:sldId id="278"/>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4" d="100"/>
          <a:sy n="74" d="100"/>
        </p:scale>
        <p:origin x="576"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89DD8-053B-4359-975A-4914A74E1808}" type="datetimeFigureOut">
              <a:rPr lang="en-US" smtClean="0"/>
              <a:t>10/18/2013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A4F1D-1CAC-4BC3-B776-813EC811C10B}" type="slidenum">
              <a:rPr lang="en-US" smtClean="0"/>
              <a:t>‹#›</a:t>
            </a:fld>
            <a:endParaRPr lang="en-US"/>
          </a:p>
        </p:txBody>
      </p:sp>
    </p:spTree>
    <p:extLst>
      <p:ext uri="{BB962C8B-B14F-4D97-AF65-F5344CB8AC3E}">
        <p14:creationId xmlns:p14="http://schemas.microsoft.com/office/powerpoint/2010/main" val="85259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2</a:t>
            </a:fld>
            <a:endParaRPr lang="en-US"/>
          </a:p>
        </p:txBody>
      </p:sp>
    </p:spTree>
    <p:extLst>
      <p:ext uri="{BB962C8B-B14F-4D97-AF65-F5344CB8AC3E}">
        <p14:creationId xmlns:p14="http://schemas.microsoft.com/office/powerpoint/2010/main" val="911349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resource is the only curren</a:t>
            </a:r>
            <a:r>
              <a:rPr lang="en-US" baseline="0" dirty="0" smtClean="0"/>
              <a:t>t location that does not conform solely to the Frank application signature. A resource holds both a Uri Template (its name) as well as a HttpRequestMessage -&gt; </a:t>
            </a:r>
            <a:r>
              <a:rPr lang="en-US" baseline="0" dirty="0" err="1" smtClean="0"/>
              <a:t>Async</a:t>
            </a:r>
            <a:r>
              <a:rPr lang="en-US" baseline="0" dirty="0" smtClean="0"/>
              <a:t>&lt;HttpResponseMessage&gt; option. Why the option? The resource will respond with a 405 Method Not Allowed if it does not respond to the method thrown its way. Thus the option allows the programmer to define the methods for the resource without having to manually hook up the 405 response.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11</a:t>
            </a:fld>
            <a:endParaRPr lang="en-US"/>
          </a:p>
        </p:txBody>
      </p:sp>
    </p:spTree>
    <p:extLst>
      <p:ext uri="{BB962C8B-B14F-4D97-AF65-F5344CB8AC3E}">
        <p14:creationId xmlns:p14="http://schemas.microsoft.com/office/powerpoint/2010/main" val="339753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a:t>
            </a:r>
            <a:r>
              <a:rPr lang="en-US" baseline="0" dirty="0" smtClean="0"/>
              <a:t> to resource, merge is a function of HttpRequestMessage -&gt; </a:t>
            </a:r>
            <a:r>
              <a:rPr lang="en-US" baseline="0" dirty="0" err="1" smtClean="0"/>
              <a:t>Async</a:t>
            </a:r>
            <a:r>
              <a:rPr lang="en-US" baseline="0" dirty="0" smtClean="0"/>
              <a:t>&lt;HttpResponseMessage&gt; option. When a resource </a:t>
            </a:r>
            <a:r>
              <a:rPr lang="en-US" baseline="0" dirty="0" err="1" smtClean="0"/>
              <a:t>uri</a:t>
            </a:r>
            <a:r>
              <a:rPr lang="en-US" baseline="0" dirty="0" smtClean="0"/>
              <a:t> is not found, a 404 Not Found response is returned. The result, however, is a Frank application.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12</a:t>
            </a:fld>
            <a:endParaRPr lang="en-US"/>
          </a:p>
        </p:txBody>
      </p:sp>
    </p:spTree>
    <p:extLst>
      <p:ext uri="{BB962C8B-B14F-4D97-AF65-F5344CB8AC3E}">
        <p14:creationId xmlns:p14="http://schemas.microsoft.com/office/powerpoint/2010/main" val="44178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3</a:t>
            </a:fld>
            <a:endParaRPr lang="en-US"/>
          </a:p>
        </p:txBody>
      </p:sp>
    </p:spTree>
    <p:extLst>
      <p:ext uri="{BB962C8B-B14F-4D97-AF65-F5344CB8AC3E}">
        <p14:creationId xmlns:p14="http://schemas.microsoft.com/office/powerpoint/2010/main" val="255004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4</a:t>
            </a:fld>
            <a:endParaRPr lang="en-US"/>
          </a:p>
        </p:txBody>
      </p:sp>
    </p:spTree>
    <p:extLst>
      <p:ext uri="{BB962C8B-B14F-4D97-AF65-F5344CB8AC3E}">
        <p14:creationId xmlns:p14="http://schemas.microsoft.com/office/powerpoint/2010/main" val="67467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may be new to some, but this resource is not the same as the collection</a:t>
            </a:r>
            <a:r>
              <a:rPr lang="en-US" baseline="0" dirty="0" smtClean="0"/>
              <a:t> of items at /items.</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5</a:t>
            </a:fld>
            <a:endParaRPr lang="en-US"/>
          </a:p>
        </p:txBody>
      </p:sp>
    </p:spTree>
    <p:extLst>
      <p:ext uri="{BB962C8B-B14F-4D97-AF65-F5344CB8AC3E}">
        <p14:creationId xmlns:p14="http://schemas.microsoft.com/office/powerpoint/2010/main" val="1358736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6</a:t>
            </a:fld>
            <a:endParaRPr lang="en-US"/>
          </a:p>
        </p:txBody>
      </p:sp>
    </p:spTree>
    <p:extLst>
      <p:ext uri="{BB962C8B-B14F-4D97-AF65-F5344CB8AC3E}">
        <p14:creationId xmlns:p14="http://schemas.microsoft.com/office/powerpoint/2010/main" val="139356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 defines several components that</a:t>
            </a:r>
            <a:r>
              <a:rPr lang="en-US" baseline="0" dirty="0" smtClean="0"/>
              <a:t> allow distributed, loosely-coupled agents to communicate. The first lines of requests and responses are standardized to ensure that loosely-coupled components can understand one another, yet they allow for extension either by standards bodies or for internal, proprietary use.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7</a:t>
            </a:fld>
            <a:endParaRPr lang="en-US"/>
          </a:p>
        </p:txBody>
      </p:sp>
    </p:spTree>
    <p:extLst>
      <p:ext uri="{BB962C8B-B14F-4D97-AF65-F5344CB8AC3E}">
        <p14:creationId xmlns:p14="http://schemas.microsoft.com/office/powerpoint/2010/main" val="211916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those with a stronger</a:t>
            </a:r>
            <a:r>
              <a:rPr lang="en-US" baseline="0" dirty="0" smtClean="0"/>
              <a:t> bent towards building web sites, Mauricio </a:t>
            </a:r>
            <a:r>
              <a:rPr lang="en-US" baseline="0" dirty="0" err="1" smtClean="0"/>
              <a:t>Scheffer’s</a:t>
            </a:r>
            <a:r>
              <a:rPr lang="en-US" baseline="0" dirty="0" smtClean="0"/>
              <a:t> Figment may be a closer match to your taste.</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8</a:t>
            </a:fld>
            <a:endParaRPr lang="en-US"/>
          </a:p>
        </p:txBody>
      </p:sp>
    </p:spTree>
    <p:extLst>
      <p:ext uri="{BB962C8B-B14F-4D97-AF65-F5344CB8AC3E}">
        <p14:creationId xmlns:p14="http://schemas.microsoft.com/office/powerpoint/2010/main" val="1706336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Compare</a:t>
            </a:r>
            <a:r>
              <a:rPr lang="en-US" baseline="0" dirty="0" smtClean="0"/>
              <a:t> the Frank application signature with the simplest app signature we used above. The only addition is that we are stating that an application is non-blocking. This is the same idea as is used in node.js. It’s also sort-of required since Frank sits on </a:t>
            </a:r>
            <a:r>
              <a:rPr lang="en-US" baseline="0" dirty="0" err="1" smtClean="0"/>
              <a:t>System.Net.Http</a:t>
            </a:r>
            <a:r>
              <a:rPr lang="en-US" baseline="0" dirty="0" smtClean="0"/>
              <a:t> via </a:t>
            </a:r>
            <a:r>
              <a:rPr lang="en-US" baseline="0" dirty="0" err="1" smtClean="0"/>
              <a:t>MessageHandlers</a:t>
            </a:r>
            <a:r>
              <a:rPr lang="en-US" baseline="0" dirty="0" smtClean="0"/>
              <a:t>. The signature for the </a:t>
            </a:r>
            <a:r>
              <a:rPr lang="en-US" baseline="0" dirty="0" err="1" smtClean="0"/>
              <a:t>MessageHandler.SendAsync</a:t>
            </a:r>
            <a:r>
              <a:rPr lang="en-US" baseline="0" dirty="0" smtClean="0"/>
              <a:t> is the same but for Task rather than </a:t>
            </a:r>
            <a:r>
              <a:rPr lang="en-US" baseline="0" dirty="0" err="1" smtClean="0"/>
              <a:t>Async</a:t>
            </a:r>
            <a:r>
              <a:rPr lang="en-US" baseline="0" dirty="0" smtClean="0"/>
              <a:t>. This signature extends all the way through all layers of composition.</a:t>
            </a:r>
            <a:endParaRPr lang="en-US" dirty="0"/>
          </a:p>
        </p:txBody>
      </p:sp>
      <p:sp>
        <p:nvSpPr>
          <p:cNvPr id="4" name="Slide Number Placeholder 3"/>
          <p:cNvSpPr>
            <a:spLocks noGrp="1"/>
          </p:cNvSpPr>
          <p:nvPr>
            <p:ph type="sldNum" sz="quarter" idx="10"/>
          </p:nvPr>
        </p:nvSpPr>
        <p:spPr/>
        <p:txBody>
          <a:bodyPr/>
          <a:lstStyle/>
          <a:p>
            <a:fld id="{A5FD7785-0E15-469E-85B3-F8AF7D47EE69}" type="slidenum">
              <a:rPr lang="en-US" smtClean="0"/>
              <a:t>9</a:t>
            </a:fld>
            <a:endParaRPr lang="en-US"/>
          </a:p>
        </p:txBody>
      </p:sp>
    </p:spTree>
    <p:extLst>
      <p:ext uri="{BB962C8B-B14F-4D97-AF65-F5344CB8AC3E}">
        <p14:creationId xmlns:p14="http://schemas.microsoft.com/office/powerpoint/2010/main" val="809592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D7785-0E15-469E-85B3-F8AF7D47EE69}" type="slidenum">
              <a:rPr lang="en-US" smtClean="0"/>
              <a:t>10</a:t>
            </a:fld>
            <a:endParaRPr lang="en-US"/>
          </a:p>
        </p:txBody>
      </p:sp>
    </p:spTree>
    <p:extLst>
      <p:ext uri="{BB962C8B-B14F-4D97-AF65-F5344CB8AC3E}">
        <p14:creationId xmlns:p14="http://schemas.microsoft.com/office/powerpoint/2010/main" val="174908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1">
              <a:rPr lang="en-US" smtClean="0"/>
              <a:t>10/18/2013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10/18/2013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799"/>
            <a:ext cx="7999315" cy="2317649"/>
          </a:xfrm>
        </p:spPr>
        <p:txBody>
          <a:bodyPr/>
          <a:lstStyle>
            <a:lvl1pPr>
              <a:defRPr sz="48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3"/>
          </p:nvPr>
        </p:nvSpPr>
        <p:spPr>
          <a:xfrm>
            <a:off x="1938868" y="3765449"/>
            <a:ext cx="7264602"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0183" y="1447799"/>
            <a:ext cx="1413933" cy="4413251"/>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9A250-FF31-4206-8172-F9D3106AACB1}" type="datetime1">
              <a:rPr lang="en-US" smtClean="0"/>
              <a:t>10/18/2013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1">
              <a:rPr lang="en-US" smtClean="0"/>
              <a:t>10/18/2013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1">
              <a:rPr lang="en-US" smtClean="0"/>
              <a:t>10/18/2013</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1">
              <a:rPr lang="en-US" smtClean="0"/>
              <a:t>10/18/2013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1">
              <a:rPr lang="en-US" smtClean="0"/>
              <a:t>10/18/2013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ools.ietf.org/html/rfc239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62181"/>
            <a:ext cx="8825658" cy="3329581"/>
          </a:xfrm>
        </p:spPr>
        <p:txBody>
          <a:bodyPr/>
          <a:lstStyle/>
          <a:p>
            <a:r>
              <a:rPr lang="en-US" dirty="0" smtClean="0"/>
              <a:t>Web API</a:t>
            </a:r>
            <a:endParaRPr lang="en-US" dirty="0"/>
          </a:p>
        </p:txBody>
      </p:sp>
      <p:sp>
        <p:nvSpPr>
          <p:cNvPr id="5" name="Subtitle 2"/>
          <p:cNvSpPr>
            <a:spLocks noGrp="1"/>
          </p:cNvSpPr>
          <p:nvPr/>
        </p:nvSpPr>
        <p:spPr>
          <a:xfrm>
            <a:off x="7678030" y="4786824"/>
            <a:ext cx="4331445" cy="2019660"/>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ct val="20000"/>
              </a:spcBef>
              <a:spcAft>
                <a:spcPts val="60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ct val="20000"/>
              </a:spcBef>
              <a:spcAft>
                <a:spcPts val="60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ct val="20000"/>
              </a:spcBef>
              <a:spcAft>
                <a:spcPts val="60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ct val="20000"/>
              </a:spcBef>
              <a:spcAft>
                <a:spcPts val="60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6pPr>
            <a:lvl7pPr marL="27432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7pPr>
            <a:lvl8pPr marL="32004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8pPr>
            <a:lvl9pPr marL="3657600" indent="0" algn="ctr" defTabSz="457200" rtl="0" eaLnBrk="1" latinLnBrk="0" hangingPunct="1">
              <a:spcBef>
                <a:spcPct val="20000"/>
              </a:spcBef>
              <a:spcAft>
                <a:spcPts val="600"/>
              </a:spcAft>
              <a:buClr>
                <a:schemeClr val="accent1"/>
              </a:buClr>
              <a:buSzPct val="80000"/>
              <a:buFont typeface="Wingdings 3" charset="2"/>
              <a:buNone/>
              <a:defRPr sz="120" b="0" i="0" kern="1200">
                <a:solidFill>
                  <a:schemeClr val="tx1">
                    <a:tint val="75000"/>
                  </a:schemeClr>
                </a:solidFill>
                <a:latin typeface="+mj-lt"/>
                <a:ea typeface="+mj-ea"/>
                <a:cs typeface="+mj-cs"/>
              </a:defRPr>
            </a:lvl9pPr>
          </a:lstStyle>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Daniel Mohl and Zach Bray (originally by Ryan Riley)</a:t>
            </a: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a:t>
            </a:r>
            <a:r>
              <a:rPr lang="en-US" cap="none" dirty="0" err="1" smtClean="0">
                <a:latin typeface="Segoe UI" panose="020B0502040204020203" pitchFamily="34" charset="0"/>
                <a:ea typeface="Segoe UI" panose="020B0502040204020203" pitchFamily="34" charset="0"/>
                <a:cs typeface="Segoe UI" panose="020B0502040204020203" pitchFamily="34" charset="0"/>
              </a:rPr>
              <a:t>dmohl</a:t>
            </a:r>
            <a:r>
              <a:rPr lang="en-US" cap="none" dirty="0" smtClean="0">
                <a:latin typeface="Segoe UI" panose="020B0502040204020203" pitchFamily="34" charset="0"/>
                <a:ea typeface="Segoe UI" panose="020B0502040204020203" pitchFamily="34" charset="0"/>
                <a:cs typeface="Segoe UI" panose="020B0502040204020203" pitchFamily="34" charset="0"/>
              </a:rPr>
              <a:t> and @</a:t>
            </a:r>
            <a:r>
              <a:rPr lang="en-US" cap="none" dirty="0" err="1" smtClean="0">
                <a:latin typeface="Segoe UI" panose="020B0502040204020203" pitchFamily="34" charset="0"/>
                <a:ea typeface="Segoe UI" panose="020B0502040204020203" pitchFamily="34" charset="0"/>
                <a:cs typeface="Segoe UI" panose="020B0502040204020203" pitchFamily="34" charset="0"/>
              </a:rPr>
              <a:t>zbray</a:t>
            </a:r>
            <a:endParaRPr lang="en-US" cap="none"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blog.danielmohl.com</a:t>
            </a:r>
          </a:p>
          <a:p>
            <a:pPr marL="342900" indent="-342900">
              <a:buFont typeface="Arial"/>
              <a:buChar char="•"/>
            </a:pPr>
            <a:r>
              <a:rPr lang="en-US" cap="none" dirty="0" smtClean="0">
                <a:latin typeface="Segoe UI" panose="020B0502040204020203" pitchFamily="34" charset="0"/>
                <a:ea typeface="Segoe UI" panose="020B0502040204020203" pitchFamily="34" charset="0"/>
                <a:cs typeface="Segoe UI" panose="020B0502040204020203" pitchFamily="34" charset="0"/>
              </a:rPr>
              <a:t>zbray.com</a:t>
            </a:r>
          </a:p>
          <a:p>
            <a:endParaRPr lang="en-US"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3402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Method Handler</a:t>
            </a:r>
            <a:endParaRPr lang="en-US" dirty="0"/>
          </a:p>
        </p:txBody>
      </p:sp>
      <p:sp>
        <p:nvSpPr>
          <p:cNvPr id="3" name="Content Placeholder 2"/>
          <p:cNvSpPr>
            <a:spLocks noGrp="1"/>
          </p:cNvSpPr>
          <p:nvPr>
            <p:ph idx="1"/>
          </p:nvPr>
        </p:nvSpPr>
        <p:spPr>
          <a:xfrm>
            <a:off x="445168" y="1696452"/>
            <a:ext cx="11273590" cy="4551947"/>
          </a:xfrm>
        </p:spPr>
        <p:txBody>
          <a:bodyPr>
            <a:noAutofit/>
          </a:bodyPr>
          <a:lstStyle/>
          <a:p>
            <a:pPr marL="0" indent="0">
              <a:buNone/>
            </a:pPr>
            <a:r>
              <a:rPr lang="en-US" sz="2800" dirty="0" smtClean="0">
                <a:latin typeface="Consolas"/>
                <a:cs typeface="Consolas"/>
              </a:rPr>
              <a:t>// </a:t>
            </a:r>
            <a:r>
              <a:rPr lang="en-US" sz="2800" dirty="0">
                <a:latin typeface="Consolas"/>
                <a:cs typeface="Consolas"/>
              </a:rPr>
              <a:t>handler</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a:t>
            </a:r>
          </a:p>
          <a:p>
            <a:pPr marL="0" indent="0">
              <a:buNone/>
            </a:pP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let</a:t>
            </a:r>
            <a:r>
              <a:rPr lang="en-US" sz="2800" dirty="0">
                <a:latin typeface="Consolas"/>
                <a:cs typeface="Consolas"/>
              </a:rPr>
              <a:t>! body = </a:t>
            </a:r>
            <a:r>
              <a:rPr lang="en-US" sz="2800" dirty="0" err="1">
                <a:latin typeface="Consolas"/>
                <a:cs typeface="Consolas"/>
              </a:rPr>
              <a:t>request.Content.AsyncReadAsString</a:t>
            </a:r>
            <a:r>
              <a:rPr lang="en-US" sz="2800" dirty="0">
                <a:latin typeface="Consolas"/>
                <a:cs typeface="Consolas"/>
              </a:rPr>
              <a:t>()</a:t>
            </a:r>
          </a:p>
          <a:p>
            <a:pPr marL="0" indent="0">
              <a:buNone/>
            </a:pPr>
            <a:r>
              <a:rPr lang="en-US" sz="2800" dirty="0">
                <a:latin typeface="Monaco" pitchFamily="2" charset="0"/>
              </a:rPr>
              <a:t>  </a:t>
            </a:r>
            <a:r>
              <a:rPr lang="en-US" sz="2800" dirty="0" smtClean="0">
                <a:latin typeface="Monaco" pitchFamily="2" charset="0"/>
              </a:rPr>
              <a:t>  </a:t>
            </a:r>
            <a:r>
              <a:rPr lang="en-US" sz="2800" dirty="0" smtClean="0">
                <a:latin typeface="Consolas"/>
                <a:cs typeface="Consolas"/>
              </a:rPr>
              <a:t>return </a:t>
            </a:r>
            <a:r>
              <a:rPr lang="en-US" sz="2800" dirty="0" err="1" smtClean="0">
                <a:latin typeface="Consolas"/>
                <a:cs typeface="Consolas"/>
              </a:rPr>
              <a:t>request.CreateResponse</a:t>
            </a:r>
            <a:r>
              <a:rPr lang="en-US" sz="2800" dirty="0" smtClean="0">
                <a:latin typeface="Consolas"/>
                <a:cs typeface="Consolas"/>
              </a:rPr>
              <a:t>(</a:t>
            </a:r>
            <a:r>
              <a:rPr lang="en-US" sz="2800" dirty="0" err="1" smtClean="0">
                <a:latin typeface="Consolas"/>
                <a:cs typeface="Consolas"/>
              </a:rPr>
              <a:t>HttpStatusCode.OK</a:t>
            </a:r>
            <a:r>
              <a:rPr lang="en-US" sz="2800" dirty="0" smtClean="0">
                <a:latin typeface="Consolas"/>
                <a:cs typeface="Consolas"/>
              </a:rPr>
              <a:t>, body)</a:t>
            </a:r>
            <a:endParaRPr lang="en-US" sz="2800" dirty="0">
              <a:latin typeface="Consolas"/>
              <a:cs typeface="Consolas"/>
            </a:endParaRPr>
          </a:p>
          <a:p>
            <a:pPr marL="0" indent="0">
              <a:buNone/>
            </a:pPr>
            <a:r>
              <a:rPr lang="en-US" sz="2800" dirty="0" smtClean="0">
                <a:latin typeface="Consolas"/>
                <a:cs typeface="Consolas"/>
              </a:rPr>
              <a:t>}</a:t>
            </a:r>
            <a:endParaRPr lang="en-US" sz="2800" dirty="0">
              <a:latin typeface="Monaco" pitchFamily="2" charset="0"/>
            </a:endParaRPr>
          </a:p>
          <a:p>
            <a:pPr marL="0" indent="0">
              <a:buNone/>
            </a:pPr>
            <a:r>
              <a:rPr lang="en-US" sz="2800" dirty="0">
                <a:latin typeface="Consolas"/>
                <a:cs typeface="Consolas"/>
              </a:rPr>
              <a:t>// method handler</a:t>
            </a:r>
          </a:p>
          <a:p>
            <a:pPr marL="0" indent="0">
              <a:buNone/>
            </a:pPr>
            <a:r>
              <a:rPr lang="en-US" sz="2800" dirty="0">
                <a:latin typeface="Consolas"/>
                <a:cs typeface="Consolas"/>
              </a:rPr>
              <a:t>get echo</a:t>
            </a:r>
          </a:p>
        </p:txBody>
      </p:sp>
    </p:spTree>
    <p:extLst>
      <p:ext uri="{BB962C8B-B14F-4D97-AF65-F5344CB8AC3E}">
        <p14:creationId xmlns:p14="http://schemas.microsoft.com/office/powerpoint/2010/main" val="3462925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 Resource</a:t>
            </a:r>
            <a:endParaRPr lang="en-US" dirty="0"/>
          </a:p>
        </p:txBody>
      </p:sp>
      <p:sp>
        <p:nvSpPr>
          <p:cNvPr id="4" name="Content Placeholder 2"/>
          <p:cNvSpPr>
            <a:spLocks noGrp="1"/>
          </p:cNvSpPr>
          <p:nvPr>
            <p:ph idx="1"/>
          </p:nvPr>
        </p:nvSpPr>
        <p:spPr>
          <a:xfrm>
            <a:off x="646111" y="1997631"/>
            <a:ext cx="11000457" cy="3869823"/>
          </a:xfrm>
        </p:spPr>
        <p:txBody>
          <a:bodyPr>
            <a:normAutofit/>
          </a:bodyPr>
          <a:lstStyle/>
          <a:p>
            <a:pPr marL="0" indent="0">
              <a:buNone/>
            </a:pPr>
            <a:r>
              <a:rPr lang="en-US" sz="2800" dirty="0" smtClean="0">
                <a:latin typeface="Consolas"/>
                <a:cs typeface="Consolas"/>
              </a:rPr>
              <a:t>let </a:t>
            </a:r>
            <a:r>
              <a:rPr lang="en-US" sz="2800" dirty="0" err="1">
                <a:latin typeface="Consolas"/>
                <a:cs typeface="Consolas"/>
              </a:rPr>
              <a:t>helloworld</a:t>
            </a:r>
            <a:r>
              <a:rPr lang="en-US" sz="2800" dirty="0">
                <a:latin typeface="Consolas"/>
                <a:cs typeface="Consolas"/>
              </a:rPr>
              <a:t> request = </a:t>
            </a:r>
            <a:r>
              <a:rPr lang="en-US" sz="2800" dirty="0" err="1">
                <a:latin typeface="Consolas"/>
                <a:cs typeface="Consolas"/>
              </a:rPr>
              <a:t>async</a:t>
            </a:r>
            <a:r>
              <a:rPr lang="en-US" sz="2800" dirty="0">
                <a:latin typeface="Consolas"/>
                <a:cs typeface="Consolas"/>
              </a:rPr>
              <a:t> { … }</a:t>
            </a:r>
          </a:p>
          <a:p>
            <a:pPr marL="0" indent="0">
              <a:buNone/>
            </a:pPr>
            <a:r>
              <a:rPr lang="en-US" sz="2800" dirty="0">
                <a:latin typeface="Consolas"/>
                <a:cs typeface="Consolas"/>
              </a:rPr>
              <a:t>let echo request = </a:t>
            </a:r>
            <a:r>
              <a:rPr lang="en-US" sz="2800" dirty="0" err="1">
                <a:latin typeface="Consolas"/>
                <a:cs typeface="Consolas"/>
              </a:rPr>
              <a:t>async</a:t>
            </a:r>
            <a:r>
              <a:rPr lang="en-US" sz="2800" dirty="0">
                <a:latin typeface="Consolas"/>
                <a:cs typeface="Consolas"/>
              </a:rPr>
              <a:t> { … }</a:t>
            </a:r>
          </a:p>
          <a:p>
            <a:pPr marL="0" indent="0">
              <a:buNone/>
            </a:pPr>
            <a:endParaRPr lang="en-US" sz="2800" dirty="0">
              <a:latin typeface="Monaco" pitchFamily="2" charset="0"/>
            </a:endParaRPr>
          </a:p>
          <a:p>
            <a:pPr marL="0" indent="0">
              <a:buNone/>
            </a:pPr>
            <a:r>
              <a:rPr lang="en-US" sz="2800" dirty="0">
                <a:latin typeface="Consolas"/>
                <a:cs typeface="Consolas"/>
              </a:rPr>
              <a:t>let resource = route “/” (get </a:t>
            </a:r>
            <a:r>
              <a:rPr lang="en-US" sz="2800" dirty="0" err="1">
                <a:latin typeface="Consolas"/>
                <a:cs typeface="Consolas"/>
              </a:rPr>
              <a:t>helloworld</a:t>
            </a:r>
            <a:r>
              <a:rPr lang="en-US" sz="2800" dirty="0">
                <a:latin typeface="Consolas"/>
                <a:cs typeface="Consolas"/>
              </a:rPr>
              <a:t> &lt;|&gt; post echo)</a:t>
            </a:r>
          </a:p>
        </p:txBody>
      </p:sp>
    </p:spTree>
    <p:extLst>
      <p:ext uri="{BB962C8B-B14F-4D97-AF65-F5344CB8AC3E}">
        <p14:creationId xmlns:p14="http://schemas.microsoft.com/office/powerpoint/2010/main" val="2148083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 Application</a:t>
            </a:r>
            <a:endParaRPr lang="en-US" dirty="0"/>
          </a:p>
        </p:txBody>
      </p:sp>
      <p:sp>
        <p:nvSpPr>
          <p:cNvPr id="4" name="Content Placeholder 2"/>
          <p:cNvSpPr>
            <a:spLocks noGrp="1"/>
          </p:cNvSpPr>
          <p:nvPr>
            <p:ph idx="1"/>
          </p:nvPr>
        </p:nvSpPr>
        <p:spPr>
          <a:xfrm>
            <a:off x="646111" y="2119259"/>
            <a:ext cx="10856078" cy="3603812"/>
          </a:xfrm>
        </p:spPr>
        <p:txBody>
          <a:bodyPr>
            <a:noAutofit/>
          </a:bodyPr>
          <a:lstStyle/>
          <a:p>
            <a:pPr marL="0" indent="0">
              <a:buNone/>
            </a:pPr>
            <a:r>
              <a:rPr lang="en-US" sz="2800" dirty="0" smtClean="0">
                <a:latin typeface="Consolas"/>
                <a:cs typeface="Consolas"/>
              </a:rPr>
              <a:t>let </a:t>
            </a:r>
            <a:r>
              <a:rPr lang="en-US" sz="2800" dirty="0" err="1">
                <a:latin typeface="Consolas"/>
                <a:cs typeface="Consolas"/>
              </a:rPr>
              <a:t>todoListResource</a:t>
            </a:r>
            <a:r>
              <a:rPr lang="en-US" sz="2800" dirty="0">
                <a:latin typeface="Consolas"/>
                <a:cs typeface="Consolas"/>
              </a:rPr>
              <a:t> = route “/” (get </a:t>
            </a:r>
            <a:r>
              <a:rPr lang="en-US" sz="2800" dirty="0" err="1">
                <a:latin typeface="Consolas"/>
                <a:cs typeface="Consolas"/>
              </a:rPr>
              <a:t>todoList</a:t>
            </a:r>
            <a:r>
              <a:rPr lang="en-US" sz="2800" dirty="0">
                <a:latin typeface="Consolas"/>
                <a:cs typeface="Consolas"/>
              </a:rPr>
              <a:t> &lt;|&gt; …)</a:t>
            </a:r>
          </a:p>
          <a:p>
            <a:pPr marL="0" indent="0">
              <a:buNone/>
            </a:pPr>
            <a:r>
              <a:rPr lang="en-US" sz="2800" dirty="0">
                <a:latin typeface="Consolas"/>
                <a:cs typeface="Consolas"/>
              </a:rPr>
              <a:t>let </a:t>
            </a:r>
            <a:r>
              <a:rPr lang="en-US" sz="2800" dirty="0" err="1">
                <a:latin typeface="Consolas"/>
                <a:cs typeface="Consolas"/>
              </a:rPr>
              <a:t>todoItemResource</a:t>
            </a:r>
            <a:r>
              <a:rPr lang="en-US" sz="2800" dirty="0">
                <a:latin typeface="Consolas"/>
                <a:cs typeface="Consolas"/>
              </a:rPr>
              <a:t> = route “/item/{1}” (put …)</a:t>
            </a:r>
          </a:p>
          <a:p>
            <a:pPr marL="0" indent="0">
              <a:buNone/>
            </a:pPr>
            <a:endParaRPr lang="en-US" sz="2800" dirty="0">
              <a:latin typeface="Monaco" pitchFamily="2" charset="0"/>
            </a:endParaRPr>
          </a:p>
          <a:p>
            <a:pPr marL="0" indent="0">
              <a:buNone/>
            </a:pPr>
            <a:r>
              <a:rPr lang="en-US" sz="2800" dirty="0">
                <a:latin typeface="Consolas"/>
                <a:cs typeface="Consolas"/>
              </a:rPr>
              <a:t>let app = merge [ </a:t>
            </a:r>
            <a:r>
              <a:rPr lang="en-US" sz="2800" dirty="0" err="1">
                <a:latin typeface="Consolas"/>
                <a:cs typeface="Consolas"/>
              </a:rPr>
              <a:t>todoListResource</a:t>
            </a:r>
            <a:r>
              <a:rPr lang="en-US" sz="2800" dirty="0">
                <a:latin typeface="Consolas"/>
                <a:cs typeface="Consolas"/>
              </a:rPr>
              <a:t>; </a:t>
            </a:r>
            <a:r>
              <a:rPr lang="en-US" sz="2800" dirty="0" err="1">
                <a:latin typeface="Consolas"/>
                <a:cs typeface="Consolas"/>
              </a:rPr>
              <a:t>todoItemResource</a:t>
            </a:r>
            <a:r>
              <a:rPr lang="en-US" sz="2800" dirty="0">
                <a:latin typeface="Consolas"/>
                <a:cs typeface="Consolas"/>
              </a:rPr>
              <a:t> ]</a:t>
            </a:r>
          </a:p>
        </p:txBody>
      </p:sp>
    </p:spTree>
    <p:extLst>
      <p:ext uri="{BB962C8B-B14F-4D97-AF65-F5344CB8AC3E}">
        <p14:creationId xmlns:p14="http://schemas.microsoft.com/office/powerpoint/2010/main" val="357962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Time</a:t>
            </a:r>
            <a:endParaRPr lang="en-US" dirty="0"/>
          </a:p>
        </p:txBody>
      </p:sp>
      <p:sp>
        <p:nvSpPr>
          <p:cNvPr id="3" name="Content Placeholder 2"/>
          <p:cNvSpPr>
            <a:spLocks noGrp="1"/>
          </p:cNvSpPr>
          <p:nvPr>
            <p:ph idx="1"/>
          </p:nvPr>
        </p:nvSpPr>
        <p:spPr/>
        <p:txBody>
          <a:bodyPr>
            <a:normAutofit/>
          </a:bodyPr>
          <a:lstStyle/>
          <a:p>
            <a:r>
              <a:rPr lang="en-US" sz="2800" dirty="0" smtClean="0"/>
              <a:t>Lab walk through </a:t>
            </a:r>
          </a:p>
          <a:p>
            <a:r>
              <a:rPr lang="en-US" sz="2800" dirty="0" smtClean="0"/>
              <a:t>Your Turn</a:t>
            </a:r>
            <a:endParaRPr lang="en-US" sz="2800" b="1" dirty="0" smtClean="0"/>
          </a:p>
          <a:p>
            <a:endParaRPr lang="en-US" sz="2800" dirty="0"/>
          </a:p>
        </p:txBody>
      </p:sp>
      <p:pic>
        <p:nvPicPr>
          <p:cNvPr id="1028" name="Picture 4" descr="https://encrypted-tbn0.gstatic.com/images?q=tbn:ANd9GcSP2YLHVBKgGm7veWhEJGHNfak12HMRzhxHnuhQ-XqijkXLg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201" y="2901077"/>
            <a:ext cx="5897495" cy="369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169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60490"/>
            <a:ext cx="10025899" cy="4195481"/>
          </a:xfrm>
        </p:spPr>
        <p:txBody>
          <a:bodyPr>
            <a:normAutofit/>
          </a:bodyPr>
          <a:lstStyle/>
          <a:p>
            <a:pPr marL="0" indent="0" algn="ctr">
              <a:buNone/>
            </a:pPr>
            <a:endParaRPr lang="en-US" sz="3200" dirty="0">
              <a:latin typeface="Consolas"/>
              <a:cs typeface="Consolas"/>
            </a:endParaRPr>
          </a:p>
        </p:txBody>
      </p:sp>
      <p:pic>
        <p:nvPicPr>
          <p:cNvPr id="1026" name="Picture 2" descr="http://blog.stackoverflow.com/wp-content/uploads/then-a-miracle-occurs-carto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573" y="1460490"/>
            <a:ext cx="4143375"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224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HTTP Application</a:t>
            </a:r>
            <a:endParaRPr lang="en-US" dirty="0"/>
          </a:p>
        </p:txBody>
      </p:sp>
      <p:sp>
        <p:nvSpPr>
          <p:cNvPr id="3" name="Content Placeholder 2"/>
          <p:cNvSpPr>
            <a:spLocks noGrp="1"/>
          </p:cNvSpPr>
          <p:nvPr>
            <p:ph idx="1"/>
          </p:nvPr>
        </p:nvSpPr>
        <p:spPr>
          <a:xfrm>
            <a:off x="1103312" y="2980196"/>
            <a:ext cx="10025899" cy="4195481"/>
          </a:xfrm>
        </p:spPr>
        <p:txBody>
          <a:bodyPr>
            <a:normAutofit/>
          </a:bodyPr>
          <a:lstStyle/>
          <a:p>
            <a:pPr marL="0" indent="0" algn="ctr">
              <a:buNone/>
            </a:pPr>
            <a:r>
              <a:rPr lang="en-US" sz="3200" dirty="0" err="1" smtClean="0">
                <a:latin typeface="Consolas"/>
                <a:cs typeface="Consolas"/>
              </a:rPr>
              <a:t>HttpRequestMessage</a:t>
            </a:r>
            <a:r>
              <a:rPr lang="en-US" sz="3200" dirty="0" smtClean="0">
                <a:latin typeface="Consolas"/>
                <a:cs typeface="Consolas"/>
              </a:rPr>
              <a:t> </a:t>
            </a:r>
            <a:r>
              <a:rPr lang="en-US" sz="3200" dirty="0">
                <a:latin typeface="Consolas"/>
                <a:cs typeface="Consolas"/>
              </a:rPr>
              <a:t>-&gt; HttpResponseMessage</a:t>
            </a:r>
          </a:p>
        </p:txBody>
      </p:sp>
    </p:spTree>
    <p:extLst>
      <p:ext uri="{BB962C8B-B14F-4D97-AF65-F5344CB8AC3E}">
        <p14:creationId xmlns:p14="http://schemas.microsoft.com/office/powerpoint/2010/main" val="151566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 Parts</a:t>
            </a:r>
            <a:endParaRPr lang="en-US" dirty="0"/>
          </a:p>
        </p:txBody>
      </p:sp>
      <p:sp>
        <p:nvSpPr>
          <p:cNvPr id="5" name="Content Placeholder 4"/>
          <p:cNvSpPr>
            <a:spLocks noGrp="1"/>
          </p:cNvSpPr>
          <p:nvPr>
            <p:ph idx="1"/>
          </p:nvPr>
        </p:nvSpPr>
        <p:spPr>
          <a:xfrm>
            <a:off x="1103312" y="1443790"/>
            <a:ext cx="8946541" cy="4804610"/>
          </a:xfrm>
        </p:spPr>
        <p:txBody>
          <a:bodyPr>
            <a:noAutofit/>
          </a:bodyPr>
          <a:lstStyle/>
          <a:p>
            <a:r>
              <a:rPr lang="en-US" sz="2800" dirty="0" smtClean="0"/>
              <a:t>Request/Response</a:t>
            </a:r>
          </a:p>
          <a:p>
            <a:pPr lvl="1"/>
            <a:r>
              <a:rPr lang="en-US" sz="2800" dirty="0" smtClean="0"/>
              <a:t>Methods, URIs, Status Codes</a:t>
            </a:r>
          </a:p>
          <a:p>
            <a:pPr lvl="1"/>
            <a:endParaRPr lang="en-US" sz="2800" dirty="0" smtClean="0"/>
          </a:p>
          <a:p>
            <a:r>
              <a:rPr lang="en-US" sz="2800" dirty="0" smtClean="0"/>
              <a:t>Headers (info on client, server, request type, </a:t>
            </a:r>
            <a:r>
              <a:rPr lang="en-US" sz="2800" dirty="0" err="1" smtClean="0"/>
              <a:t>etc</a:t>
            </a:r>
            <a:r>
              <a:rPr lang="en-US" sz="2800" dirty="0" smtClean="0"/>
              <a:t>)</a:t>
            </a:r>
          </a:p>
          <a:p>
            <a:pPr lvl="1"/>
            <a:r>
              <a:rPr lang="en-US" sz="2800" dirty="0" smtClean="0"/>
              <a:t>General, Request, Response, Content</a:t>
            </a:r>
          </a:p>
          <a:p>
            <a:pPr lvl="1"/>
            <a:endParaRPr lang="en-US" sz="2800" dirty="0" smtClean="0"/>
          </a:p>
          <a:p>
            <a:r>
              <a:rPr lang="en-US" sz="2800" dirty="0" smtClean="0"/>
              <a:t>Resources –</a:t>
            </a:r>
          </a:p>
          <a:p>
            <a:pPr lvl="1"/>
            <a:r>
              <a:rPr lang="en-US" sz="2600" dirty="0" smtClean="0"/>
              <a:t>“anything that has identity”–</a:t>
            </a:r>
            <a:r>
              <a:rPr lang="en-US" sz="2600" dirty="0" smtClean="0">
                <a:hlinkClick r:id="rId3"/>
              </a:rPr>
              <a:t>RFC2396</a:t>
            </a:r>
            <a:endParaRPr lang="en-US" sz="2600" dirty="0" smtClean="0"/>
          </a:p>
        </p:txBody>
      </p:sp>
    </p:spTree>
    <p:extLst>
      <p:ext uri="{BB962C8B-B14F-4D97-AF65-F5344CB8AC3E}">
        <p14:creationId xmlns:p14="http://schemas.microsoft.com/office/powerpoint/2010/main" val="1647281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1271760" y="2052918"/>
            <a:ext cx="4515435" cy="4195481"/>
          </a:xfrm>
        </p:spPr>
        <p:txBody>
          <a:bodyPr/>
          <a:lstStyle/>
          <a:p>
            <a:pPr marL="0" indent="0">
              <a:buNone/>
            </a:pPr>
            <a:r>
              <a:rPr lang="en-US" sz="2800" dirty="0" smtClean="0"/>
              <a:t>GET /item/1</a:t>
            </a:r>
          </a:p>
          <a:p>
            <a:pPr marL="0" indent="0">
              <a:buNone/>
            </a:pPr>
            <a:r>
              <a:rPr lang="en-US" sz="2800" dirty="0" smtClean="0"/>
              <a:t>+ POST /item/1</a:t>
            </a:r>
          </a:p>
          <a:p>
            <a:pPr marL="0" indent="0">
              <a:buNone/>
            </a:pPr>
            <a:r>
              <a:rPr lang="en-US" sz="2800" dirty="0" smtClean="0"/>
              <a:t>+ PUT /item/1</a:t>
            </a:r>
          </a:p>
          <a:p>
            <a:pPr marL="0" indent="0">
              <a:buNone/>
            </a:pPr>
            <a:r>
              <a:rPr lang="en-US" sz="2800" dirty="0" smtClean="0"/>
              <a:t>+ DELETE /item/1</a:t>
            </a:r>
          </a:p>
          <a:p>
            <a:pPr marL="0" indent="0">
              <a:buNone/>
            </a:pPr>
            <a:r>
              <a:rPr lang="en-US" sz="2800" dirty="0" smtClean="0"/>
              <a:t>+ OPTIONS /item/1</a:t>
            </a:r>
          </a:p>
        </p:txBody>
      </p:sp>
      <p:sp>
        <p:nvSpPr>
          <p:cNvPr id="4" name="Content Placeholder 2"/>
          <p:cNvSpPr txBox="1">
            <a:spLocks/>
          </p:cNvSpPr>
          <p:nvPr/>
        </p:nvSpPr>
        <p:spPr>
          <a:xfrm>
            <a:off x="6742112" y="2052917"/>
            <a:ext cx="4038183" cy="41954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a:lstStyle>
          <a:p>
            <a:pPr marL="0" indent="0">
              <a:buFont typeface="Wingdings 3" charset="2"/>
              <a:buNone/>
            </a:pPr>
            <a:r>
              <a:rPr lang="en-US" sz="2800" dirty="0" smtClean="0"/>
              <a:t>GET (or POST) /</a:t>
            </a:r>
          </a:p>
          <a:p>
            <a:pPr marL="0" indent="0">
              <a:buFont typeface="Wingdings 3" charset="2"/>
              <a:buNone/>
            </a:pPr>
            <a:r>
              <a:rPr lang="en-US" sz="2800" dirty="0" smtClean="0"/>
              <a:t>+ /items</a:t>
            </a:r>
          </a:p>
          <a:p>
            <a:pPr marL="0" indent="0">
              <a:buFont typeface="Wingdings 3" charset="2"/>
              <a:buNone/>
            </a:pPr>
            <a:r>
              <a:rPr lang="en-US" sz="2800" dirty="0" smtClean="0"/>
              <a:t>+ /item/{</a:t>
            </a:r>
            <a:r>
              <a:rPr lang="en-US" sz="2800" dirty="0" err="1" smtClean="0"/>
              <a:t>itemId</a:t>
            </a:r>
            <a:r>
              <a:rPr lang="en-US" sz="2800" dirty="0" smtClean="0"/>
              <a:t>}</a:t>
            </a:r>
          </a:p>
          <a:p>
            <a:pPr marL="0" indent="0">
              <a:buFont typeface="Wingdings 3" charset="2"/>
              <a:buNone/>
            </a:pPr>
            <a:r>
              <a:rPr lang="en-US" sz="2800" dirty="0" smtClean="0"/>
              <a:t>+ /</a:t>
            </a:r>
            <a:r>
              <a:rPr lang="en-US" sz="2800" dirty="0" err="1" smtClean="0"/>
              <a:t>setresult?foo</a:t>
            </a:r>
            <a:r>
              <a:rPr lang="en-US" sz="2800" dirty="0" smtClean="0"/>
              <a:t>=bar</a:t>
            </a:r>
          </a:p>
        </p:txBody>
      </p:sp>
      <p:sp>
        <p:nvSpPr>
          <p:cNvPr id="5" name="TextBox 4"/>
          <p:cNvSpPr txBox="1"/>
          <p:nvPr/>
        </p:nvSpPr>
        <p:spPr>
          <a:xfrm>
            <a:off x="1271760" y="1483916"/>
            <a:ext cx="2645276" cy="523220"/>
          </a:xfrm>
          <a:prstGeom prst="rect">
            <a:avLst/>
          </a:prstGeom>
        </p:spPr>
        <p:txBody>
          <a:bodyPr vert="horz" lIns="91440" tIns="45720" rIns="91440" bIns="45720" rtlCol="0" anchor="b">
            <a:noAutofit/>
          </a:bodyPr>
          <a:lstStyle>
            <a:lvl1pPr indent="0">
              <a:spcBef>
                <a:spcPct val="20000"/>
              </a:spcBef>
              <a:spcAft>
                <a:spcPts val="600"/>
              </a:spcAft>
              <a:buClr>
                <a:schemeClr val="accent1"/>
              </a:buClr>
              <a:buSzPct val="80000"/>
              <a:buFont typeface="Wingdings 3" charset="2"/>
              <a:buNone/>
              <a:defRPr sz="2800" b="0" i="0">
                <a:solidFill>
                  <a:schemeClr val="accent1"/>
                </a:solidFill>
                <a:latin typeface="+mj-lt"/>
                <a:ea typeface="+mj-ea"/>
                <a:cs typeface="+mj-cs"/>
              </a:defRPr>
            </a:lvl1pPr>
            <a:lvl2pPr indent="0">
              <a:spcBef>
                <a:spcPct val="20000"/>
              </a:spcBef>
              <a:spcAft>
                <a:spcPts val="600"/>
              </a:spcAft>
              <a:buClr>
                <a:schemeClr val="accent1"/>
              </a:buClr>
              <a:buSzPct val="80000"/>
              <a:buFont typeface="Wingdings 3" charset="2"/>
              <a:buNone/>
              <a:defRPr sz="2000" b="1" i="0">
                <a:latin typeface="+mj-lt"/>
                <a:ea typeface="+mj-ea"/>
                <a:cs typeface="+mj-cs"/>
              </a:defRPr>
            </a:lvl2pPr>
            <a:lvl3pPr indent="0">
              <a:spcBef>
                <a:spcPct val="20000"/>
              </a:spcBef>
              <a:spcAft>
                <a:spcPts val="600"/>
              </a:spcAft>
              <a:buClr>
                <a:schemeClr val="accent1"/>
              </a:buClr>
              <a:buSzPct val="80000"/>
              <a:buFont typeface="Wingdings 3" charset="2"/>
              <a:buNone/>
              <a:defRPr b="1" i="0">
                <a:latin typeface="+mj-lt"/>
                <a:ea typeface="+mj-ea"/>
                <a:cs typeface="+mj-cs"/>
              </a:defRPr>
            </a:lvl3pPr>
            <a:lvl4pPr indent="0">
              <a:spcBef>
                <a:spcPct val="20000"/>
              </a:spcBef>
              <a:spcAft>
                <a:spcPts val="600"/>
              </a:spcAft>
              <a:buClr>
                <a:schemeClr val="accent1"/>
              </a:buClr>
              <a:buSzPct val="80000"/>
              <a:buFont typeface="Wingdings 3" charset="2"/>
              <a:buNone/>
              <a:defRPr sz="1600" b="1" i="0">
                <a:latin typeface="+mj-lt"/>
                <a:ea typeface="+mj-ea"/>
                <a:cs typeface="+mj-cs"/>
              </a:defRPr>
            </a:lvl4pPr>
            <a:lvl5pPr indent="0">
              <a:spcBef>
                <a:spcPct val="20000"/>
              </a:spcBef>
              <a:spcAft>
                <a:spcPts val="600"/>
              </a:spcAft>
              <a:buClr>
                <a:schemeClr val="accent1"/>
              </a:buClr>
              <a:buSzPct val="80000"/>
              <a:buFont typeface="Wingdings 3" charset="2"/>
              <a:buNone/>
              <a:defRPr sz="1600" b="1" i="0">
                <a:latin typeface="+mj-lt"/>
                <a:ea typeface="+mj-ea"/>
                <a:cs typeface="+mj-cs"/>
              </a:defRPr>
            </a:lvl5pPr>
            <a:lvl6pPr indent="0">
              <a:spcBef>
                <a:spcPct val="20000"/>
              </a:spcBef>
              <a:spcAft>
                <a:spcPts val="600"/>
              </a:spcAft>
              <a:buClr>
                <a:schemeClr val="accent1"/>
              </a:buClr>
              <a:buSzPct val="80000"/>
              <a:buFont typeface="Wingdings 3" charset="2"/>
              <a:buNone/>
              <a:defRPr sz="1600" b="1" i="0">
                <a:latin typeface="+mj-lt"/>
                <a:ea typeface="+mj-ea"/>
                <a:cs typeface="+mj-cs"/>
              </a:defRPr>
            </a:lvl6pPr>
            <a:lvl7pPr indent="0">
              <a:spcBef>
                <a:spcPct val="20000"/>
              </a:spcBef>
              <a:spcAft>
                <a:spcPts val="600"/>
              </a:spcAft>
              <a:buClr>
                <a:schemeClr val="accent1"/>
              </a:buClr>
              <a:buSzPct val="80000"/>
              <a:buFont typeface="Wingdings 3" charset="2"/>
              <a:buNone/>
              <a:defRPr sz="1600" b="1" i="0">
                <a:latin typeface="+mj-lt"/>
                <a:ea typeface="+mj-ea"/>
                <a:cs typeface="+mj-cs"/>
              </a:defRPr>
            </a:lvl7pPr>
            <a:lvl8pPr indent="0">
              <a:spcBef>
                <a:spcPct val="20000"/>
              </a:spcBef>
              <a:spcAft>
                <a:spcPts val="600"/>
              </a:spcAft>
              <a:buClr>
                <a:schemeClr val="accent1"/>
              </a:buClr>
              <a:buSzPct val="80000"/>
              <a:buFont typeface="Wingdings 3" charset="2"/>
              <a:buNone/>
              <a:defRPr sz="1600" b="1" i="0">
                <a:latin typeface="+mj-lt"/>
                <a:ea typeface="+mj-ea"/>
                <a:cs typeface="+mj-cs"/>
              </a:defRPr>
            </a:lvl8pPr>
            <a:lvl9pPr indent="0">
              <a:spcBef>
                <a:spcPct val="20000"/>
              </a:spcBef>
              <a:spcAft>
                <a:spcPts val="600"/>
              </a:spcAft>
              <a:buClr>
                <a:schemeClr val="accent1"/>
              </a:buClr>
              <a:buSzPct val="80000"/>
              <a:buFont typeface="Wingdings 3" charset="2"/>
              <a:buNone/>
              <a:defRPr sz="1600" b="1" i="0">
                <a:latin typeface="+mj-lt"/>
                <a:ea typeface="+mj-ea"/>
                <a:cs typeface="+mj-cs"/>
              </a:defRPr>
            </a:lvl9pPr>
          </a:lstStyle>
          <a:p>
            <a:r>
              <a:rPr lang="en-US" dirty="0"/>
              <a:t>HTTP Resource</a:t>
            </a:r>
          </a:p>
        </p:txBody>
      </p:sp>
      <p:sp>
        <p:nvSpPr>
          <p:cNvPr id="6" name="TextBox 5"/>
          <p:cNvSpPr txBox="1"/>
          <p:nvPr/>
        </p:nvSpPr>
        <p:spPr>
          <a:xfrm>
            <a:off x="6742112" y="1483916"/>
            <a:ext cx="2653290" cy="523220"/>
          </a:xfrm>
          <a:prstGeom prst="rect">
            <a:avLst/>
          </a:prstGeom>
        </p:spPr>
        <p:txBody>
          <a:bodyPr vert="horz" lIns="91440" tIns="45720" rIns="91440" bIns="45720" rtlCol="0" anchor="b">
            <a:noAutofit/>
          </a:bodyPr>
          <a:lstStyle>
            <a:defPPr>
              <a:defRPr lang="en-US"/>
            </a:defPPr>
            <a:lvl1pPr indent="0">
              <a:spcBef>
                <a:spcPct val="20000"/>
              </a:spcBef>
              <a:spcAft>
                <a:spcPts val="600"/>
              </a:spcAft>
              <a:buClr>
                <a:schemeClr val="accent1"/>
              </a:buClr>
              <a:buSzPct val="80000"/>
              <a:buFont typeface="Wingdings 3" charset="2"/>
              <a:buNone/>
              <a:defRPr sz="2800" b="0" i="0">
                <a:solidFill>
                  <a:schemeClr val="accent1"/>
                </a:solidFill>
                <a:latin typeface="+mj-lt"/>
                <a:ea typeface="+mj-ea"/>
                <a:cs typeface="+mj-cs"/>
              </a:defRPr>
            </a:lvl1pPr>
            <a:lvl2pPr indent="0">
              <a:spcBef>
                <a:spcPct val="20000"/>
              </a:spcBef>
              <a:spcAft>
                <a:spcPts val="600"/>
              </a:spcAft>
              <a:buClr>
                <a:schemeClr val="accent1"/>
              </a:buClr>
              <a:buSzPct val="80000"/>
              <a:buFont typeface="Wingdings 3" charset="2"/>
              <a:buNone/>
              <a:defRPr sz="2000" b="1" i="0">
                <a:latin typeface="+mj-lt"/>
                <a:ea typeface="+mj-ea"/>
                <a:cs typeface="+mj-cs"/>
              </a:defRPr>
            </a:lvl2pPr>
            <a:lvl3pPr indent="0">
              <a:spcBef>
                <a:spcPct val="20000"/>
              </a:spcBef>
              <a:spcAft>
                <a:spcPts val="600"/>
              </a:spcAft>
              <a:buClr>
                <a:schemeClr val="accent1"/>
              </a:buClr>
              <a:buSzPct val="80000"/>
              <a:buFont typeface="Wingdings 3" charset="2"/>
              <a:buNone/>
              <a:defRPr b="1" i="0">
                <a:latin typeface="+mj-lt"/>
                <a:ea typeface="+mj-ea"/>
                <a:cs typeface="+mj-cs"/>
              </a:defRPr>
            </a:lvl3pPr>
            <a:lvl4pPr indent="0">
              <a:spcBef>
                <a:spcPct val="20000"/>
              </a:spcBef>
              <a:spcAft>
                <a:spcPts val="600"/>
              </a:spcAft>
              <a:buClr>
                <a:schemeClr val="accent1"/>
              </a:buClr>
              <a:buSzPct val="80000"/>
              <a:buFont typeface="Wingdings 3" charset="2"/>
              <a:buNone/>
              <a:defRPr sz="1600" b="1" i="0">
                <a:latin typeface="+mj-lt"/>
                <a:ea typeface="+mj-ea"/>
                <a:cs typeface="+mj-cs"/>
              </a:defRPr>
            </a:lvl4pPr>
            <a:lvl5pPr indent="0">
              <a:spcBef>
                <a:spcPct val="20000"/>
              </a:spcBef>
              <a:spcAft>
                <a:spcPts val="600"/>
              </a:spcAft>
              <a:buClr>
                <a:schemeClr val="accent1"/>
              </a:buClr>
              <a:buSzPct val="80000"/>
              <a:buFont typeface="Wingdings 3" charset="2"/>
              <a:buNone/>
              <a:defRPr sz="1600" b="1" i="0">
                <a:latin typeface="+mj-lt"/>
                <a:ea typeface="+mj-ea"/>
                <a:cs typeface="+mj-cs"/>
              </a:defRPr>
            </a:lvl5pPr>
            <a:lvl6pPr indent="0">
              <a:spcBef>
                <a:spcPct val="20000"/>
              </a:spcBef>
              <a:spcAft>
                <a:spcPts val="600"/>
              </a:spcAft>
              <a:buClr>
                <a:schemeClr val="accent1"/>
              </a:buClr>
              <a:buSzPct val="80000"/>
              <a:buFont typeface="Wingdings 3" charset="2"/>
              <a:buNone/>
              <a:defRPr sz="1600" b="1" i="0">
                <a:latin typeface="+mj-lt"/>
                <a:ea typeface="+mj-ea"/>
                <a:cs typeface="+mj-cs"/>
              </a:defRPr>
            </a:lvl6pPr>
            <a:lvl7pPr indent="0">
              <a:spcBef>
                <a:spcPct val="20000"/>
              </a:spcBef>
              <a:spcAft>
                <a:spcPts val="600"/>
              </a:spcAft>
              <a:buClr>
                <a:schemeClr val="accent1"/>
              </a:buClr>
              <a:buSzPct val="80000"/>
              <a:buFont typeface="Wingdings 3" charset="2"/>
              <a:buNone/>
              <a:defRPr sz="1600" b="1" i="0">
                <a:latin typeface="+mj-lt"/>
                <a:ea typeface="+mj-ea"/>
                <a:cs typeface="+mj-cs"/>
              </a:defRPr>
            </a:lvl7pPr>
            <a:lvl8pPr indent="0">
              <a:spcBef>
                <a:spcPct val="20000"/>
              </a:spcBef>
              <a:spcAft>
                <a:spcPts val="600"/>
              </a:spcAft>
              <a:buClr>
                <a:schemeClr val="accent1"/>
              </a:buClr>
              <a:buSzPct val="80000"/>
              <a:buFont typeface="Wingdings 3" charset="2"/>
              <a:buNone/>
              <a:defRPr sz="1600" b="1" i="0">
                <a:latin typeface="+mj-lt"/>
                <a:ea typeface="+mj-ea"/>
                <a:cs typeface="+mj-cs"/>
              </a:defRPr>
            </a:lvl8pPr>
            <a:lvl9pPr indent="0">
              <a:spcBef>
                <a:spcPct val="20000"/>
              </a:spcBef>
              <a:spcAft>
                <a:spcPts val="600"/>
              </a:spcAft>
              <a:buClr>
                <a:schemeClr val="accent1"/>
              </a:buClr>
              <a:buSzPct val="80000"/>
              <a:buFont typeface="Wingdings 3" charset="2"/>
              <a:buNone/>
              <a:defRPr sz="1600" b="1" i="0">
                <a:latin typeface="+mj-lt"/>
                <a:ea typeface="+mj-ea"/>
                <a:cs typeface="+mj-cs"/>
              </a:defRPr>
            </a:lvl9pPr>
          </a:lstStyle>
          <a:p>
            <a:r>
              <a:rPr lang="en-US" dirty="0"/>
              <a:t>HTTP “Service”</a:t>
            </a:r>
          </a:p>
        </p:txBody>
      </p:sp>
    </p:spTree>
    <p:extLst>
      <p:ext uri="{BB962C8B-B14F-4D97-AF65-F5344CB8AC3E}">
        <p14:creationId xmlns:p14="http://schemas.microsoft.com/office/powerpoint/2010/main" val="1685831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 with an OO Approach</a:t>
            </a:r>
            <a:endParaRPr lang="en-US" dirty="0"/>
          </a:p>
        </p:txBody>
      </p:sp>
      <p:pic>
        <p:nvPicPr>
          <p:cNvPr id="1028" name="Picture 4" descr="http://3.bp.blogspot.com/-xGXlMzbGvGM/Udm5quz2WPI/AAAAAAAAAMI/9lhV3ui9gRw/s400/FsAngular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60" y="1853247"/>
            <a:ext cx="6426929" cy="428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765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Where does F# shine?</a:t>
            </a:r>
            <a:endParaRPr lang="en-US" dirty="0"/>
          </a:p>
        </p:txBody>
      </p:sp>
      <p:sp>
        <p:nvSpPr>
          <p:cNvPr id="5" name="Content Placeholder 4"/>
          <p:cNvSpPr>
            <a:spLocks noGrp="1"/>
          </p:cNvSpPr>
          <p:nvPr>
            <p:ph idx="1"/>
          </p:nvPr>
        </p:nvSpPr>
        <p:spPr>
          <a:xfrm>
            <a:off x="1103312" y="1443790"/>
            <a:ext cx="8946541" cy="4804610"/>
          </a:xfrm>
        </p:spPr>
        <p:txBody>
          <a:bodyPr>
            <a:noAutofit/>
          </a:bodyPr>
          <a:lstStyle/>
          <a:p>
            <a:r>
              <a:rPr lang="en-US" sz="2800" dirty="0" smtClean="0"/>
              <a:t>Serve functional Web APIs</a:t>
            </a:r>
          </a:p>
          <a:p>
            <a:r>
              <a:rPr lang="en-US" sz="2800" dirty="0" smtClean="0"/>
              <a:t>Consume HTTP with pattern matching</a:t>
            </a:r>
          </a:p>
        </p:txBody>
      </p:sp>
    </p:spTree>
    <p:extLst>
      <p:ext uri="{BB962C8B-B14F-4D97-AF65-F5344CB8AC3E}">
        <p14:creationId xmlns:p14="http://schemas.microsoft.com/office/powerpoint/2010/main" val="1393590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Frank</a:t>
            </a:r>
            <a:endParaRPr lang="en-US" dirty="0"/>
          </a:p>
        </p:txBody>
      </p:sp>
      <p:sp>
        <p:nvSpPr>
          <p:cNvPr id="3" name="Content Placeholder 2"/>
          <p:cNvSpPr>
            <a:spLocks noGrp="1"/>
          </p:cNvSpPr>
          <p:nvPr>
            <p:ph idx="1"/>
          </p:nvPr>
        </p:nvSpPr>
        <p:spPr/>
        <p:txBody>
          <a:bodyPr>
            <a:normAutofit/>
          </a:bodyPr>
          <a:lstStyle/>
          <a:p>
            <a:r>
              <a:rPr lang="en-US" sz="2800" dirty="0" smtClean="0"/>
              <a:t>F# DSL using </a:t>
            </a:r>
            <a:r>
              <a:rPr lang="en-US" sz="2800" dirty="0" err="1" smtClean="0"/>
              <a:t>System.Net.Http</a:t>
            </a:r>
            <a:endParaRPr lang="en-US" sz="2800" dirty="0" smtClean="0"/>
          </a:p>
          <a:p>
            <a:r>
              <a:rPr lang="en-US" sz="2800" dirty="0" smtClean="0"/>
              <a:t>Headers composition</a:t>
            </a:r>
          </a:p>
          <a:p>
            <a:r>
              <a:rPr lang="en-US" sz="2800" dirty="0" smtClean="0"/>
              <a:t>Follows the natural composition of HTTP</a:t>
            </a:r>
          </a:p>
          <a:p>
            <a:r>
              <a:rPr lang="en-US" sz="2800" dirty="0" smtClean="0"/>
              <a:t>Frank Resources == HTTP Resources</a:t>
            </a:r>
          </a:p>
          <a:p>
            <a:r>
              <a:rPr lang="en-US" sz="2800" dirty="0" smtClean="0"/>
              <a:t>Define your own conventions!</a:t>
            </a:r>
            <a:endParaRPr lang="en-US" sz="2800" dirty="0"/>
          </a:p>
        </p:txBody>
      </p:sp>
    </p:spTree>
    <p:extLst>
      <p:ext uri="{BB962C8B-B14F-4D97-AF65-F5344CB8AC3E}">
        <p14:creationId xmlns:p14="http://schemas.microsoft.com/office/powerpoint/2010/main" val="1532543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Simplest HTTP Application</a:t>
            </a:r>
            <a:endParaRPr lang="en-US" dirty="0"/>
          </a:p>
        </p:txBody>
      </p:sp>
      <p:sp>
        <p:nvSpPr>
          <p:cNvPr id="3" name="Content Placeholder 2"/>
          <p:cNvSpPr>
            <a:spLocks noGrp="1"/>
          </p:cNvSpPr>
          <p:nvPr>
            <p:ph idx="1"/>
          </p:nvPr>
        </p:nvSpPr>
        <p:spPr>
          <a:xfrm>
            <a:off x="481263" y="2052918"/>
            <a:ext cx="11165305" cy="4195481"/>
          </a:xfrm>
        </p:spPr>
        <p:txBody>
          <a:bodyPr>
            <a:normAutofit/>
          </a:bodyPr>
          <a:lstStyle/>
          <a:p>
            <a:pPr marL="0" indent="0" algn="ctr">
              <a:buNone/>
            </a:pPr>
            <a:r>
              <a:rPr lang="en-US" sz="3200" dirty="0" err="1" smtClean="0">
                <a:latin typeface="Consolas"/>
                <a:cs typeface="Consolas"/>
              </a:rPr>
              <a:t>HttpRequestMessage</a:t>
            </a:r>
            <a:r>
              <a:rPr lang="en-US" sz="3200" dirty="0" smtClean="0">
                <a:latin typeface="Consolas"/>
                <a:cs typeface="Consolas"/>
              </a:rPr>
              <a:t> </a:t>
            </a:r>
            <a:r>
              <a:rPr lang="en-US" sz="3200" dirty="0">
                <a:latin typeface="Consolas"/>
                <a:cs typeface="Consolas"/>
              </a:rPr>
              <a:t>-&gt; </a:t>
            </a:r>
            <a:r>
              <a:rPr lang="en-US" sz="3200" strike="sngStrike" dirty="0">
                <a:latin typeface="Consolas"/>
                <a:cs typeface="Consolas"/>
              </a:rPr>
              <a:t>HttpResponseMessage</a:t>
            </a:r>
          </a:p>
          <a:p>
            <a:pPr marL="0" indent="0" algn="ctr">
              <a:buNone/>
            </a:pPr>
            <a:endParaRPr lang="en-US" sz="3200" strike="sngStrike" dirty="0">
              <a:latin typeface="Monaco" pitchFamily="2" charset="0"/>
            </a:endParaRPr>
          </a:p>
          <a:p>
            <a:pPr marL="0" indent="0" algn="ctr">
              <a:buNone/>
            </a:pPr>
            <a:r>
              <a:rPr lang="en-US" sz="3200" dirty="0">
                <a:latin typeface="Consolas"/>
                <a:cs typeface="Consolas"/>
              </a:rPr>
              <a:t>HttpRequestMessage -&gt; </a:t>
            </a:r>
            <a:r>
              <a:rPr lang="en-US" sz="3200" dirty="0" err="1">
                <a:latin typeface="Consolas"/>
                <a:cs typeface="Consolas"/>
              </a:rPr>
              <a:t>Async</a:t>
            </a:r>
            <a:r>
              <a:rPr lang="en-US" sz="3200" dirty="0">
                <a:latin typeface="Consolas"/>
                <a:cs typeface="Consolas"/>
              </a:rPr>
              <a:t>&lt;HttpResponseMessage&gt;</a:t>
            </a:r>
          </a:p>
        </p:txBody>
      </p:sp>
    </p:spTree>
    <p:extLst>
      <p:ext uri="{BB962C8B-B14F-4D97-AF65-F5344CB8AC3E}">
        <p14:creationId xmlns:p14="http://schemas.microsoft.com/office/powerpoint/2010/main" val="540654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Blu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1842</TotalTime>
  <Words>674</Words>
  <Application>Microsoft Office PowerPoint</Application>
  <PresentationFormat>Widescreen</PresentationFormat>
  <Paragraphs>82</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Consolas</vt:lpstr>
      <vt:lpstr>Monaco</vt:lpstr>
      <vt:lpstr>Segoe UI</vt:lpstr>
      <vt:lpstr>Wingdings 3</vt:lpstr>
      <vt:lpstr>Ion</vt:lpstr>
      <vt:lpstr>Web API</vt:lpstr>
      <vt:lpstr>PowerPoint Presentation</vt:lpstr>
      <vt:lpstr>Simplest HTTP Application</vt:lpstr>
      <vt:lpstr>Component Parts</vt:lpstr>
      <vt:lpstr>Resources</vt:lpstr>
      <vt:lpstr>Web API with an OO Approach</vt:lpstr>
      <vt:lpstr>Where does F# shine?</vt:lpstr>
      <vt:lpstr>Frank</vt:lpstr>
      <vt:lpstr>Simplest HTTP Application</vt:lpstr>
      <vt:lpstr>Define a Method Handler</vt:lpstr>
      <vt:lpstr>Define a Resource</vt:lpstr>
      <vt:lpstr>Define an Application</vt:lpstr>
      <vt:lpstr>Lab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Mohl, Daniel (US - Hermitage)</cp:lastModifiedBy>
  <cp:revision>65</cp:revision>
  <dcterms:created xsi:type="dcterms:W3CDTF">2012-09-29T13:24:41Z</dcterms:created>
  <dcterms:modified xsi:type="dcterms:W3CDTF">2013-10-18T16:58:14Z</dcterms:modified>
</cp:coreProperties>
</file>