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Lst>
  <p:sldSz cy="7772400" cx="10058400"/>
  <p:notesSz cx="10058400" cy="7772400"/>
  <p:embeddedFontLst>
    <p:embeddedFont>
      <p:font typeface="Proxima Nova"/>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94">
          <p15:clr>
            <a:srgbClr val="A4A3A4"/>
          </p15:clr>
        </p15:guide>
      </p15:sldGuideLst>
    </p:ext>
    <p:ext uri="GoogleSlidesCustomDataVersion2">
      <go:slidesCustomData xmlns:go="http://customooxmlschemas.google.com/" r:id="rId13" roundtripDataSignature="AMtx7mjCNXBA9KtGc8KasglFt+HQw/b3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B23AEC-EE52-4E3B-80D1-AA34CEC70D7F}">
  <a:tblStyle styleId="{C0B23AEC-EE52-4E3B-80D1-AA34CEC70D7F}" styleName="Table_0">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b="off" i="off"/>
    </a:band2H>
    <a:band1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b="off" i="off"/>
    </a:seCell>
    <a:swCell>
      <a:tcTxStyle b="off" i="off"/>
    </a:swCell>
    <a:firstRow>
      <a:tcTxStyle b="on" i="off">
        <a:font>
          <a:latin typeface="Calibri"/>
          <a:ea typeface="Calibri"/>
          <a:cs typeface="Calibri"/>
        </a:font>
        <a:schemeClr val="lt1"/>
      </a:tcTxStyle>
      <a:tcStyle>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9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italic.fntdata"/><Relationship Id="rId10" Type="http://schemas.openxmlformats.org/officeDocument/2006/relationships/font" Target="fonts/ProximaNova-bold.fntdata"/><Relationship Id="rId13" Type="http://customschemas.google.com/relationships/presentationmetadata" Target="metadata"/><Relationship Id="rId12"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7b0cf3e03d_0_36: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g27b0cf3e03d_0_36: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c49af9f51_0_3: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7c49af9f51_0_3: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0" name="Shape 10"/>
        <p:cNvGrpSpPr/>
        <p:nvPr/>
      </p:nvGrpSpPr>
      <p:grpSpPr>
        <a:xfrm>
          <a:off x="0" y="0"/>
          <a:ext cx="0" cy="0"/>
          <a:chOff x="0" y="0"/>
          <a:chExt cx="0" cy="0"/>
        </a:xfrm>
      </p:grpSpPr>
      <p:sp>
        <p:nvSpPr>
          <p:cNvPr id="11" name="Google Shape;11;p3"/>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3"/>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4"/>
          <p:cNvSpPr txBox="1"/>
          <p:nvPr>
            <p:ph type="ctrTitle"/>
          </p:nvPr>
        </p:nvSpPr>
        <p:spPr>
          <a:xfrm>
            <a:off x="754380" y="2409444"/>
            <a:ext cx="8549640" cy="163220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5"/>
          <p:cNvSpPr txBox="1"/>
          <p:nvPr>
            <p:ph type="title"/>
          </p:nvPr>
        </p:nvSpPr>
        <p:spPr>
          <a:xfrm>
            <a:off x="502920" y="310896"/>
            <a:ext cx="9052560" cy="12435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 type="body"/>
          </p:nvPr>
        </p:nvSpPr>
        <p:spPr>
          <a:xfrm>
            <a:off x="502920" y="1787652"/>
            <a:ext cx="9052560" cy="512978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5"/>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6"/>
          <p:cNvSpPr txBox="1"/>
          <p:nvPr>
            <p:ph type="title"/>
          </p:nvPr>
        </p:nvSpPr>
        <p:spPr>
          <a:xfrm>
            <a:off x="502920" y="310896"/>
            <a:ext cx="9052560" cy="12435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6"/>
          <p:cNvSpPr txBox="1"/>
          <p:nvPr>
            <p:ph idx="2" type="body"/>
          </p:nvPr>
        </p:nvSpPr>
        <p:spPr>
          <a:xfrm>
            <a:off x="5180076" y="1787652"/>
            <a:ext cx="4375404" cy="512978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6"/>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7"/>
          <p:cNvSpPr txBox="1"/>
          <p:nvPr>
            <p:ph type="title"/>
          </p:nvPr>
        </p:nvSpPr>
        <p:spPr>
          <a:xfrm>
            <a:off x="502920" y="310896"/>
            <a:ext cx="9052560" cy="12435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502920" y="310896"/>
            <a:ext cx="9052560" cy="124358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panfiona/Capstone/blob/main/MicroStrip_Training_H_ER.csv"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simonj.substack.com/p/three-steps-to-make-data-actionab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g27b0cf3e03d_0_36"/>
          <p:cNvSpPr/>
          <p:nvPr/>
        </p:nvSpPr>
        <p:spPr>
          <a:xfrm>
            <a:off x="3674400" y="797925"/>
            <a:ext cx="3071700" cy="684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7b0cf3e03d_0_36"/>
          <p:cNvSpPr/>
          <p:nvPr/>
        </p:nvSpPr>
        <p:spPr>
          <a:xfrm>
            <a:off x="6865075" y="797925"/>
            <a:ext cx="3071700" cy="684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27b0cf3e03d_0_36"/>
          <p:cNvSpPr/>
          <p:nvPr/>
        </p:nvSpPr>
        <p:spPr>
          <a:xfrm>
            <a:off x="483725" y="797925"/>
            <a:ext cx="3071700" cy="684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27b0cf3e03d_0_36"/>
          <p:cNvSpPr/>
          <p:nvPr/>
        </p:nvSpPr>
        <p:spPr>
          <a:xfrm>
            <a:off x="483725" y="804300"/>
            <a:ext cx="3071700" cy="592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46050" marR="0" rtl="0" algn="l">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Proxima Nova"/>
                <a:ea typeface="Proxima Nova"/>
                <a:cs typeface="Proxima Nova"/>
                <a:sym typeface="Proxima Nova"/>
              </a:rPr>
              <a:t>1	</a:t>
            </a:r>
            <a:r>
              <a:rPr b="0" i="0" lang="en-US" sz="1300" u="none" cap="none" strike="noStrike">
                <a:solidFill>
                  <a:schemeClr val="lt1"/>
                </a:solidFill>
                <a:latin typeface="Proxima Nova"/>
                <a:ea typeface="Proxima Nova"/>
                <a:cs typeface="Proxima Nova"/>
                <a:sym typeface="Proxima Nova"/>
              </a:rPr>
              <a:t>Problem Statement</a:t>
            </a:r>
            <a:endParaRPr b="0" i="0" sz="1300" u="none" cap="none" strike="noStrike">
              <a:solidFill>
                <a:schemeClr val="lt1"/>
              </a:solidFill>
              <a:latin typeface="Proxima Nova"/>
              <a:ea typeface="Proxima Nova"/>
              <a:cs typeface="Proxima Nova"/>
              <a:sym typeface="Proxima Nova"/>
            </a:endParaRPr>
          </a:p>
          <a:p>
            <a:pPr indent="0" lvl="0" marL="408305" marR="0" rtl="0" algn="l">
              <a:lnSpc>
                <a:spcPct val="100000"/>
              </a:lnSpc>
              <a:spcBef>
                <a:spcPts val="40"/>
              </a:spcBef>
              <a:spcAft>
                <a:spcPts val="0"/>
              </a:spcAft>
              <a:buClr>
                <a:schemeClr val="dk1"/>
              </a:buClr>
              <a:buSzPts val="800"/>
              <a:buFont typeface="Arial"/>
              <a:buNone/>
            </a:pPr>
            <a:r>
              <a:rPr b="0" i="0" lang="en-US" sz="800" u="none" cap="none" strike="noStrike">
                <a:solidFill>
                  <a:schemeClr val="lt1"/>
                </a:solidFill>
                <a:latin typeface="Proxima Nova"/>
                <a:ea typeface="Proxima Nova"/>
                <a:cs typeface="Proxima Nova"/>
                <a:sym typeface="Proxima Nova"/>
              </a:rPr>
              <a:t>What problem are you trying to solve?</a:t>
            </a:r>
            <a:endParaRPr b="0" i="0" sz="800" u="none" cap="none" strike="noStrike">
              <a:solidFill>
                <a:schemeClr val="lt1"/>
              </a:solidFill>
              <a:latin typeface="Proxima Nova"/>
              <a:ea typeface="Proxima Nova"/>
              <a:cs typeface="Proxima Nova"/>
              <a:sym typeface="Proxima Nova"/>
            </a:endParaRPr>
          </a:p>
          <a:p>
            <a:pPr indent="0" lvl="0" marL="408305" marR="0" rtl="0" algn="l">
              <a:lnSpc>
                <a:spcPct val="100000"/>
              </a:lnSpc>
              <a:spcBef>
                <a:spcPts val="40"/>
              </a:spcBef>
              <a:spcAft>
                <a:spcPts val="0"/>
              </a:spcAft>
              <a:buClr>
                <a:schemeClr val="dk1"/>
              </a:buClr>
              <a:buSzPts val="800"/>
              <a:buFont typeface="Arial"/>
              <a:buNone/>
            </a:pPr>
            <a:r>
              <a:rPr b="0" i="0" lang="en-US" sz="800" u="none" cap="none" strike="noStrike">
                <a:solidFill>
                  <a:schemeClr val="lt1"/>
                </a:solidFill>
                <a:latin typeface="Proxima Nova"/>
                <a:ea typeface="Proxima Nova"/>
                <a:cs typeface="Proxima Nova"/>
                <a:sym typeface="Proxima Nova"/>
              </a:rPr>
              <a:t>What larger issues do the problem address?</a:t>
            </a:r>
            <a:endParaRPr b="0" i="0" sz="800" u="none" cap="none" strike="noStrike">
              <a:solidFill>
                <a:schemeClr val="lt1"/>
              </a:solidFill>
              <a:latin typeface="Proxima Nova"/>
              <a:ea typeface="Proxima Nova"/>
              <a:cs typeface="Proxima Nova"/>
              <a:sym typeface="Proxima Nova"/>
            </a:endParaRPr>
          </a:p>
        </p:txBody>
      </p:sp>
      <p:sp>
        <p:nvSpPr>
          <p:cNvPr id="46" name="Google Shape;46;g27b0cf3e03d_0_36"/>
          <p:cNvSpPr/>
          <p:nvPr/>
        </p:nvSpPr>
        <p:spPr>
          <a:xfrm>
            <a:off x="483725" y="4184875"/>
            <a:ext cx="3071700" cy="592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20013"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Proxima Nova"/>
                <a:ea typeface="Proxima Nova"/>
                <a:cs typeface="Proxima Nova"/>
                <a:sym typeface="Proxima Nova"/>
              </a:rPr>
              <a:t>       </a:t>
            </a:r>
            <a:r>
              <a:rPr b="0" i="0" lang="en-US" sz="1300" u="none" cap="none" strike="noStrike">
                <a:solidFill>
                  <a:schemeClr val="lt1"/>
                </a:solidFill>
                <a:latin typeface="Proxima Nova"/>
                <a:ea typeface="Proxima Nova"/>
                <a:cs typeface="Proxima Nova"/>
                <a:sym typeface="Proxima Nova"/>
              </a:rPr>
              <a:t>Data Preparation</a:t>
            </a:r>
            <a:endParaRPr b="0" i="0" sz="1300" u="none" cap="none" strike="noStrike">
              <a:solidFill>
                <a:schemeClr val="lt1"/>
              </a:solidFill>
              <a:latin typeface="Proxima Nova"/>
              <a:ea typeface="Proxima Nova"/>
              <a:cs typeface="Proxima Nova"/>
              <a:sym typeface="Proxima Nova"/>
            </a:endParaRPr>
          </a:p>
          <a:p>
            <a:pPr indent="0" lvl="0" marL="395605" marR="265430" rtl="0" algn="l">
              <a:lnSpc>
                <a:spcPct val="104200"/>
              </a:lnSpc>
              <a:spcBef>
                <a:spcPts val="100"/>
              </a:spcBef>
              <a:spcAft>
                <a:spcPts val="0"/>
              </a:spcAft>
              <a:buClr>
                <a:srgbClr val="000000"/>
              </a:buClr>
              <a:buSzPts val="800"/>
              <a:buFont typeface="Arial"/>
              <a:buNone/>
            </a:pPr>
            <a:r>
              <a:rPr b="0" i="0" lang="en-US" sz="800" u="none" cap="none" strike="noStrike">
                <a:solidFill>
                  <a:schemeClr val="lt1"/>
                </a:solidFill>
                <a:latin typeface="Proxima Nova"/>
                <a:ea typeface="Proxima Nova"/>
                <a:cs typeface="Proxima Nova"/>
                <a:sym typeface="Proxima Nova"/>
              </a:rPr>
              <a:t>What data preparation was done before the modeling?</a:t>
            </a:r>
            <a:endParaRPr b="1" i="0" sz="1200" u="none" cap="none" strike="noStrike">
              <a:solidFill>
                <a:schemeClr val="lt1"/>
              </a:solidFill>
              <a:latin typeface="Proxima Nova"/>
              <a:ea typeface="Proxima Nova"/>
              <a:cs typeface="Proxima Nova"/>
              <a:sym typeface="Proxima Nova"/>
            </a:endParaRPr>
          </a:p>
        </p:txBody>
      </p:sp>
      <p:sp>
        <p:nvSpPr>
          <p:cNvPr id="47" name="Google Shape;47;g27b0cf3e03d_0_36"/>
          <p:cNvSpPr/>
          <p:nvPr/>
        </p:nvSpPr>
        <p:spPr>
          <a:xfrm>
            <a:off x="3688950" y="804300"/>
            <a:ext cx="3071700" cy="592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Proxima Nova"/>
                <a:ea typeface="Proxima Nova"/>
                <a:cs typeface="Proxima Nova"/>
                <a:sym typeface="Proxima Nova"/>
              </a:rPr>
              <a:t>          </a:t>
            </a:r>
            <a:r>
              <a:rPr b="0" i="0" lang="en-US" sz="1300" u="none" cap="none" strike="noStrike">
                <a:solidFill>
                  <a:schemeClr val="lt1"/>
                </a:solidFill>
                <a:latin typeface="Proxima Nova"/>
                <a:ea typeface="Proxima Nova"/>
                <a:cs typeface="Proxima Nova"/>
                <a:sym typeface="Proxima Nova"/>
              </a:rPr>
              <a:t>Outcomes/Predictions</a:t>
            </a:r>
            <a:endParaRPr b="0" i="0" sz="1300" u="none" cap="none" strike="noStrike">
              <a:solidFill>
                <a:schemeClr val="lt1"/>
              </a:solidFill>
              <a:latin typeface="Proxima Nova"/>
              <a:ea typeface="Proxima Nova"/>
              <a:cs typeface="Proxima Nova"/>
              <a:sym typeface="Proxima Nova"/>
            </a:endParaRPr>
          </a:p>
          <a:p>
            <a:pPr indent="0" lvl="0" marL="395605" marR="0" rtl="0" algn="l">
              <a:lnSpc>
                <a:spcPct val="100000"/>
              </a:lnSpc>
              <a:spcBef>
                <a:spcPts val="40"/>
              </a:spcBef>
              <a:spcAft>
                <a:spcPts val="0"/>
              </a:spcAft>
              <a:buClr>
                <a:srgbClr val="000000"/>
              </a:buClr>
              <a:buSzPts val="800"/>
              <a:buFont typeface="Arial"/>
              <a:buNone/>
            </a:pPr>
            <a:r>
              <a:rPr b="0" i="0" lang="en-US" sz="800" u="none" cap="none" strike="noStrike">
                <a:solidFill>
                  <a:schemeClr val="lt1"/>
                </a:solidFill>
                <a:latin typeface="Proxima Nova"/>
                <a:ea typeface="Proxima Nova"/>
                <a:cs typeface="Proxima Nova"/>
                <a:sym typeface="Proxima Nova"/>
              </a:rPr>
              <a:t>What prediction(s) did you make?</a:t>
            </a:r>
            <a:endParaRPr b="0" i="0" sz="800" u="none" cap="none" strike="noStrike">
              <a:solidFill>
                <a:schemeClr val="lt1"/>
              </a:solidFill>
              <a:latin typeface="Proxima Nova"/>
              <a:ea typeface="Proxima Nova"/>
              <a:cs typeface="Proxima Nova"/>
              <a:sym typeface="Proxima Nova"/>
            </a:endParaRPr>
          </a:p>
          <a:p>
            <a:pPr indent="0" lvl="0" marL="395605" marR="0" rtl="0" algn="l">
              <a:lnSpc>
                <a:spcPct val="100000"/>
              </a:lnSpc>
              <a:spcBef>
                <a:spcPts val="40"/>
              </a:spcBef>
              <a:spcAft>
                <a:spcPts val="0"/>
              </a:spcAft>
              <a:buClr>
                <a:srgbClr val="000000"/>
              </a:buClr>
              <a:buSzPts val="800"/>
              <a:buFont typeface="Arial"/>
              <a:buNone/>
            </a:pPr>
            <a:r>
              <a:rPr b="0" i="0" lang="en-US" sz="800" u="none" cap="none" strike="noStrike">
                <a:solidFill>
                  <a:schemeClr val="lt1"/>
                </a:solidFill>
                <a:latin typeface="Proxima Nova"/>
                <a:ea typeface="Proxima Nova"/>
                <a:cs typeface="Proxima Nova"/>
                <a:sym typeface="Proxima Nova"/>
              </a:rPr>
              <a:t>Identify applicable predictor (X) and/or target (y) variables</a:t>
            </a:r>
            <a:r>
              <a:rPr b="0" i="0" lang="en-US" sz="800" u="none" cap="none" strike="noStrike">
                <a:solidFill>
                  <a:schemeClr val="dk1"/>
                </a:solidFill>
                <a:latin typeface="Proxima Nova"/>
                <a:ea typeface="Proxima Nova"/>
                <a:cs typeface="Proxima Nova"/>
                <a:sym typeface="Proxima Nova"/>
              </a:rPr>
              <a:t>.</a:t>
            </a:r>
            <a:endParaRPr b="1" i="0" sz="1200" u="none" cap="none" strike="noStrike">
              <a:solidFill>
                <a:schemeClr val="lt1"/>
              </a:solidFill>
              <a:latin typeface="Proxima Nova"/>
              <a:ea typeface="Proxima Nova"/>
              <a:cs typeface="Proxima Nova"/>
              <a:sym typeface="Proxima Nova"/>
            </a:endParaRPr>
          </a:p>
        </p:txBody>
      </p:sp>
      <p:sp>
        <p:nvSpPr>
          <p:cNvPr id="48" name="Google Shape;48;g27b0cf3e03d_0_36"/>
          <p:cNvSpPr/>
          <p:nvPr/>
        </p:nvSpPr>
        <p:spPr>
          <a:xfrm>
            <a:off x="6865075" y="804300"/>
            <a:ext cx="3071700" cy="592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20013"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Proxima Nova"/>
                <a:ea typeface="Proxima Nova"/>
                <a:cs typeface="Proxima Nova"/>
                <a:sym typeface="Proxima Nova"/>
              </a:rPr>
              <a:t>       </a:t>
            </a:r>
            <a:r>
              <a:rPr b="0" i="0" lang="en-US" sz="1300" u="none" cap="none" strike="noStrike">
                <a:solidFill>
                  <a:schemeClr val="lt1"/>
                </a:solidFill>
                <a:latin typeface="Proxima Nova"/>
                <a:ea typeface="Proxima Nova"/>
                <a:cs typeface="Proxima Nova"/>
                <a:sym typeface="Proxima Nova"/>
              </a:rPr>
              <a:t>Data Acquisition</a:t>
            </a:r>
            <a:endParaRPr b="0" i="0" sz="1300" u="none" cap="none" strike="noStrike">
              <a:solidFill>
                <a:schemeClr val="lt1"/>
              </a:solidFill>
              <a:latin typeface="Proxima Nova"/>
              <a:ea typeface="Proxima Nova"/>
              <a:cs typeface="Proxima Nova"/>
              <a:sym typeface="Proxima Nova"/>
            </a:endParaRPr>
          </a:p>
          <a:p>
            <a:pPr indent="0" lvl="0" marL="395605" marR="0" rtl="0" algn="l">
              <a:lnSpc>
                <a:spcPct val="100000"/>
              </a:lnSpc>
              <a:spcBef>
                <a:spcPts val="40"/>
              </a:spcBef>
              <a:spcAft>
                <a:spcPts val="0"/>
              </a:spcAft>
              <a:buClr>
                <a:srgbClr val="000000"/>
              </a:buClr>
              <a:buSzPts val="800"/>
              <a:buFont typeface="Arial"/>
              <a:buNone/>
            </a:pPr>
            <a:r>
              <a:rPr b="0" i="0" lang="en-US" sz="800" u="none" cap="none" strike="noStrike">
                <a:solidFill>
                  <a:schemeClr val="lt1"/>
                </a:solidFill>
                <a:latin typeface="Proxima Nova"/>
                <a:ea typeface="Proxima Nova"/>
                <a:cs typeface="Proxima Nova"/>
                <a:sym typeface="Proxima Nova"/>
              </a:rPr>
              <a:t>Where are you sourcing your data from?</a:t>
            </a:r>
            <a:endParaRPr b="0" i="0" sz="800" u="none" cap="none" strike="noStrike">
              <a:solidFill>
                <a:schemeClr val="lt1"/>
              </a:solidFill>
              <a:latin typeface="Proxima Nova"/>
              <a:ea typeface="Proxima Nova"/>
              <a:cs typeface="Proxima Nova"/>
              <a:sym typeface="Proxima Nova"/>
            </a:endParaRPr>
          </a:p>
          <a:p>
            <a:pPr indent="0" lvl="0" marL="395605" marR="0" rtl="0" algn="l">
              <a:lnSpc>
                <a:spcPct val="100000"/>
              </a:lnSpc>
              <a:spcBef>
                <a:spcPts val="40"/>
              </a:spcBef>
              <a:spcAft>
                <a:spcPts val="0"/>
              </a:spcAft>
              <a:buClr>
                <a:srgbClr val="000000"/>
              </a:buClr>
              <a:buSzPts val="800"/>
              <a:buFont typeface="Arial"/>
              <a:buNone/>
            </a:pPr>
            <a:r>
              <a:rPr b="0" i="0" lang="en-US" sz="800" u="none" cap="none" strike="noStrike">
                <a:solidFill>
                  <a:schemeClr val="lt1"/>
                </a:solidFill>
                <a:latin typeface="Proxima Nova"/>
                <a:ea typeface="Proxima Nova"/>
                <a:cs typeface="Proxima Nova"/>
                <a:sym typeface="Proxima Nova"/>
              </a:rPr>
              <a:t>What is the dimension? Any missing values?</a:t>
            </a:r>
            <a:endParaRPr b="1" i="0" sz="1200" u="none" cap="none" strike="noStrike">
              <a:solidFill>
                <a:schemeClr val="lt1"/>
              </a:solidFill>
              <a:latin typeface="Proxima Nova"/>
              <a:ea typeface="Proxima Nova"/>
              <a:cs typeface="Proxima Nova"/>
              <a:sym typeface="Proxima Nova"/>
            </a:endParaRPr>
          </a:p>
        </p:txBody>
      </p:sp>
      <p:sp>
        <p:nvSpPr>
          <p:cNvPr id="49" name="Google Shape;49;g27b0cf3e03d_0_36"/>
          <p:cNvSpPr/>
          <p:nvPr/>
        </p:nvSpPr>
        <p:spPr>
          <a:xfrm>
            <a:off x="3674400" y="4184875"/>
            <a:ext cx="3071700" cy="592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20013" marR="0" rtl="0" algn="l">
              <a:lnSpc>
                <a:spcPct val="100000"/>
              </a:lnSpc>
              <a:spcBef>
                <a:spcPts val="0"/>
              </a:spcBef>
              <a:spcAft>
                <a:spcPts val="0"/>
              </a:spcAft>
              <a:buClr>
                <a:schemeClr val="lt1"/>
              </a:buClr>
              <a:buSzPts val="1200"/>
              <a:buFont typeface="Arial"/>
              <a:buNone/>
            </a:pPr>
            <a:r>
              <a:rPr b="1" i="0" lang="en-US" sz="1200" u="none" cap="none" strike="noStrike">
                <a:solidFill>
                  <a:schemeClr val="lt1"/>
                </a:solidFill>
                <a:latin typeface="Proxima Nova"/>
                <a:ea typeface="Proxima Nova"/>
                <a:cs typeface="Proxima Nova"/>
                <a:sym typeface="Proxima Nova"/>
              </a:rPr>
              <a:t>	 </a:t>
            </a:r>
            <a:r>
              <a:rPr b="0" i="0" lang="en-US" sz="1300" u="none" cap="none" strike="noStrike">
                <a:solidFill>
                  <a:schemeClr val="lt1"/>
                </a:solidFill>
                <a:latin typeface="Proxima Nova"/>
                <a:ea typeface="Proxima Nova"/>
                <a:cs typeface="Proxima Nova"/>
                <a:sym typeface="Proxima Nova"/>
              </a:rPr>
              <a:t>Modeling</a:t>
            </a:r>
            <a:endParaRPr b="0" i="0" sz="1300" u="none" cap="none" strike="noStrike">
              <a:solidFill>
                <a:schemeClr val="lt1"/>
              </a:solidFill>
              <a:latin typeface="Proxima Nova"/>
              <a:ea typeface="Proxima Nova"/>
              <a:cs typeface="Proxima Nova"/>
              <a:sym typeface="Proxima Nova"/>
            </a:endParaRPr>
          </a:p>
          <a:p>
            <a:pPr indent="0" lvl="0" marL="408305" marR="0" rtl="0" algn="l">
              <a:lnSpc>
                <a:spcPct val="100000"/>
              </a:lnSpc>
              <a:spcBef>
                <a:spcPts val="140"/>
              </a:spcBef>
              <a:spcAft>
                <a:spcPts val="0"/>
              </a:spcAft>
              <a:buClr>
                <a:srgbClr val="000000"/>
              </a:buClr>
              <a:buSzPts val="800"/>
              <a:buFont typeface="Arial"/>
              <a:buNone/>
            </a:pPr>
            <a:r>
              <a:rPr b="0" i="0" lang="en-US" sz="800" u="none" cap="none" strike="noStrike">
                <a:solidFill>
                  <a:schemeClr val="lt1"/>
                </a:solidFill>
                <a:latin typeface="Proxima Nova"/>
                <a:ea typeface="Proxima Nova"/>
                <a:cs typeface="Proxima Nova"/>
                <a:sym typeface="Proxima Nova"/>
              </a:rPr>
              <a:t>  Which models were used for the prediction purpose? </a:t>
            </a:r>
            <a:endParaRPr b="1" i="0" sz="1200" u="none" cap="none" strike="noStrike">
              <a:solidFill>
                <a:schemeClr val="lt1"/>
              </a:solidFill>
              <a:latin typeface="Proxima Nova"/>
              <a:ea typeface="Proxima Nova"/>
              <a:cs typeface="Proxima Nova"/>
              <a:sym typeface="Proxima Nova"/>
            </a:endParaRPr>
          </a:p>
        </p:txBody>
      </p:sp>
      <p:sp>
        <p:nvSpPr>
          <p:cNvPr id="50" name="Google Shape;50;g27b0cf3e03d_0_36"/>
          <p:cNvSpPr/>
          <p:nvPr/>
        </p:nvSpPr>
        <p:spPr>
          <a:xfrm>
            <a:off x="6865075" y="4184875"/>
            <a:ext cx="3071700" cy="592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20013"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Proxima Nova"/>
                <a:ea typeface="Proxima Nova"/>
                <a:cs typeface="Proxima Nova"/>
                <a:sym typeface="Proxima Nova"/>
              </a:rPr>
              <a:t>       </a:t>
            </a:r>
            <a:r>
              <a:rPr b="0" i="0" lang="en-US" sz="1300" u="none" cap="none" strike="noStrike">
                <a:solidFill>
                  <a:schemeClr val="lt1"/>
                </a:solidFill>
                <a:latin typeface="Proxima Nova"/>
                <a:ea typeface="Proxima Nova"/>
                <a:cs typeface="Proxima Nova"/>
                <a:sym typeface="Proxima Nova"/>
              </a:rPr>
              <a:t>Model Evaluation</a:t>
            </a:r>
            <a:endParaRPr b="0" i="0" sz="1300" u="none" cap="none" strike="noStrike">
              <a:solidFill>
                <a:schemeClr val="lt1"/>
              </a:solidFill>
              <a:latin typeface="Proxima Nova"/>
              <a:ea typeface="Proxima Nova"/>
              <a:cs typeface="Proxima Nova"/>
              <a:sym typeface="Proxima Nova"/>
            </a:endParaRPr>
          </a:p>
          <a:p>
            <a:pPr indent="0" lvl="0" marL="395605" marR="0" rtl="0" algn="l">
              <a:lnSpc>
                <a:spcPct val="100000"/>
              </a:lnSpc>
              <a:spcBef>
                <a:spcPts val="140"/>
              </a:spcBef>
              <a:spcAft>
                <a:spcPts val="0"/>
              </a:spcAft>
              <a:buClr>
                <a:srgbClr val="000000"/>
              </a:buClr>
              <a:buSzPts val="800"/>
              <a:buFont typeface="Arial"/>
              <a:buNone/>
            </a:pPr>
            <a:r>
              <a:rPr b="0" i="0" lang="en-US" sz="800" u="none" cap="none" strike="noStrike">
                <a:solidFill>
                  <a:schemeClr val="lt1"/>
                </a:solidFill>
                <a:latin typeface="Proxima Nova"/>
                <a:ea typeface="Proxima Nova"/>
                <a:cs typeface="Proxima Nova"/>
                <a:sym typeface="Proxima Nova"/>
              </a:rPr>
              <a:t>How did you evaluate your model’s performance? Results?</a:t>
            </a:r>
            <a:endParaRPr b="1" i="0" sz="1200" u="none" cap="none" strike="noStrike">
              <a:solidFill>
                <a:schemeClr val="lt1"/>
              </a:solidFill>
              <a:latin typeface="Proxima Nova"/>
              <a:ea typeface="Proxima Nova"/>
              <a:cs typeface="Proxima Nova"/>
              <a:sym typeface="Proxima Nova"/>
            </a:endParaRPr>
          </a:p>
        </p:txBody>
      </p:sp>
      <p:sp>
        <p:nvSpPr>
          <p:cNvPr id="51" name="Google Shape;51;g27b0cf3e03d_0_36"/>
          <p:cNvSpPr/>
          <p:nvPr/>
        </p:nvSpPr>
        <p:spPr>
          <a:xfrm>
            <a:off x="532175" y="887025"/>
            <a:ext cx="375600" cy="346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1</a:t>
            </a:r>
            <a:endParaRPr b="1" i="0" sz="1400" u="none" cap="none" strike="noStrike">
              <a:solidFill>
                <a:schemeClr val="lt1"/>
              </a:solidFill>
              <a:latin typeface="Arial"/>
              <a:ea typeface="Arial"/>
              <a:cs typeface="Arial"/>
              <a:sym typeface="Arial"/>
            </a:endParaRPr>
          </a:p>
        </p:txBody>
      </p:sp>
      <p:sp>
        <p:nvSpPr>
          <p:cNvPr id="52" name="Google Shape;52;g27b0cf3e03d_0_36"/>
          <p:cNvSpPr/>
          <p:nvPr/>
        </p:nvSpPr>
        <p:spPr>
          <a:xfrm>
            <a:off x="532175" y="4307575"/>
            <a:ext cx="375600" cy="346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4</a:t>
            </a:r>
            <a:endParaRPr b="1" i="0" sz="1400" u="none" cap="none" strike="noStrike">
              <a:solidFill>
                <a:schemeClr val="lt1"/>
              </a:solidFill>
              <a:latin typeface="Arial"/>
              <a:ea typeface="Arial"/>
              <a:cs typeface="Arial"/>
              <a:sym typeface="Arial"/>
            </a:endParaRPr>
          </a:p>
        </p:txBody>
      </p:sp>
      <p:sp>
        <p:nvSpPr>
          <p:cNvPr id="53" name="Google Shape;53;g27b0cf3e03d_0_36"/>
          <p:cNvSpPr/>
          <p:nvPr/>
        </p:nvSpPr>
        <p:spPr>
          <a:xfrm>
            <a:off x="3768275" y="4307575"/>
            <a:ext cx="375600" cy="346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5</a:t>
            </a:r>
            <a:endParaRPr b="1" i="0" sz="1400" u="none" cap="none" strike="noStrike">
              <a:solidFill>
                <a:schemeClr val="lt1"/>
              </a:solidFill>
              <a:latin typeface="Arial"/>
              <a:ea typeface="Arial"/>
              <a:cs typeface="Arial"/>
              <a:sym typeface="Arial"/>
            </a:endParaRPr>
          </a:p>
        </p:txBody>
      </p:sp>
      <p:sp>
        <p:nvSpPr>
          <p:cNvPr id="54" name="Google Shape;54;g27b0cf3e03d_0_36"/>
          <p:cNvSpPr/>
          <p:nvPr/>
        </p:nvSpPr>
        <p:spPr>
          <a:xfrm>
            <a:off x="6950550" y="4307575"/>
            <a:ext cx="375600" cy="346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6</a:t>
            </a:r>
            <a:endParaRPr b="1" i="0" sz="1400" u="none" cap="none" strike="noStrike">
              <a:solidFill>
                <a:schemeClr val="lt1"/>
              </a:solidFill>
              <a:latin typeface="Arial"/>
              <a:ea typeface="Arial"/>
              <a:cs typeface="Arial"/>
              <a:sym typeface="Arial"/>
            </a:endParaRPr>
          </a:p>
        </p:txBody>
      </p:sp>
      <p:sp>
        <p:nvSpPr>
          <p:cNvPr id="55" name="Google Shape;55;g27b0cf3e03d_0_36"/>
          <p:cNvSpPr/>
          <p:nvPr/>
        </p:nvSpPr>
        <p:spPr>
          <a:xfrm>
            <a:off x="6950550" y="887025"/>
            <a:ext cx="375600" cy="346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3</a:t>
            </a:r>
            <a:endParaRPr b="1" i="0" sz="1400" u="none" cap="none" strike="noStrike">
              <a:solidFill>
                <a:schemeClr val="lt1"/>
              </a:solidFill>
              <a:latin typeface="Arial"/>
              <a:ea typeface="Arial"/>
              <a:cs typeface="Arial"/>
              <a:sym typeface="Arial"/>
            </a:endParaRPr>
          </a:p>
        </p:txBody>
      </p:sp>
      <p:sp>
        <p:nvSpPr>
          <p:cNvPr id="56" name="Google Shape;56;g27b0cf3e03d_0_36"/>
          <p:cNvSpPr/>
          <p:nvPr/>
        </p:nvSpPr>
        <p:spPr>
          <a:xfrm>
            <a:off x="3779463" y="887025"/>
            <a:ext cx="375600" cy="346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2</a:t>
            </a:r>
            <a:endParaRPr b="1" i="0" sz="1400" u="none" cap="none" strike="noStrike">
              <a:solidFill>
                <a:schemeClr val="lt1"/>
              </a:solidFill>
              <a:latin typeface="Arial"/>
              <a:ea typeface="Arial"/>
              <a:cs typeface="Arial"/>
              <a:sym typeface="Arial"/>
            </a:endParaRPr>
          </a:p>
        </p:txBody>
      </p:sp>
      <p:sp>
        <p:nvSpPr>
          <p:cNvPr id="57" name="Google Shape;57;g27b0cf3e03d_0_36"/>
          <p:cNvSpPr txBox="1"/>
          <p:nvPr/>
        </p:nvSpPr>
        <p:spPr>
          <a:xfrm>
            <a:off x="940650" y="1809075"/>
            <a:ext cx="2297100" cy="1806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US" sz="1100">
                <a:latin typeface="Proxima Nova"/>
                <a:ea typeface="Proxima Nova"/>
                <a:cs typeface="Proxima Nova"/>
                <a:sym typeface="Proxima Nova"/>
              </a:rPr>
              <a:t>PCB trace impedance is a very common element and very important in PCB design. The electronics system designers are always trying to design and control the PCB trace impedance as accurate as possible to meet their design goals. So how to accurately estimate the PCB trace impedance will benefit the electronics products a lot. </a:t>
            </a:r>
            <a:endParaRPr sz="1100">
              <a:latin typeface="Proxima Nova"/>
              <a:ea typeface="Proxima Nova"/>
              <a:cs typeface="Proxima Nova"/>
              <a:sym typeface="Proxima Nova"/>
            </a:endParaRPr>
          </a:p>
          <a:p>
            <a:pPr indent="0" lvl="0" marL="0" marR="0" rtl="0" algn="just">
              <a:lnSpc>
                <a:spcPct val="100000"/>
              </a:lnSpc>
              <a:spcBef>
                <a:spcPts val="0"/>
              </a:spcBef>
              <a:spcAft>
                <a:spcPts val="0"/>
              </a:spcAft>
              <a:buClr>
                <a:srgbClr val="000000"/>
              </a:buClr>
              <a:buSzPts val="1400"/>
              <a:buFont typeface="Arial"/>
              <a:buNone/>
            </a:pPr>
            <a:r>
              <a:t/>
            </a:r>
            <a:endParaRPr sz="1100">
              <a:latin typeface="Proxima Nova"/>
              <a:ea typeface="Proxima Nova"/>
              <a:cs typeface="Proxima Nova"/>
              <a:sym typeface="Proxima Nova"/>
            </a:endParaRPr>
          </a:p>
        </p:txBody>
      </p:sp>
      <p:sp>
        <p:nvSpPr>
          <p:cNvPr id="58" name="Google Shape;58;g27b0cf3e03d_0_36"/>
          <p:cNvSpPr txBox="1"/>
          <p:nvPr/>
        </p:nvSpPr>
        <p:spPr>
          <a:xfrm>
            <a:off x="4061700" y="1757650"/>
            <a:ext cx="2297100" cy="180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a:latin typeface="Proxima Nova"/>
              <a:ea typeface="Proxima Nova"/>
              <a:cs typeface="Proxima Nova"/>
              <a:sym typeface="Proxima Nova"/>
            </a:endParaRPr>
          </a:p>
          <a:p>
            <a:pPr indent="0" lvl="0" marL="0" marR="0" rtl="0" algn="just">
              <a:lnSpc>
                <a:spcPct val="100000"/>
              </a:lnSpc>
              <a:spcBef>
                <a:spcPts val="0"/>
              </a:spcBef>
              <a:spcAft>
                <a:spcPts val="0"/>
              </a:spcAft>
              <a:buClr>
                <a:srgbClr val="000000"/>
              </a:buClr>
              <a:buSzPts val="1400"/>
              <a:buFont typeface="Arial"/>
              <a:buNone/>
            </a:pPr>
            <a:r>
              <a:rPr lang="en-US" sz="1100">
                <a:latin typeface="Proxima Nova"/>
                <a:ea typeface="Proxima Nova"/>
                <a:cs typeface="Proxima Nova"/>
                <a:sym typeface="Proxima Nova"/>
              </a:rPr>
              <a:t>The above image illustrates the 5 critical features, which determined the PCB trace impedance. PCB trace is the narrow yellow cross-section on top of the green dielectric material. </a:t>
            </a:r>
            <a:endParaRPr sz="1100">
              <a:latin typeface="Proxima Nova"/>
              <a:ea typeface="Proxima Nova"/>
              <a:cs typeface="Proxima Nova"/>
              <a:sym typeface="Proxima Nova"/>
            </a:endParaRPr>
          </a:p>
          <a:p>
            <a:pPr indent="0" lvl="0" marL="0" marR="0" rtl="0" algn="just">
              <a:lnSpc>
                <a:spcPct val="100000"/>
              </a:lnSpc>
              <a:spcBef>
                <a:spcPts val="0"/>
              </a:spcBef>
              <a:spcAft>
                <a:spcPts val="0"/>
              </a:spcAft>
              <a:buClr>
                <a:srgbClr val="000000"/>
              </a:buClr>
              <a:buSzPts val="1400"/>
              <a:buFont typeface="Arial"/>
              <a:buNone/>
            </a:pPr>
            <a:r>
              <a:rPr lang="en-US" sz="1100">
                <a:latin typeface="Proxima Nova"/>
                <a:ea typeface="Proxima Nova"/>
                <a:cs typeface="Proxima Nova"/>
                <a:sym typeface="Proxima Nova"/>
              </a:rPr>
              <a:t>They are predictors (X): trace lower width w1, upper width w2, thickness t1; dielectric thickness H1, and its constant Er1</a:t>
            </a:r>
            <a:endParaRPr sz="1100">
              <a:latin typeface="Proxima Nova"/>
              <a:ea typeface="Proxima Nova"/>
              <a:cs typeface="Proxima Nova"/>
              <a:sym typeface="Proxima Nova"/>
            </a:endParaRPr>
          </a:p>
          <a:p>
            <a:pPr indent="0" lvl="0" marL="0" marR="0" rtl="0" algn="just">
              <a:lnSpc>
                <a:spcPct val="100000"/>
              </a:lnSpc>
              <a:spcBef>
                <a:spcPts val="0"/>
              </a:spcBef>
              <a:spcAft>
                <a:spcPts val="0"/>
              </a:spcAft>
              <a:buClr>
                <a:srgbClr val="000000"/>
              </a:buClr>
              <a:buSzPts val="1400"/>
              <a:buFont typeface="Arial"/>
              <a:buNone/>
            </a:pPr>
            <a:r>
              <a:rPr lang="en-US" sz="1100">
                <a:latin typeface="Proxima Nova"/>
                <a:ea typeface="Proxima Nova"/>
                <a:cs typeface="Proxima Nova"/>
                <a:sym typeface="Proxima Nova"/>
              </a:rPr>
              <a:t>Target (y) is the impedance Zo. </a:t>
            </a:r>
            <a:endParaRPr sz="1100">
              <a:latin typeface="Proxima Nova"/>
              <a:ea typeface="Proxima Nova"/>
              <a:cs typeface="Proxima Nova"/>
              <a:sym typeface="Proxima Nova"/>
            </a:endParaRPr>
          </a:p>
        </p:txBody>
      </p:sp>
      <p:sp>
        <p:nvSpPr>
          <p:cNvPr id="59" name="Google Shape;59;g27b0cf3e03d_0_36"/>
          <p:cNvSpPr txBox="1"/>
          <p:nvPr/>
        </p:nvSpPr>
        <p:spPr>
          <a:xfrm>
            <a:off x="871025" y="5196000"/>
            <a:ext cx="2297100" cy="180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Proxima Nova"/>
                <a:ea typeface="Proxima Nova"/>
                <a:cs typeface="Proxima Nova"/>
                <a:sym typeface="Proxima Nova"/>
              </a:rPr>
              <a:t>Because the data was generated as designed, it is in very good shape after generation.</a:t>
            </a:r>
            <a:endParaRPr>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lang="en-US" u="sng">
                <a:solidFill>
                  <a:schemeClr val="hlink"/>
                </a:solidFill>
                <a:latin typeface="Proxima Nova"/>
                <a:ea typeface="Proxima Nova"/>
                <a:cs typeface="Proxima Nova"/>
                <a:sym typeface="Proxima Nova"/>
                <a:hlinkClick r:id="rId3"/>
              </a:rPr>
              <a:t>Data Link</a:t>
            </a:r>
            <a:endParaRPr>
              <a:latin typeface="Proxima Nova"/>
              <a:ea typeface="Proxima Nova"/>
              <a:cs typeface="Proxima Nova"/>
              <a:sym typeface="Proxima Nova"/>
            </a:endParaRPr>
          </a:p>
        </p:txBody>
      </p:sp>
      <p:sp>
        <p:nvSpPr>
          <p:cNvPr id="60" name="Google Shape;60;g27b0cf3e03d_0_36"/>
          <p:cNvSpPr txBox="1"/>
          <p:nvPr/>
        </p:nvSpPr>
        <p:spPr>
          <a:xfrm>
            <a:off x="3868050" y="5196000"/>
            <a:ext cx="2297100" cy="180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Proxima Nova"/>
                <a:ea typeface="Proxima Nova"/>
                <a:cs typeface="Proxima Nova"/>
                <a:sym typeface="Proxima Nova"/>
              </a:rPr>
              <a:t>Multiple Linear Regression</a:t>
            </a:r>
            <a:endParaRPr>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lang="en-US">
                <a:latin typeface="Proxima Nova"/>
                <a:ea typeface="Proxima Nova"/>
                <a:cs typeface="Proxima Nova"/>
                <a:sym typeface="Proxima Nova"/>
              </a:rPr>
              <a:t>DecisionTree Regressor</a:t>
            </a:r>
            <a:endParaRPr>
              <a:latin typeface="Proxima Nova"/>
              <a:ea typeface="Proxima Nova"/>
              <a:cs typeface="Proxima Nova"/>
              <a:sym typeface="Proxima Nova"/>
            </a:endParaRPr>
          </a:p>
        </p:txBody>
      </p:sp>
      <p:sp>
        <p:nvSpPr>
          <p:cNvPr id="61" name="Google Shape;61;g27b0cf3e03d_0_36"/>
          <p:cNvSpPr txBox="1"/>
          <p:nvPr/>
        </p:nvSpPr>
        <p:spPr>
          <a:xfrm>
            <a:off x="7252375" y="5196000"/>
            <a:ext cx="2297100" cy="1806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lang="en-US">
                <a:latin typeface="Proxima Nova"/>
                <a:ea typeface="Proxima Nova"/>
                <a:cs typeface="Proxima Nova"/>
                <a:sym typeface="Proxima Nova"/>
              </a:rPr>
              <a:t>Cross Validation to evaluate the model performance.</a:t>
            </a:r>
            <a:endParaRPr>
              <a:latin typeface="Proxima Nova"/>
              <a:ea typeface="Proxima Nova"/>
              <a:cs typeface="Proxima Nova"/>
              <a:sym typeface="Proxima Nova"/>
            </a:endParaRPr>
          </a:p>
          <a:p>
            <a:pPr indent="0" lvl="0" marL="0" marR="0" rtl="0" algn="just">
              <a:lnSpc>
                <a:spcPct val="100000"/>
              </a:lnSpc>
              <a:spcBef>
                <a:spcPts val="0"/>
              </a:spcBef>
              <a:spcAft>
                <a:spcPts val="0"/>
              </a:spcAft>
              <a:buClr>
                <a:srgbClr val="000000"/>
              </a:buClr>
              <a:buSzPts val="1400"/>
              <a:buFont typeface="Arial"/>
              <a:buNone/>
            </a:pPr>
            <a:r>
              <a:t/>
            </a:r>
            <a:endParaRPr>
              <a:latin typeface="Proxima Nova"/>
              <a:ea typeface="Proxima Nova"/>
              <a:cs typeface="Proxima Nova"/>
              <a:sym typeface="Proxima Nova"/>
            </a:endParaRPr>
          </a:p>
          <a:p>
            <a:pPr indent="0" lvl="0" marL="0" marR="0" rtl="0" algn="just">
              <a:lnSpc>
                <a:spcPct val="100000"/>
              </a:lnSpc>
              <a:spcBef>
                <a:spcPts val="0"/>
              </a:spcBef>
              <a:spcAft>
                <a:spcPts val="0"/>
              </a:spcAft>
              <a:buClr>
                <a:srgbClr val="000000"/>
              </a:buClr>
              <a:buSzPts val="1400"/>
              <a:buFont typeface="Arial"/>
              <a:buNone/>
            </a:pPr>
            <a:r>
              <a:rPr lang="en-US">
                <a:latin typeface="Proxima Nova"/>
                <a:ea typeface="Proxima Nova"/>
                <a:cs typeface="Proxima Nova"/>
                <a:sym typeface="Proxima Nova"/>
              </a:rPr>
              <a:t>Multiple Linear Regression performed very well for this problem. Its score can achieve 0.999 for the test set.</a:t>
            </a:r>
            <a:endParaRPr>
              <a:latin typeface="Proxima Nova"/>
              <a:ea typeface="Proxima Nova"/>
              <a:cs typeface="Proxima Nova"/>
              <a:sym typeface="Proxima Nova"/>
            </a:endParaRPr>
          </a:p>
        </p:txBody>
      </p:sp>
      <p:sp>
        <p:nvSpPr>
          <p:cNvPr id="62" name="Google Shape;62;g27b0cf3e03d_0_36"/>
          <p:cNvSpPr txBox="1"/>
          <p:nvPr/>
        </p:nvSpPr>
        <p:spPr>
          <a:xfrm>
            <a:off x="457200" y="152400"/>
            <a:ext cx="386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Proxima Nova"/>
                <a:ea typeface="Proxima Nova"/>
                <a:cs typeface="Proxima Nova"/>
                <a:sym typeface="Proxima Nova"/>
              </a:rPr>
              <a:t>📊Title: </a:t>
            </a:r>
            <a:r>
              <a:rPr b="1" i="1" lang="en-US">
                <a:solidFill>
                  <a:schemeClr val="dk1"/>
                </a:solidFill>
                <a:latin typeface="Proxima Nova"/>
                <a:ea typeface="Proxima Nova"/>
                <a:cs typeface="Proxima Nova"/>
                <a:sym typeface="Proxima Nova"/>
              </a:rPr>
              <a:t>PCB Trace Impedance Estimation</a:t>
            </a:r>
            <a:endParaRPr b="1" i="0" sz="1400" u="none" cap="none" strike="noStrike">
              <a:solidFill>
                <a:schemeClr val="dk1"/>
              </a:solidFill>
              <a:latin typeface="Proxima Nova"/>
              <a:ea typeface="Proxima Nova"/>
              <a:cs typeface="Proxima Nova"/>
              <a:sym typeface="Proxima Nova"/>
            </a:endParaRPr>
          </a:p>
        </p:txBody>
      </p:sp>
      <p:graphicFrame>
        <p:nvGraphicFramePr>
          <p:cNvPr id="63" name="Google Shape;63;g27b0cf3e03d_0_36"/>
          <p:cNvGraphicFramePr/>
          <p:nvPr/>
        </p:nvGraphicFramePr>
        <p:xfrm>
          <a:off x="7002292" y="1530842"/>
          <a:ext cx="3000000" cy="3000000"/>
        </p:xfrm>
        <a:graphic>
          <a:graphicData uri="http://schemas.openxmlformats.org/drawingml/2006/table">
            <a:tbl>
              <a:tblPr bandRow="1" firstRow="1">
                <a:noFill/>
                <a:tableStyleId>{C0B23AEC-EE52-4E3B-80D1-AA34CEC70D7F}</a:tableStyleId>
              </a:tblPr>
              <a:tblGrid>
                <a:gridCol w="1317075"/>
                <a:gridCol w="1484450"/>
              </a:tblGrid>
              <a:tr h="262475">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roxima Nova"/>
                          <a:ea typeface="Proxima Nova"/>
                          <a:cs typeface="Proxima Nova"/>
                          <a:sym typeface="Proxima Nova"/>
                        </a:rPr>
                        <a:t>Variable</a:t>
                      </a:r>
                      <a:endParaRPr sz="1000" u="none" cap="none" strike="noStrike">
                        <a:latin typeface="Proxima Nova"/>
                        <a:ea typeface="Proxima Nova"/>
                        <a:cs typeface="Proxima Nova"/>
                        <a:sym typeface="Proxima Nova"/>
                      </a:endParaRPr>
                    </a:p>
                  </a:txBody>
                  <a:tcPr marT="45725" marB="45725" marR="91450" marL="91450">
                    <a:lnR cap="flat" cmpd="sng" w="12700">
                      <a:solidFill>
                        <a:schemeClr val="dk1"/>
                      </a:solidFill>
                      <a:prstDash val="solid"/>
                      <a:round/>
                      <a:headEnd len="sm" w="sm" type="none"/>
                      <a:tailEnd len="sm" w="sm" type="none"/>
                    </a:lnR>
                    <a:lnB cap="flat" cmpd="sng" w="9525">
                      <a:solidFill>
                        <a:schemeClr val="accent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roxima Nova"/>
                          <a:ea typeface="Proxima Nova"/>
                          <a:cs typeface="Proxima Nova"/>
                          <a:sym typeface="Proxima Nova"/>
                        </a:rPr>
                        <a:t>Value</a:t>
                      </a:r>
                      <a:endParaRPr sz="1000" u="none" cap="none" strike="noStrike">
                        <a:latin typeface="Proxima Nova"/>
                        <a:ea typeface="Proxima Nova"/>
                        <a:cs typeface="Proxima Nova"/>
                        <a:sym typeface="Proxima Nova"/>
                      </a:endParaRPr>
                    </a:p>
                  </a:txBody>
                  <a:tcPr marT="45725" marB="45725" marR="91450" marL="91450">
                    <a:lnL cap="flat" cmpd="sng" w="12700">
                      <a:solidFill>
                        <a:schemeClr val="dk1"/>
                      </a:solidFill>
                      <a:prstDash val="solid"/>
                      <a:round/>
                      <a:headEnd len="sm" w="sm" type="none"/>
                      <a:tailEnd len="sm" w="sm" type="none"/>
                    </a:lnL>
                    <a:solidFill>
                      <a:schemeClr val="dk2"/>
                    </a:solidFill>
                  </a:tcPr>
                </a:tc>
              </a:tr>
              <a:tr h="262475">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roxima Nova"/>
                          <a:ea typeface="Proxima Nova"/>
                          <a:cs typeface="Proxima Nova"/>
                          <a:sym typeface="Proxima Nova"/>
                        </a:rPr>
                        <a:t>Data Source</a:t>
                      </a:r>
                      <a:endParaRPr sz="1000" u="none" cap="none" strike="noStrike">
                        <a:latin typeface="Proxima Nova"/>
                        <a:ea typeface="Proxima Nova"/>
                        <a:cs typeface="Proxima Nova"/>
                        <a:sym typeface="Proxima Nova"/>
                      </a:endParaRPr>
                    </a:p>
                  </a:txBody>
                  <a:tcPr marT="45725" marB="45725" marR="91450" marL="91450">
                    <a:lnL cap="flat" cmpd="sng" w="9525">
                      <a:solidFill>
                        <a:schemeClr val="accent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latin typeface="Proxima Nova"/>
                          <a:ea typeface="Proxima Nova"/>
                          <a:cs typeface="Proxima Nova"/>
                          <a:sym typeface="Proxima Nova"/>
                        </a:rPr>
                        <a:t>Simulator generated impedance Zo by sweeping the features</a:t>
                      </a:r>
                      <a:endParaRPr sz="1000" u="none" cap="none" strike="noStrike">
                        <a:latin typeface="Proxima Nova"/>
                        <a:ea typeface="Proxima Nova"/>
                        <a:cs typeface="Proxima Nova"/>
                        <a:sym typeface="Proxima Nova"/>
                      </a:endParaRPr>
                    </a:p>
                  </a:txBody>
                  <a:tcPr marT="45725" marB="45725" marR="91450" marL="91450">
                    <a:lnL cap="flat" cmpd="sng" w="12700">
                      <a:solidFill>
                        <a:schemeClr val="dk1"/>
                      </a:solidFill>
                      <a:prstDash val="solid"/>
                      <a:round/>
                      <a:headEnd len="sm" w="sm" type="none"/>
                      <a:tailEnd len="sm" w="sm" type="none"/>
                    </a:lnL>
                  </a:tcPr>
                </a:tc>
              </a:tr>
              <a:tr h="262475">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roxima Nova"/>
                          <a:ea typeface="Proxima Nova"/>
                          <a:cs typeface="Proxima Nova"/>
                          <a:sym typeface="Proxima Nova"/>
                        </a:rPr>
                        <a:t>Rows #</a:t>
                      </a:r>
                      <a:endParaRPr sz="1000" u="none" cap="none" strike="noStrike">
                        <a:latin typeface="Proxima Nova"/>
                        <a:ea typeface="Proxima Nova"/>
                        <a:cs typeface="Proxima Nova"/>
                        <a:sym typeface="Proxima Nova"/>
                      </a:endParaRPr>
                    </a:p>
                  </a:txBody>
                  <a:tcPr marT="45725" marB="45725" marR="91450" marL="91450">
                    <a:lnL cap="flat" cmpd="sng" w="9525">
                      <a:solidFill>
                        <a:schemeClr val="accent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latin typeface="Proxima Nova"/>
                          <a:ea typeface="Proxima Nova"/>
                          <a:cs typeface="Proxima Nova"/>
                          <a:sym typeface="Proxima Nova"/>
                        </a:rPr>
                        <a:t>1441</a:t>
                      </a:r>
                      <a:endParaRPr sz="1000" u="none" cap="none" strike="noStrike">
                        <a:latin typeface="Proxima Nova"/>
                        <a:ea typeface="Proxima Nova"/>
                        <a:cs typeface="Proxima Nova"/>
                        <a:sym typeface="Proxima Nova"/>
                      </a:endParaRPr>
                    </a:p>
                  </a:txBody>
                  <a:tcPr marT="45725" marB="45725" marR="91450" marL="91450">
                    <a:lnL cap="flat" cmpd="sng" w="12700">
                      <a:solidFill>
                        <a:schemeClr val="dk1"/>
                      </a:solidFill>
                      <a:prstDash val="solid"/>
                      <a:round/>
                      <a:headEnd len="sm" w="sm" type="none"/>
                      <a:tailEnd len="sm" w="sm" type="none"/>
                    </a:lnL>
                  </a:tcPr>
                </a:tc>
              </a:tr>
              <a:tr h="262475">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roxima Nova"/>
                          <a:ea typeface="Proxima Nova"/>
                          <a:cs typeface="Proxima Nova"/>
                          <a:sym typeface="Proxima Nova"/>
                        </a:rPr>
                        <a:t>Columns #</a:t>
                      </a:r>
                      <a:endParaRPr sz="1000" u="none" cap="none" strike="noStrike">
                        <a:latin typeface="Proxima Nova"/>
                        <a:ea typeface="Proxima Nova"/>
                        <a:cs typeface="Proxima Nova"/>
                        <a:sym typeface="Proxima Nova"/>
                      </a:endParaRPr>
                    </a:p>
                  </a:txBody>
                  <a:tcPr marT="45725" marB="45725" marR="91450" marL="91450">
                    <a:lnL cap="flat" cmpd="sng" w="9525">
                      <a:solidFill>
                        <a:schemeClr val="accent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latin typeface="Proxima Nova"/>
                          <a:ea typeface="Proxima Nova"/>
                          <a:cs typeface="Proxima Nova"/>
                          <a:sym typeface="Proxima Nova"/>
                        </a:rPr>
                        <a:t>6</a:t>
                      </a:r>
                      <a:endParaRPr sz="1000" u="none" cap="none" strike="noStrike">
                        <a:latin typeface="Proxima Nova"/>
                        <a:ea typeface="Proxima Nova"/>
                        <a:cs typeface="Proxima Nova"/>
                        <a:sym typeface="Proxima Nova"/>
                      </a:endParaRPr>
                    </a:p>
                  </a:txBody>
                  <a:tcPr marT="45725" marB="45725" marR="91450" marL="91450">
                    <a:lnL cap="flat" cmpd="sng" w="12700">
                      <a:solidFill>
                        <a:schemeClr val="dk1"/>
                      </a:solidFill>
                      <a:prstDash val="solid"/>
                      <a:round/>
                      <a:headEnd len="sm" w="sm" type="none"/>
                      <a:tailEnd len="sm" w="sm" type="none"/>
                    </a:lnL>
                  </a:tcPr>
                </a:tc>
              </a:tr>
              <a:tr h="262475">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roxima Nova"/>
                          <a:ea typeface="Proxima Nova"/>
                          <a:cs typeface="Proxima Nova"/>
                          <a:sym typeface="Proxima Nova"/>
                        </a:rPr>
                        <a:t>Numerical Cols #</a:t>
                      </a:r>
                      <a:endParaRPr sz="1000" u="none" cap="none" strike="noStrike">
                        <a:latin typeface="Proxima Nova"/>
                        <a:ea typeface="Proxima Nova"/>
                        <a:cs typeface="Proxima Nova"/>
                        <a:sym typeface="Proxima Nova"/>
                      </a:endParaRPr>
                    </a:p>
                  </a:txBody>
                  <a:tcPr marT="45725" marB="45725" marR="91450" marL="91450">
                    <a:lnL cap="flat" cmpd="sng" w="9525">
                      <a:solidFill>
                        <a:schemeClr val="accent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latin typeface="Proxima Nova"/>
                          <a:ea typeface="Proxima Nova"/>
                          <a:cs typeface="Proxima Nova"/>
                          <a:sym typeface="Proxima Nova"/>
                        </a:rPr>
                        <a:t>6</a:t>
                      </a:r>
                      <a:endParaRPr sz="1000" u="none" cap="none" strike="noStrike">
                        <a:latin typeface="Proxima Nova"/>
                        <a:ea typeface="Proxima Nova"/>
                        <a:cs typeface="Proxima Nova"/>
                        <a:sym typeface="Proxima Nova"/>
                      </a:endParaRPr>
                    </a:p>
                  </a:txBody>
                  <a:tcPr marT="45725" marB="45725" marR="91450" marL="91450">
                    <a:lnL cap="flat" cmpd="sng" w="12700">
                      <a:solidFill>
                        <a:schemeClr val="dk1"/>
                      </a:solidFill>
                      <a:prstDash val="solid"/>
                      <a:round/>
                      <a:headEnd len="sm" w="sm" type="none"/>
                      <a:tailEnd len="sm" w="sm" type="none"/>
                    </a:lnL>
                  </a:tcPr>
                </a:tc>
              </a:tr>
              <a:tr h="262475">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roxima Nova"/>
                          <a:ea typeface="Proxima Nova"/>
                          <a:cs typeface="Proxima Nova"/>
                          <a:sym typeface="Proxima Nova"/>
                        </a:rPr>
                        <a:t>Categorical Cols #</a:t>
                      </a:r>
                      <a:endParaRPr sz="1000" u="none" cap="none" strike="noStrike">
                        <a:latin typeface="Proxima Nova"/>
                        <a:ea typeface="Proxima Nova"/>
                        <a:cs typeface="Proxima Nova"/>
                        <a:sym typeface="Proxima Nova"/>
                      </a:endParaRPr>
                    </a:p>
                  </a:txBody>
                  <a:tcPr marT="45725" marB="45725" marR="91450" marL="91450">
                    <a:lnL cap="flat" cmpd="sng" w="9525">
                      <a:solidFill>
                        <a:schemeClr val="accent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latin typeface="Proxima Nova"/>
                          <a:ea typeface="Proxima Nova"/>
                          <a:cs typeface="Proxima Nova"/>
                          <a:sym typeface="Proxima Nova"/>
                        </a:rPr>
                        <a:t>0</a:t>
                      </a:r>
                      <a:endParaRPr sz="1000" u="none" cap="none" strike="noStrike">
                        <a:latin typeface="Proxima Nova"/>
                        <a:ea typeface="Proxima Nova"/>
                        <a:cs typeface="Proxima Nova"/>
                        <a:sym typeface="Proxima Nova"/>
                      </a:endParaRPr>
                    </a:p>
                  </a:txBody>
                  <a:tcPr marT="45725" marB="45725" marR="91450" marL="91450">
                    <a:lnL cap="flat" cmpd="sng" w="12700">
                      <a:solidFill>
                        <a:schemeClr val="dk1"/>
                      </a:solidFill>
                      <a:prstDash val="solid"/>
                      <a:round/>
                      <a:headEnd len="sm" w="sm" type="none"/>
                      <a:tailEnd len="sm" w="sm" type="none"/>
                    </a:lnL>
                    <a:lnB cap="flat" cmpd="sng" w="9525">
                      <a:solidFill>
                        <a:schemeClr val="accent1"/>
                      </a:solidFill>
                      <a:prstDash val="solid"/>
                      <a:round/>
                      <a:headEnd len="sm" w="sm" type="none"/>
                      <a:tailEnd len="sm" w="sm" type="none"/>
                    </a:lnB>
                  </a:tcPr>
                </a:tc>
              </a:tr>
              <a:tr h="262475">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roxima Nova"/>
                          <a:ea typeface="Proxima Nova"/>
                          <a:cs typeface="Proxima Nova"/>
                          <a:sym typeface="Proxima Nova"/>
                        </a:rPr>
                        <a:t>Missing Values Present #</a:t>
                      </a:r>
                      <a:endParaRPr sz="1000" u="none" cap="none" strike="noStrike">
                        <a:latin typeface="Proxima Nova"/>
                        <a:ea typeface="Proxima Nova"/>
                        <a:cs typeface="Proxima Nova"/>
                        <a:sym typeface="Proxima Nova"/>
                      </a:endParaRPr>
                    </a:p>
                  </a:txBody>
                  <a:tcPr marT="45725" marB="45725" marR="91450" marL="91450">
                    <a:lnL cap="flat" cmpd="sng" w="9525">
                      <a:solidFill>
                        <a:schemeClr val="accent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latin typeface="Proxima Nova"/>
                          <a:ea typeface="Proxima Nova"/>
                          <a:cs typeface="Proxima Nova"/>
                          <a:sym typeface="Proxima Nova"/>
                        </a:rPr>
                        <a:t>n/a</a:t>
                      </a:r>
                      <a:endParaRPr sz="1000" u="none" cap="none" strike="noStrike">
                        <a:latin typeface="Proxima Nova"/>
                        <a:ea typeface="Proxima Nova"/>
                        <a:cs typeface="Proxima Nova"/>
                        <a:sym typeface="Proxima Nova"/>
                      </a:endParaRPr>
                    </a:p>
                  </a:txBody>
                  <a:tcPr marT="45725" marB="45725" marR="91450" marL="91450">
                    <a:lnL cap="flat" cmpd="sng" w="12700">
                      <a:solidFill>
                        <a:schemeClr val="dk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262475">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roxima Nova"/>
                          <a:ea typeface="Proxima Nova"/>
                          <a:cs typeface="Proxima Nova"/>
                          <a:sym typeface="Proxima Nova"/>
                        </a:rPr>
                        <a:t>Outliers?#</a:t>
                      </a:r>
                      <a:endParaRPr sz="1000" u="none" cap="none" strike="noStrike">
                        <a:latin typeface="Proxima Nova"/>
                        <a:ea typeface="Proxima Nova"/>
                        <a:cs typeface="Proxima Nova"/>
                        <a:sym typeface="Proxima Nova"/>
                      </a:endParaRPr>
                    </a:p>
                  </a:txBody>
                  <a:tcPr marT="45725" marB="45725" marR="91450" marL="91450">
                    <a:lnL cap="flat" cmpd="sng" w="9525">
                      <a:solidFill>
                        <a:schemeClr val="accent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latin typeface="Proxima Nova"/>
                          <a:ea typeface="Proxima Nova"/>
                          <a:cs typeface="Proxima Nova"/>
                          <a:sym typeface="Proxima Nova"/>
                        </a:rPr>
                        <a:t>n/a</a:t>
                      </a:r>
                      <a:endParaRPr sz="1000" u="none" cap="none" strike="noStrike">
                        <a:latin typeface="Proxima Nova"/>
                        <a:ea typeface="Proxima Nova"/>
                        <a:cs typeface="Proxima Nova"/>
                        <a:sym typeface="Proxima Nova"/>
                      </a:endParaRPr>
                    </a:p>
                  </a:txBody>
                  <a:tcPr marT="45725" marB="45725" marR="91450" marL="91450">
                    <a:lnL cap="flat" cmpd="sng" w="12700">
                      <a:solidFill>
                        <a:schemeClr val="dk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pic>
        <p:nvPicPr>
          <p:cNvPr id="64" name="Google Shape;64;g27b0cf3e03d_0_36"/>
          <p:cNvPicPr preferRelativeResize="0"/>
          <p:nvPr/>
        </p:nvPicPr>
        <p:blipFill>
          <a:blip r:embed="rId4">
            <a:alphaModFix/>
          </a:blip>
          <a:stretch>
            <a:fillRect/>
          </a:stretch>
        </p:blipFill>
        <p:spPr>
          <a:xfrm>
            <a:off x="4488188" y="1396500"/>
            <a:ext cx="1581326" cy="81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7c49af9f51_0_3"/>
          <p:cNvSpPr txBox="1"/>
          <p:nvPr/>
        </p:nvSpPr>
        <p:spPr>
          <a:xfrm>
            <a:off x="550575" y="768900"/>
            <a:ext cx="8624700" cy="57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Resources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US" sz="1400" u="sng" cap="none" strike="noStrike">
                <a:solidFill>
                  <a:schemeClr val="hlink"/>
                </a:solidFill>
                <a:latin typeface="Arial"/>
                <a:ea typeface="Arial"/>
                <a:cs typeface="Arial"/>
                <a:sym typeface="Arial"/>
                <a:hlinkClick r:id="rId3"/>
              </a:rPr>
              <a:t>Three Steps to Make Data Actionable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2023-08-20T21:14:19Z</dcterms:created>
  <dc:creator>Vikesh Koul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2023-08-20T00:00:00Z</vt:filetime>
  </property>
</Properties>
</file>