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7"/>
  </p:notesMasterIdLst>
  <p:sldIdLst>
    <p:sldId id="257" r:id="rId2"/>
    <p:sldId id="256" r:id="rId3"/>
    <p:sldId id="258" r:id="rId4"/>
    <p:sldId id="259" r:id="rId5"/>
    <p:sldId id="260" r:id="rId6"/>
    <p:sldId id="309" r:id="rId7"/>
    <p:sldId id="261" r:id="rId8"/>
    <p:sldId id="263" r:id="rId9"/>
    <p:sldId id="264" r:id="rId10"/>
    <p:sldId id="286" r:id="rId11"/>
    <p:sldId id="285" r:id="rId12"/>
    <p:sldId id="288" r:id="rId13"/>
    <p:sldId id="287" r:id="rId14"/>
    <p:sldId id="290" r:id="rId15"/>
    <p:sldId id="289" r:id="rId16"/>
    <p:sldId id="292" r:id="rId17"/>
    <p:sldId id="291" r:id="rId18"/>
    <p:sldId id="294" r:id="rId19"/>
    <p:sldId id="293" r:id="rId20"/>
    <p:sldId id="265" r:id="rId21"/>
    <p:sldId id="266" r:id="rId22"/>
    <p:sldId id="267" r:id="rId23"/>
    <p:sldId id="268" r:id="rId24"/>
    <p:sldId id="269" r:id="rId25"/>
    <p:sldId id="270" r:id="rId26"/>
    <p:sldId id="311" r:id="rId27"/>
    <p:sldId id="310" r:id="rId28"/>
    <p:sldId id="271" r:id="rId29"/>
    <p:sldId id="304" r:id="rId30"/>
    <p:sldId id="306" r:id="rId31"/>
    <p:sldId id="305" r:id="rId32"/>
    <p:sldId id="302" r:id="rId33"/>
    <p:sldId id="303" r:id="rId34"/>
    <p:sldId id="301" r:id="rId35"/>
    <p:sldId id="300" r:id="rId36"/>
    <p:sldId id="298" r:id="rId37"/>
    <p:sldId id="299" r:id="rId38"/>
    <p:sldId id="273" r:id="rId39"/>
    <p:sldId id="297" r:id="rId40"/>
    <p:sldId id="296" r:id="rId41"/>
    <p:sldId id="295" r:id="rId42"/>
    <p:sldId id="272" r:id="rId43"/>
    <p:sldId id="274" r:id="rId44"/>
    <p:sldId id="275" r:id="rId45"/>
    <p:sldId id="276" r:id="rId46"/>
    <p:sldId id="277" r:id="rId47"/>
    <p:sldId id="278" r:id="rId48"/>
    <p:sldId id="279" r:id="rId49"/>
    <p:sldId id="284" r:id="rId50"/>
    <p:sldId id="281" r:id="rId51"/>
    <p:sldId id="308" r:id="rId52"/>
    <p:sldId id="307" r:id="rId53"/>
    <p:sldId id="280" r:id="rId54"/>
    <p:sldId id="282" r:id="rId55"/>
    <p:sldId id="283" r:id="rId56"/>
  </p:sldIdLst>
  <p:sldSz cx="9144000" cy="6858000" type="screen4x3"/>
  <p:notesSz cx="6858000" cy="9144000"/>
  <p:custDataLst>
    <p:tags r:id="rId5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00099"/>
    <a:srgbClr val="FFFF00"/>
    <a:srgbClr val="008380"/>
    <a:srgbClr val="2E5352"/>
    <a:srgbClr val="008080"/>
    <a:srgbClr val="009999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07" autoAdjust="0"/>
    <p:restoredTop sz="94660"/>
  </p:normalViewPr>
  <p:slideViewPr>
    <p:cSldViewPr>
      <p:cViewPr varScale="1">
        <p:scale>
          <a:sx n="58" d="100"/>
          <a:sy n="58" d="100"/>
        </p:scale>
        <p:origin x="-804" y="-78"/>
      </p:cViewPr>
      <p:guideLst>
        <p:guide orient="horz" pos="13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BE67CB-BAAE-400F-A290-3F8818786E3A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L1.</a:t>
            </a:r>
            <a:fld id="{470FD60D-7C18-4298-BFE5-F01A9581FD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L1.</a:t>
            </a:r>
            <a:fld id="{274E24A8-3EC0-48A4-8252-99A3042217C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791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791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L1.</a:t>
            </a:r>
            <a:fld id="{EC0A9781-D82A-4EDE-9B8C-B371C5809B4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L1.</a:t>
            </a:r>
            <a:fld id="{ABBF2E29-B4E2-417C-A27C-D54FE309C75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L1.</a:t>
            </a:r>
            <a:fld id="{C90DBC52-E03F-4518-BA3E-05190D05498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L1.</a:t>
            </a:r>
            <a:fld id="{B58D1AE1-FEE1-4866-AD47-62D96349DE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L1.</a:t>
            </a:r>
            <a:fld id="{29B0D7B8-9F12-4409-9795-B2FF848CB11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L1.</a:t>
            </a:r>
            <a:fld id="{DE5EA6F0-BCC5-48E0-9708-352BCA63DAE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L1.</a:t>
            </a:r>
            <a:fld id="{33F7C0A7-9740-4F2F-8D5E-79E517B409A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L1.</a:t>
            </a:r>
            <a:fld id="{DF8C0E95-B8B0-4A60-9225-797E0A47173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L1.</a:t>
            </a:r>
            <a:fld id="{594B51D6-BB67-4822-BE89-0C436E69862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L1.</a:t>
            </a:r>
            <a:fld id="{3A28F3F2-1013-40B1-8F6D-1D618EF232BE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heory.lcs.mit.edu/classes/6.046/handouts/calendar.pdf" TargetMode="External"/><Relationship Id="rId2" Type="http://schemas.openxmlformats.org/officeDocument/2006/relationships/hyperlink" Target="http://theory.lcs.mit.edu/classes/6.046/handouts/course-information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heory.lcs.mit.edu/classes/6.046/recitation.html" TargetMode="External"/><Relationship Id="rId2" Type="http://schemas.openxmlformats.org/officeDocument/2006/relationships/hyperlink" Target="http://theory.lcs.mit.edu/classes/6.046/staff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theory.lcs.mit.edu/classes/6.046/collaboration.html" TargetMode="External"/><Relationship Id="rId5" Type="http://schemas.openxmlformats.org/officeDocument/2006/relationships/hyperlink" Target="http://www.amazon.com/exec/obidos/ASIN/0262032937/qid=999563592/sr=1-3/ref=sc_b_3/002-9233126-5488026" TargetMode="External"/><Relationship Id="rId4" Type="http://schemas.openxmlformats.org/officeDocument/2006/relationships/hyperlink" Target="http://theory.lcs.mit.edu/classes/6.046/handouts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1524000"/>
          </a:xfrm>
        </p:spPr>
        <p:txBody>
          <a:bodyPr/>
          <a:lstStyle/>
          <a:p>
            <a:pPr algn="ctr"/>
            <a:r>
              <a:rPr lang="en-US" sz="4800" i="1"/>
              <a:t>Introduction to Algorithms</a:t>
            </a:r>
            <a:br>
              <a:rPr lang="en-US" sz="4800" i="1"/>
            </a:br>
            <a:r>
              <a:rPr lang="en-US" sz="3600">
                <a:solidFill>
                  <a:srgbClr val="009999"/>
                </a:solidFill>
              </a:rPr>
              <a:t>6.046J</a:t>
            </a:r>
            <a:br>
              <a:rPr lang="en-US" sz="3600">
                <a:solidFill>
                  <a:srgbClr val="009999"/>
                </a:solidFill>
              </a:rPr>
            </a:br>
            <a:endParaRPr lang="en-US" sz="32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2500" y="4953000"/>
            <a:ext cx="7086600" cy="152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000" b="1" i="1">
                <a:solidFill>
                  <a:schemeClr val="accent2"/>
                </a:solidFill>
              </a:rPr>
              <a:t>Lecture 1</a:t>
            </a:r>
          </a:p>
          <a:p>
            <a:pPr>
              <a:lnSpc>
                <a:spcPct val="80000"/>
              </a:lnSpc>
            </a:pPr>
            <a:r>
              <a:rPr lang="en-US" sz="2800" b="1"/>
              <a:t>Prof. Shafi Goldwasser </a:t>
            </a:r>
          </a:p>
          <a:p>
            <a:pPr>
              <a:lnSpc>
                <a:spcPct val="80000"/>
              </a:lnSpc>
            </a:pPr>
            <a:r>
              <a:rPr lang="en-US" sz="2800" b="1"/>
              <a:t>Prof. Erik Demaine</a:t>
            </a:r>
          </a:p>
        </p:txBody>
      </p:sp>
      <p:pic>
        <p:nvPicPr>
          <p:cNvPr id="4100" name="Picture 4" descr="cl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3275" y="1925638"/>
            <a:ext cx="2303463" cy="27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D4F7B3E4-86FA-4647-99F0-4CA837089005}" type="slidenum">
              <a:rPr lang="en-US"/>
              <a:pPr/>
              <a:t>10</a:t>
            </a:fld>
            <a:endParaRPr lang="en-US"/>
          </a:p>
        </p:txBody>
      </p:sp>
      <p:sp>
        <p:nvSpPr>
          <p:cNvPr id="3891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insertion sort</a:t>
            </a:r>
          </a:p>
        </p:txBody>
      </p:sp>
      <p:grpSp>
        <p:nvGrpSpPr>
          <p:cNvPr id="38915" name="Group 2051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38916" name="Oval 2052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17" name="Text Box 2053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38918" name="Text Box 2054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38919" name="Text Box 2055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38920" name="Text Box 2056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38921" name="Text Box 2057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38922" name="Text Box 2058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38923" name="Arc 2059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A0872305-EF6C-4B23-A126-51BFAB54605A}" type="slidenum">
              <a:rPr lang="en-US"/>
              <a:pPr/>
              <a:t>11</a:t>
            </a:fld>
            <a:endParaRPr lang="en-US"/>
          </a:p>
        </p:txBody>
      </p:sp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insertion sort</a:t>
            </a:r>
          </a:p>
        </p:txBody>
      </p:sp>
      <p:grpSp>
        <p:nvGrpSpPr>
          <p:cNvPr id="37891" name="Group 1027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37892" name="Oval 1028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893" name="Text Box 1029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37894" name="Text Box 1030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37895" name="Text Box 1031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37896" name="Text Box 1032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37897" name="Text Box 1033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37898" name="Text Box 1034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37899" name="Arc 1035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7901" name="Oval 1037"/>
          <p:cNvSpPr>
            <a:spLocks noChangeArrowheads="1"/>
          </p:cNvSpPr>
          <p:nvPr/>
        </p:nvSpPr>
        <p:spPr bwMode="auto">
          <a:xfrm>
            <a:off x="3886200" y="2362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7902" name="Text Box 1038"/>
          <p:cNvSpPr txBox="1">
            <a:spLocks noChangeArrowheads="1"/>
          </p:cNvSpPr>
          <p:nvPr/>
        </p:nvSpPr>
        <p:spPr bwMode="auto">
          <a:xfrm>
            <a:off x="2133600" y="2286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37903" name="Text Box 1039"/>
          <p:cNvSpPr txBox="1">
            <a:spLocks noChangeArrowheads="1"/>
          </p:cNvSpPr>
          <p:nvPr/>
        </p:nvSpPr>
        <p:spPr bwMode="auto">
          <a:xfrm>
            <a:off x="3048000" y="2286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37904" name="Text Box 1040"/>
          <p:cNvSpPr txBox="1">
            <a:spLocks noChangeArrowheads="1"/>
          </p:cNvSpPr>
          <p:nvPr/>
        </p:nvSpPr>
        <p:spPr bwMode="auto">
          <a:xfrm>
            <a:off x="3962400" y="2286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37905" name="Text Box 1041"/>
          <p:cNvSpPr txBox="1">
            <a:spLocks noChangeArrowheads="1"/>
          </p:cNvSpPr>
          <p:nvPr/>
        </p:nvSpPr>
        <p:spPr bwMode="auto">
          <a:xfrm>
            <a:off x="4876800" y="2286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37906" name="Text Box 1042"/>
          <p:cNvSpPr txBox="1">
            <a:spLocks noChangeArrowheads="1"/>
          </p:cNvSpPr>
          <p:nvPr/>
        </p:nvSpPr>
        <p:spPr bwMode="auto">
          <a:xfrm>
            <a:off x="5791200" y="2286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37907" name="Text Box 1043"/>
          <p:cNvSpPr txBox="1">
            <a:spLocks noChangeArrowheads="1"/>
          </p:cNvSpPr>
          <p:nvPr/>
        </p:nvSpPr>
        <p:spPr bwMode="auto">
          <a:xfrm>
            <a:off x="6705600" y="2286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BB0FBBC3-8EE2-40CB-916B-B089532D66FA}" type="slidenum">
              <a:rPr lang="en-US"/>
              <a:pPr/>
              <a:t>12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insertion sort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0964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0971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0972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0973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0978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0979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0980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C5FBE374-F317-43DA-9878-FE4A2930E32C}" type="slidenum">
              <a:rPr lang="en-US"/>
              <a:pPr/>
              <a:t>13</a:t>
            </a:fld>
            <a:endParaRPr lang="en-US"/>
          </a:p>
        </p:txBody>
      </p:sp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insertion sort</a:t>
            </a:r>
          </a:p>
        </p:txBody>
      </p:sp>
      <p:grpSp>
        <p:nvGrpSpPr>
          <p:cNvPr id="39939" name="Group 1027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39940" name="Oval 1028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41" name="Text Box 1029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39942" name="Text Box 1030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39943" name="Text Box 1031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39944" name="Text Box 1032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39945" name="Text Box 1033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39946" name="Text Box 1034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39947" name="Arc 1035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9948" name="Group 1036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39949" name="Oval 1037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50" name="Text Box 1038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39951" name="Text Box 1039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39952" name="Text Box 1040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39953" name="Text Box 1041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39954" name="Text Box 1042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39955" name="Text Box 1043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39956" name="Arc 1044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9958" name="Oval 1046"/>
          <p:cNvSpPr>
            <a:spLocks noChangeArrowheads="1"/>
          </p:cNvSpPr>
          <p:nvPr/>
        </p:nvSpPr>
        <p:spPr bwMode="auto">
          <a:xfrm>
            <a:off x="4800600" y="3124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59" name="Text Box 1047"/>
          <p:cNvSpPr txBox="1">
            <a:spLocks noChangeArrowheads="1"/>
          </p:cNvSpPr>
          <p:nvPr/>
        </p:nvSpPr>
        <p:spPr bwMode="auto">
          <a:xfrm>
            <a:off x="2133600" y="3048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39960" name="Text Box 1048"/>
          <p:cNvSpPr txBox="1">
            <a:spLocks noChangeArrowheads="1"/>
          </p:cNvSpPr>
          <p:nvPr/>
        </p:nvSpPr>
        <p:spPr bwMode="auto">
          <a:xfrm>
            <a:off x="3048000" y="3048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39961" name="Text Box 1049"/>
          <p:cNvSpPr txBox="1">
            <a:spLocks noChangeArrowheads="1"/>
          </p:cNvSpPr>
          <p:nvPr/>
        </p:nvSpPr>
        <p:spPr bwMode="auto">
          <a:xfrm>
            <a:off x="3962400" y="3048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39962" name="Text Box 1050"/>
          <p:cNvSpPr txBox="1">
            <a:spLocks noChangeArrowheads="1"/>
          </p:cNvSpPr>
          <p:nvPr/>
        </p:nvSpPr>
        <p:spPr bwMode="auto">
          <a:xfrm>
            <a:off x="4876800" y="3048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39963" name="Text Box 1051"/>
          <p:cNvSpPr txBox="1">
            <a:spLocks noChangeArrowheads="1"/>
          </p:cNvSpPr>
          <p:nvPr/>
        </p:nvSpPr>
        <p:spPr bwMode="auto">
          <a:xfrm>
            <a:off x="5791200" y="3048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39964" name="Text Box 1052"/>
          <p:cNvSpPr txBox="1">
            <a:spLocks noChangeArrowheads="1"/>
          </p:cNvSpPr>
          <p:nvPr/>
        </p:nvSpPr>
        <p:spPr bwMode="auto">
          <a:xfrm>
            <a:off x="6705600" y="3048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8C077E94-CE8E-487B-83A3-07012032F140}" type="slidenum">
              <a:rPr lang="en-US"/>
              <a:pPr/>
              <a:t>14</a:t>
            </a:fld>
            <a:endParaRPr lang="en-US"/>
          </a:p>
        </p:txBody>
      </p:sp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insertion sort</a:t>
            </a:r>
          </a:p>
        </p:txBody>
      </p:sp>
      <p:grpSp>
        <p:nvGrpSpPr>
          <p:cNvPr id="43011" name="Group 1027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3012" name="Oval 1028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13" name="Text Box 1029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3014" name="Text Box 1030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3015" name="Text Box 1031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3016" name="Text Box 1032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3017" name="Text Box 1033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3018" name="Text Box 1034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3019" name="Arc 1035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3020" name="Group 1036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3021" name="Oval 1037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22" name="Text Box 1038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3023" name="Text Box 1039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3024" name="Text Box 1040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3025" name="Text Box 1041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3026" name="Text Box 1042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3027" name="Text Box 1043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3028" name="Arc 1044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3029" name="Group 1045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3030" name="Oval 1046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31" name="Text Box 1047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3032" name="Text Box 1048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3033" name="Text Box 1049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3034" name="Text Box 1050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3035" name="Text Box 1051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3036" name="Text Box 1052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3037" name="Arc 1053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B2BCAAA2-FCB5-4D1F-A6BD-7F10542FC827}" type="slidenum">
              <a:rPr lang="en-US"/>
              <a:pPr/>
              <a:t>15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insertion sort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1988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1990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1992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1995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1996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1997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998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1999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2000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2001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2002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2003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2004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2005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2006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007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2008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2009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2010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2011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2012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2013" name="Arc 29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2014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55E7DB09-89C0-452E-AA1E-EFC5474BD205}" type="slidenum">
              <a:rPr lang="en-US"/>
              <a:pPr/>
              <a:t>16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insertion sort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5060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61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5066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5067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5068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5069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5072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5073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5074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5076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5077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5078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5081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5083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5084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5085" name="Arc 29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5086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45093" name="Arc 37"/>
          <p:cNvSpPr>
            <a:spLocks/>
          </p:cNvSpPr>
          <p:nvPr/>
        </p:nvSpPr>
        <p:spPr bwMode="auto">
          <a:xfrm rot="-10800000">
            <a:off x="2819400" y="4273550"/>
            <a:ext cx="30956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60B40670-BD45-4213-B174-9D9EEB0D8F2C}" type="slidenum">
              <a:rPr lang="en-US"/>
              <a:pPr/>
              <a:t>17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insertion sort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4036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4038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4039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4040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4041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4043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4044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4045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046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4048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4049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4050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4052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4053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4054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055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4056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4057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4061" name="Arc 29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4062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44069" name="Arc 37"/>
          <p:cNvSpPr>
            <a:spLocks/>
          </p:cNvSpPr>
          <p:nvPr/>
        </p:nvSpPr>
        <p:spPr bwMode="auto">
          <a:xfrm rot="-10800000">
            <a:off x="2819400" y="4273550"/>
            <a:ext cx="30956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4070" name="Oval 38"/>
          <p:cNvSpPr>
            <a:spLocks noChangeArrowheads="1"/>
          </p:cNvSpPr>
          <p:nvPr/>
        </p:nvSpPr>
        <p:spPr bwMode="auto">
          <a:xfrm>
            <a:off x="6629400" y="4648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4071" name="Text Box 39"/>
          <p:cNvSpPr txBox="1">
            <a:spLocks noChangeArrowheads="1"/>
          </p:cNvSpPr>
          <p:nvPr/>
        </p:nvSpPr>
        <p:spPr bwMode="auto">
          <a:xfrm>
            <a:off x="21336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30480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39624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48768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44075" name="Text Box 43"/>
          <p:cNvSpPr txBox="1">
            <a:spLocks noChangeArrowheads="1"/>
          </p:cNvSpPr>
          <p:nvPr/>
        </p:nvSpPr>
        <p:spPr bwMode="auto">
          <a:xfrm>
            <a:off x="57912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67056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C273AC9B-1B1B-480D-B47A-9448976E47D7}" type="slidenum">
              <a:rPr lang="en-US"/>
              <a:pPr/>
              <a:t>18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insertion sort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7108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09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7110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7111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7112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7113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7114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7115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7116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18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7119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7120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7121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7122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7123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7124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7125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7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7128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7129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7130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7131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7132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7133" name="Arc 29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7134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47137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47139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47140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47141" name="Arc 37"/>
          <p:cNvSpPr>
            <a:spLocks/>
          </p:cNvSpPr>
          <p:nvPr/>
        </p:nvSpPr>
        <p:spPr bwMode="auto">
          <a:xfrm rot="-10800000">
            <a:off x="2819400" y="4273550"/>
            <a:ext cx="30956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7142" name="Oval 38"/>
          <p:cNvSpPr>
            <a:spLocks noChangeArrowheads="1"/>
          </p:cNvSpPr>
          <p:nvPr/>
        </p:nvSpPr>
        <p:spPr bwMode="auto">
          <a:xfrm>
            <a:off x="6629400" y="4648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7143" name="Text Box 39"/>
          <p:cNvSpPr txBox="1">
            <a:spLocks noChangeArrowheads="1"/>
          </p:cNvSpPr>
          <p:nvPr/>
        </p:nvSpPr>
        <p:spPr bwMode="auto">
          <a:xfrm>
            <a:off x="21336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30480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39624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48768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47147" name="Text Box 43"/>
          <p:cNvSpPr txBox="1">
            <a:spLocks noChangeArrowheads="1"/>
          </p:cNvSpPr>
          <p:nvPr/>
        </p:nvSpPr>
        <p:spPr bwMode="auto">
          <a:xfrm>
            <a:off x="57912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47148" name="Text Box 44"/>
          <p:cNvSpPr txBox="1">
            <a:spLocks noChangeArrowheads="1"/>
          </p:cNvSpPr>
          <p:nvPr/>
        </p:nvSpPr>
        <p:spPr bwMode="auto">
          <a:xfrm>
            <a:off x="67056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47149" name="Arc 45"/>
          <p:cNvSpPr>
            <a:spLocks/>
          </p:cNvSpPr>
          <p:nvPr/>
        </p:nvSpPr>
        <p:spPr bwMode="auto">
          <a:xfrm rot="-10800000">
            <a:off x="4572000" y="5035550"/>
            <a:ext cx="22574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F17C7B09-F963-4BEB-8CF7-08500B379402}" type="slidenum">
              <a:rPr lang="en-US"/>
              <a:pPr/>
              <a:t>19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insertion sort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6084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5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6089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6091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6092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94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6095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6097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6098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6099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6100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6101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103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6104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6105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6106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6107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6108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6109" name="Arc 29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6110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46117" name="Arc 37"/>
          <p:cNvSpPr>
            <a:spLocks/>
          </p:cNvSpPr>
          <p:nvPr/>
        </p:nvSpPr>
        <p:spPr bwMode="auto">
          <a:xfrm rot="-10800000">
            <a:off x="2819400" y="4273550"/>
            <a:ext cx="30956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6118" name="Oval 38"/>
          <p:cNvSpPr>
            <a:spLocks noChangeArrowheads="1"/>
          </p:cNvSpPr>
          <p:nvPr/>
        </p:nvSpPr>
        <p:spPr bwMode="auto">
          <a:xfrm>
            <a:off x="6629400" y="4648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21336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30480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39624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48768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57912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67056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46125" name="Arc 45"/>
          <p:cNvSpPr>
            <a:spLocks/>
          </p:cNvSpPr>
          <p:nvPr/>
        </p:nvSpPr>
        <p:spPr bwMode="auto">
          <a:xfrm rot="-10800000">
            <a:off x="4572000" y="5035550"/>
            <a:ext cx="22574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2133600" y="533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3048000" y="533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46128" name="Text Box 48"/>
          <p:cNvSpPr txBox="1">
            <a:spLocks noChangeArrowheads="1"/>
          </p:cNvSpPr>
          <p:nvPr/>
        </p:nvSpPr>
        <p:spPr bwMode="auto">
          <a:xfrm>
            <a:off x="3962400" y="533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46129" name="Text Box 49"/>
          <p:cNvSpPr txBox="1">
            <a:spLocks noChangeArrowheads="1"/>
          </p:cNvSpPr>
          <p:nvPr/>
        </p:nvSpPr>
        <p:spPr bwMode="auto">
          <a:xfrm>
            <a:off x="4876800" y="533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46130" name="Text Box 50"/>
          <p:cNvSpPr txBox="1">
            <a:spLocks noChangeArrowheads="1"/>
          </p:cNvSpPr>
          <p:nvPr/>
        </p:nvSpPr>
        <p:spPr bwMode="auto">
          <a:xfrm>
            <a:off x="5791200" y="533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46131" name="Text Box 51"/>
          <p:cNvSpPr txBox="1">
            <a:spLocks noChangeArrowheads="1"/>
          </p:cNvSpPr>
          <p:nvPr/>
        </p:nvSpPr>
        <p:spPr bwMode="auto">
          <a:xfrm>
            <a:off x="6705600" y="533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46132" name="Text Box 52"/>
          <p:cNvSpPr txBox="1">
            <a:spLocks noChangeArrowheads="1"/>
          </p:cNvSpPr>
          <p:nvPr/>
        </p:nvSpPr>
        <p:spPr bwMode="auto">
          <a:xfrm>
            <a:off x="7254875" y="5334000"/>
            <a:ext cx="974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C2EC7FAC-3A8B-4310-B0FD-FC8087C52613}" type="slidenum">
              <a:rPr lang="en-US"/>
              <a:pPr/>
              <a:t>2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638" y="304800"/>
            <a:ext cx="7319962" cy="1143000"/>
          </a:xfrm>
        </p:spPr>
        <p:txBody>
          <a:bodyPr/>
          <a:lstStyle/>
          <a:p>
            <a:r>
              <a:rPr lang="en-US"/>
              <a:t>Welcome to </a:t>
            </a:r>
            <a:r>
              <a:rPr lang="en-US" i="1"/>
              <a:t>Introduction to Algorithms, </a:t>
            </a:r>
            <a:r>
              <a:rPr lang="en-US"/>
              <a:t>Spring 2004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676400" y="1858963"/>
            <a:ext cx="1876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/>
              <a:t>Handouts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676400" y="2438400"/>
            <a:ext cx="5791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20000"/>
              </a:spcBef>
              <a:buClr>
                <a:schemeClr val="tx2"/>
              </a:buClr>
              <a:buFontTx/>
              <a:buAutoNum type="arabicPeriod"/>
            </a:pPr>
            <a:r>
              <a:rPr lang="en-US" sz="2800">
                <a:hlinkClick r:id="rId2"/>
              </a:rPr>
              <a:t>Course Information</a:t>
            </a:r>
            <a:endParaRPr lang="en-US" sz="2800"/>
          </a:p>
          <a:p>
            <a:pPr marL="457200" indent="-457200" algn="l">
              <a:spcBef>
                <a:spcPct val="20000"/>
              </a:spcBef>
              <a:buClr>
                <a:schemeClr val="tx2"/>
              </a:buClr>
              <a:buFontTx/>
              <a:buAutoNum type="arabicPeriod"/>
            </a:pPr>
            <a:r>
              <a:rPr lang="en-US" sz="2800" u="sng">
                <a:solidFill>
                  <a:schemeClr val="accent2"/>
                </a:solidFill>
              </a:rPr>
              <a:t>Course </a:t>
            </a:r>
            <a:r>
              <a:rPr lang="en-US" sz="2800" u="sng">
                <a:solidFill>
                  <a:schemeClr val="accent2"/>
                </a:solidFill>
                <a:hlinkClick r:id="rId3"/>
              </a:rPr>
              <a:t>Calendar</a:t>
            </a:r>
            <a:endParaRPr lang="en-US" sz="2800" u="sng">
              <a:solidFill>
                <a:schemeClr val="accent2"/>
              </a:solidFill>
            </a:endParaRPr>
          </a:p>
          <a:p>
            <a:pPr marL="457200" indent="-457200" algn="l">
              <a:spcBef>
                <a:spcPct val="20000"/>
              </a:spcBef>
              <a:buClr>
                <a:schemeClr val="tx2"/>
              </a:buClr>
              <a:buFontTx/>
              <a:buAutoNum type="arabicPeriod"/>
            </a:pPr>
            <a:r>
              <a:rPr lang="en-US" sz="2800"/>
              <a:t>Problem Set 1 </a:t>
            </a:r>
          </a:p>
          <a:p>
            <a:pPr marL="457200" indent="-457200" algn="l">
              <a:spcBef>
                <a:spcPct val="20000"/>
              </a:spcBef>
              <a:buClr>
                <a:schemeClr val="tx2"/>
              </a:buClr>
              <a:buFontTx/>
              <a:buAutoNum type="arabicPeriod"/>
            </a:pPr>
            <a:r>
              <a:rPr lang="en-US" sz="2800"/>
              <a:t>Akra-Bazzi Handout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E7E764E2-D737-4645-BA8E-C76BC64CF7CB}" type="slidenum">
              <a:rPr lang="en-US"/>
              <a:pPr/>
              <a:t>20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6705600" cy="1143000"/>
          </a:xfrm>
        </p:spPr>
        <p:txBody>
          <a:bodyPr/>
          <a:lstStyle/>
          <a:p>
            <a:r>
              <a:rPr lang="en-US"/>
              <a:t>Running time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723900" y="1905000"/>
            <a:ext cx="76962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/>
              <a:t>The running time depends on the input: an already sorted sequence is easier to sort.</a:t>
            </a:r>
          </a:p>
          <a:p>
            <a:pPr marL="231775" indent="-231775" algn="l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Major Simplifying Convention:</a:t>
            </a:r>
            <a:r>
              <a:rPr lang="en-US"/>
              <a:t> Parameterize the running time by the size of the input, since short sequences are easier to sort than long ones. </a:t>
            </a:r>
          </a:p>
          <a:p>
            <a:pPr lvl="1" algn="l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/>
              <a:t>T</a:t>
            </a:r>
            <a:r>
              <a:rPr lang="en-US" baseline="-25000"/>
              <a:t>A</a:t>
            </a:r>
            <a:r>
              <a:rPr lang="en-US"/>
              <a:t>(n) =  time of A on length n inputs</a:t>
            </a:r>
          </a:p>
          <a:p>
            <a:pPr marL="231775" indent="-231775" algn="l">
              <a:lnSpc>
                <a:spcPct val="85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/>
              <a:t>Generally, we seek upper bounds on the running time, to have a guarantee of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39E4FB97-29C4-44D6-A48A-FFF235B8E3B7}" type="slidenum">
              <a:rPr lang="en-US"/>
              <a:pPr/>
              <a:t>21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Kinds of analyses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162050" y="1524000"/>
            <a:ext cx="6819900" cy="49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b="1">
                <a:solidFill>
                  <a:schemeClr val="hlink"/>
                </a:solidFill>
              </a:rPr>
              <a:t>Worst-case: </a:t>
            </a:r>
            <a:r>
              <a:rPr lang="en-US">
                <a:solidFill>
                  <a:schemeClr val="tx2"/>
                </a:solidFill>
              </a:rPr>
              <a:t>(usually)</a:t>
            </a:r>
            <a:endParaRPr lang="en-US"/>
          </a:p>
          <a:p>
            <a:pPr marL="690563" lvl="1" indent="-238125" algn="l">
              <a:lnSpc>
                <a:spcPct val="85000"/>
              </a:lnSpc>
              <a:spcBef>
                <a:spcPct val="10000"/>
              </a:spcBef>
              <a:buClr>
                <a:schemeClr val="accent2"/>
              </a:buClr>
              <a:buFontTx/>
              <a:buChar char="•"/>
            </a:pP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</a:t>
            </a:r>
            <a:r>
              <a:rPr lang="en-US"/>
              <a:t> maximum time of algorithm on any input of size 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/>
              <a:t>.</a:t>
            </a:r>
          </a:p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b="1">
                <a:solidFill>
                  <a:schemeClr val="hlink"/>
                </a:solidFill>
              </a:rPr>
              <a:t>Average-case: </a:t>
            </a:r>
            <a:r>
              <a:rPr lang="en-US">
                <a:solidFill>
                  <a:schemeClr val="tx2"/>
                </a:solidFill>
              </a:rPr>
              <a:t>(sometimes)</a:t>
            </a:r>
            <a:endParaRPr lang="en-US"/>
          </a:p>
          <a:p>
            <a:pPr marL="690563" lvl="1" indent="-238125" algn="l">
              <a:lnSpc>
                <a:spcPct val="85000"/>
              </a:lnSpc>
              <a:spcBef>
                <a:spcPct val="10000"/>
              </a:spcBef>
              <a:buClr>
                <a:schemeClr val="accent2"/>
              </a:buClr>
              <a:buFontTx/>
              <a:buChar char="•"/>
            </a:pP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</a:t>
            </a:r>
            <a:r>
              <a:rPr lang="en-US"/>
              <a:t> expected time of algorithm over all inputs of size 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/>
              <a:t>.</a:t>
            </a:r>
          </a:p>
          <a:p>
            <a:pPr marL="690563" lvl="1" indent="-238125" algn="l">
              <a:lnSpc>
                <a:spcPct val="85000"/>
              </a:lnSpc>
              <a:spcBef>
                <a:spcPct val="10000"/>
              </a:spcBef>
              <a:buClr>
                <a:schemeClr val="accent2"/>
              </a:buClr>
              <a:buFontTx/>
              <a:buChar char="•"/>
            </a:pPr>
            <a:r>
              <a:rPr lang="en-US"/>
              <a:t>Need assumption of statistical distribution of inputs.</a:t>
            </a:r>
          </a:p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b="1">
                <a:solidFill>
                  <a:schemeClr val="hlink"/>
                </a:solidFill>
              </a:rPr>
              <a:t>Best-case: </a:t>
            </a:r>
            <a:r>
              <a:rPr lang="en-US">
                <a:solidFill>
                  <a:schemeClr val="tx2"/>
                </a:solidFill>
              </a:rPr>
              <a:t>(NEVER)</a:t>
            </a:r>
            <a:endParaRPr lang="en-US"/>
          </a:p>
          <a:p>
            <a:pPr marL="690563" lvl="1" indent="-238125" algn="l">
              <a:lnSpc>
                <a:spcPct val="85000"/>
              </a:lnSpc>
              <a:spcBef>
                <a:spcPct val="10000"/>
              </a:spcBef>
              <a:buClr>
                <a:schemeClr val="accent2"/>
              </a:buClr>
              <a:buFontTx/>
              <a:buChar char="•"/>
            </a:pPr>
            <a:r>
              <a:rPr lang="en-US"/>
              <a:t>Cheat with a slow algorithm that works fast on </a:t>
            </a:r>
            <a:r>
              <a:rPr lang="en-US" i="1"/>
              <a:t>some</a:t>
            </a:r>
            <a:r>
              <a:rPr lang="en-US"/>
              <a:t>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4231F1E5-AB25-48F8-B75C-035903D43A2B}" type="slidenum">
              <a:rPr lang="en-US"/>
              <a:pPr/>
              <a:t>22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Machine-independent time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071563" y="1447800"/>
            <a:ext cx="740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 algn="l"/>
            <a:r>
              <a:rPr lang="en-US" i="1"/>
              <a:t>What is insertion sort’s worst-case time?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143000" y="2667000"/>
            <a:ext cx="199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chemeClr val="accent2"/>
                </a:solidFill>
              </a:rPr>
              <a:t>B</a:t>
            </a:r>
            <a:r>
              <a:rPr lang="en-US" sz="2400" b="1">
                <a:solidFill>
                  <a:schemeClr val="accent2"/>
                </a:solidFill>
              </a:rPr>
              <a:t>IG </a:t>
            </a:r>
            <a:r>
              <a:rPr lang="en-US" b="1">
                <a:solidFill>
                  <a:schemeClr val="accent2"/>
                </a:solidFill>
              </a:rPr>
              <a:t>I</a:t>
            </a:r>
            <a:r>
              <a:rPr lang="en-US" sz="2400" b="1">
                <a:solidFill>
                  <a:schemeClr val="accent2"/>
                </a:solidFill>
              </a:rPr>
              <a:t>DEAS</a:t>
            </a:r>
            <a:r>
              <a:rPr lang="en-US" b="1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85800" y="3433763"/>
            <a:ext cx="7515225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27013" indent="-227013" algn="l">
              <a:buFontTx/>
              <a:buChar char="•"/>
            </a:pPr>
            <a:r>
              <a:rPr lang="en-US" sz="2400">
                <a:solidFill>
                  <a:srgbClr val="000099"/>
                </a:solidFill>
              </a:rPr>
              <a:t>  </a:t>
            </a:r>
            <a:r>
              <a:rPr lang="en-US" sz="2400" b="1" i="1">
                <a:solidFill>
                  <a:schemeClr val="accent2"/>
                </a:solidFill>
              </a:rPr>
              <a:t>Ignore machine dependent constants</a:t>
            </a:r>
            <a:r>
              <a:rPr lang="en-US" sz="2400" b="1" i="1">
                <a:solidFill>
                  <a:srgbClr val="000099"/>
                </a:solidFill>
              </a:rPr>
              <a:t>,</a:t>
            </a:r>
            <a:r>
              <a:rPr lang="en-US" sz="2800">
                <a:solidFill>
                  <a:srgbClr val="000099"/>
                </a:solidFill>
              </a:rPr>
              <a:t> </a:t>
            </a:r>
          </a:p>
          <a:p>
            <a:pPr marL="227013" indent="-227013" algn="l"/>
            <a:r>
              <a:rPr lang="en-US" sz="2400">
                <a:solidFill>
                  <a:srgbClr val="000099"/>
                </a:solidFill>
              </a:rPr>
              <a:t>   </a:t>
            </a:r>
            <a:r>
              <a:rPr lang="en-US" sz="2400"/>
              <a:t> otherwise impossible to verify and to compare algorithms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400"/>
          </a:p>
          <a:p>
            <a:pPr marL="227013" indent="-227013" algn="l">
              <a:buClr>
                <a:schemeClr val="accent2"/>
              </a:buClr>
              <a:buFontTx/>
              <a:buChar char="•"/>
            </a:pPr>
            <a:r>
              <a:rPr lang="en-US" sz="2400"/>
              <a:t>Look at </a:t>
            </a:r>
            <a:r>
              <a:rPr lang="en-US" sz="2400" b="1" i="1">
                <a:solidFill>
                  <a:schemeClr val="accent2"/>
                </a:solidFill>
              </a:rPr>
              <a:t>growth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/>
              <a:t>of </a:t>
            </a:r>
            <a:r>
              <a:rPr lang="en-US" sz="2400" i="1">
                <a:solidFill>
                  <a:srgbClr val="008080"/>
                </a:solidFill>
              </a:rPr>
              <a:t>T</a:t>
            </a:r>
            <a:r>
              <a:rPr lang="en-US" sz="2400">
                <a:solidFill>
                  <a:srgbClr val="008080"/>
                </a:solidFill>
              </a:rPr>
              <a:t>(</a:t>
            </a:r>
            <a:r>
              <a:rPr lang="en-US" sz="2400" i="1">
                <a:solidFill>
                  <a:srgbClr val="008080"/>
                </a:solidFill>
              </a:rPr>
              <a:t>n</a:t>
            </a:r>
            <a:r>
              <a:rPr lang="en-US" sz="2400">
                <a:solidFill>
                  <a:srgbClr val="008080"/>
                </a:solidFill>
              </a:rPr>
              <a:t>)</a:t>
            </a:r>
            <a:r>
              <a:rPr lang="en-US" sz="2400"/>
              <a:t> as </a:t>
            </a:r>
            <a:r>
              <a:rPr lang="en-US" sz="2400" i="1">
                <a:solidFill>
                  <a:srgbClr val="008080"/>
                </a:solidFill>
              </a:rPr>
              <a:t>n</a:t>
            </a:r>
            <a:r>
              <a:rPr lang="en-US" sz="2400">
                <a:solidFill>
                  <a:srgbClr val="008080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  <a:cs typeface="Times New Roman" pitchFamily="18" charset="0"/>
              </a:rPr>
              <a:t>→ ∞</a:t>
            </a:r>
            <a:r>
              <a:rPr lang="en-US" sz="2400">
                <a:cs typeface="Times New Roman" pitchFamily="18" charset="0"/>
              </a:rPr>
              <a:t> .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503488" y="5581650"/>
            <a:ext cx="4146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“Asymptotic Analysis”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5FF634C6-3C67-44F4-A33D-6F2F5206F5FE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ymbol" pitchFamily="18" charset="2"/>
              </a:rPr>
              <a:t>Q</a:t>
            </a:r>
            <a:r>
              <a:rPr lang="en-US"/>
              <a:t>-notation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81000" y="4114800"/>
            <a:ext cx="82232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27013" indent="-227013" algn="l">
              <a:buClr>
                <a:schemeClr val="accent2"/>
              </a:buClr>
              <a:buFontTx/>
              <a:buChar char="•"/>
            </a:pPr>
            <a:r>
              <a:rPr lang="en-US"/>
              <a:t>Drop low-order terms; ignore leading constants.</a:t>
            </a:r>
          </a:p>
          <a:p>
            <a:pPr marL="227013" indent="-227013" algn="l">
              <a:buClr>
                <a:schemeClr val="accent2"/>
              </a:buClr>
              <a:buFontTx/>
              <a:buChar char="•"/>
            </a:pPr>
            <a:r>
              <a:rPr lang="en-US"/>
              <a:t>Example: </a:t>
            </a:r>
            <a:r>
              <a:rPr lang="en-US">
                <a:solidFill>
                  <a:srgbClr val="008080"/>
                </a:solidFill>
              </a:rPr>
              <a:t>3</a:t>
            </a:r>
            <a:r>
              <a:rPr lang="en-US" i="1">
                <a:solidFill>
                  <a:srgbClr val="008080"/>
                </a:solidFill>
              </a:rPr>
              <a:t>n</a:t>
            </a:r>
            <a:r>
              <a:rPr lang="en-US" baseline="30000">
                <a:solidFill>
                  <a:srgbClr val="008080"/>
                </a:solidFill>
              </a:rPr>
              <a:t>3 </a:t>
            </a:r>
            <a:r>
              <a:rPr lang="en-US">
                <a:solidFill>
                  <a:srgbClr val="008080"/>
                </a:solidFill>
              </a:rPr>
              <a:t>+ 90</a:t>
            </a:r>
            <a:r>
              <a:rPr lang="en-US" i="1">
                <a:solidFill>
                  <a:srgbClr val="008080"/>
                </a:solidFill>
              </a:rPr>
              <a:t>n</a:t>
            </a:r>
            <a:r>
              <a:rPr lang="en-US" i="1" baseline="30000">
                <a:solidFill>
                  <a:srgbClr val="008080"/>
                </a:solidFill>
              </a:rPr>
              <a:t>2</a:t>
            </a:r>
            <a:r>
              <a:rPr lang="en-US" i="1">
                <a:solidFill>
                  <a:srgbClr val="008080"/>
                </a:solidFill>
              </a:rPr>
              <a:t> </a:t>
            </a:r>
            <a:r>
              <a:rPr lang="en-US">
                <a:solidFill>
                  <a:srgbClr val="008080"/>
                </a:solidFill>
              </a:rPr>
              <a:t>– 5</a:t>
            </a:r>
            <a:r>
              <a:rPr lang="en-US" i="1">
                <a:solidFill>
                  <a:srgbClr val="008080"/>
                </a:solidFill>
              </a:rPr>
              <a:t>n</a:t>
            </a:r>
            <a:r>
              <a:rPr lang="en-US">
                <a:solidFill>
                  <a:srgbClr val="008080"/>
                </a:solidFill>
              </a:rPr>
              <a:t> + 6046 = </a:t>
            </a:r>
            <a:r>
              <a:rPr lang="en-US">
                <a:solidFill>
                  <a:srgbClr val="008080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8080"/>
                </a:solidFill>
              </a:rPr>
              <a:t>(</a:t>
            </a:r>
            <a:r>
              <a:rPr lang="en-US" i="1">
                <a:solidFill>
                  <a:srgbClr val="008080"/>
                </a:solidFill>
              </a:rPr>
              <a:t>n</a:t>
            </a:r>
            <a:r>
              <a:rPr lang="en-US" baseline="30000">
                <a:solidFill>
                  <a:srgbClr val="008080"/>
                </a:solidFill>
              </a:rPr>
              <a:t>3</a:t>
            </a:r>
            <a:r>
              <a:rPr lang="en-US">
                <a:solidFill>
                  <a:srgbClr val="008080"/>
                </a:solidFill>
              </a:rPr>
              <a:t>)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81000" y="1858963"/>
            <a:ext cx="1155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i="1">
                <a:solidFill>
                  <a:schemeClr val="accent2"/>
                </a:solidFill>
              </a:rPr>
              <a:t>DEF: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81000" y="2239963"/>
            <a:ext cx="8534400" cy="149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32075" indent="-2632075" algn="l"/>
            <a:r>
              <a:rPr lang="en-US" sz="2800">
                <a:solidFill>
                  <a:srgbClr val="008080"/>
                </a:solidFill>
                <a:latin typeface="Symbol" pitchFamily="18" charset="2"/>
              </a:rPr>
              <a:t>Q</a:t>
            </a:r>
            <a:r>
              <a:rPr lang="en-US" sz="2800">
                <a:solidFill>
                  <a:srgbClr val="008080"/>
                </a:solidFill>
              </a:rPr>
              <a:t>(</a:t>
            </a:r>
            <a:r>
              <a:rPr lang="en-US" sz="2800" i="1">
                <a:solidFill>
                  <a:srgbClr val="008080"/>
                </a:solidFill>
              </a:rPr>
              <a:t>g</a:t>
            </a:r>
            <a:r>
              <a:rPr lang="en-US" sz="2800">
                <a:solidFill>
                  <a:srgbClr val="008080"/>
                </a:solidFill>
              </a:rPr>
              <a:t>(</a:t>
            </a:r>
            <a:r>
              <a:rPr lang="en-US" sz="2800" i="1">
                <a:solidFill>
                  <a:srgbClr val="008080"/>
                </a:solidFill>
              </a:rPr>
              <a:t>n</a:t>
            </a:r>
            <a:r>
              <a:rPr lang="en-US" sz="2800">
                <a:solidFill>
                  <a:srgbClr val="008080"/>
                </a:solidFill>
              </a:rPr>
              <a:t>)) = </a:t>
            </a:r>
            <a:r>
              <a:rPr lang="en-US">
                <a:solidFill>
                  <a:srgbClr val="008080"/>
                </a:solidFill>
              </a:rPr>
              <a:t>{ </a:t>
            </a:r>
            <a:r>
              <a:rPr lang="en-US" sz="2800" i="1">
                <a:solidFill>
                  <a:srgbClr val="008080"/>
                </a:solidFill>
              </a:rPr>
              <a:t>f </a:t>
            </a:r>
            <a:r>
              <a:rPr lang="en-US" sz="2800">
                <a:solidFill>
                  <a:srgbClr val="008080"/>
                </a:solidFill>
              </a:rPr>
              <a:t>(</a:t>
            </a:r>
            <a:r>
              <a:rPr lang="en-US" sz="2800" i="1">
                <a:solidFill>
                  <a:srgbClr val="008080"/>
                </a:solidFill>
              </a:rPr>
              <a:t>n</a:t>
            </a:r>
            <a:r>
              <a:rPr lang="en-US" sz="2800">
                <a:solidFill>
                  <a:srgbClr val="008080"/>
                </a:solidFill>
              </a:rPr>
              <a:t>)</a:t>
            </a:r>
            <a:r>
              <a:rPr lang="en-US" sz="2800"/>
              <a:t> </a:t>
            </a:r>
            <a:r>
              <a:rPr lang="en-US" sz="2800">
                <a:solidFill>
                  <a:srgbClr val="008080"/>
                </a:solidFill>
              </a:rPr>
              <a:t>:</a:t>
            </a:r>
            <a:r>
              <a:rPr lang="en-US" sz="2800"/>
              <a:t>	there exist positive constants </a:t>
            </a:r>
            <a:r>
              <a:rPr lang="en-US" sz="2800" i="1">
                <a:solidFill>
                  <a:srgbClr val="008080"/>
                </a:solidFill>
              </a:rPr>
              <a:t>c</a:t>
            </a:r>
            <a:r>
              <a:rPr lang="en-US" sz="2800" baseline="-25000">
                <a:solidFill>
                  <a:srgbClr val="008080"/>
                </a:solidFill>
              </a:rPr>
              <a:t>1</a:t>
            </a:r>
            <a:r>
              <a:rPr lang="en-US" sz="2800"/>
              <a:t>, </a:t>
            </a:r>
            <a:r>
              <a:rPr lang="en-US" sz="2800" i="1">
                <a:solidFill>
                  <a:srgbClr val="008080"/>
                </a:solidFill>
              </a:rPr>
              <a:t>c</a:t>
            </a:r>
            <a:r>
              <a:rPr lang="en-US" sz="2800" baseline="-25000">
                <a:solidFill>
                  <a:srgbClr val="008080"/>
                </a:solidFill>
              </a:rPr>
              <a:t>2</a:t>
            </a:r>
            <a:r>
              <a:rPr lang="en-US" sz="2800"/>
              <a:t>, and </a:t>
            </a:r>
            <a:r>
              <a:rPr lang="en-US" sz="2800" i="1">
                <a:solidFill>
                  <a:srgbClr val="008080"/>
                </a:solidFill>
              </a:rPr>
              <a:t>n</a:t>
            </a:r>
            <a:r>
              <a:rPr lang="en-US" sz="2800" baseline="-25000">
                <a:solidFill>
                  <a:srgbClr val="008080"/>
                </a:solidFill>
              </a:rPr>
              <a:t>0</a:t>
            </a:r>
            <a:r>
              <a:rPr lang="en-US" sz="2800"/>
              <a:t> such that </a:t>
            </a:r>
            <a:r>
              <a:rPr lang="en-US" sz="2800">
                <a:solidFill>
                  <a:srgbClr val="008080"/>
                </a:solidFill>
              </a:rPr>
              <a:t>0 </a:t>
            </a:r>
            <a:r>
              <a:rPr lang="en-US" sz="280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sz="2800">
                <a:solidFill>
                  <a:srgbClr val="008080"/>
                </a:solidFill>
              </a:rPr>
              <a:t> </a:t>
            </a:r>
            <a:r>
              <a:rPr lang="en-US" sz="2800" i="1">
                <a:solidFill>
                  <a:srgbClr val="008080"/>
                </a:solidFill>
              </a:rPr>
              <a:t>c</a:t>
            </a:r>
            <a:r>
              <a:rPr lang="en-US" sz="2800" baseline="-25000">
                <a:solidFill>
                  <a:srgbClr val="008080"/>
                </a:solidFill>
              </a:rPr>
              <a:t>1 </a:t>
            </a:r>
            <a:r>
              <a:rPr lang="en-US" sz="2800" i="1">
                <a:solidFill>
                  <a:srgbClr val="008080"/>
                </a:solidFill>
              </a:rPr>
              <a:t>g</a:t>
            </a:r>
            <a:r>
              <a:rPr lang="en-US" sz="2800">
                <a:solidFill>
                  <a:srgbClr val="008080"/>
                </a:solidFill>
              </a:rPr>
              <a:t>(</a:t>
            </a:r>
            <a:r>
              <a:rPr lang="en-US" sz="2800" i="1">
                <a:solidFill>
                  <a:srgbClr val="008080"/>
                </a:solidFill>
              </a:rPr>
              <a:t>n</a:t>
            </a:r>
            <a:r>
              <a:rPr lang="en-US" sz="2800">
                <a:solidFill>
                  <a:srgbClr val="008080"/>
                </a:solidFill>
              </a:rPr>
              <a:t>) </a:t>
            </a:r>
            <a:r>
              <a:rPr lang="en-US" sz="280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sz="2800">
                <a:solidFill>
                  <a:srgbClr val="008080"/>
                </a:solidFill>
              </a:rPr>
              <a:t> </a:t>
            </a:r>
            <a:r>
              <a:rPr lang="en-US" sz="2800" i="1">
                <a:solidFill>
                  <a:srgbClr val="008080"/>
                </a:solidFill>
              </a:rPr>
              <a:t>f </a:t>
            </a:r>
            <a:r>
              <a:rPr lang="en-US" sz="2800">
                <a:solidFill>
                  <a:srgbClr val="008080"/>
                </a:solidFill>
              </a:rPr>
              <a:t>(</a:t>
            </a:r>
            <a:r>
              <a:rPr lang="en-US" sz="2800" i="1">
                <a:solidFill>
                  <a:srgbClr val="008080"/>
                </a:solidFill>
              </a:rPr>
              <a:t>n</a:t>
            </a:r>
            <a:r>
              <a:rPr lang="en-US" sz="2800">
                <a:solidFill>
                  <a:srgbClr val="008080"/>
                </a:solidFill>
              </a:rPr>
              <a:t>) </a:t>
            </a:r>
            <a:r>
              <a:rPr lang="en-US" sz="280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sz="2800">
                <a:solidFill>
                  <a:srgbClr val="008080"/>
                </a:solidFill>
              </a:rPr>
              <a:t> </a:t>
            </a:r>
            <a:r>
              <a:rPr lang="en-US" sz="2800" i="1">
                <a:solidFill>
                  <a:srgbClr val="008080"/>
                </a:solidFill>
              </a:rPr>
              <a:t>c</a:t>
            </a:r>
            <a:r>
              <a:rPr lang="en-US" sz="2800" baseline="-25000">
                <a:solidFill>
                  <a:srgbClr val="008080"/>
                </a:solidFill>
              </a:rPr>
              <a:t>2 </a:t>
            </a:r>
            <a:r>
              <a:rPr lang="en-US" sz="2800" i="1">
                <a:solidFill>
                  <a:srgbClr val="008080"/>
                </a:solidFill>
              </a:rPr>
              <a:t>g</a:t>
            </a:r>
            <a:r>
              <a:rPr lang="en-US" sz="2800">
                <a:solidFill>
                  <a:srgbClr val="008080"/>
                </a:solidFill>
              </a:rPr>
              <a:t>(</a:t>
            </a:r>
            <a:r>
              <a:rPr lang="en-US" sz="2800" i="1">
                <a:solidFill>
                  <a:srgbClr val="008080"/>
                </a:solidFill>
              </a:rPr>
              <a:t>n</a:t>
            </a:r>
            <a:r>
              <a:rPr lang="en-US" sz="2800">
                <a:solidFill>
                  <a:srgbClr val="008080"/>
                </a:solidFill>
              </a:rPr>
              <a:t>)</a:t>
            </a:r>
            <a:r>
              <a:rPr lang="en-US" sz="2800"/>
              <a:t> for all </a:t>
            </a:r>
            <a:r>
              <a:rPr lang="en-US" sz="2800" i="1">
                <a:solidFill>
                  <a:srgbClr val="008080"/>
                </a:solidFill>
              </a:rPr>
              <a:t>n</a:t>
            </a:r>
            <a:r>
              <a:rPr lang="en-US" sz="2800">
                <a:solidFill>
                  <a:srgbClr val="008080"/>
                </a:solidFill>
              </a:rPr>
              <a:t> </a:t>
            </a:r>
            <a:r>
              <a:rPr lang="en-US" sz="2800">
                <a:solidFill>
                  <a:srgbClr val="008080"/>
                </a:solidFill>
                <a:latin typeface="Symbol" pitchFamily="18" charset="2"/>
              </a:rPr>
              <a:t>³</a:t>
            </a:r>
            <a:r>
              <a:rPr lang="en-US" sz="2800">
                <a:solidFill>
                  <a:srgbClr val="008080"/>
                </a:solidFill>
              </a:rPr>
              <a:t> </a:t>
            </a:r>
            <a:r>
              <a:rPr lang="en-US" sz="2800" i="1">
                <a:solidFill>
                  <a:srgbClr val="008080"/>
                </a:solidFill>
              </a:rPr>
              <a:t>n</a:t>
            </a:r>
            <a:r>
              <a:rPr lang="en-US" sz="2800" baseline="-25000">
                <a:solidFill>
                  <a:srgbClr val="008080"/>
                </a:solidFill>
              </a:rPr>
              <a:t>0</a:t>
            </a:r>
            <a:r>
              <a:rPr lang="en-US" sz="2800" baseline="-25000"/>
              <a:t> </a:t>
            </a:r>
            <a:r>
              <a:rPr lang="en-US">
                <a:solidFill>
                  <a:srgbClr val="008080"/>
                </a:solidFill>
              </a:rPr>
              <a:t>}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81000" y="3657600"/>
            <a:ext cx="3762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i="1">
                <a:solidFill>
                  <a:schemeClr val="accent2"/>
                </a:solidFill>
              </a:rPr>
              <a:t>Basic manipulations: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735DF093-BF69-489C-A803-41806AD0ED74}" type="slidenum">
              <a:rPr lang="en-US"/>
              <a:pPr/>
              <a:t>24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performance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 flipV="1">
            <a:off x="914400" y="2971800"/>
            <a:ext cx="0" cy="2971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914400" y="5943600"/>
            <a:ext cx="3581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485" name="Arc 5"/>
          <p:cNvSpPr>
            <a:spLocks/>
          </p:cNvSpPr>
          <p:nvPr/>
        </p:nvSpPr>
        <p:spPr bwMode="auto">
          <a:xfrm flipV="1">
            <a:off x="1143000" y="2971800"/>
            <a:ext cx="3276600" cy="1752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9262"/>
              <a:gd name="T1" fmla="*/ 0 h 21600"/>
              <a:gd name="T2" fmla="*/ 19262 w 19262"/>
              <a:gd name="T3" fmla="*/ 11827 h 21600"/>
              <a:gd name="T4" fmla="*/ 0 w 1926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62" h="21600" fill="none" extrusionOk="0">
                <a:moveTo>
                  <a:pt x="-1" y="0"/>
                </a:moveTo>
                <a:cubicBezTo>
                  <a:pt x="8135" y="0"/>
                  <a:pt x="15581" y="4571"/>
                  <a:pt x="19262" y="11826"/>
                </a:cubicBezTo>
              </a:path>
              <a:path w="19262" h="21600" stroke="0" extrusionOk="0">
                <a:moveTo>
                  <a:pt x="-1" y="0"/>
                </a:moveTo>
                <a:cubicBezTo>
                  <a:pt x="8135" y="0"/>
                  <a:pt x="15581" y="4571"/>
                  <a:pt x="19262" y="11826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486" name="Arc 6"/>
          <p:cNvSpPr>
            <a:spLocks/>
          </p:cNvSpPr>
          <p:nvPr/>
        </p:nvSpPr>
        <p:spPr bwMode="auto">
          <a:xfrm flipV="1">
            <a:off x="-76200" y="1751013"/>
            <a:ext cx="4495800" cy="3659187"/>
          </a:xfrm>
          <a:custGeom>
            <a:avLst/>
            <a:gdLst>
              <a:gd name="G0" fmla="+- 0 0 0"/>
              <a:gd name="G1" fmla="+- 20940 0 0"/>
              <a:gd name="G2" fmla="+- 21600 0 0"/>
              <a:gd name="T0" fmla="*/ 5300 w 19932"/>
              <a:gd name="T1" fmla="*/ 0 h 20940"/>
              <a:gd name="T2" fmla="*/ 19932 w 19932"/>
              <a:gd name="T3" fmla="*/ 12616 h 20940"/>
              <a:gd name="T4" fmla="*/ 0 w 19932"/>
              <a:gd name="T5" fmla="*/ 20940 h 20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32" h="20940" fill="none" extrusionOk="0">
                <a:moveTo>
                  <a:pt x="5299" y="0"/>
                </a:moveTo>
                <a:cubicBezTo>
                  <a:pt x="11890" y="1668"/>
                  <a:pt x="17311" y="6342"/>
                  <a:pt x="19931" y="12616"/>
                </a:cubicBezTo>
              </a:path>
              <a:path w="19932" h="20940" stroke="0" extrusionOk="0">
                <a:moveTo>
                  <a:pt x="5299" y="0"/>
                </a:moveTo>
                <a:cubicBezTo>
                  <a:pt x="11890" y="1668"/>
                  <a:pt x="17311" y="6342"/>
                  <a:pt x="19931" y="12616"/>
                </a:cubicBezTo>
                <a:lnTo>
                  <a:pt x="0" y="20940"/>
                </a:lnTo>
                <a:close/>
              </a:path>
            </a:pathLst>
          </a:cu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505200" y="4343400"/>
            <a:ext cx="0" cy="16002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590800" y="589756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0" y="4362450"/>
            <a:ext cx="882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352800" y="58896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9999"/>
                </a:solidFill>
              </a:rPr>
              <a:t>n</a:t>
            </a:r>
            <a:r>
              <a:rPr lang="en-US" sz="2400" baseline="-25000">
                <a:solidFill>
                  <a:srgbClr val="009999"/>
                </a:solidFill>
              </a:rPr>
              <a:t>0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013325" y="2133600"/>
            <a:ext cx="4130675" cy="492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 algn="l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800"/>
              <a:t>.</a:t>
            </a:r>
          </a:p>
          <a:p>
            <a:pPr marL="227013" indent="-227013" algn="l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/>
              <a:t>Asymptotic analysis is a useful tool to help to structure our thinking toward better algorithm</a:t>
            </a:r>
          </a:p>
          <a:p>
            <a:pPr marL="227013" indent="-227013" algn="l">
              <a:buFontTx/>
              <a:buChar char="•"/>
            </a:pPr>
            <a:r>
              <a:rPr lang="en-US" sz="2400"/>
              <a:t>  </a:t>
            </a:r>
            <a:r>
              <a:rPr lang="en-US" sz="2800"/>
              <a:t>We shouldn’t ignore                      asymptotically slower algorithms, however.</a:t>
            </a:r>
          </a:p>
          <a:p>
            <a:pPr marL="227013" indent="-227013" algn="l">
              <a:buFontTx/>
              <a:buChar char="•"/>
            </a:pPr>
            <a:r>
              <a:rPr lang="en-US" sz="2800"/>
              <a:t> Real-world design situations often call for a careful balancing</a:t>
            </a:r>
          </a:p>
          <a:p>
            <a:pPr marL="227013" indent="-227013" algn="l">
              <a:buFontTx/>
              <a:buChar char="•"/>
            </a:pPr>
            <a:endParaRPr lang="en-US" sz="2400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571500" y="14478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When </a:t>
            </a:r>
            <a:r>
              <a:rPr lang="en-US" i="1">
                <a:solidFill>
                  <a:srgbClr val="008080"/>
                </a:solidFill>
              </a:rPr>
              <a:t>n</a:t>
            </a:r>
            <a:r>
              <a:rPr lang="en-US"/>
              <a:t> gets large enough, a </a:t>
            </a:r>
            <a:r>
              <a:rPr lang="en-US">
                <a:solidFill>
                  <a:srgbClr val="008080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8080"/>
                </a:solidFill>
              </a:rPr>
              <a:t>(</a:t>
            </a:r>
            <a:r>
              <a:rPr lang="en-US" i="1">
                <a:solidFill>
                  <a:srgbClr val="008080"/>
                </a:solidFill>
              </a:rPr>
              <a:t>n</a:t>
            </a:r>
            <a:r>
              <a:rPr lang="en-US" baseline="30000">
                <a:solidFill>
                  <a:srgbClr val="008080"/>
                </a:solidFill>
              </a:rPr>
              <a:t>2</a:t>
            </a:r>
            <a:r>
              <a:rPr lang="en-US">
                <a:solidFill>
                  <a:srgbClr val="008080"/>
                </a:solidFill>
              </a:rPr>
              <a:t>)</a:t>
            </a:r>
            <a:r>
              <a:rPr lang="en-US"/>
              <a:t> algorithm </a:t>
            </a:r>
            <a:r>
              <a:rPr lang="en-US" i="1">
                <a:solidFill>
                  <a:schemeClr val="accent2"/>
                </a:solidFill>
              </a:rPr>
              <a:t>always</a:t>
            </a:r>
            <a:r>
              <a:rPr lang="en-US"/>
              <a:t> beats a </a:t>
            </a:r>
            <a:r>
              <a:rPr lang="en-US">
                <a:solidFill>
                  <a:srgbClr val="008080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8080"/>
                </a:solidFill>
              </a:rPr>
              <a:t>(</a:t>
            </a:r>
            <a:r>
              <a:rPr lang="en-US" i="1">
                <a:solidFill>
                  <a:srgbClr val="008080"/>
                </a:solidFill>
              </a:rPr>
              <a:t>n</a:t>
            </a:r>
            <a:r>
              <a:rPr lang="en-US" baseline="30000">
                <a:solidFill>
                  <a:srgbClr val="008080"/>
                </a:solidFill>
              </a:rPr>
              <a:t>3</a:t>
            </a:r>
            <a:r>
              <a:rPr lang="en-US">
                <a:solidFill>
                  <a:srgbClr val="008080"/>
                </a:solidFill>
              </a:rPr>
              <a:t>)</a:t>
            </a:r>
            <a:r>
              <a:rPr lang="en-US"/>
              <a:t>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3C74116F-3904-4D11-A537-1884AA5CCAF4}" type="slidenum">
              <a:rPr lang="en-US"/>
              <a:pPr/>
              <a:t>25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 analysis</a:t>
            </a:r>
          </a:p>
        </p:txBody>
      </p:sp>
      <p:grpSp>
        <p:nvGrpSpPr>
          <p:cNvPr id="21513" name="Group 9"/>
          <p:cNvGrpSpPr>
            <a:grpSpLocks/>
          </p:cNvGrpSpPr>
          <p:nvPr/>
        </p:nvGrpSpPr>
        <p:grpSpPr bwMode="auto">
          <a:xfrm>
            <a:off x="673100" y="1447800"/>
            <a:ext cx="5572125" cy="1657350"/>
            <a:chOff x="424" y="912"/>
            <a:chExt cx="3510" cy="1044"/>
          </a:xfrm>
        </p:grpSpPr>
        <p:sp>
          <p:nvSpPr>
            <p:cNvPr id="21507" name="Text Box 3"/>
            <p:cNvSpPr txBox="1">
              <a:spLocks noChangeArrowheads="1"/>
            </p:cNvSpPr>
            <p:nvPr/>
          </p:nvSpPr>
          <p:spPr bwMode="auto">
            <a:xfrm>
              <a:off x="424" y="912"/>
              <a:ext cx="351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1" i="1">
                  <a:solidFill>
                    <a:schemeClr val="accent2"/>
                  </a:solidFill>
                </a:rPr>
                <a:t>Worst case:</a:t>
              </a:r>
              <a:r>
                <a:rPr lang="en-US"/>
                <a:t> Input reverse sorted.</a:t>
              </a:r>
              <a:endParaRPr lang="en-US" sz="4000"/>
            </a:p>
          </p:txBody>
        </p:sp>
        <p:graphicFrame>
          <p:nvGraphicFramePr>
            <p:cNvPr id="66561" name="Object 1"/>
            <p:cNvGraphicFramePr>
              <a:graphicFrameLocks noChangeAspect="1"/>
            </p:cNvGraphicFramePr>
            <p:nvPr/>
          </p:nvGraphicFramePr>
          <p:xfrm>
            <a:off x="770" y="1196"/>
            <a:ext cx="2424" cy="760"/>
          </p:xfrm>
          <a:graphic>
            <a:graphicData uri="http://schemas.openxmlformats.org/presentationml/2006/ole">
              <p:oleObj spid="_x0000_s66561" name="Equation" r:id="rId3" imgW="3848040" imgH="1206360" progId="Equation.3">
                <p:embed/>
              </p:oleObj>
            </a:graphicData>
          </a:graphic>
        </p:graphicFrame>
      </p:grpSp>
      <p:grpSp>
        <p:nvGrpSpPr>
          <p:cNvPr id="21514" name="Group 10"/>
          <p:cNvGrpSpPr>
            <a:grpSpLocks/>
          </p:cNvGrpSpPr>
          <p:nvPr/>
        </p:nvGrpSpPr>
        <p:grpSpPr bwMode="auto">
          <a:xfrm>
            <a:off x="673100" y="3048000"/>
            <a:ext cx="7796213" cy="1663700"/>
            <a:chOff x="424" y="2004"/>
            <a:chExt cx="4911" cy="1048"/>
          </a:xfrm>
        </p:grpSpPr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424" y="2004"/>
              <a:ext cx="491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1" i="1">
                  <a:solidFill>
                    <a:schemeClr val="accent2"/>
                  </a:solidFill>
                </a:rPr>
                <a:t>Average case:</a:t>
              </a:r>
              <a:r>
                <a:rPr lang="en-US"/>
                <a:t> All permutations equally likely.</a:t>
              </a:r>
              <a:endParaRPr lang="en-US" sz="4000"/>
            </a:p>
          </p:txBody>
        </p:sp>
        <p:graphicFrame>
          <p:nvGraphicFramePr>
            <p:cNvPr id="66560" name="Object 0"/>
            <p:cNvGraphicFramePr>
              <a:graphicFrameLocks noChangeAspect="1"/>
            </p:cNvGraphicFramePr>
            <p:nvPr/>
          </p:nvGraphicFramePr>
          <p:xfrm>
            <a:off x="770" y="2292"/>
            <a:ext cx="2688" cy="760"/>
          </p:xfrm>
          <a:graphic>
            <a:graphicData uri="http://schemas.openxmlformats.org/presentationml/2006/ole">
              <p:oleObj spid="_x0000_s66560" name="Equation" r:id="rId4" imgW="4267080" imgH="1206360" progId="Equation.3">
                <p:embed/>
              </p:oleObj>
            </a:graphicData>
          </a:graphic>
        </p:graphicFrame>
      </p:grp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73100" y="4724400"/>
            <a:ext cx="7620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 algn="l"/>
            <a:r>
              <a:rPr lang="en-US" i="1"/>
              <a:t>Is insertion sort a fast sorting algorithm?</a:t>
            </a:r>
          </a:p>
          <a:p>
            <a:pPr marL="227013" indent="-227013" algn="l">
              <a:buClr>
                <a:schemeClr val="accent2"/>
              </a:buClr>
              <a:buFontTx/>
              <a:buChar char="•"/>
            </a:pPr>
            <a:r>
              <a:rPr lang="en-US"/>
              <a:t>Moderately so, for small 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/>
              <a:t>.</a:t>
            </a:r>
          </a:p>
          <a:p>
            <a:pPr marL="227013" indent="-227013" algn="l">
              <a:buClr>
                <a:schemeClr val="accent2"/>
              </a:buClr>
              <a:buFontTx/>
              <a:buChar char="•"/>
            </a:pPr>
            <a:r>
              <a:rPr lang="en-US"/>
              <a:t>Not at all, for large 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/>
              <a:t>.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546725" y="2087563"/>
            <a:ext cx="313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[arithmetic series]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17B6405D-070A-416B-A07A-B95CCD17D889}" type="slidenum">
              <a:rPr lang="en-US"/>
              <a:pPr/>
              <a:t>26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 2: Integer Multiplication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X = A B  and Y = C  D  where A,B,C and D are n/2 bit integers</a:t>
            </a:r>
          </a:p>
          <a:p>
            <a:r>
              <a:rPr lang="en-US">
                <a:solidFill>
                  <a:schemeClr val="accent2"/>
                </a:solidFill>
              </a:rPr>
              <a:t>Simple Method</a:t>
            </a:r>
            <a:r>
              <a:rPr lang="en-US"/>
              <a:t>:  XY = (2</a:t>
            </a:r>
            <a:r>
              <a:rPr lang="en-US" baseline="30000"/>
              <a:t>n/2</a:t>
            </a:r>
            <a:r>
              <a:rPr lang="en-US"/>
              <a:t>A+B)(2</a:t>
            </a:r>
            <a:r>
              <a:rPr lang="en-US" baseline="30000"/>
              <a:t>n/2</a:t>
            </a:r>
            <a:r>
              <a:rPr lang="en-US"/>
              <a:t>C+D)</a:t>
            </a:r>
          </a:p>
          <a:p>
            <a:r>
              <a:rPr lang="en-US">
                <a:solidFill>
                  <a:schemeClr val="accent2"/>
                </a:solidFill>
              </a:rPr>
              <a:t>Running Time Recurrence</a:t>
            </a:r>
          </a:p>
          <a:p>
            <a:pPr>
              <a:buFontTx/>
              <a:buNone/>
            </a:pPr>
            <a:r>
              <a:rPr lang="en-US"/>
              <a:t>            T(n) &lt; 4T(n/2) + 100n</a:t>
            </a:r>
          </a:p>
          <a:p>
            <a:pPr>
              <a:buFontTx/>
              <a:buNone/>
            </a:pPr>
            <a:endParaRPr lang="en-US"/>
          </a:p>
          <a:p>
            <a:r>
              <a:rPr lang="en-US">
                <a:solidFill>
                  <a:srgbClr val="000099"/>
                </a:solidFill>
              </a:rPr>
              <a:t>Solution T(n) = </a:t>
            </a:r>
            <a:r>
              <a:rPr lang="en-US">
                <a:solidFill>
                  <a:srgbClr val="0000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0099"/>
                </a:solidFill>
              </a:rPr>
              <a:t>(n</a:t>
            </a:r>
            <a:r>
              <a:rPr lang="en-US" baseline="30000">
                <a:solidFill>
                  <a:srgbClr val="000099"/>
                </a:solidFill>
              </a:rPr>
              <a:t>2</a:t>
            </a:r>
            <a:r>
              <a:rPr lang="en-US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362200" y="20574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4724400" y="20574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28194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51054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1DFF64E2-6132-4128-899D-D63B7FCAE01D}" type="slidenum">
              <a:rPr lang="en-US"/>
              <a:pPr/>
              <a:t>27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Integer Multiplication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Let X = A   B  and Y = C  D  where A,B,C and D are n/2 bit integers</a:t>
            </a:r>
          </a:p>
          <a:p>
            <a:r>
              <a:rPr lang="en-US" sz="2800">
                <a:solidFill>
                  <a:schemeClr val="accent2"/>
                </a:solidFill>
              </a:rPr>
              <a:t>Karatsuba</a:t>
            </a:r>
            <a:r>
              <a:rPr lang="en-US" sz="2800"/>
              <a:t>:  </a:t>
            </a:r>
          </a:p>
          <a:p>
            <a:pPr>
              <a:buFontTx/>
              <a:buNone/>
            </a:pPr>
            <a:r>
              <a:rPr lang="en-US" sz="2800"/>
              <a:t>    XY = (2</a:t>
            </a:r>
            <a:r>
              <a:rPr lang="en-US" sz="2800" baseline="30000"/>
              <a:t>n/2</a:t>
            </a:r>
            <a:r>
              <a:rPr lang="en-US" sz="2800"/>
              <a:t>+2</a:t>
            </a:r>
            <a:r>
              <a:rPr lang="en-US" sz="2800" baseline="30000"/>
              <a:t>n</a:t>
            </a:r>
            <a:r>
              <a:rPr lang="en-US" sz="2800"/>
              <a:t>)AC+2</a:t>
            </a:r>
            <a:r>
              <a:rPr lang="en-US" sz="2800" baseline="30000"/>
              <a:t>n/</a:t>
            </a:r>
            <a:r>
              <a:rPr lang="en-US" sz="2800"/>
              <a:t>2(A-B)(C-D) + (2</a:t>
            </a:r>
            <a:r>
              <a:rPr lang="en-US" sz="2800" baseline="30000"/>
              <a:t>n/2</a:t>
            </a:r>
            <a:r>
              <a:rPr lang="en-US" sz="2800"/>
              <a:t>+1) BD</a:t>
            </a:r>
          </a:p>
          <a:p>
            <a:r>
              <a:rPr lang="en-US" sz="2800">
                <a:solidFill>
                  <a:schemeClr val="accent2"/>
                </a:solidFill>
              </a:rPr>
              <a:t>Running Time Recurrence</a:t>
            </a:r>
          </a:p>
          <a:p>
            <a:pPr>
              <a:buFontTx/>
              <a:buNone/>
            </a:pPr>
            <a:r>
              <a:rPr lang="en-US" sz="2800"/>
              <a:t>            T(n) &lt; 3T(n/2) + 100n</a:t>
            </a:r>
          </a:p>
          <a:p>
            <a:pPr>
              <a:buFontTx/>
              <a:buNone/>
            </a:pPr>
            <a:endParaRPr lang="en-US" sz="2800"/>
          </a:p>
          <a:p>
            <a:r>
              <a:rPr lang="en-US" sz="2800"/>
              <a:t> </a:t>
            </a:r>
            <a:r>
              <a:rPr lang="en-US" sz="2800">
                <a:solidFill>
                  <a:srgbClr val="000099"/>
                </a:solidFill>
              </a:rPr>
              <a:t>Solution: </a:t>
            </a:r>
            <a:r>
              <a:rPr lang="en-US" sz="2800">
                <a:solidFill>
                  <a:srgbClr val="000099"/>
                </a:solidFill>
                <a:latin typeface="Symbol" pitchFamily="18" charset="2"/>
              </a:rPr>
              <a:t>q</a:t>
            </a:r>
            <a:r>
              <a:rPr lang="en-US" sz="2800">
                <a:solidFill>
                  <a:srgbClr val="000099"/>
                </a:solidFill>
              </a:rPr>
              <a:t>(n) = O(n </a:t>
            </a:r>
            <a:r>
              <a:rPr lang="en-US" sz="2800" baseline="30000">
                <a:solidFill>
                  <a:srgbClr val="000099"/>
                </a:solidFill>
              </a:rPr>
              <a:t>log 3</a:t>
            </a:r>
            <a:r>
              <a:rPr lang="en-US" sz="2800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209800" y="20574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4419600" y="20574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26670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48006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395F6B97-8354-4027-97BE-84C4389262E8}" type="slidenum">
              <a:rPr lang="en-US"/>
              <a:pPr/>
              <a:t>28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3:Merge sort</a:t>
            </a:r>
          </a:p>
        </p:txBody>
      </p: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1444625" y="1930400"/>
            <a:ext cx="6253163" cy="2489200"/>
            <a:chOff x="672" y="1048"/>
            <a:chExt cx="3939" cy="1568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672" y="1048"/>
              <a:ext cx="393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tabLst>
                  <a:tab pos="3084513" algn="l"/>
                </a:tabLst>
              </a:pPr>
              <a:r>
                <a:rPr lang="en-US" b="1"/>
                <a:t>M</a:t>
              </a:r>
              <a:r>
                <a:rPr lang="en-US" sz="2400" b="1"/>
                <a:t>ERGE</a:t>
              </a:r>
              <a:r>
                <a:rPr lang="en-US" b="1"/>
                <a:t>-S</a:t>
              </a:r>
              <a:r>
                <a:rPr lang="en-US" sz="2400" b="1"/>
                <a:t>ORT</a:t>
              </a:r>
              <a:r>
                <a:rPr lang="en-US" sz="2400"/>
                <a:t>  </a:t>
              </a:r>
              <a:r>
                <a:rPr lang="en-US" i="1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US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[1 . . </a:t>
              </a:r>
              <a:r>
                <a:rPr lang="en-US" i="1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n</a:t>
              </a:r>
              <a:r>
                <a:rPr lang="en-US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]</a:t>
              </a: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1008" y="1392"/>
              <a:ext cx="3552" cy="1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lnSpc>
                  <a:spcPct val="85000"/>
                </a:lnSpc>
                <a:spcBef>
                  <a:spcPct val="20000"/>
                </a:spcBef>
                <a:buClr>
                  <a:schemeClr val="accent2"/>
                </a:buClr>
                <a:buFontTx/>
                <a:buAutoNum type="arabicPeriod"/>
              </a:pPr>
              <a:r>
                <a:rPr lang="en-US"/>
                <a:t>If </a:t>
              </a:r>
              <a:r>
                <a:rPr lang="en-US" i="1">
                  <a:solidFill>
                    <a:srgbClr val="009999"/>
                  </a:solidFill>
                </a:rPr>
                <a:t>n</a:t>
              </a:r>
              <a:r>
                <a:rPr lang="en-US">
                  <a:solidFill>
                    <a:srgbClr val="009999"/>
                  </a:solidFill>
                </a:rPr>
                <a:t> = 1</a:t>
              </a:r>
              <a:r>
                <a:rPr lang="en-US"/>
                <a:t>, done.</a:t>
              </a:r>
            </a:p>
            <a:p>
              <a:pPr marL="457200" indent="-457200" algn="l">
                <a:lnSpc>
                  <a:spcPct val="85000"/>
                </a:lnSpc>
                <a:spcBef>
                  <a:spcPct val="20000"/>
                </a:spcBef>
                <a:buClr>
                  <a:schemeClr val="accent2"/>
                </a:buClr>
                <a:buFontTx/>
                <a:buAutoNum type="arabicPeriod"/>
              </a:pPr>
              <a:r>
                <a:rPr lang="en-US"/>
                <a:t>Recursively sort </a:t>
              </a:r>
              <a:r>
                <a:rPr lang="en-US" i="1">
                  <a:solidFill>
                    <a:srgbClr val="009999"/>
                  </a:solidFill>
                </a:rPr>
                <a:t>A</a:t>
              </a:r>
              <a:r>
                <a:rPr lang="en-US">
                  <a:solidFill>
                    <a:srgbClr val="009999"/>
                  </a:solidFill>
                </a:rPr>
                <a:t>[ 1 . . </a:t>
              </a:r>
              <a:r>
                <a:rPr lang="en-US" sz="2400">
                  <a:solidFill>
                    <a:srgbClr val="009999"/>
                  </a:solidFill>
                  <a:sym typeface="Symbol" pitchFamily="18" charset="2"/>
                </a:rPr>
                <a:t></a:t>
              </a:r>
              <a:r>
                <a:rPr lang="en-US" i="1">
                  <a:solidFill>
                    <a:srgbClr val="009999"/>
                  </a:solidFill>
                  <a:sym typeface="Symbol" pitchFamily="18" charset="2"/>
                </a:rPr>
                <a:t>n</a:t>
              </a:r>
              <a:r>
                <a:rPr lang="en-US">
                  <a:solidFill>
                    <a:srgbClr val="009999"/>
                  </a:solidFill>
                  <a:sym typeface="Symbol" pitchFamily="18" charset="2"/>
                </a:rPr>
                <a:t>/2</a:t>
              </a:r>
              <a:r>
                <a:rPr lang="en-US" sz="2400">
                  <a:solidFill>
                    <a:srgbClr val="009999"/>
                  </a:solidFill>
                  <a:sym typeface="Symbol" pitchFamily="18" charset="2"/>
                </a:rPr>
                <a:t></a:t>
              </a:r>
              <a:r>
                <a:rPr lang="en-US">
                  <a:solidFill>
                    <a:srgbClr val="009999"/>
                  </a:solidFill>
                  <a:sym typeface="Symbol" pitchFamily="18" charset="2"/>
                </a:rPr>
                <a:t> ]</a:t>
              </a:r>
              <a:r>
                <a:rPr lang="en-US">
                  <a:sym typeface="Symbol" pitchFamily="18" charset="2"/>
                </a:rPr>
                <a:t> and </a:t>
              </a:r>
              <a:r>
                <a:rPr lang="en-US" i="1">
                  <a:solidFill>
                    <a:srgbClr val="009999"/>
                  </a:solidFill>
                  <a:sym typeface="Symbol" pitchFamily="18" charset="2"/>
                </a:rPr>
                <a:t>A</a:t>
              </a:r>
              <a:r>
                <a:rPr lang="en-US">
                  <a:solidFill>
                    <a:srgbClr val="009999"/>
                  </a:solidFill>
                  <a:sym typeface="Symbol" pitchFamily="18" charset="2"/>
                </a:rPr>
                <a:t>[ </a:t>
              </a:r>
              <a:r>
                <a:rPr lang="en-US" sz="2400">
                  <a:solidFill>
                    <a:srgbClr val="009999"/>
                  </a:solidFill>
                  <a:sym typeface="Symbol" pitchFamily="18" charset="2"/>
                </a:rPr>
                <a:t></a:t>
              </a:r>
              <a:r>
                <a:rPr lang="en-US" i="1">
                  <a:solidFill>
                    <a:srgbClr val="009999"/>
                  </a:solidFill>
                  <a:sym typeface="Symbol" pitchFamily="18" charset="2"/>
                </a:rPr>
                <a:t>n</a:t>
              </a:r>
              <a:r>
                <a:rPr lang="en-US">
                  <a:solidFill>
                    <a:srgbClr val="009999"/>
                  </a:solidFill>
                  <a:sym typeface="Symbol" pitchFamily="18" charset="2"/>
                </a:rPr>
                <a:t>/2</a:t>
              </a:r>
              <a:r>
                <a:rPr lang="en-US" sz="2400">
                  <a:solidFill>
                    <a:srgbClr val="009999"/>
                  </a:solidFill>
                  <a:sym typeface="Symbol" pitchFamily="18" charset="2"/>
                </a:rPr>
                <a:t></a:t>
              </a:r>
              <a:r>
                <a:rPr lang="en-US">
                  <a:solidFill>
                    <a:srgbClr val="009999"/>
                  </a:solidFill>
                  <a:sym typeface="Symbol" pitchFamily="18" charset="2"/>
                </a:rPr>
                <a:t>+1 . . </a:t>
              </a:r>
              <a:r>
                <a:rPr lang="en-US" i="1">
                  <a:solidFill>
                    <a:srgbClr val="009999"/>
                  </a:solidFill>
                  <a:sym typeface="Symbol" pitchFamily="18" charset="2"/>
                </a:rPr>
                <a:t>n </a:t>
              </a:r>
              <a:r>
                <a:rPr lang="en-US">
                  <a:solidFill>
                    <a:srgbClr val="009999"/>
                  </a:solidFill>
                  <a:sym typeface="Symbol" pitchFamily="18" charset="2"/>
                </a:rPr>
                <a:t>] </a:t>
              </a:r>
              <a:r>
                <a:rPr lang="en-US">
                  <a:sym typeface="Symbol" pitchFamily="18" charset="2"/>
                </a:rPr>
                <a:t>.</a:t>
              </a:r>
            </a:p>
            <a:p>
              <a:pPr marL="457200" indent="-457200" algn="l">
                <a:lnSpc>
                  <a:spcPct val="85000"/>
                </a:lnSpc>
                <a:spcBef>
                  <a:spcPct val="20000"/>
                </a:spcBef>
                <a:buClr>
                  <a:schemeClr val="accent2"/>
                </a:buClr>
                <a:buFontTx/>
                <a:buAutoNum type="arabicPeriod"/>
              </a:pPr>
              <a:r>
                <a:rPr lang="en-US">
                  <a:solidFill>
                    <a:schemeClr val="accent2"/>
                  </a:solidFill>
                  <a:sym typeface="Symbol" pitchFamily="18" charset="2"/>
                </a:rPr>
                <a:t>“</a:t>
              </a:r>
              <a:r>
                <a:rPr lang="en-US" b="1" i="1">
                  <a:solidFill>
                    <a:schemeClr val="accent2"/>
                  </a:solidFill>
                  <a:sym typeface="Symbol" pitchFamily="18" charset="2"/>
                </a:rPr>
                <a:t>Merge</a:t>
              </a:r>
              <a:r>
                <a:rPr lang="en-US">
                  <a:solidFill>
                    <a:schemeClr val="accent2"/>
                  </a:solidFill>
                  <a:sym typeface="Symbol" pitchFamily="18" charset="2"/>
                </a:rPr>
                <a:t>”</a:t>
              </a:r>
              <a:r>
                <a:rPr lang="en-US">
                  <a:sym typeface="Symbol" pitchFamily="18" charset="2"/>
                </a:rPr>
                <a:t> the </a:t>
              </a:r>
              <a:r>
                <a:rPr lang="en-US">
                  <a:solidFill>
                    <a:srgbClr val="009999"/>
                  </a:solidFill>
                  <a:sym typeface="Symbol" pitchFamily="18" charset="2"/>
                </a:rPr>
                <a:t>2</a:t>
              </a:r>
              <a:r>
                <a:rPr lang="en-US">
                  <a:sym typeface="Symbol" pitchFamily="18" charset="2"/>
                </a:rPr>
                <a:t> sorted lists.</a:t>
              </a:r>
            </a:p>
          </p:txBody>
        </p:sp>
      </p:grp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466975" y="4800600"/>
            <a:ext cx="4210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i="1">
                <a:solidFill>
                  <a:schemeClr val="accent2"/>
                </a:solidFill>
              </a:rPr>
              <a:t>Key subroutine:</a:t>
            </a:r>
            <a:r>
              <a:rPr lang="en-US"/>
              <a:t> </a:t>
            </a:r>
            <a:r>
              <a:rPr lang="en-US" b="1"/>
              <a:t>M</a:t>
            </a:r>
            <a:r>
              <a:rPr lang="en-US" sz="2400" b="1"/>
              <a:t>ERGE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3330830D-FE08-4F52-B515-243B4B52462A}" type="slidenum">
              <a:rPr lang="en-US"/>
              <a:pPr/>
              <a:t>29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two sorted arrays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  <a:p>
            <a:pPr>
              <a:lnSpc>
                <a:spcPct val="150000"/>
              </a:lnSpc>
            </a:pPr>
            <a:r>
              <a:rPr lang="en-US" sz="2400"/>
              <a:t>2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  <a:p>
            <a:pPr>
              <a:lnSpc>
                <a:spcPct val="150000"/>
              </a:lnSpc>
            </a:pPr>
            <a:r>
              <a:rPr lang="en-US" sz="24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5F070A77-C2FC-476A-BE6C-E8906999FF4E}" type="slidenum">
              <a:rPr lang="en-US"/>
              <a:pPr/>
              <a:t>3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025" y="304800"/>
            <a:ext cx="7394575" cy="1143000"/>
          </a:xfrm>
        </p:spPr>
        <p:txBody>
          <a:bodyPr/>
          <a:lstStyle/>
          <a:p>
            <a:r>
              <a:rPr lang="en-US"/>
              <a:t>Course information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98463" y="1981200"/>
            <a:ext cx="3913187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buFontTx/>
              <a:buAutoNum type="arabicPeriod"/>
            </a:pPr>
            <a:r>
              <a:rPr lang="en-US" sz="2800">
                <a:hlinkClick r:id="rId2"/>
              </a:rPr>
              <a:t>Staff</a:t>
            </a:r>
            <a:endParaRPr lang="en-US" sz="2800"/>
          </a:p>
          <a:p>
            <a:pPr marL="457200" indent="-457200" algn="l">
              <a:buFontTx/>
              <a:buAutoNum type="arabicPeriod"/>
            </a:pPr>
            <a:r>
              <a:rPr lang="en-US" sz="2800"/>
              <a:t>Prerequisites</a:t>
            </a:r>
          </a:p>
          <a:p>
            <a:pPr marL="457200" indent="-457200" algn="l">
              <a:buFontTx/>
              <a:buAutoNum type="arabicPeriod"/>
            </a:pPr>
            <a:r>
              <a:rPr lang="en-US" sz="2800"/>
              <a:t>Lectures &amp; </a:t>
            </a:r>
            <a:r>
              <a:rPr lang="en-US" sz="2800">
                <a:solidFill>
                  <a:schemeClr val="tx2"/>
                </a:solidFill>
                <a:hlinkClick r:id="rId3"/>
              </a:rPr>
              <a:t>Recitations</a:t>
            </a:r>
            <a:endParaRPr lang="en-US" sz="2800">
              <a:solidFill>
                <a:schemeClr val="tx2"/>
              </a:solidFill>
            </a:endParaRPr>
          </a:p>
          <a:p>
            <a:pPr marL="457200" indent="-457200" algn="l">
              <a:buFontTx/>
              <a:buAutoNum type="arabicPeriod"/>
            </a:pPr>
            <a:r>
              <a:rPr lang="en-US" sz="2800">
                <a:hlinkClick r:id="rId4"/>
              </a:rPr>
              <a:t>Handouts</a:t>
            </a:r>
            <a:endParaRPr lang="en-US" sz="2800"/>
          </a:p>
          <a:p>
            <a:pPr marL="457200" indent="-457200" algn="l">
              <a:buFontTx/>
              <a:buAutoNum type="arabicPeriod"/>
            </a:pPr>
            <a:r>
              <a:rPr lang="en-US" sz="2800">
                <a:hlinkClick r:id="rId5"/>
              </a:rPr>
              <a:t>Textbook (CLRS)</a:t>
            </a:r>
            <a:endParaRPr lang="en-US" sz="2800"/>
          </a:p>
          <a:p>
            <a:pPr marL="457200" indent="-457200" algn="l">
              <a:buFontTx/>
              <a:buAutoNum type="arabicPeriod"/>
            </a:pPr>
            <a:r>
              <a:rPr lang="en-US" sz="2800" u="sng">
                <a:solidFill>
                  <a:schemeClr val="accent2"/>
                </a:solidFill>
              </a:rPr>
              <a:t>Website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267200" y="1981200"/>
            <a:ext cx="3808413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buFontTx/>
              <a:buAutoNum type="arabicPeriod" startAt="8"/>
            </a:pPr>
            <a:r>
              <a:rPr lang="en-US" sz="2800">
                <a:solidFill>
                  <a:schemeClr val="tx2"/>
                </a:solidFill>
              </a:rPr>
              <a:t>Extra Help</a:t>
            </a:r>
          </a:p>
          <a:p>
            <a:pPr marL="457200" indent="-457200" algn="l">
              <a:buFontTx/>
              <a:buAutoNum type="arabicPeriod" startAt="8"/>
            </a:pPr>
            <a:r>
              <a:rPr lang="en-US" sz="2800" u="sng">
                <a:solidFill>
                  <a:schemeClr val="accent2"/>
                </a:solidFill>
              </a:rPr>
              <a:t>Registration</a:t>
            </a:r>
            <a:r>
              <a:rPr lang="en-US" sz="2800"/>
              <a:t> </a:t>
            </a:r>
          </a:p>
          <a:p>
            <a:pPr marL="457200" indent="-457200" algn="l">
              <a:buFontTx/>
              <a:buAutoNum type="arabicPeriod" startAt="8"/>
            </a:pPr>
            <a:r>
              <a:rPr lang="en-US" sz="2800"/>
              <a:t>Problem sets</a:t>
            </a:r>
          </a:p>
          <a:p>
            <a:pPr marL="457200" indent="-457200" algn="l">
              <a:buFontTx/>
              <a:buAutoNum type="arabicPeriod" startAt="8"/>
            </a:pPr>
            <a:r>
              <a:rPr lang="en-US" sz="2800"/>
              <a:t>Describing algorithms</a:t>
            </a:r>
          </a:p>
          <a:p>
            <a:pPr marL="457200" indent="-457200" algn="l">
              <a:buFontTx/>
              <a:buAutoNum type="arabicPeriod" startAt="8"/>
            </a:pPr>
            <a:r>
              <a:rPr lang="en-US" sz="2800" u="sng">
                <a:solidFill>
                  <a:schemeClr val="accent2"/>
                </a:solidFill>
              </a:rPr>
              <a:t>Grading policy</a:t>
            </a:r>
          </a:p>
          <a:p>
            <a:pPr marL="457200" indent="-457200" algn="l">
              <a:buFontTx/>
              <a:buAutoNum type="arabicPeriod" startAt="8"/>
            </a:pPr>
            <a:r>
              <a:rPr lang="en-US" sz="2800">
                <a:hlinkClick r:id="rId6"/>
              </a:rPr>
              <a:t>Collaboration policy</a:t>
            </a:r>
            <a:endParaRPr lang="en-US" sz="280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33425" y="5527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BBFFE399-7A69-4C96-A431-F927B03A33C1}" type="slidenum">
              <a:rPr lang="en-US"/>
              <a:pPr/>
              <a:t>30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two sorted arrays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  <a:p>
            <a:pPr>
              <a:lnSpc>
                <a:spcPct val="150000"/>
              </a:lnSpc>
            </a:pPr>
            <a:r>
              <a:rPr lang="en-US" sz="2400"/>
              <a:t>2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  <a:p>
            <a:pPr>
              <a:lnSpc>
                <a:spcPct val="150000"/>
              </a:lnSpc>
            </a:pPr>
            <a:r>
              <a:rPr lang="en-US" sz="2400"/>
              <a:t>1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6D777D1C-A4F4-4ECE-AC8B-9F45339896ED}" type="slidenum">
              <a:rPr lang="en-US"/>
              <a:pPr/>
              <a:t>31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two sorted arrays</a:t>
            </a:r>
          </a:p>
        </p:txBody>
      </p:sp>
      <p:sp>
        <p:nvSpPr>
          <p:cNvPr id="58371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  <a:p>
            <a:pPr>
              <a:lnSpc>
                <a:spcPct val="150000"/>
              </a:lnSpc>
            </a:pPr>
            <a:r>
              <a:rPr lang="en-US" sz="2400"/>
              <a:t>2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  <a:p>
            <a:pPr>
              <a:lnSpc>
                <a:spcPct val="150000"/>
              </a:lnSpc>
            </a:pPr>
            <a:r>
              <a:rPr lang="en-US" sz="2400"/>
              <a:t>1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1</a:t>
            </a:r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  <a:p>
            <a:pPr>
              <a:lnSpc>
                <a:spcPct val="150000"/>
              </a:lnSpc>
            </a:pPr>
            <a:r>
              <a:rPr lang="en-US" sz="2400"/>
              <a:t>2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D234CC91-4C71-4DE2-AFFA-E16266F702FE}" type="slidenum">
              <a:rPr lang="en-US"/>
              <a:pPr/>
              <a:t>32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two sorted arrays</a:t>
            </a:r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  <a:p>
            <a:pPr>
              <a:lnSpc>
                <a:spcPct val="150000"/>
              </a:lnSpc>
            </a:pPr>
            <a:r>
              <a:rPr lang="en-US" sz="2400"/>
              <a:t>2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  <a:p>
            <a:pPr>
              <a:lnSpc>
                <a:spcPct val="150000"/>
              </a:lnSpc>
            </a:pPr>
            <a:r>
              <a:rPr lang="en-US" sz="2400"/>
              <a:t>1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1</a:t>
            </a:r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  <a:p>
            <a:pPr>
              <a:lnSpc>
                <a:spcPct val="150000"/>
              </a:lnSpc>
            </a:pPr>
            <a:r>
              <a:rPr lang="en-US" sz="2400"/>
              <a:t>2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2</a:t>
            </a: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1295F8BD-F0D7-401B-BE14-C1329276DF8E}" type="slidenum">
              <a:rPr lang="en-US"/>
              <a:pPr/>
              <a:t>33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two sorted arrays</a:t>
            </a:r>
          </a:p>
        </p:txBody>
      </p:sp>
      <p:sp>
        <p:nvSpPr>
          <p:cNvPr id="56323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  <a:p>
            <a:pPr>
              <a:lnSpc>
                <a:spcPct val="150000"/>
              </a:lnSpc>
            </a:pPr>
            <a:r>
              <a:rPr lang="en-US" sz="2400"/>
              <a:t>2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  <a:p>
            <a:pPr>
              <a:lnSpc>
                <a:spcPct val="150000"/>
              </a:lnSpc>
            </a:pPr>
            <a:r>
              <a:rPr lang="en-US" sz="2400"/>
              <a:t>1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1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  <a:p>
            <a:pPr>
              <a:lnSpc>
                <a:spcPct val="150000"/>
              </a:lnSpc>
            </a:pPr>
            <a:r>
              <a:rPr lang="en-US" sz="2400"/>
              <a:t>2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2</a:t>
            </a:r>
          </a:p>
        </p:txBody>
      </p:sp>
      <p:sp>
        <p:nvSpPr>
          <p:cNvPr id="56335" name="Oval 15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36" name="Oval 16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4E8AE962-C6A3-46DF-93F6-FE734BAC91CE}" type="slidenum">
              <a:rPr lang="en-US"/>
              <a:pPr/>
              <a:t>34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two sorted arrays</a:t>
            </a:r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  <a:p>
            <a:pPr>
              <a:lnSpc>
                <a:spcPct val="150000"/>
              </a:lnSpc>
            </a:pPr>
            <a:r>
              <a:rPr lang="en-US" sz="2400"/>
              <a:t>2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  <a:p>
            <a:pPr>
              <a:lnSpc>
                <a:spcPct val="150000"/>
              </a:lnSpc>
            </a:pPr>
            <a:r>
              <a:rPr lang="en-US" sz="2400"/>
              <a:t>1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1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  <a:p>
            <a:pPr>
              <a:lnSpc>
                <a:spcPct val="150000"/>
              </a:lnSpc>
            </a:pPr>
            <a:r>
              <a:rPr lang="en-US" sz="2400"/>
              <a:t>2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2</a:t>
            </a: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7</a:t>
            </a:r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762C715C-7D77-45F7-871F-A81F1D1730CE}" type="slidenum">
              <a:rPr lang="en-US"/>
              <a:pPr/>
              <a:t>35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two sorted arrays</a:t>
            </a: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  <a:p>
            <a:pPr>
              <a:lnSpc>
                <a:spcPct val="150000"/>
              </a:lnSpc>
            </a:pPr>
            <a:r>
              <a:rPr lang="en-US" sz="2400"/>
              <a:t>2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  <a:p>
            <a:pPr>
              <a:lnSpc>
                <a:spcPct val="150000"/>
              </a:lnSpc>
            </a:pPr>
            <a:r>
              <a:rPr lang="en-US" sz="2400"/>
              <a:t>1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1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3259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  <a:p>
            <a:pPr>
              <a:lnSpc>
                <a:spcPct val="150000"/>
              </a:lnSpc>
            </a:pPr>
            <a:r>
              <a:rPr lang="en-US" sz="2400"/>
              <a:t>2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2</a:t>
            </a: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3264" name="Oval 16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3265" name="Oval 17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7</a:t>
            </a:r>
          </a:p>
        </p:txBody>
      </p:sp>
      <p:sp>
        <p:nvSpPr>
          <p:cNvPr id="53270" name="Oval 22"/>
          <p:cNvSpPr>
            <a:spLocks noChangeArrowheads="1"/>
          </p:cNvSpPr>
          <p:nvPr/>
        </p:nvSpPr>
        <p:spPr bwMode="auto">
          <a:xfrm>
            <a:off x="5334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3271" name="Oval 23"/>
          <p:cNvSpPr>
            <a:spLocks noChangeArrowheads="1"/>
          </p:cNvSpPr>
          <p:nvPr/>
        </p:nvSpPr>
        <p:spPr bwMode="auto">
          <a:xfrm>
            <a:off x="48006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4784725" y="1676400"/>
            <a:ext cx="48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5334000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3276" name="Line 28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3277" name="Line 29"/>
          <p:cNvSpPr>
            <a:spLocks noChangeShapeType="1"/>
          </p:cNvSpPr>
          <p:nvPr/>
        </p:nvSpPr>
        <p:spPr bwMode="auto">
          <a:xfrm>
            <a:off x="457200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D41C8751-4B01-4D0D-92D5-C5BFDB57E388}" type="slidenum">
              <a:rPr lang="en-US"/>
              <a:pPr/>
              <a:t>36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two sorted arrays</a:t>
            </a: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  <a:p>
            <a:pPr>
              <a:lnSpc>
                <a:spcPct val="150000"/>
              </a:lnSpc>
            </a:pPr>
            <a:r>
              <a:rPr lang="en-US" sz="2400"/>
              <a:t>2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  <a:p>
            <a:pPr>
              <a:lnSpc>
                <a:spcPct val="150000"/>
              </a:lnSpc>
            </a:pPr>
            <a:r>
              <a:rPr lang="en-US" sz="2400"/>
              <a:t>1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1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  <a:p>
            <a:pPr>
              <a:lnSpc>
                <a:spcPct val="150000"/>
              </a:lnSpc>
            </a:pPr>
            <a:r>
              <a:rPr lang="en-US" sz="2400"/>
              <a:t>2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2</a:t>
            </a: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16" name="Oval 16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17" name="Oval 17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7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5334000" y="3276600"/>
            <a:ext cx="257175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22" name="Oval 22"/>
          <p:cNvSpPr>
            <a:spLocks noChangeArrowheads="1"/>
          </p:cNvSpPr>
          <p:nvPr/>
        </p:nvSpPr>
        <p:spPr bwMode="auto">
          <a:xfrm>
            <a:off x="5334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23" name="Oval 23"/>
          <p:cNvSpPr>
            <a:spLocks noChangeArrowheads="1"/>
          </p:cNvSpPr>
          <p:nvPr/>
        </p:nvSpPr>
        <p:spPr bwMode="auto">
          <a:xfrm>
            <a:off x="48006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4784725" y="1676400"/>
            <a:ext cx="48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5334000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5105400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9</a:t>
            </a:r>
          </a:p>
        </p:txBody>
      </p:sp>
      <p:sp>
        <p:nvSpPr>
          <p:cNvPr id="51233" name="Line 33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34" name="Line 34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>
            <a:off x="457200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10E24352-21D0-45DB-B7F9-ABC91D5C6303}" type="slidenum">
              <a:rPr lang="en-US"/>
              <a:pPr/>
              <a:t>37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two sorted arrays</a:t>
            </a: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  <a:p>
            <a:pPr>
              <a:lnSpc>
                <a:spcPct val="150000"/>
              </a:lnSpc>
            </a:pPr>
            <a:r>
              <a:rPr lang="en-US" sz="2400"/>
              <a:t>2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  <a:p>
            <a:pPr>
              <a:lnSpc>
                <a:spcPct val="150000"/>
              </a:lnSpc>
            </a:pPr>
            <a:r>
              <a:rPr lang="en-US" sz="2400"/>
              <a:t>1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1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  <a:p>
            <a:pPr>
              <a:lnSpc>
                <a:spcPct val="150000"/>
              </a:lnSpc>
            </a:pPr>
            <a:r>
              <a:rPr lang="en-US" sz="2400"/>
              <a:t>2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2</a:t>
            </a: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</p:txBody>
      </p: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7</a:t>
            </a: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H="1">
            <a:off x="5334000" y="3276600"/>
            <a:ext cx="257175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2246" name="Oval 22"/>
          <p:cNvSpPr>
            <a:spLocks noChangeArrowheads="1"/>
          </p:cNvSpPr>
          <p:nvPr/>
        </p:nvSpPr>
        <p:spPr bwMode="auto">
          <a:xfrm>
            <a:off x="5334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48006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4784725" y="1676400"/>
            <a:ext cx="48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5334000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5105400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9</a:t>
            </a:r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6797675" y="24384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6264275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6248400" y="1676400"/>
            <a:ext cx="48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6797675" y="1676400"/>
            <a:ext cx="48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2257" name="Line 33"/>
          <p:cNvSpPr>
            <a:spLocks noChangeShapeType="1"/>
          </p:cNvSpPr>
          <p:nvPr/>
        </p:nvSpPr>
        <p:spPr bwMode="auto">
          <a:xfrm>
            <a:off x="457200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>
            <a:off x="603567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2E332D75-9FFF-44A7-9E83-A8398E228D87}" type="slidenum">
              <a:rPr lang="en-US"/>
              <a:pPr/>
              <a:t>38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two sorted arrays</a:t>
            </a:r>
          </a:p>
        </p:txBody>
      </p:sp>
      <p:sp>
        <p:nvSpPr>
          <p:cNvPr id="24629" name="Line 5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628" name="Oval 52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  <a:p>
            <a:pPr>
              <a:lnSpc>
                <a:spcPct val="150000"/>
              </a:lnSpc>
            </a:pPr>
            <a:r>
              <a:rPr lang="en-US" sz="2400"/>
              <a:t>2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  <a:p>
            <a:pPr>
              <a:lnSpc>
                <a:spcPct val="150000"/>
              </a:lnSpc>
            </a:pPr>
            <a:r>
              <a:rPr lang="en-US" sz="2400"/>
              <a:t>1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1</a:t>
            </a:r>
          </a:p>
        </p:txBody>
      </p:sp>
      <p:sp>
        <p:nvSpPr>
          <p:cNvPr id="24633" name="Line 57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634" name="Oval 58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635" name="Oval 59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636" name="Text Box 60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  <a:p>
            <a:pPr>
              <a:lnSpc>
                <a:spcPct val="150000"/>
              </a:lnSpc>
            </a:pPr>
            <a:r>
              <a:rPr lang="en-US" sz="2400"/>
              <a:t>2</a:t>
            </a:r>
          </a:p>
        </p:txBody>
      </p:sp>
      <p:sp>
        <p:nvSpPr>
          <p:cNvPr id="24637" name="Text Box 61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</p:txBody>
      </p:sp>
      <p:sp>
        <p:nvSpPr>
          <p:cNvPr id="24638" name="Rectangle 62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2</a:t>
            </a:r>
          </a:p>
        </p:txBody>
      </p:sp>
      <p:sp>
        <p:nvSpPr>
          <p:cNvPr id="24640" name="Line 64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641" name="Oval 65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642" name="Oval 66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643" name="Text Box 67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</p:txBody>
      </p:sp>
      <p:sp>
        <p:nvSpPr>
          <p:cNvPr id="24645" name="Rectangle 69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7</a:t>
            </a:r>
          </a:p>
        </p:txBody>
      </p:sp>
      <p:sp>
        <p:nvSpPr>
          <p:cNvPr id="24647" name="Line 71"/>
          <p:cNvSpPr>
            <a:spLocks noChangeShapeType="1"/>
          </p:cNvSpPr>
          <p:nvPr/>
        </p:nvSpPr>
        <p:spPr bwMode="auto">
          <a:xfrm flipH="1">
            <a:off x="5334000" y="3276600"/>
            <a:ext cx="257175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648" name="Oval 72"/>
          <p:cNvSpPr>
            <a:spLocks noChangeArrowheads="1"/>
          </p:cNvSpPr>
          <p:nvPr/>
        </p:nvSpPr>
        <p:spPr bwMode="auto">
          <a:xfrm>
            <a:off x="5334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649" name="Oval 73"/>
          <p:cNvSpPr>
            <a:spLocks noChangeArrowheads="1"/>
          </p:cNvSpPr>
          <p:nvPr/>
        </p:nvSpPr>
        <p:spPr bwMode="auto">
          <a:xfrm>
            <a:off x="48006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650" name="Text Box 74"/>
          <p:cNvSpPr txBox="1">
            <a:spLocks noChangeArrowheads="1"/>
          </p:cNvSpPr>
          <p:nvPr/>
        </p:nvSpPr>
        <p:spPr bwMode="auto">
          <a:xfrm>
            <a:off x="4784725" y="1676400"/>
            <a:ext cx="48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</p:txBody>
      </p:sp>
      <p:sp>
        <p:nvSpPr>
          <p:cNvPr id="24651" name="Text Box 75"/>
          <p:cNvSpPr txBox="1">
            <a:spLocks noChangeArrowheads="1"/>
          </p:cNvSpPr>
          <p:nvPr/>
        </p:nvSpPr>
        <p:spPr bwMode="auto">
          <a:xfrm>
            <a:off x="5334000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</p:txBody>
      </p: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5105400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9</a:t>
            </a:r>
          </a:p>
        </p:txBody>
      </p:sp>
      <p:sp>
        <p:nvSpPr>
          <p:cNvPr id="24654" name="Line 78"/>
          <p:cNvSpPr>
            <a:spLocks noChangeShapeType="1"/>
          </p:cNvSpPr>
          <p:nvPr/>
        </p:nvSpPr>
        <p:spPr bwMode="auto">
          <a:xfrm flipH="1">
            <a:off x="6797675" y="2667000"/>
            <a:ext cx="2413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655" name="Oval 79"/>
          <p:cNvSpPr>
            <a:spLocks noChangeArrowheads="1"/>
          </p:cNvSpPr>
          <p:nvPr/>
        </p:nvSpPr>
        <p:spPr bwMode="auto">
          <a:xfrm>
            <a:off x="6797675" y="24384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656" name="Oval 80"/>
          <p:cNvSpPr>
            <a:spLocks noChangeArrowheads="1"/>
          </p:cNvSpPr>
          <p:nvPr/>
        </p:nvSpPr>
        <p:spPr bwMode="auto">
          <a:xfrm>
            <a:off x="6264275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6248400" y="1676400"/>
            <a:ext cx="48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6797675" y="1676400"/>
            <a:ext cx="48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</p:txBody>
      </p:sp>
      <p:sp>
        <p:nvSpPr>
          <p:cNvPr id="24659" name="Rectangle 83"/>
          <p:cNvSpPr>
            <a:spLocks noChangeArrowheads="1"/>
          </p:cNvSpPr>
          <p:nvPr/>
        </p:nvSpPr>
        <p:spPr bwMode="auto">
          <a:xfrm>
            <a:off x="6569075" y="4343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11</a:t>
            </a:r>
          </a:p>
        </p:txBody>
      </p:sp>
      <p:sp>
        <p:nvSpPr>
          <p:cNvPr id="24667" name="Line 91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668" name="Line 92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669" name="Line 93"/>
          <p:cNvSpPr>
            <a:spLocks noChangeShapeType="1"/>
          </p:cNvSpPr>
          <p:nvPr/>
        </p:nvSpPr>
        <p:spPr bwMode="auto">
          <a:xfrm>
            <a:off x="457200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670" name="Line 94"/>
          <p:cNvSpPr>
            <a:spLocks noChangeShapeType="1"/>
          </p:cNvSpPr>
          <p:nvPr/>
        </p:nvSpPr>
        <p:spPr bwMode="auto">
          <a:xfrm>
            <a:off x="603567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F3866940-AF94-4F0B-B6BE-78EF20A11747}" type="slidenum">
              <a:rPr lang="en-US"/>
              <a:pPr/>
              <a:t>39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two sorted arrays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  <a:p>
            <a:pPr>
              <a:lnSpc>
                <a:spcPct val="150000"/>
              </a:lnSpc>
            </a:pPr>
            <a:r>
              <a:rPr lang="en-US" sz="2400"/>
              <a:t>2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  <a:p>
            <a:pPr>
              <a:lnSpc>
                <a:spcPct val="150000"/>
              </a:lnSpc>
            </a:pPr>
            <a:r>
              <a:rPr lang="en-US" sz="2400"/>
              <a:t>1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1</a:t>
            </a: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  <a:p>
            <a:pPr>
              <a:lnSpc>
                <a:spcPct val="150000"/>
              </a:lnSpc>
            </a:pPr>
            <a:r>
              <a:rPr lang="en-US" sz="2400"/>
              <a:t>2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2</a:t>
            </a:r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0192" name="Oval 16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  <a:p>
            <a:pPr>
              <a:lnSpc>
                <a:spcPct val="150000"/>
              </a:lnSpc>
            </a:pPr>
            <a:r>
              <a:rPr lang="en-US" sz="2400"/>
              <a:t>7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7</a:t>
            </a:r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 flipH="1">
            <a:off x="5334000" y="3276600"/>
            <a:ext cx="257175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0198" name="Oval 22"/>
          <p:cNvSpPr>
            <a:spLocks noChangeArrowheads="1"/>
          </p:cNvSpPr>
          <p:nvPr/>
        </p:nvSpPr>
        <p:spPr bwMode="auto">
          <a:xfrm>
            <a:off x="5334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0199" name="Oval 23"/>
          <p:cNvSpPr>
            <a:spLocks noChangeArrowheads="1"/>
          </p:cNvSpPr>
          <p:nvPr/>
        </p:nvSpPr>
        <p:spPr bwMode="auto">
          <a:xfrm>
            <a:off x="48006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4784725" y="1676400"/>
            <a:ext cx="48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5334000" y="1676400"/>
            <a:ext cx="488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  <a:p>
            <a:pPr>
              <a:lnSpc>
                <a:spcPct val="150000"/>
              </a:lnSpc>
            </a:pPr>
            <a:r>
              <a:rPr lang="en-US" sz="2400"/>
              <a:t>9</a:t>
            </a: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5105400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9</a:t>
            </a:r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 flipH="1">
            <a:off x="6797675" y="2667000"/>
            <a:ext cx="2413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0204" name="Oval 28"/>
          <p:cNvSpPr>
            <a:spLocks noChangeArrowheads="1"/>
          </p:cNvSpPr>
          <p:nvPr/>
        </p:nvSpPr>
        <p:spPr bwMode="auto">
          <a:xfrm>
            <a:off x="6797675" y="24384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0205" name="Oval 29"/>
          <p:cNvSpPr>
            <a:spLocks noChangeArrowheads="1"/>
          </p:cNvSpPr>
          <p:nvPr/>
        </p:nvSpPr>
        <p:spPr bwMode="auto">
          <a:xfrm>
            <a:off x="6264275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6248400" y="1676400"/>
            <a:ext cx="48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6797675" y="1676400"/>
            <a:ext cx="48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  <a:p>
            <a:pPr>
              <a:lnSpc>
                <a:spcPct val="150000"/>
              </a:lnSpc>
            </a:pPr>
            <a:r>
              <a:rPr lang="en-US" sz="2400"/>
              <a:t>11</a:t>
            </a:r>
          </a:p>
        </p:txBody>
      </p:sp>
      <p:sp>
        <p:nvSpPr>
          <p:cNvPr id="50208" name="Rectangle 32"/>
          <p:cNvSpPr>
            <a:spLocks noChangeArrowheads="1"/>
          </p:cNvSpPr>
          <p:nvPr/>
        </p:nvSpPr>
        <p:spPr bwMode="auto">
          <a:xfrm>
            <a:off x="6569075" y="4343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11</a:t>
            </a:r>
          </a:p>
        </p:txBody>
      </p:sp>
      <p:sp>
        <p:nvSpPr>
          <p:cNvPr id="50209" name="Oval 33"/>
          <p:cNvSpPr>
            <a:spLocks noChangeArrowheads="1"/>
          </p:cNvSpPr>
          <p:nvPr/>
        </p:nvSpPr>
        <p:spPr bwMode="auto">
          <a:xfrm>
            <a:off x="8261350" y="1828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0" name="Oval 34"/>
          <p:cNvSpPr>
            <a:spLocks noChangeArrowheads="1"/>
          </p:cNvSpPr>
          <p:nvPr/>
        </p:nvSpPr>
        <p:spPr bwMode="auto">
          <a:xfrm>
            <a:off x="772795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7712075" y="1676400"/>
            <a:ext cx="48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20</a:t>
            </a:r>
          </a:p>
          <a:p>
            <a:pPr>
              <a:lnSpc>
                <a:spcPct val="150000"/>
              </a:lnSpc>
            </a:pPr>
            <a:r>
              <a:rPr lang="en-US" sz="2400"/>
              <a:t>13</a:t>
            </a:r>
          </a:p>
        </p:txBody>
      </p: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8261350" y="1676400"/>
            <a:ext cx="48895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12</a:t>
            </a:r>
          </a:p>
        </p:txBody>
      </p:sp>
      <p:sp>
        <p:nvSpPr>
          <p:cNvPr id="50213" name="Line 37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0215" name="Line 39"/>
          <p:cNvSpPr>
            <a:spLocks noChangeShapeType="1"/>
          </p:cNvSpPr>
          <p:nvPr/>
        </p:nvSpPr>
        <p:spPr bwMode="auto">
          <a:xfrm>
            <a:off x="457200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0216" name="Line 40"/>
          <p:cNvSpPr>
            <a:spLocks noChangeShapeType="1"/>
          </p:cNvSpPr>
          <p:nvPr/>
        </p:nvSpPr>
        <p:spPr bwMode="auto">
          <a:xfrm>
            <a:off x="603567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0217" name="Line 41"/>
          <p:cNvSpPr>
            <a:spLocks noChangeShapeType="1"/>
          </p:cNvSpPr>
          <p:nvPr/>
        </p:nvSpPr>
        <p:spPr bwMode="auto">
          <a:xfrm>
            <a:off x="74993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37EE6A9B-A321-40C4-A98B-07BA49B3CEF8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025" y="304800"/>
            <a:ext cx="7394575" cy="1143000"/>
          </a:xfrm>
        </p:spPr>
        <p:txBody>
          <a:bodyPr/>
          <a:lstStyle/>
          <a:p>
            <a:r>
              <a:rPr lang="en-US"/>
              <a:t>What is course about?</a:t>
            </a:r>
          </a:p>
        </p:txBody>
      </p: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984250" y="1600200"/>
            <a:ext cx="8361363" cy="5076825"/>
            <a:chOff x="524" y="1008"/>
            <a:chExt cx="5267" cy="3198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524" y="1008"/>
              <a:ext cx="456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i="1"/>
                <a:t>The theoretical study of design and analysis of computer algorithms </a:t>
              </a:r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524" y="1740"/>
              <a:ext cx="308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Basic goals for an algorithm:</a:t>
              </a:r>
            </a:p>
          </p:txBody>
        </p:sp>
        <p:grpSp>
          <p:nvGrpSpPr>
            <p:cNvPr id="8201" name="Group 9"/>
            <p:cNvGrpSpPr>
              <a:grpSpLocks/>
            </p:cNvGrpSpPr>
            <p:nvPr/>
          </p:nvGrpSpPr>
          <p:grpSpPr bwMode="auto">
            <a:xfrm>
              <a:off x="718" y="2076"/>
              <a:ext cx="5073" cy="2130"/>
              <a:chOff x="326" y="2076"/>
              <a:chExt cx="5073" cy="2130"/>
            </a:xfrm>
          </p:grpSpPr>
          <p:sp>
            <p:nvSpPr>
              <p:cNvPr id="8199" name="Text Box 7"/>
              <p:cNvSpPr txBox="1">
                <a:spLocks noChangeArrowheads="1"/>
              </p:cNvSpPr>
              <p:nvPr/>
            </p:nvSpPr>
            <p:spPr bwMode="auto">
              <a:xfrm>
                <a:off x="326" y="2076"/>
                <a:ext cx="5073" cy="2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Clr>
                    <a:schemeClr val="accent2"/>
                  </a:buClr>
                  <a:buFontTx/>
                  <a:buChar char="•"/>
                </a:pPr>
                <a:r>
                  <a:rPr lang="en-US"/>
                  <a:t> always correct</a:t>
                </a:r>
              </a:p>
              <a:p>
                <a:pPr algn="l">
                  <a:buClr>
                    <a:schemeClr val="accent2"/>
                  </a:buClr>
                  <a:buFontTx/>
                  <a:buChar char="•"/>
                </a:pPr>
                <a:r>
                  <a:rPr lang="en-US"/>
                  <a:t> always terminates</a:t>
                </a:r>
              </a:p>
              <a:p>
                <a:pPr algn="l">
                  <a:buClr>
                    <a:schemeClr val="accent2"/>
                  </a:buClr>
                  <a:buFontTx/>
                  <a:buChar char="•"/>
                </a:pPr>
                <a:r>
                  <a:rPr lang="en-US"/>
                  <a:t> This class: performance</a:t>
                </a:r>
              </a:p>
              <a:p>
                <a:pPr lvl="1" algn="l">
                  <a:buClr>
                    <a:schemeClr val="accent2"/>
                  </a:buClr>
                  <a:buFont typeface="Wingdings" pitchFamily="2" charset="2"/>
                  <a:buChar char="Ø"/>
                </a:pPr>
                <a:r>
                  <a:rPr lang="en-US"/>
                  <a:t> 	Performance often draws the line between </a:t>
                </a:r>
              </a:p>
              <a:p>
                <a:pPr algn="l">
                  <a:buClr>
                    <a:schemeClr val="accent2"/>
                  </a:buClr>
                </a:pPr>
                <a:r>
                  <a:rPr lang="en-US"/>
                  <a:t> what is possible and what is impossible.</a:t>
                </a:r>
              </a:p>
              <a:p>
                <a:pPr algn="l">
                  <a:buClr>
                    <a:schemeClr val="accent2"/>
                  </a:buClr>
                  <a:buFontTx/>
                  <a:buChar char="•"/>
                </a:pPr>
                <a:endParaRPr lang="en-US"/>
              </a:p>
              <a:p>
                <a:pPr lvl="1" algn="l">
                  <a:buClr>
                    <a:schemeClr val="accent2"/>
                  </a:buClr>
                  <a:buFont typeface="Wingdings" pitchFamily="2" charset="2"/>
                  <a:buNone/>
                </a:pPr>
                <a:endParaRPr lang="en-US" sz="2400"/>
              </a:p>
            </p:txBody>
          </p:sp>
          <p:sp>
            <p:nvSpPr>
              <p:cNvPr id="8200" name="Text Box 8"/>
              <p:cNvSpPr txBox="1">
                <a:spLocks noChangeArrowheads="1"/>
              </p:cNvSpPr>
              <p:nvPr/>
            </p:nvSpPr>
            <p:spPr bwMode="auto">
              <a:xfrm>
                <a:off x="2448" y="2076"/>
                <a:ext cx="11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Clr>
                    <a:schemeClr val="accent2"/>
                  </a:buClr>
                </a:pPr>
                <a:endParaRPr lang="en-US"/>
              </a:p>
            </p:txBody>
          </p:sp>
        </p:grpSp>
      </p:grp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-3079750" y="5638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BE65B71F-933B-4063-A9A4-0B93ABEDAF25}" type="slidenum">
              <a:rPr lang="en-US"/>
              <a:pPr/>
              <a:t>40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two sorted arrays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393700" y="1676400"/>
            <a:ext cx="8356600" cy="3124200"/>
            <a:chOff x="182" y="1056"/>
            <a:chExt cx="5264" cy="1968"/>
          </a:xfrm>
        </p:grpSpPr>
        <p:grpSp>
          <p:nvGrpSpPr>
            <p:cNvPr id="49156" name="Group 4"/>
            <p:cNvGrpSpPr>
              <a:grpSpLocks/>
            </p:cNvGrpSpPr>
            <p:nvPr/>
          </p:nvGrpSpPr>
          <p:grpSpPr bwMode="auto">
            <a:xfrm>
              <a:off x="182" y="1056"/>
              <a:ext cx="654" cy="1968"/>
              <a:chOff x="182" y="1056"/>
              <a:chExt cx="654" cy="1968"/>
            </a:xfrm>
          </p:grpSpPr>
          <p:sp>
            <p:nvSpPr>
              <p:cNvPr id="49157" name="Line 5"/>
              <p:cNvSpPr>
                <a:spLocks noChangeShapeType="1"/>
              </p:cNvSpPr>
              <p:nvPr/>
            </p:nvSpPr>
            <p:spPr bwMode="auto">
              <a:xfrm flipH="1">
                <a:off x="528" y="2448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58" name="Oval 6"/>
              <p:cNvSpPr>
                <a:spLocks noChangeArrowheads="1"/>
              </p:cNvSpPr>
              <p:nvPr/>
            </p:nvSpPr>
            <p:spPr bwMode="auto">
              <a:xfrm>
                <a:off x="528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159" name="Oval 7"/>
              <p:cNvSpPr>
                <a:spLocks noChangeArrowheads="1"/>
              </p:cNvSpPr>
              <p:nvPr/>
            </p:nvSpPr>
            <p:spPr bwMode="auto">
              <a:xfrm>
                <a:off x="192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160" name="Text Box 8"/>
              <p:cNvSpPr txBox="1">
                <a:spLocks noChangeArrowheads="1"/>
              </p:cNvSpPr>
              <p:nvPr/>
            </p:nvSpPr>
            <p:spPr bwMode="auto">
              <a:xfrm>
                <a:off x="182" y="1056"/>
                <a:ext cx="308" cy="1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7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2</a:t>
                </a:r>
              </a:p>
            </p:txBody>
          </p:sp>
          <p:sp>
            <p:nvSpPr>
              <p:cNvPr id="49161" name="Text Box 9"/>
              <p:cNvSpPr txBox="1">
                <a:spLocks noChangeArrowheads="1"/>
              </p:cNvSpPr>
              <p:nvPr/>
            </p:nvSpPr>
            <p:spPr bwMode="auto">
              <a:xfrm>
                <a:off x="528" y="1056"/>
                <a:ext cx="308" cy="1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9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</a:t>
                </a: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1</a:t>
                </a:r>
              </a:p>
            </p:txBody>
          </p:sp>
        </p:grpSp>
        <p:grpSp>
          <p:nvGrpSpPr>
            <p:cNvPr id="49163" name="Group 11"/>
            <p:cNvGrpSpPr>
              <a:grpSpLocks/>
            </p:cNvGrpSpPr>
            <p:nvPr/>
          </p:nvGrpSpPr>
          <p:grpSpPr bwMode="auto">
            <a:xfrm>
              <a:off x="1104" y="1056"/>
              <a:ext cx="654" cy="1968"/>
              <a:chOff x="1104" y="1056"/>
              <a:chExt cx="654" cy="1968"/>
            </a:xfrm>
          </p:grpSpPr>
          <p:sp>
            <p:nvSpPr>
              <p:cNvPr id="49164" name="Line 12"/>
              <p:cNvSpPr>
                <a:spLocks noChangeShapeType="1"/>
              </p:cNvSpPr>
              <p:nvPr/>
            </p:nvSpPr>
            <p:spPr bwMode="auto">
              <a:xfrm>
                <a:off x="1296" y="2400"/>
                <a:ext cx="9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65" name="Oval 13"/>
              <p:cNvSpPr>
                <a:spLocks noChangeArrowheads="1"/>
              </p:cNvSpPr>
              <p:nvPr/>
            </p:nvSpPr>
            <p:spPr bwMode="auto">
              <a:xfrm>
                <a:off x="1450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166" name="Oval 14"/>
              <p:cNvSpPr>
                <a:spLocks noChangeArrowheads="1"/>
              </p:cNvSpPr>
              <p:nvPr/>
            </p:nvSpPr>
            <p:spPr bwMode="auto">
              <a:xfrm>
                <a:off x="1114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167" name="Text Box 15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308" cy="1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7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2</a:t>
                </a:r>
              </a:p>
            </p:txBody>
          </p:sp>
          <p:sp>
            <p:nvSpPr>
              <p:cNvPr id="49168" name="Text Box 16"/>
              <p:cNvSpPr txBox="1">
                <a:spLocks noChangeArrowheads="1"/>
              </p:cNvSpPr>
              <p:nvPr/>
            </p:nvSpPr>
            <p:spPr bwMode="auto">
              <a:xfrm>
                <a:off x="1450" y="1056"/>
                <a:ext cx="308" cy="10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9</a:t>
                </a:r>
              </a:p>
            </p:txBody>
          </p:sp>
          <p:sp>
            <p:nvSpPr>
              <p:cNvPr id="49169" name="Rectangle 17"/>
              <p:cNvSpPr>
                <a:spLocks noChangeArrowheads="1"/>
              </p:cNvSpPr>
              <p:nvPr/>
            </p:nvSpPr>
            <p:spPr bwMode="auto">
              <a:xfrm>
                <a:off x="1306" y="273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2</a:t>
                </a:r>
              </a:p>
            </p:txBody>
          </p:sp>
        </p:grpSp>
        <p:grpSp>
          <p:nvGrpSpPr>
            <p:cNvPr id="49170" name="Group 18"/>
            <p:cNvGrpSpPr>
              <a:grpSpLocks/>
            </p:cNvGrpSpPr>
            <p:nvPr/>
          </p:nvGrpSpPr>
          <p:grpSpPr bwMode="auto">
            <a:xfrm>
              <a:off x="2026" y="1056"/>
              <a:ext cx="654" cy="1968"/>
              <a:chOff x="2026" y="1056"/>
              <a:chExt cx="654" cy="1968"/>
            </a:xfrm>
          </p:grpSpPr>
          <p:sp>
            <p:nvSpPr>
              <p:cNvPr id="49171" name="Line 19"/>
              <p:cNvSpPr>
                <a:spLocks noChangeShapeType="1"/>
              </p:cNvSpPr>
              <p:nvPr/>
            </p:nvSpPr>
            <p:spPr bwMode="auto">
              <a:xfrm>
                <a:off x="2160" y="1920"/>
                <a:ext cx="144" cy="8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72" name="Oval 20"/>
              <p:cNvSpPr>
                <a:spLocks noChangeArrowheads="1"/>
              </p:cNvSpPr>
              <p:nvPr/>
            </p:nvSpPr>
            <p:spPr bwMode="auto">
              <a:xfrm>
                <a:off x="2372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173" name="Oval 21"/>
              <p:cNvSpPr>
                <a:spLocks noChangeArrowheads="1"/>
              </p:cNvSpPr>
              <p:nvPr/>
            </p:nvSpPr>
            <p:spPr bwMode="auto">
              <a:xfrm>
                <a:off x="2036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174" name="Text Box 22"/>
              <p:cNvSpPr txBox="1">
                <a:spLocks noChangeArrowheads="1"/>
              </p:cNvSpPr>
              <p:nvPr/>
            </p:nvSpPr>
            <p:spPr bwMode="auto">
              <a:xfrm>
                <a:off x="2026" y="1056"/>
                <a:ext cx="308" cy="10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7</a:t>
                </a:r>
              </a:p>
            </p:txBody>
          </p:sp>
          <p:sp>
            <p:nvSpPr>
              <p:cNvPr id="49175" name="Text Box 23"/>
              <p:cNvSpPr txBox="1">
                <a:spLocks noChangeArrowheads="1"/>
              </p:cNvSpPr>
              <p:nvPr/>
            </p:nvSpPr>
            <p:spPr bwMode="auto">
              <a:xfrm>
                <a:off x="2372" y="1056"/>
                <a:ext cx="308" cy="10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9</a:t>
                </a:r>
              </a:p>
            </p:txBody>
          </p:sp>
          <p:sp>
            <p:nvSpPr>
              <p:cNvPr id="49176" name="Rectangle 24"/>
              <p:cNvSpPr>
                <a:spLocks noChangeArrowheads="1"/>
              </p:cNvSpPr>
              <p:nvPr/>
            </p:nvSpPr>
            <p:spPr bwMode="auto">
              <a:xfrm>
                <a:off x="2228" y="273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7</a:t>
                </a:r>
              </a:p>
            </p:txBody>
          </p:sp>
        </p:grpSp>
        <p:grpSp>
          <p:nvGrpSpPr>
            <p:cNvPr id="49177" name="Group 25"/>
            <p:cNvGrpSpPr>
              <a:grpSpLocks/>
            </p:cNvGrpSpPr>
            <p:nvPr/>
          </p:nvGrpSpPr>
          <p:grpSpPr bwMode="auto">
            <a:xfrm>
              <a:off x="2948" y="1056"/>
              <a:ext cx="654" cy="1968"/>
              <a:chOff x="2948" y="1056"/>
              <a:chExt cx="654" cy="1968"/>
            </a:xfrm>
          </p:grpSpPr>
          <p:sp>
            <p:nvSpPr>
              <p:cNvPr id="49178" name="Line 26"/>
              <p:cNvSpPr>
                <a:spLocks noChangeShapeType="1"/>
              </p:cNvSpPr>
              <p:nvPr/>
            </p:nvSpPr>
            <p:spPr bwMode="auto">
              <a:xfrm flipH="1">
                <a:off x="3294" y="2064"/>
                <a:ext cx="162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79" name="Oval 27"/>
              <p:cNvSpPr>
                <a:spLocks noChangeArrowheads="1"/>
              </p:cNvSpPr>
              <p:nvPr/>
            </p:nvSpPr>
            <p:spPr bwMode="auto">
              <a:xfrm>
                <a:off x="3294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180" name="Oval 28"/>
              <p:cNvSpPr>
                <a:spLocks noChangeArrowheads="1"/>
              </p:cNvSpPr>
              <p:nvPr/>
            </p:nvSpPr>
            <p:spPr bwMode="auto">
              <a:xfrm>
                <a:off x="2958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181" name="Text Box 29"/>
              <p:cNvSpPr txBox="1">
                <a:spLocks noChangeArrowheads="1"/>
              </p:cNvSpPr>
              <p:nvPr/>
            </p:nvSpPr>
            <p:spPr bwMode="auto">
              <a:xfrm>
                <a:off x="2948" y="1056"/>
                <a:ext cx="308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13</a:t>
                </a:r>
              </a:p>
            </p:txBody>
          </p:sp>
          <p:sp>
            <p:nvSpPr>
              <p:cNvPr id="49182" name="Text Box 30"/>
              <p:cNvSpPr txBox="1">
                <a:spLocks noChangeArrowheads="1"/>
              </p:cNvSpPr>
              <p:nvPr/>
            </p:nvSpPr>
            <p:spPr bwMode="auto">
              <a:xfrm>
                <a:off x="3294" y="1056"/>
                <a:ext cx="308" cy="10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9</a:t>
                </a:r>
              </a:p>
            </p:txBody>
          </p:sp>
          <p:sp>
            <p:nvSpPr>
              <p:cNvPr id="49183" name="Rectangle 31"/>
              <p:cNvSpPr>
                <a:spLocks noChangeArrowheads="1"/>
              </p:cNvSpPr>
              <p:nvPr/>
            </p:nvSpPr>
            <p:spPr bwMode="auto">
              <a:xfrm>
                <a:off x="3150" y="273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9</a:t>
                </a:r>
              </a:p>
            </p:txBody>
          </p:sp>
        </p:grpSp>
        <p:grpSp>
          <p:nvGrpSpPr>
            <p:cNvPr id="49184" name="Group 32"/>
            <p:cNvGrpSpPr>
              <a:grpSpLocks/>
            </p:cNvGrpSpPr>
            <p:nvPr/>
          </p:nvGrpSpPr>
          <p:grpSpPr bwMode="auto">
            <a:xfrm>
              <a:off x="3870" y="1056"/>
              <a:ext cx="654" cy="1968"/>
              <a:chOff x="3870" y="1056"/>
              <a:chExt cx="654" cy="1968"/>
            </a:xfrm>
          </p:grpSpPr>
          <p:sp>
            <p:nvSpPr>
              <p:cNvPr id="49185" name="Line 33"/>
              <p:cNvSpPr>
                <a:spLocks noChangeShapeType="1"/>
              </p:cNvSpPr>
              <p:nvPr/>
            </p:nvSpPr>
            <p:spPr bwMode="auto">
              <a:xfrm flipH="1">
                <a:off x="4216" y="1680"/>
                <a:ext cx="15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86" name="Oval 34"/>
              <p:cNvSpPr>
                <a:spLocks noChangeArrowheads="1"/>
              </p:cNvSpPr>
              <p:nvPr/>
            </p:nvSpPr>
            <p:spPr bwMode="auto">
              <a:xfrm>
                <a:off x="4216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187" name="Oval 35"/>
              <p:cNvSpPr>
                <a:spLocks noChangeArrowheads="1"/>
              </p:cNvSpPr>
              <p:nvPr/>
            </p:nvSpPr>
            <p:spPr bwMode="auto">
              <a:xfrm>
                <a:off x="3880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188" name="Text Box 36"/>
              <p:cNvSpPr txBox="1">
                <a:spLocks noChangeArrowheads="1"/>
              </p:cNvSpPr>
              <p:nvPr/>
            </p:nvSpPr>
            <p:spPr bwMode="auto">
              <a:xfrm>
                <a:off x="3870" y="1056"/>
                <a:ext cx="308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13</a:t>
                </a:r>
              </a:p>
            </p:txBody>
          </p:sp>
          <p:sp>
            <p:nvSpPr>
              <p:cNvPr id="49189" name="Text Box 37"/>
              <p:cNvSpPr txBox="1">
                <a:spLocks noChangeArrowheads="1"/>
              </p:cNvSpPr>
              <p:nvPr/>
            </p:nvSpPr>
            <p:spPr bwMode="auto">
              <a:xfrm>
                <a:off x="4216" y="1056"/>
                <a:ext cx="308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11</a:t>
                </a:r>
              </a:p>
            </p:txBody>
          </p:sp>
          <p:sp>
            <p:nvSpPr>
              <p:cNvPr id="49190" name="Rectangle 38"/>
              <p:cNvSpPr>
                <a:spLocks noChangeArrowheads="1"/>
              </p:cNvSpPr>
              <p:nvPr/>
            </p:nvSpPr>
            <p:spPr bwMode="auto">
              <a:xfrm>
                <a:off x="4072" y="273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11</a:t>
                </a:r>
              </a:p>
            </p:txBody>
          </p:sp>
        </p:grpSp>
        <p:grpSp>
          <p:nvGrpSpPr>
            <p:cNvPr id="49191" name="Group 39"/>
            <p:cNvGrpSpPr>
              <a:grpSpLocks/>
            </p:cNvGrpSpPr>
            <p:nvPr/>
          </p:nvGrpSpPr>
          <p:grpSpPr bwMode="auto">
            <a:xfrm>
              <a:off x="4792" y="1056"/>
              <a:ext cx="654" cy="1968"/>
              <a:chOff x="4792" y="1056"/>
              <a:chExt cx="654" cy="1968"/>
            </a:xfrm>
          </p:grpSpPr>
          <p:sp>
            <p:nvSpPr>
              <p:cNvPr id="49192" name="Line 40"/>
              <p:cNvSpPr>
                <a:spLocks noChangeShapeType="1"/>
              </p:cNvSpPr>
              <p:nvPr/>
            </p:nvSpPr>
            <p:spPr bwMode="auto">
              <a:xfrm flipH="1">
                <a:off x="5138" y="1296"/>
                <a:ext cx="142" cy="1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93" name="Oval 41"/>
              <p:cNvSpPr>
                <a:spLocks noChangeArrowheads="1"/>
              </p:cNvSpPr>
              <p:nvPr/>
            </p:nvSpPr>
            <p:spPr bwMode="auto">
              <a:xfrm>
                <a:off x="5138" y="115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4" name="Oval 42"/>
              <p:cNvSpPr>
                <a:spLocks noChangeArrowheads="1"/>
              </p:cNvSpPr>
              <p:nvPr/>
            </p:nvSpPr>
            <p:spPr bwMode="auto">
              <a:xfrm>
                <a:off x="4802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195" name="Text Box 43"/>
              <p:cNvSpPr txBox="1">
                <a:spLocks noChangeArrowheads="1"/>
              </p:cNvSpPr>
              <p:nvPr/>
            </p:nvSpPr>
            <p:spPr bwMode="auto">
              <a:xfrm>
                <a:off x="4792" y="1056"/>
                <a:ext cx="308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13</a:t>
                </a:r>
              </a:p>
            </p:txBody>
          </p:sp>
          <p:sp>
            <p:nvSpPr>
              <p:cNvPr id="49196" name="Text Box 44"/>
              <p:cNvSpPr txBox="1">
                <a:spLocks noChangeArrowheads="1"/>
              </p:cNvSpPr>
              <p:nvPr/>
            </p:nvSpPr>
            <p:spPr bwMode="auto">
              <a:xfrm>
                <a:off x="5138" y="1056"/>
                <a:ext cx="308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12</a:t>
                </a:r>
              </a:p>
            </p:txBody>
          </p:sp>
          <p:sp>
            <p:nvSpPr>
              <p:cNvPr id="49197" name="Rectangle 45"/>
              <p:cNvSpPr>
                <a:spLocks noChangeArrowheads="1"/>
              </p:cNvSpPr>
              <p:nvPr/>
            </p:nvSpPr>
            <p:spPr bwMode="auto">
              <a:xfrm>
                <a:off x="4994" y="273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12</a:t>
                </a:r>
              </a:p>
            </p:txBody>
          </p:sp>
        </p:grpSp>
        <p:sp>
          <p:nvSpPr>
            <p:cNvPr id="49198" name="Line 46"/>
            <p:cNvSpPr>
              <a:spLocks noChangeShapeType="1"/>
            </p:cNvSpPr>
            <p:nvPr/>
          </p:nvSpPr>
          <p:spPr bwMode="auto">
            <a:xfrm>
              <a:off x="970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9199" name="Line 47"/>
            <p:cNvSpPr>
              <a:spLocks noChangeShapeType="1"/>
            </p:cNvSpPr>
            <p:nvPr/>
          </p:nvSpPr>
          <p:spPr bwMode="auto">
            <a:xfrm>
              <a:off x="1892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9200" name="Line 48"/>
            <p:cNvSpPr>
              <a:spLocks noChangeShapeType="1"/>
            </p:cNvSpPr>
            <p:nvPr/>
          </p:nvSpPr>
          <p:spPr bwMode="auto">
            <a:xfrm>
              <a:off x="2814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9201" name="Line 49"/>
            <p:cNvSpPr>
              <a:spLocks noChangeShapeType="1"/>
            </p:cNvSpPr>
            <p:nvPr/>
          </p:nvSpPr>
          <p:spPr bwMode="auto">
            <a:xfrm>
              <a:off x="3736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9202" name="Line 50"/>
            <p:cNvSpPr>
              <a:spLocks noChangeShapeType="1"/>
            </p:cNvSpPr>
            <p:nvPr/>
          </p:nvSpPr>
          <p:spPr bwMode="auto">
            <a:xfrm>
              <a:off x="4658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CC88B7B2-F9E8-4803-BFCE-711EDAB90619}" type="slidenum">
              <a:rPr lang="en-US"/>
              <a:pPr/>
              <a:t>41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two sorted arrays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393700" y="1676400"/>
            <a:ext cx="8356600" cy="3124200"/>
            <a:chOff x="182" y="1056"/>
            <a:chExt cx="5264" cy="1968"/>
          </a:xfrm>
        </p:grpSpPr>
        <p:grpSp>
          <p:nvGrpSpPr>
            <p:cNvPr id="48132" name="Group 4"/>
            <p:cNvGrpSpPr>
              <a:grpSpLocks/>
            </p:cNvGrpSpPr>
            <p:nvPr/>
          </p:nvGrpSpPr>
          <p:grpSpPr bwMode="auto">
            <a:xfrm>
              <a:off x="182" y="1056"/>
              <a:ext cx="654" cy="1968"/>
              <a:chOff x="182" y="1056"/>
              <a:chExt cx="654" cy="1968"/>
            </a:xfrm>
          </p:grpSpPr>
          <p:sp>
            <p:nvSpPr>
              <p:cNvPr id="48133" name="Line 5"/>
              <p:cNvSpPr>
                <a:spLocks noChangeShapeType="1"/>
              </p:cNvSpPr>
              <p:nvPr/>
            </p:nvSpPr>
            <p:spPr bwMode="auto">
              <a:xfrm flipH="1">
                <a:off x="528" y="2448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134" name="Oval 6"/>
              <p:cNvSpPr>
                <a:spLocks noChangeArrowheads="1"/>
              </p:cNvSpPr>
              <p:nvPr/>
            </p:nvSpPr>
            <p:spPr bwMode="auto">
              <a:xfrm>
                <a:off x="528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135" name="Oval 7"/>
              <p:cNvSpPr>
                <a:spLocks noChangeArrowheads="1"/>
              </p:cNvSpPr>
              <p:nvPr/>
            </p:nvSpPr>
            <p:spPr bwMode="auto">
              <a:xfrm>
                <a:off x="192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136" name="Text Box 8"/>
              <p:cNvSpPr txBox="1">
                <a:spLocks noChangeArrowheads="1"/>
              </p:cNvSpPr>
              <p:nvPr/>
            </p:nvSpPr>
            <p:spPr bwMode="auto">
              <a:xfrm>
                <a:off x="182" y="1056"/>
                <a:ext cx="308" cy="1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7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2</a:t>
                </a:r>
              </a:p>
            </p:txBody>
          </p:sp>
          <p:sp>
            <p:nvSpPr>
              <p:cNvPr id="48137" name="Text Box 9"/>
              <p:cNvSpPr txBox="1">
                <a:spLocks noChangeArrowheads="1"/>
              </p:cNvSpPr>
              <p:nvPr/>
            </p:nvSpPr>
            <p:spPr bwMode="auto">
              <a:xfrm>
                <a:off x="528" y="1056"/>
                <a:ext cx="308" cy="1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9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</a:t>
                </a:r>
              </a:p>
            </p:txBody>
          </p:sp>
          <p:sp>
            <p:nvSpPr>
              <p:cNvPr id="48138" name="Rectangle 10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1</a:t>
                </a:r>
              </a:p>
            </p:txBody>
          </p:sp>
        </p:grpSp>
        <p:grpSp>
          <p:nvGrpSpPr>
            <p:cNvPr id="48139" name="Group 11"/>
            <p:cNvGrpSpPr>
              <a:grpSpLocks/>
            </p:cNvGrpSpPr>
            <p:nvPr/>
          </p:nvGrpSpPr>
          <p:grpSpPr bwMode="auto">
            <a:xfrm>
              <a:off x="1104" y="1056"/>
              <a:ext cx="654" cy="1968"/>
              <a:chOff x="1104" y="1056"/>
              <a:chExt cx="654" cy="1968"/>
            </a:xfrm>
          </p:grpSpPr>
          <p:sp>
            <p:nvSpPr>
              <p:cNvPr id="48140" name="Line 12"/>
              <p:cNvSpPr>
                <a:spLocks noChangeShapeType="1"/>
              </p:cNvSpPr>
              <p:nvPr/>
            </p:nvSpPr>
            <p:spPr bwMode="auto">
              <a:xfrm>
                <a:off x="1296" y="2400"/>
                <a:ext cx="9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141" name="Oval 13"/>
              <p:cNvSpPr>
                <a:spLocks noChangeArrowheads="1"/>
              </p:cNvSpPr>
              <p:nvPr/>
            </p:nvSpPr>
            <p:spPr bwMode="auto">
              <a:xfrm>
                <a:off x="1450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142" name="Oval 14"/>
              <p:cNvSpPr>
                <a:spLocks noChangeArrowheads="1"/>
              </p:cNvSpPr>
              <p:nvPr/>
            </p:nvSpPr>
            <p:spPr bwMode="auto">
              <a:xfrm>
                <a:off x="1114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143" name="Text Box 15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308" cy="1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7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2</a:t>
                </a:r>
              </a:p>
            </p:txBody>
          </p:sp>
          <p:sp>
            <p:nvSpPr>
              <p:cNvPr id="48144" name="Text Box 16"/>
              <p:cNvSpPr txBox="1">
                <a:spLocks noChangeArrowheads="1"/>
              </p:cNvSpPr>
              <p:nvPr/>
            </p:nvSpPr>
            <p:spPr bwMode="auto">
              <a:xfrm>
                <a:off x="1450" y="1056"/>
                <a:ext cx="308" cy="10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9</a:t>
                </a:r>
              </a:p>
            </p:txBody>
          </p:sp>
          <p:sp>
            <p:nvSpPr>
              <p:cNvPr id="48145" name="Rectangle 17"/>
              <p:cNvSpPr>
                <a:spLocks noChangeArrowheads="1"/>
              </p:cNvSpPr>
              <p:nvPr/>
            </p:nvSpPr>
            <p:spPr bwMode="auto">
              <a:xfrm>
                <a:off x="1306" y="273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2</a:t>
                </a:r>
              </a:p>
            </p:txBody>
          </p:sp>
        </p:grpSp>
        <p:grpSp>
          <p:nvGrpSpPr>
            <p:cNvPr id="48146" name="Group 18"/>
            <p:cNvGrpSpPr>
              <a:grpSpLocks/>
            </p:cNvGrpSpPr>
            <p:nvPr/>
          </p:nvGrpSpPr>
          <p:grpSpPr bwMode="auto">
            <a:xfrm>
              <a:off x="2026" y="1056"/>
              <a:ext cx="654" cy="1968"/>
              <a:chOff x="2026" y="1056"/>
              <a:chExt cx="654" cy="1968"/>
            </a:xfrm>
          </p:grpSpPr>
          <p:sp>
            <p:nvSpPr>
              <p:cNvPr id="48147" name="Line 19"/>
              <p:cNvSpPr>
                <a:spLocks noChangeShapeType="1"/>
              </p:cNvSpPr>
              <p:nvPr/>
            </p:nvSpPr>
            <p:spPr bwMode="auto">
              <a:xfrm>
                <a:off x="2160" y="1920"/>
                <a:ext cx="144" cy="8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148" name="Oval 20"/>
              <p:cNvSpPr>
                <a:spLocks noChangeArrowheads="1"/>
              </p:cNvSpPr>
              <p:nvPr/>
            </p:nvSpPr>
            <p:spPr bwMode="auto">
              <a:xfrm>
                <a:off x="2372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149" name="Oval 21"/>
              <p:cNvSpPr>
                <a:spLocks noChangeArrowheads="1"/>
              </p:cNvSpPr>
              <p:nvPr/>
            </p:nvSpPr>
            <p:spPr bwMode="auto">
              <a:xfrm>
                <a:off x="2036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150" name="Text Box 22"/>
              <p:cNvSpPr txBox="1">
                <a:spLocks noChangeArrowheads="1"/>
              </p:cNvSpPr>
              <p:nvPr/>
            </p:nvSpPr>
            <p:spPr bwMode="auto">
              <a:xfrm>
                <a:off x="2026" y="1056"/>
                <a:ext cx="308" cy="10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13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7</a:t>
                </a:r>
              </a:p>
            </p:txBody>
          </p:sp>
          <p:sp>
            <p:nvSpPr>
              <p:cNvPr id="48151" name="Text Box 23"/>
              <p:cNvSpPr txBox="1">
                <a:spLocks noChangeArrowheads="1"/>
              </p:cNvSpPr>
              <p:nvPr/>
            </p:nvSpPr>
            <p:spPr bwMode="auto">
              <a:xfrm>
                <a:off x="2372" y="1056"/>
                <a:ext cx="308" cy="10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9</a:t>
                </a:r>
              </a:p>
            </p:txBody>
          </p:sp>
          <p:sp>
            <p:nvSpPr>
              <p:cNvPr id="48152" name="Rectangle 24"/>
              <p:cNvSpPr>
                <a:spLocks noChangeArrowheads="1"/>
              </p:cNvSpPr>
              <p:nvPr/>
            </p:nvSpPr>
            <p:spPr bwMode="auto">
              <a:xfrm>
                <a:off x="2228" y="273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7</a:t>
                </a:r>
              </a:p>
            </p:txBody>
          </p:sp>
        </p:grpSp>
        <p:grpSp>
          <p:nvGrpSpPr>
            <p:cNvPr id="48153" name="Group 25"/>
            <p:cNvGrpSpPr>
              <a:grpSpLocks/>
            </p:cNvGrpSpPr>
            <p:nvPr/>
          </p:nvGrpSpPr>
          <p:grpSpPr bwMode="auto">
            <a:xfrm>
              <a:off x="2948" y="1056"/>
              <a:ext cx="654" cy="1968"/>
              <a:chOff x="2948" y="1056"/>
              <a:chExt cx="654" cy="1968"/>
            </a:xfrm>
          </p:grpSpPr>
          <p:sp>
            <p:nvSpPr>
              <p:cNvPr id="48154" name="Line 26"/>
              <p:cNvSpPr>
                <a:spLocks noChangeShapeType="1"/>
              </p:cNvSpPr>
              <p:nvPr/>
            </p:nvSpPr>
            <p:spPr bwMode="auto">
              <a:xfrm flipH="1">
                <a:off x="3294" y="2064"/>
                <a:ext cx="162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155" name="Oval 27"/>
              <p:cNvSpPr>
                <a:spLocks noChangeArrowheads="1"/>
              </p:cNvSpPr>
              <p:nvPr/>
            </p:nvSpPr>
            <p:spPr bwMode="auto">
              <a:xfrm>
                <a:off x="3294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156" name="Oval 28"/>
              <p:cNvSpPr>
                <a:spLocks noChangeArrowheads="1"/>
              </p:cNvSpPr>
              <p:nvPr/>
            </p:nvSpPr>
            <p:spPr bwMode="auto">
              <a:xfrm>
                <a:off x="2958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157" name="Text Box 29"/>
              <p:cNvSpPr txBox="1">
                <a:spLocks noChangeArrowheads="1"/>
              </p:cNvSpPr>
              <p:nvPr/>
            </p:nvSpPr>
            <p:spPr bwMode="auto">
              <a:xfrm>
                <a:off x="2948" y="1056"/>
                <a:ext cx="308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13</a:t>
                </a:r>
              </a:p>
            </p:txBody>
          </p:sp>
          <p:sp>
            <p:nvSpPr>
              <p:cNvPr id="48158" name="Text Box 30"/>
              <p:cNvSpPr txBox="1">
                <a:spLocks noChangeArrowheads="1"/>
              </p:cNvSpPr>
              <p:nvPr/>
            </p:nvSpPr>
            <p:spPr bwMode="auto">
              <a:xfrm>
                <a:off x="3294" y="1056"/>
                <a:ext cx="308" cy="10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9</a:t>
                </a:r>
              </a:p>
            </p:txBody>
          </p:sp>
          <p:sp>
            <p:nvSpPr>
              <p:cNvPr id="48159" name="Rectangle 31"/>
              <p:cNvSpPr>
                <a:spLocks noChangeArrowheads="1"/>
              </p:cNvSpPr>
              <p:nvPr/>
            </p:nvSpPr>
            <p:spPr bwMode="auto">
              <a:xfrm>
                <a:off x="3150" y="273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9</a:t>
                </a:r>
              </a:p>
            </p:txBody>
          </p:sp>
        </p:grpSp>
        <p:grpSp>
          <p:nvGrpSpPr>
            <p:cNvPr id="48160" name="Group 32"/>
            <p:cNvGrpSpPr>
              <a:grpSpLocks/>
            </p:cNvGrpSpPr>
            <p:nvPr/>
          </p:nvGrpSpPr>
          <p:grpSpPr bwMode="auto">
            <a:xfrm>
              <a:off x="3870" y="1056"/>
              <a:ext cx="654" cy="1968"/>
              <a:chOff x="3870" y="1056"/>
              <a:chExt cx="654" cy="1968"/>
            </a:xfrm>
          </p:grpSpPr>
          <p:sp>
            <p:nvSpPr>
              <p:cNvPr id="48161" name="Line 33"/>
              <p:cNvSpPr>
                <a:spLocks noChangeShapeType="1"/>
              </p:cNvSpPr>
              <p:nvPr/>
            </p:nvSpPr>
            <p:spPr bwMode="auto">
              <a:xfrm flipH="1">
                <a:off x="4216" y="1680"/>
                <a:ext cx="15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162" name="Oval 34"/>
              <p:cNvSpPr>
                <a:spLocks noChangeArrowheads="1"/>
              </p:cNvSpPr>
              <p:nvPr/>
            </p:nvSpPr>
            <p:spPr bwMode="auto">
              <a:xfrm>
                <a:off x="4216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163" name="Oval 35"/>
              <p:cNvSpPr>
                <a:spLocks noChangeArrowheads="1"/>
              </p:cNvSpPr>
              <p:nvPr/>
            </p:nvSpPr>
            <p:spPr bwMode="auto">
              <a:xfrm>
                <a:off x="3880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164" name="Text Box 36"/>
              <p:cNvSpPr txBox="1">
                <a:spLocks noChangeArrowheads="1"/>
              </p:cNvSpPr>
              <p:nvPr/>
            </p:nvSpPr>
            <p:spPr bwMode="auto">
              <a:xfrm>
                <a:off x="3870" y="1056"/>
                <a:ext cx="308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13</a:t>
                </a:r>
              </a:p>
            </p:txBody>
          </p:sp>
          <p:sp>
            <p:nvSpPr>
              <p:cNvPr id="48165" name="Text Box 37"/>
              <p:cNvSpPr txBox="1">
                <a:spLocks noChangeArrowheads="1"/>
              </p:cNvSpPr>
              <p:nvPr/>
            </p:nvSpPr>
            <p:spPr bwMode="auto">
              <a:xfrm>
                <a:off x="4216" y="1056"/>
                <a:ext cx="308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12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11</a:t>
                </a:r>
              </a:p>
            </p:txBody>
          </p:sp>
          <p:sp>
            <p:nvSpPr>
              <p:cNvPr id="48166" name="Rectangle 38"/>
              <p:cNvSpPr>
                <a:spLocks noChangeArrowheads="1"/>
              </p:cNvSpPr>
              <p:nvPr/>
            </p:nvSpPr>
            <p:spPr bwMode="auto">
              <a:xfrm>
                <a:off x="4072" y="273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11</a:t>
                </a:r>
              </a:p>
            </p:txBody>
          </p:sp>
        </p:grpSp>
        <p:grpSp>
          <p:nvGrpSpPr>
            <p:cNvPr id="48167" name="Group 39"/>
            <p:cNvGrpSpPr>
              <a:grpSpLocks/>
            </p:cNvGrpSpPr>
            <p:nvPr/>
          </p:nvGrpSpPr>
          <p:grpSpPr bwMode="auto">
            <a:xfrm>
              <a:off x="4792" y="1056"/>
              <a:ext cx="654" cy="1968"/>
              <a:chOff x="4792" y="1056"/>
              <a:chExt cx="654" cy="1968"/>
            </a:xfrm>
          </p:grpSpPr>
          <p:sp>
            <p:nvSpPr>
              <p:cNvPr id="48168" name="Line 40"/>
              <p:cNvSpPr>
                <a:spLocks noChangeShapeType="1"/>
              </p:cNvSpPr>
              <p:nvPr/>
            </p:nvSpPr>
            <p:spPr bwMode="auto">
              <a:xfrm flipH="1">
                <a:off x="5138" y="1296"/>
                <a:ext cx="142" cy="1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169" name="Oval 41"/>
              <p:cNvSpPr>
                <a:spLocks noChangeArrowheads="1"/>
              </p:cNvSpPr>
              <p:nvPr/>
            </p:nvSpPr>
            <p:spPr bwMode="auto">
              <a:xfrm>
                <a:off x="5138" y="115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0" name="Oval 42"/>
              <p:cNvSpPr>
                <a:spLocks noChangeArrowheads="1"/>
              </p:cNvSpPr>
              <p:nvPr/>
            </p:nvSpPr>
            <p:spPr bwMode="auto">
              <a:xfrm>
                <a:off x="4802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171" name="Text Box 43"/>
              <p:cNvSpPr txBox="1">
                <a:spLocks noChangeArrowheads="1"/>
              </p:cNvSpPr>
              <p:nvPr/>
            </p:nvSpPr>
            <p:spPr bwMode="auto">
              <a:xfrm>
                <a:off x="4792" y="1056"/>
                <a:ext cx="308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/>
                  <a:t>13</a:t>
                </a:r>
              </a:p>
            </p:txBody>
          </p:sp>
          <p:sp>
            <p:nvSpPr>
              <p:cNvPr id="48172" name="Text Box 44"/>
              <p:cNvSpPr txBox="1">
                <a:spLocks noChangeArrowheads="1"/>
              </p:cNvSpPr>
              <p:nvPr/>
            </p:nvSpPr>
            <p:spPr bwMode="auto">
              <a:xfrm>
                <a:off x="5138" y="1056"/>
                <a:ext cx="308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/>
                  <a:t>12</a:t>
                </a:r>
              </a:p>
            </p:txBody>
          </p:sp>
          <p:sp>
            <p:nvSpPr>
              <p:cNvPr id="48173" name="Rectangle 45"/>
              <p:cNvSpPr>
                <a:spLocks noChangeArrowheads="1"/>
              </p:cNvSpPr>
              <p:nvPr/>
            </p:nvSpPr>
            <p:spPr bwMode="auto">
              <a:xfrm>
                <a:off x="4994" y="273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12</a:t>
                </a:r>
              </a:p>
            </p:txBody>
          </p:sp>
        </p:grpSp>
        <p:sp>
          <p:nvSpPr>
            <p:cNvPr id="48174" name="Line 46"/>
            <p:cNvSpPr>
              <a:spLocks noChangeShapeType="1"/>
            </p:cNvSpPr>
            <p:nvPr/>
          </p:nvSpPr>
          <p:spPr bwMode="auto">
            <a:xfrm>
              <a:off x="970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8175" name="Line 47"/>
            <p:cNvSpPr>
              <a:spLocks noChangeShapeType="1"/>
            </p:cNvSpPr>
            <p:nvPr/>
          </p:nvSpPr>
          <p:spPr bwMode="auto">
            <a:xfrm>
              <a:off x="1892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8176" name="Line 48"/>
            <p:cNvSpPr>
              <a:spLocks noChangeShapeType="1"/>
            </p:cNvSpPr>
            <p:nvPr/>
          </p:nvSpPr>
          <p:spPr bwMode="auto">
            <a:xfrm>
              <a:off x="2814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8177" name="Line 49"/>
            <p:cNvSpPr>
              <a:spLocks noChangeShapeType="1"/>
            </p:cNvSpPr>
            <p:nvPr/>
          </p:nvSpPr>
          <p:spPr bwMode="auto">
            <a:xfrm>
              <a:off x="3736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8178" name="Line 50"/>
            <p:cNvSpPr>
              <a:spLocks noChangeShapeType="1"/>
            </p:cNvSpPr>
            <p:nvPr/>
          </p:nvSpPr>
          <p:spPr bwMode="auto">
            <a:xfrm>
              <a:off x="4658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8179" name="Text Box 51"/>
          <p:cNvSpPr txBox="1">
            <a:spLocks noChangeArrowheads="1"/>
          </p:cNvSpPr>
          <p:nvPr/>
        </p:nvSpPr>
        <p:spPr bwMode="auto">
          <a:xfrm>
            <a:off x="2049463" y="5029200"/>
            <a:ext cx="50450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Time </a:t>
            </a:r>
            <a:r>
              <a:rPr lang="en-US">
                <a:solidFill>
                  <a:srgbClr val="009999"/>
                </a:solidFill>
              </a:rPr>
              <a:t>= </a:t>
            </a:r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</a:t>
            </a:r>
            <a:r>
              <a:rPr lang="en-US"/>
              <a:t>to merge a total of 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/>
              <a:t> elements (linear time).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20EAB945-F702-4336-9939-F2463CF0321A}" type="slidenum">
              <a:rPr lang="en-US"/>
              <a:pPr/>
              <a:t>42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merge sort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052763" y="1912938"/>
            <a:ext cx="39608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tabLst>
                <a:tab pos="3084513" algn="l"/>
              </a:tabLst>
            </a:pPr>
            <a:r>
              <a:rPr lang="en-US" b="1"/>
              <a:t>M</a:t>
            </a:r>
            <a:r>
              <a:rPr lang="en-US" sz="2400" b="1"/>
              <a:t>ERGE</a:t>
            </a:r>
            <a:r>
              <a:rPr lang="en-US" b="1"/>
              <a:t>-S</a:t>
            </a:r>
            <a:r>
              <a:rPr lang="en-US" sz="2400" b="1"/>
              <a:t>ORT</a:t>
            </a:r>
            <a:r>
              <a:rPr lang="en-US" sz="2400"/>
              <a:t> </a:t>
            </a:r>
            <a:r>
              <a:rPr lang="en-US" i="1">
                <a:solidFill>
                  <a:srgbClr val="009999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>
                <a:solidFill>
                  <a:srgbClr val="009999"/>
                </a:solidFill>
                <a:ea typeface="Arial Unicode MS" pitchFamily="34" charset="-128"/>
                <a:cs typeface="Arial Unicode MS" pitchFamily="34" charset="-128"/>
              </a:rPr>
              <a:t>[1 . . </a:t>
            </a:r>
            <a:r>
              <a:rPr lang="en-US" i="1">
                <a:solidFill>
                  <a:srgbClr val="009999"/>
                </a:solidFill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>
                <a:solidFill>
                  <a:srgbClr val="009999"/>
                </a:solidFill>
                <a:ea typeface="Arial Unicode MS" pitchFamily="34" charset="-128"/>
                <a:cs typeface="Arial Unicode MS" pitchFamily="34" charset="-128"/>
              </a:rPr>
              <a:t>]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189288" y="2484438"/>
            <a:ext cx="56546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FontTx/>
              <a:buAutoNum type="arabicPeriod"/>
            </a:pPr>
            <a:r>
              <a:rPr lang="en-US"/>
              <a:t>If 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 = 1</a:t>
            </a:r>
            <a:r>
              <a:rPr lang="en-US"/>
              <a:t>, done.</a:t>
            </a:r>
          </a:p>
          <a:p>
            <a:pPr marL="457200" indent="-457200" algn="l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FontTx/>
              <a:buAutoNum type="arabicPeriod"/>
            </a:pPr>
            <a:r>
              <a:rPr lang="en-US"/>
              <a:t>Recursively sort </a:t>
            </a:r>
            <a:r>
              <a:rPr lang="en-US" i="1">
                <a:solidFill>
                  <a:srgbClr val="009999"/>
                </a:solidFill>
              </a:rPr>
              <a:t>A</a:t>
            </a:r>
            <a:r>
              <a:rPr lang="en-US">
                <a:solidFill>
                  <a:srgbClr val="009999"/>
                </a:solidFill>
              </a:rPr>
              <a:t>[ 1 . . </a:t>
            </a:r>
            <a:r>
              <a:rPr lang="en-US" sz="2400">
                <a:solidFill>
                  <a:srgbClr val="009999"/>
                </a:solidFill>
                <a:sym typeface="Symbol" pitchFamily="18" charset="2"/>
              </a:rPr>
              <a:t></a:t>
            </a:r>
            <a:r>
              <a:rPr lang="en-US" i="1">
                <a:solidFill>
                  <a:srgbClr val="009999"/>
                </a:solidFill>
                <a:sym typeface="Symbol" pitchFamily="18" charset="2"/>
              </a:rPr>
              <a:t>n</a:t>
            </a:r>
            <a:r>
              <a:rPr lang="en-US">
                <a:solidFill>
                  <a:srgbClr val="009999"/>
                </a:solidFill>
                <a:sym typeface="Symbol" pitchFamily="18" charset="2"/>
              </a:rPr>
              <a:t>/2</a:t>
            </a:r>
            <a:r>
              <a:rPr lang="en-US" sz="2400">
                <a:solidFill>
                  <a:srgbClr val="009999"/>
                </a:solidFill>
                <a:sym typeface="Symbol" pitchFamily="18" charset="2"/>
              </a:rPr>
              <a:t></a:t>
            </a:r>
            <a:r>
              <a:rPr lang="en-US">
                <a:solidFill>
                  <a:srgbClr val="009999"/>
                </a:solidFill>
                <a:sym typeface="Symbol" pitchFamily="18" charset="2"/>
              </a:rPr>
              <a:t> ]</a:t>
            </a:r>
            <a:r>
              <a:rPr lang="en-US">
                <a:sym typeface="Symbol" pitchFamily="18" charset="2"/>
              </a:rPr>
              <a:t> and </a:t>
            </a:r>
            <a:r>
              <a:rPr lang="en-US" i="1">
                <a:solidFill>
                  <a:srgbClr val="009999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009999"/>
                </a:solidFill>
                <a:sym typeface="Symbol" pitchFamily="18" charset="2"/>
              </a:rPr>
              <a:t>[ </a:t>
            </a:r>
            <a:r>
              <a:rPr lang="en-US" sz="2400">
                <a:solidFill>
                  <a:srgbClr val="009999"/>
                </a:solidFill>
                <a:sym typeface="Symbol" pitchFamily="18" charset="2"/>
              </a:rPr>
              <a:t></a:t>
            </a:r>
            <a:r>
              <a:rPr lang="en-US" i="1">
                <a:solidFill>
                  <a:srgbClr val="009999"/>
                </a:solidFill>
                <a:sym typeface="Symbol" pitchFamily="18" charset="2"/>
              </a:rPr>
              <a:t>n</a:t>
            </a:r>
            <a:r>
              <a:rPr lang="en-US">
                <a:solidFill>
                  <a:srgbClr val="009999"/>
                </a:solidFill>
                <a:sym typeface="Symbol" pitchFamily="18" charset="2"/>
              </a:rPr>
              <a:t>/2</a:t>
            </a:r>
            <a:r>
              <a:rPr lang="en-US" sz="2400">
                <a:solidFill>
                  <a:srgbClr val="009999"/>
                </a:solidFill>
                <a:sym typeface="Symbol" pitchFamily="18" charset="2"/>
              </a:rPr>
              <a:t></a:t>
            </a:r>
            <a:r>
              <a:rPr lang="en-US">
                <a:solidFill>
                  <a:srgbClr val="009999"/>
                </a:solidFill>
                <a:sym typeface="Symbol" pitchFamily="18" charset="2"/>
              </a:rPr>
              <a:t>+1 . . </a:t>
            </a:r>
            <a:r>
              <a:rPr lang="en-US" i="1">
                <a:solidFill>
                  <a:srgbClr val="009999"/>
                </a:solidFill>
                <a:sym typeface="Symbol" pitchFamily="18" charset="2"/>
              </a:rPr>
              <a:t>n </a:t>
            </a:r>
            <a:r>
              <a:rPr lang="en-US">
                <a:solidFill>
                  <a:srgbClr val="009999"/>
                </a:solidFill>
                <a:sym typeface="Symbol" pitchFamily="18" charset="2"/>
              </a:rPr>
              <a:t>] </a:t>
            </a:r>
            <a:r>
              <a:rPr lang="en-US">
                <a:sym typeface="Symbol" pitchFamily="18" charset="2"/>
              </a:rPr>
              <a:t>.</a:t>
            </a:r>
          </a:p>
          <a:p>
            <a:pPr marL="457200" indent="-457200" algn="l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FontTx/>
              <a:buAutoNum type="arabicPeriod"/>
            </a:pPr>
            <a:r>
              <a:rPr lang="en-US" b="1" i="1">
                <a:solidFill>
                  <a:schemeClr val="accent2"/>
                </a:solidFill>
                <a:sym typeface="Symbol" pitchFamily="18" charset="2"/>
              </a:rPr>
              <a:t>“Merge”</a:t>
            </a:r>
            <a:r>
              <a:rPr lang="en-US">
                <a:sym typeface="Symbol" pitchFamily="18" charset="2"/>
              </a:rPr>
              <a:t> the </a:t>
            </a:r>
            <a:r>
              <a:rPr lang="en-US">
                <a:solidFill>
                  <a:srgbClr val="009999"/>
                </a:solidFill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sorted lists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528763" y="1905000"/>
            <a:ext cx="14478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</a:p>
          <a:p>
            <a:pPr algn="l"/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  <a:p>
            <a:pPr algn="l"/>
            <a:r>
              <a:rPr lang="en-US">
                <a:solidFill>
                  <a:srgbClr val="009999"/>
                </a:solidFill>
              </a:rPr>
              <a:t>2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</a:t>
            </a:r>
            <a:endParaRPr lang="en-US">
              <a:solidFill>
                <a:srgbClr val="009999"/>
              </a:solidFill>
              <a:cs typeface="Times New Roman" pitchFamily="18" charset="0"/>
            </a:endParaRPr>
          </a:p>
          <a:p>
            <a:pPr algn="l">
              <a:lnSpc>
                <a:spcPct val="200000"/>
              </a:lnSpc>
            </a:pPr>
            <a:r>
              <a:rPr lang="en-US">
                <a:solidFill>
                  <a:srgbClr val="009999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US">
                <a:solidFill>
                  <a:srgbClr val="009999"/>
                </a:solidFill>
                <a:cs typeface="Times New Roman" pitchFamily="18" charset="0"/>
              </a:rPr>
              <a:t>(</a:t>
            </a:r>
            <a:r>
              <a:rPr lang="en-US" i="1">
                <a:solidFill>
                  <a:srgbClr val="009999"/>
                </a:solidFill>
                <a:cs typeface="Times New Roman" pitchFamily="18" charset="0"/>
              </a:rPr>
              <a:t>n</a:t>
            </a:r>
            <a:r>
              <a:rPr lang="en-US">
                <a:solidFill>
                  <a:srgbClr val="009999"/>
                </a:solidFill>
                <a:cs typeface="Times New Roman" pitchFamily="18" charset="0"/>
              </a:rPr>
              <a:t>)</a:t>
            </a:r>
            <a:r>
              <a:rPr lang="en-US">
                <a:solidFill>
                  <a:srgbClr val="009999"/>
                </a:solidFill>
              </a:rPr>
              <a:t>  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976563" y="2038350"/>
            <a:ext cx="1587" cy="2236788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690563" y="4579938"/>
            <a:ext cx="7620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b="1" i="1">
                <a:solidFill>
                  <a:schemeClr val="accent2"/>
                </a:solidFill>
              </a:rPr>
              <a:t>Sloppiness: </a:t>
            </a:r>
            <a:r>
              <a:rPr lang="en-US"/>
              <a:t>Should be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 </a:t>
            </a:r>
            <a:r>
              <a:rPr lang="en-US" sz="2400">
                <a:solidFill>
                  <a:srgbClr val="009999"/>
                </a:solidFill>
                <a:sym typeface="Symbol" pitchFamily="18" charset="2"/>
              </a:rPr>
              <a:t></a:t>
            </a:r>
            <a:r>
              <a:rPr lang="en-US" i="1">
                <a:solidFill>
                  <a:srgbClr val="009999"/>
                </a:solidFill>
                <a:sym typeface="Symbol" pitchFamily="18" charset="2"/>
              </a:rPr>
              <a:t>n</a:t>
            </a:r>
            <a:r>
              <a:rPr lang="en-US">
                <a:solidFill>
                  <a:srgbClr val="009999"/>
                </a:solidFill>
                <a:sym typeface="Symbol" pitchFamily="18" charset="2"/>
              </a:rPr>
              <a:t>/2</a:t>
            </a:r>
            <a:r>
              <a:rPr lang="en-US" sz="2400">
                <a:solidFill>
                  <a:srgbClr val="009999"/>
                </a:solidFill>
                <a:sym typeface="Symbol" pitchFamily="18" charset="2"/>
              </a:rPr>
              <a:t> </a:t>
            </a:r>
            <a:r>
              <a:rPr lang="en-US">
                <a:solidFill>
                  <a:srgbClr val="009999"/>
                </a:solidFill>
                <a:sym typeface="Symbol" pitchFamily="18" charset="2"/>
              </a:rPr>
              <a:t>) + </a:t>
            </a:r>
            <a:r>
              <a:rPr lang="en-US" i="1">
                <a:solidFill>
                  <a:srgbClr val="009999"/>
                </a:solidFill>
                <a:sym typeface="Symbol" pitchFamily="18" charset="2"/>
              </a:rPr>
              <a:t>T</a:t>
            </a:r>
            <a:r>
              <a:rPr lang="en-US">
                <a:solidFill>
                  <a:srgbClr val="009999"/>
                </a:solidFill>
                <a:sym typeface="Symbol" pitchFamily="18" charset="2"/>
              </a:rPr>
              <a:t>( </a:t>
            </a:r>
            <a:r>
              <a:rPr lang="en-US" sz="2400">
                <a:solidFill>
                  <a:srgbClr val="009999"/>
                </a:solidFill>
                <a:sym typeface="Symbol" pitchFamily="18" charset="2"/>
              </a:rPr>
              <a:t></a:t>
            </a:r>
            <a:r>
              <a:rPr lang="en-US" i="1">
                <a:solidFill>
                  <a:srgbClr val="009999"/>
                </a:solidFill>
                <a:sym typeface="Symbol" pitchFamily="18" charset="2"/>
              </a:rPr>
              <a:t>n</a:t>
            </a:r>
            <a:r>
              <a:rPr lang="en-US">
                <a:solidFill>
                  <a:srgbClr val="009999"/>
                </a:solidFill>
                <a:sym typeface="Symbol" pitchFamily="18" charset="2"/>
              </a:rPr>
              <a:t>/2</a:t>
            </a:r>
            <a:r>
              <a:rPr lang="en-US" sz="2400">
                <a:solidFill>
                  <a:srgbClr val="009999"/>
                </a:solidFill>
                <a:sym typeface="Symbol" pitchFamily="18" charset="2"/>
              </a:rPr>
              <a:t></a:t>
            </a:r>
            <a:r>
              <a:rPr lang="en-US">
                <a:sym typeface="Symbol" pitchFamily="18" charset="2"/>
              </a:rPr>
              <a:t> </a:t>
            </a:r>
            <a:r>
              <a:rPr lang="en-US">
                <a:solidFill>
                  <a:srgbClr val="009999"/>
                </a:solidFill>
                <a:sym typeface="Symbol" pitchFamily="18" charset="2"/>
              </a:rPr>
              <a:t>) </a:t>
            </a:r>
            <a:r>
              <a:rPr lang="en-US">
                <a:sym typeface="Symbol" pitchFamily="18" charset="2"/>
              </a:rPr>
              <a:t>, but it turns out not to matter asymptotically.</a:t>
            </a: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V="1">
            <a:off x="1147763" y="3513138"/>
            <a:ext cx="5334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A44570DB-523E-4CFC-8294-87C50DF0F0CB}" type="slidenum">
              <a:rPr lang="en-US"/>
              <a:pPr/>
              <a:t>43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Recurrence for merge sort</a:t>
            </a:r>
          </a:p>
        </p:txBody>
      </p:sp>
      <p:grpSp>
        <p:nvGrpSpPr>
          <p:cNvPr id="25617" name="Group 17"/>
          <p:cNvGrpSpPr>
            <a:grpSpLocks/>
          </p:cNvGrpSpPr>
          <p:nvPr/>
        </p:nvGrpSpPr>
        <p:grpSpPr bwMode="auto">
          <a:xfrm>
            <a:off x="1714500" y="1600200"/>
            <a:ext cx="5715000" cy="1158875"/>
            <a:chOff x="1104" y="1008"/>
            <a:chExt cx="3600" cy="730"/>
          </a:xfrm>
        </p:grpSpPr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1104" y="1190"/>
              <a:ext cx="7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i="1">
                  <a:solidFill>
                    <a:srgbClr val="009999"/>
                  </a:solidFill>
                </a:rPr>
                <a:t>T</a:t>
              </a:r>
              <a:r>
                <a:rPr lang="en-US">
                  <a:solidFill>
                    <a:srgbClr val="009999"/>
                  </a:solidFill>
                </a:rPr>
                <a:t>(</a:t>
              </a:r>
              <a:r>
                <a:rPr lang="en-US" i="1">
                  <a:solidFill>
                    <a:srgbClr val="009999"/>
                  </a:solidFill>
                </a:rPr>
                <a:t>n</a:t>
              </a:r>
              <a:r>
                <a:rPr lang="en-US">
                  <a:solidFill>
                    <a:srgbClr val="009999"/>
                  </a:solidFill>
                </a:rPr>
                <a:t>) =</a:t>
              </a:r>
            </a:p>
          </p:txBody>
        </p:sp>
        <p:grpSp>
          <p:nvGrpSpPr>
            <p:cNvPr id="25611" name="Group 11"/>
            <p:cNvGrpSpPr>
              <a:grpSpLocks/>
            </p:cNvGrpSpPr>
            <p:nvPr/>
          </p:nvGrpSpPr>
          <p:grpSpPr bwMode="auto">
            <a:xfrm>
              <a:off x="2064" y="1008"/>
              <a:ext cx="2640" cy="730"/>
              <a:chOff x="1728" y="3277"/>
              <a:chExt cx="2640" cy="730"/>
            </a:xfrm>
          </p:grpSpPr>
          <p:sp>
            <p:nvSpPr>
              <p:cNvPr id="25612" name="Rectangle 12"/>
              <p:cNvSpPr>
                <a:spLocks noChangeArrowheads="1"/>
              </p:cNvSpPr>
              <p:nvPr/>
            </p:nvSpPr>
            <p:spPr bwMode="auto">
              <a:xfrm>
                <a:off x="1728" y="3277"/>
                <a:ext cx="148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>
                    <a:solidFill>
                      <a:srgbClr val="009999"/>
                    </a:solidFill>
                    <a:latin typeface="Symbol" pitchFamily="18" charset="2"/>
                  </a:rPr>
                  <a:t>Q</a:t>
                </a:r>
                <a:r>
                  <a:rPr lang="en-US">
                    <a:solidFill>
                      <a:srgbClr val="009999"/>
                    </a:solidFill>
                  </a:rPr>
                  <a:t>(1) </a:t>
                </a:r>
                <a:r>
                  <a:rPr lang="en-US"/>
                  <a:t>if</a:t>
                </a:r>
                <a:r>
                  <a:rPr lang="en-US">
                    <a:solidFill>
                      <a:srgbClr val="009999"/>
                    </a:solidFill>
                  </a:rPr>
                  <a:t> </a:t>
                </a:r>
                <a:r>
                  <a:rPr lang="en-US" i="1">
                    <a:solidFill>
                      <a:srgbClr val="009999"/>
                    </a:solidFill>
                  </a:rPr>
                  <a:t>n</a:t>
                </a:r>
                <a:r>
                  <a:rPr lang="en-US">
                    <a:solidFill>
                      <a:srgbClr val="009999"/>
                    </a:solidFill>
                  </a:rPr>
                  <a:t> = 1</a:t>
                </a:r>
                <a:r>
                  <a:rPr lang="en-US"/>
                  <a:t>;</a:t>
                </a:r>
              </a:p>
            </p:txBody>
          </p:sp>
          <p:sp>
            <p:nvSpPr>
              <p:cNvPr id="25613" name="Rectangle 13"/>
              <p:cNvSpPr>
                <a:spLocks noChangeArrowheads="1"/>
              </p:cNvSpPr>
              <p:nvPr/>
            </p:nvSpPr>
            <p:spPr bwMode="auto">
              <a:xfrm>
                <a:off x="1728" y="3642"/>
                <a:ext cx="26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solidFill>
                      <a:srgbClr val="009999"/>
                    </a:solidFill>
                  </a:rPr>
                  <a:t>2</a:t>
                </a:r>
                <a:r>
                  <a:rPr lang="en-US" i="1">
                    <a:solidFill>
                      <a:srgbClr val="009999"/>
                    </a:solidFill>
                  </a:rPr>
                  <a:t>T</a:t>
                </a:r>
                <a:r>
                  <a:rPr lang="en-US">
                    <a:solidFill>
                      <a:srgbClr val="009999"/>
                    </a:solidFill>
                  </a:rPr>
                  <a:t>(</a:t>
                </a:r>
                <a:r>
                  <a:rPr lang="en-US" i="1">
                    <a:solidFill>
                      <a:srgbClr val="009999"/>
                    </a:solidFill>
                  </a:rPr>
                  <a:t>n</a:t>
                </a:r>
                <a:r>
                  <a:rPr lang="en-US">
                    <a:solidFill>
                      <a:srgbClr val="009999"/>
                    </a:solidFill>
                  </a:rPr>
                  <a:t>/2)</a:t>
                </a:r>
                <a:r>
                  <a:rPr lang="en-US">
                    <a:solidFill>
                      <a:srgbClr val="009999"/>
                    </a:solidFill>
                    <a:cs typeface="Times New Roman" pitchFamily="18" charset="0"/>
                  </a:rPr>
                  <a:t> + </a:t>
                </a:r>
                <a:r>
                  <a:rPr lang="en-US">
                    <a:solidFill>
                      <a:srgbClr val="009999"/>
                    </a:solidFill>
                    <a:latin typeface="Symbol" pitchFamily="18" charset="2"/>
                    <a:cs typeface="Times New Roman" pitchFamily="18" charset="0"/>
                  </a:rPr>
                  <a:t>Q</a:t>
                </a:r>
                <a:r>
                  <a:rPr lang="en-US">
                    <a:solidFill>
                      <a:srgbClr val="009999"/>
                    </a:solidFill>
                    <a:cs typeface="Times New Roman" pitchFamily="18" charset="0"/>
                  </a:rPr>
                  <a:t>(</a:t>
                </a:r>
                <a:r>
                  <a:rPr lang="en-US" i="1">
                    <a:solidFill>
                      <a:srgbClr val="009999"/>
                    </a:solidFill>
                    <a:cs typeface="Times New Roman" pitchFamily="18" charset="0"/>
                  </a:rPr>
                  <a:t>n</a:t>
                </a:r>
                <a:r>
                  <a:rPr lang="en-US">
                    <a:solidFill>
                      <a:srgbClr val="009999"/>
                    </a:solidFill>
                    <a:cs typeface="Times New Roman" pitchFamily="18" charset="0"/>
                  </a:rPr>
                  <a:t>) </a:t>
                </a:r>
                <a:r>
                  <a:rPr lang="en-US">
                    <a:cs typeface="Times New Roman" pitchFamily="18" charset="0"/>
                  </a:rPr>
                  <a:t>if</a:t>
                </a:r>
                <a:r>
                  <a:rPr lang="en-US">
                    <a:solidFill>
                      <a:srgbClr val="009999"/>
                    </a:solidFill>
                    <a:cs typeface="Times New Roman" pitchFamily="18" charset="0"/>
                  </a:rPr>
                  <a:t> </a:t>
                </a:r>
                <a:r>
                  <a:rPr lang="en-US" i="1">
                    <a:solidFill>
                      <a:srgbClr val="009999"/>
                    </a:solidFill>
                    <a:cs typeface="Times New Roman" pitchFamily="18" charset="0"/>
                  </a:rPr>
                  <a:t>n</a:t>
                </a:r>
                <a:r>
                  <a:rPr lang="en-US">
                    <a:solidFill>
                      <a:srgbClr val="009999"/>
                    </a:solidFill>
                    <a:cs typeface="Times New Roman" pitchFamily="18" charset="0"/>
                  </a:rPr>
                  <a:t> &gt; 1</a:t>
                </a:r>
                <a:r>
                  <a:rPr lang="en-US">
                    <a:cs typeface="Times New Roman" pitchFamily="18" charset="0"/>
                  </a:rPr>
                  <a:t>.</a:t>
                </a:r>
              </a:p>
            </p:txBody>
          </p:sp>
        </p:grpSp>
        <p:sp>
          <p:nvSpPr>
            <p:cNvPr id="25614" name="AutoShape 14"/>
            <p:cNvSpPr>
              <a:spLocks/>
            </p:cNvSpPr>
            <p:nvPr/>
          </p:nvSpPr>
          <p:spPr bwMode="auto">
            <a:xfrm>
              <a:off x="1920" y="1091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12700">
              <a:solidFill>
                <a:srgbClr val="00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9999"/>
                </a:solidFill>
              </a:endParaRPr>
            </a:p>
          </p:txBody>
        </p:sp>
      </p:grp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898525" y="2954338"/>
            <a:ext cx="733107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 algn="l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/>
              <a:t>We shall usually omit stating the base case when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  <a:r>
              <a:rPr lang="en-US"/>
              <a:t> for sufficiently small 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/>
              <a:t>, but only when it has no effect on the asymptotic solution to the recurrence.</a:t>
            </a:r>
          </a:p>
          <a:p>
            <a:pPr marL="227013" indent="-227013" algn="l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/>
              <a:t> Lecture 2 provides several ways to find a good upper bound on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435394F6-842B-4832-84A7-966D554E833B}" type="slidenum">
              <a:rPr lang="en-US"/>
              <a:pPr/>
              <a:t>44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tree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2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 + </a:t>
            </a:r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/>
              <a:t>, where </a:t>
            </a:r>
            <a:r>
              <a:rPr lang="en-US" i="1">
                <a:solidFill>
                  <a:srgbClr val="009999"/>
                </a:solidFill>
              </a:rPr>
              <a:t>c </a:t>
            </a:r>
            <a:r>
              <a:rPr lang="en-US">
                <a:solidFill>
                  <a:srgbClr val="009999"/>
                </a:solidFill>
              </a:rPr>
              <a:t>&gt; 0</a:t>
            </a:r>
            <a:r>
              <a:rPr lang="en-US"/>
              <a:t> is constant.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B8ED38AE-52DC-4472-925B-600AA566AF6E}" type="slidenum">
              <a:rPr lang="en-US"/>
              <a:pPr/>
              <a:t>45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tree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2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 + </a:t>
            </a:r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/>
              <a:t>, where </a:t>
            </a:r>
            <a:r>
              <a:rPr lang="en-US" i="1">
                <a:solidFill>
                  <a:srgbClr val="009999"/>
                </a:solidFill>
              </a:rPr>
              <a:t>c </a:t>
            </a:r>
            <a:r>
              <a:rPr lang="en-US">
                <a:solidFill>
                  <a:srgbClr val="009999"/>
                </a:solidFill>
              </a:rPr>
              <a:t>&gt; 0</a:t>
            </a:r>
            <a:r>
              <a:rPr lang="en-US"/>
              <a:t> is constant.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130675" y="2209800"/>
            <a:ext cx="882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5A33C8A7-2847-4698-8C0B-31771C51BB4A}" type="slidenum">
              <a:rPr lang="en-US"/>
              <a:pPr/>
              <a:t>46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tree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2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 + </a:t>
            </a:r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/>
              <a:t>, where </a:t>
            </a:r>
            <a:r>
              <a:rPr lang="en-US" i="1">
                <a:solidFill>
                  <a:srgbClr val="009999"/>
                </a:solidFill>
              </a:rPr>
              <a:t>c </a:t>
            </a:r>
            <a:r>
              <a:rPr lang="en-US">
                <a:solidFill>
                  <a:srgbClr val="009999"/>
                </a:solidFill>
              </a:rPr>
              <a:t>&gt; 0</a:t>
            </a:r>
            <a:r>
              <a:rPr lang="en-US"/>
              <a:t> is constant.</a:t>
            </a:r>
          </a:p>
        </p:txBody>
      </p:sp>
      <p:grpSp>
        <p:nvGrpSpPr>
          <p:cNvPr id="28682" name="Group 10"/>
          <p:cNvGrpSpPr>
            <a:grpSpLocks/>
          </p:cNvGrpSpPr>
          <p:nvPr/>
        </p:nvGrpSpPr>
        <p:grpSpPr bwMode="auto">
          <a:xfrm>
            <a:off x="2362200" y="2133600"/>
            <a:ext cx="4419600" cy="1357313"/>
            <a:chOff x="1488" y="1488"/>
            <a:chExt cx="2784" cy="855"/>
          </a:xfrm>
        </p:grpSpPr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 flipH="1">
              <a:off x="1920" y="1728"/>
              <a:ext cx="96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2880" y="1728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28679" name="Group 7"/>
            <p:cNvGrpSpPr>
              <a:grpSpLocks/>
            </p:cNvGrpSpPr>
            <p:nvPr/>
          </p:nvGrpSpPr>
          <p:grpSpPr bwMode="auto">
            <a:xfrm>
              <a:off x="1488" y="1968"/>
              <a:ext cx="2784" cy="375"/>
              <a:chOff x="1488" y="1968"/>
              <a:chExt cx="2784" cy="375"/>
            </a:xfrm>
          </p:grpSpPr>
          <p:sp>
            <p:nvSpPr>
              <p:cNvPr id="28677" name="Rectangle 5"/>
              <p:cNvSpPr>
                <a:spLocks noChangeArrowheads="1"/>
              </p:cNvSpPr>
              <p:nvPr/>
            </p:nvSpPr>
            <p:spPr bwMode="auto">
              <a:xfrm>
                <a:off x="1488" y="1978"/>
                <a:ext cx="755" cy="36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009999"/>
                    </a:solidFill>
                  </a:rPr>
                  <a:t>T</a:t>
                </a:r>
                <a:r>
                  <a:rPr lang="en-US">
                    <a:solidFill>
                      <a:srgbClr val="009999"/>
                    </a:solidFill>
                  </a:rPr>
                  <a:t>(</a:t>
                </a:r>
                <a:r>
                  <a:rPr lang="en-US" i="1">
                    <a:solidFill>
                      <a:srgbClr val="009999"/>
                    </a:solidFill>
                  </a:rPr>
                  <a:t>n</a:t>
                </a:r>
                <a:r>
                  <a:rPr lang="en-US">
                    <a:solidFill>
                      <a:srgbClr val="009999"/>
                    </a:solidFill>
                  </a:rPr>
                  <a:t>/2)</a:t>
                </a:r>
              </a:p>
            </p:txBody>
          </p:sp>
          <p:sp>
            <p:nvSpPr>
              <p:cNvPr id="28678" name="Rectangle 6"/>
              <p:cNvSpPr>
                <a:spLocks noChangeArrowheads="1"/>
              </p:cNvSpPr>
              <p:nvPr/>
            </p:nvSpPr>
            <p:spPr bwMode="auto">
              <a:xfrm>
                <a:off x="3517" y="1968"/>
                <a:ext cx="755" cy="36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009999"/>
                    </a:solidFill>
                  </a:rPr>
                  <a:t>T</a:t>
                </a:r>
                <a:r>
                  <a:rPr lang="en-US">
                    <a:solidFill>
                      <a:srgbClr val="009999"/>
                    </a:solidFill>
                  </a:rPr>
                  <a:t>(</a:t>
                </a:r>
                <a:r>
                  <a:rPr lang="en-US" i="1">
                    <a:solidFill>
                      <a:srgbClr val="009999"/>
                    </a:solidFill>
                  </a:rPr>
                  <a:t>n</a:t>
                </a:r>
                <a:r>
                  <a:rPr lang="en-US">
                    <a:solidFill>
                      <a:srgbClr val="009999"/>
                    </a:solidFill>
                  </a:rPr>
                  <a:t>/2)</a:t>
                </a:r>
              </a:p>
            </p:txBody>
          </p:sp>
        </p:grpSp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2700" y="1488"/>
              <a:ext cx="358" cy="3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9999"/>
                  </a:solidFill>
                </a:rPr>
                <a:t>cn</a:t>
              </a:r>
              <a:endParaRPr lang="en-US">
                <a:solidFill>
                  <a:srgbClr val="009999"/>
                </a:solidFill>
              </a:endParaRPr>
            </a:p>
          </p:txBody>
        </p:sp>
      </p:grpSp>
    </p:spTree>
  </p:cSld>
  <p:clrMapOvr>
    <a:masterClrMapping/>
  </p:clrMapOvr>
  <p:transition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9E5C7EC3-788A-4249-AF05-C56ED911A2A7}" type="slidenum">
              <a:rPr lang="en-US"/>
              <a:pPr/>
              <a:t>47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tree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2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 + </a:t>
            </a:r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/>
              <a:t>, where </a:t>
            </a:r>
            <a:r>
              <a:rPr lang="en-US" i="1">
                <a:solidFill>
                  <a:srgbClr val="009999"/>
                </a:solidFill>
              </a:rPr>
              <a:t>c </a:t>
            </a:r>
            <a:r>
              <a:rPr lang="en-US">
                <a:solidFill>
                  <a:srgbClr val="009999"/>
                </a:solidFill>
              </a:rPr>
              <a:t>&gt; 0</a:t>
            </a:r>
            <a:r>
              <a:rPr lang="en-US"/>
              <a:t> is constant.</a:t>
            </a:r>
          </a:p>
        </p:txBody>
      </p:sp>
      <p:grpSp>
        <p:nvGrpSpPr>
          <p:cNvPr id="29718" name="Group 22"/>
          <p:cNvGrpSpPr>
            <a:grpSpLocks/>
          </p:cNvGrpSpPr>
          <p:nvPr/>
        </p:nvGrpSpPr>
        <p:grpSpPr bwMode="auto">
          <a:xfrm>
            <a:off x="1524000" y="2133600"/>
            <a:ext cx="6049963" cy="2179638"/>
            <a:chOff x="960" y="1488"/>
            <a:chExt cx="3811" cy="1373"/>
          </a:xfrm>
        </p:grpSpPr>
        <p:sp>
          <p:nvSpPr>
            <p:cNvPr id="29700" name="Line 4"/>
            <p:cNvSpPr>
              <a:spLocks noChangeShapeType="1"/>
            </p:cNvSpPr>
            <p:nvPr/>
          </p:nvSpPr>
          <p:spPr bwMode="auto">
            <a:xfrm flipH="1">
              <a:off x="1920" y="1728"/>
              <a:ext cx="96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9701" name="Line 5"/>
            <p:cNvSpPr>
              <a:spLocks noChangeShapeType="1"/>
            </p:cNvSpPr>
            <p:nvPr/>
          </p:nvSpPr>
          <p:spPr bwMode="auto">
            <a:xfrm>
              <a:off x="2880" y="1728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2700" y="1488"/>
              <a:ext cx="358" cy="3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9999"/>
                  </a:solidFill>
                </a:rPr>
                <a:t>cn</a:t>
              </a:r>
              <a:endParaRPr lang="en-US">
                <a:solidFill>
                  <a:srgbClr val="009999"/>
                </a:solidFill>
              </a:endParaRPr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 flipH="1">
              <a:off x="1392" y="216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 flipH="1">
              <a:off x="3360" y="216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3888" y="2160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1920" y="2160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755" cy="3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9999"/>
                  </a:solidFill>
                </a:rPr>
                <a:t>T</a:t>
              </a:r>
              <a:r>
                <a:rPr lang="en-US">
                  <a:solidFill>
                    <a:srgbClr val="009999"/>
                  </a:solidFill>
                </a:rPr>
                <a:t>(</a:t>
              </a:r>
              <a:r>
                <a:rPr lang="en-US" i="1">
                  <a:solidFill>
                    <a:srgbClr val="009999"/>
                  </a:solidFill>
                </a:rPr>
                <a:t>n</a:t>
              </a:r>
              <a:r>
                <a:rPr lang="en-US">
                  <a:solidFill>
                    <a:srgbClr val="009999"/>
                  </a:solidFill>
                </a:rPr>
                <a:t>/4)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2000" y="2496"/>
              <a:ext cx="755" cy="3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9999"/>
                  </a:solidFill>
                </a:rPr>
                <a:t>T</a:t>
              </a:r>
              <a:r>
                <a:rPr lang="en-US">
                  <a:solidFill>
                    <a:srgbClr val="009999"/>
                  </a:solidFill>
                </a:rPr>
                <a:t>(</a:t>
              </a:r>
              <a:r>
                <a:rPr lang="en-US" i="1">
                  <a:solidFill>
                    <a:srgbClr val="009999"/>
                  </a:solidFill>
                </a:rPr>
                <a:t>n</a:t>
              </a:r>
              <a:r>
                <a:rPr lang="en-US">
                  <a:solidFill>
                    <a:srgbClr val="009999"/>
                  </a:solidFill>
                </a:rPr>
                <a:t>/4)</a:t>
              </a: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2976" y="2495"/>
              <a:ext cx="755" cy="3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9999"/>
                  </a:solidFill>
                </a:rPr>
                <a:t>T</a:t>
              </a:r>
              <a:r>
                <a:rPr lang="en-US">
                  <a:solidFill>
                    <a:srgbClr val="009999"/>
                  </a:solidFill>
                </a:rPr>
                <a:t>(</a:t>
              </a:r>
              <a:r>
                <a:rPr lang="en-US" i="1">
                  <a:solidFill>
                    <a:srgbClr val="009999"/>
                  </a:solidFill>
                </a:rPr>
                <a:t>n</a:t>
              </a:r>
              <a:r>
                <a:rPr lang="en-US">
                  <a:solidFill>
                    <a:srgbClr val="009999"/>
                  </a:solidFill>
                </a:rPr>
                <a:t>/4)</a:t>
              </a: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4016" y="2495"/>
              <a:ext cx="755" cy="3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9999"/>
                  </a:solidFill>
                </a:rPr>
                <a:t>T</a:t>
              </a:r>
              <a:r>
                <a:rPr lang="en-US">
                  <a:solidFill>
                    <a:srgbClr val="009999"/>
                  </a:solidFill>
                </a:rPr>
                <a:t>(</a:t>
              </a:r>
              <a:r>
                <a:rPr lang="en-US" i="1">
                  <a:solidFill>
                    <a:srgbClr val="009999"/>
                  </a:solidFill>
                </a:rPr>
                <a:t>n</a:t>
              </a:r>
              <a:r>
                <a:rPr lang="en-US">
                  <a:solidFill>
                    <a:srgbClr val="009999"/>
                  </a:solidFill>
                </a:rPr>
                <a:t>/4)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587" y="1978"/>
              <a:ext cx="557" cy="3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9999"/>
                  </a:solidFill>
                </a:rPr>
                <a:t>cn</a:t>
              </a:r>
              <a:r>
                <a:rPr lang="en-US">
                  <a:solidFill>
                    <a:srgbClr val="009999"/>
                  </a:solidFill>
                </a:rPr>
                <a:t>/2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3616" y="1968"/>
              <a:ext cx="557" cy="3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9999"/>
                  </a:solidFill>
                </a:rPr>
                <a:t>cn</a:t>
              </a:r>
              <a:r>
                <a:rPr lang="en-US">
                  <a:solidFill>
                    <a:srgbClr val="009999"/>
                  </a:solidFill>
                </a:rPr>
                <a:t>/2</a:t>
              </a:r>
            </a:p>
          </p:txBody>
        </p:sp>
      </p:grpSp>
    </p:spTree>
  </p:cSld>
  <p:clrMapOvr>
    <a:masterClrMapping/>
  </p:clrMapOvr>
  <p:transition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3EC2BA56-FFF3-4CD9-8F0D-C936154361E1}" type="slidenum">
              <a:rPr lang="en-US"/>
              <a:pPr/>
              <a:t>48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tree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2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 + </a:t>
            </a:r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/>
              <a:t>, where </a:t>
            </a:r>
            <a:r>
              <a:rPr lang="en-US" i="1">
                <a:solidFill>
                  <a:srgbClr val="009999"/>
                </a:solidFill>
              </a:rPr>
              <a:t>c </a:t>
            </a:r>
            <a:r>
              <a:rPr lang="en-US">
                <a:solidFill>
                  <a:srgbClr val="009999"/>
                </a:solidFill>
              </a:rPr>
              <a:t>&gt; 0</a:t>
            </a:r>
            <a:r>
              <a:rPr lang="en-US"/>
              <a:t> is constant.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endParaRPr lang="en-US">
              <a:solidFill>
                <a:srgbClr val="009999"/>
              </a:solidFill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</p:spTree>
  </p:cSld>
  <p:clrMapOvr>
    <a:masterClrMapping/>
  </p:clrMapOvr>
  <p:transition>
    <p:wipe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0D83FB64-7B99-415B-9BBF-627AD35F56F3}" type="slidenum">
              <a:rPr lang="en-US"/>
              <a:pPr/>
              <a:t>49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tree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2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 + </a:t>
            </a:r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/>
              <a:t>, where </a:t>
            </a:r>
            <a:r>
              <a:rPr lang="en-US" i="1">
                <a:solidFill>
                  <a:srgbClr val="009999"/>
                </a:solidFill>
              </a:rPr>
              <a:t>c </a:t>
            </a:r>
            <a:r>
              <a:rPr lang="en-US">
                <a:solidFill>
                  <a:srgbClr val="009999"/>
                </a:solidFill>
              </a:rPr>
              <a:t>&gt; 0</a:t>
            </a:r>
            <a:r>
              <a:rPr lang="en-US"/>
              <a:t> is constant.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endParaRPr lang="en-US">
              <a:solidFill>
                <a:srgbClr val="009999"/>
              </a:solidFill>
            </a:endParaRP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h</a:t>
            </a:r>
            <a:r>
              <a:rPr lang="en-US">
                <a:solidFill>
                  <a:srgbClr val="009999"/>
                </a:solidFill>
              </a:rPr>
              <a:t> = lg </a:t>
            </a:r>
            <a:r>
              <a:rPr lang="en-US" i="1">
                <a:solidFill>
                  <a:srgbClr val="009999"/>
                </a:solidFill>
              </a:rPr>
              <a:t>n</a:t>
            </a:r>
          </a:p>
        </p:txBody>
      </p:sp>
    </p:spTree>
  </p:cSld>
  <p:clrMapOvr>
    <a:masterClrMapping/>
  </p:clrMapOvr>
  <p:transition>
    <p:spli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D51DB517-19EF-4067-BA9C-97D71F0C2B50}" type="slidenum">
              <a:rPr lang="en-US"/>
              <a:pPr/>
              <a:t>5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1143000"/>
          </a:xfrm>
        </p:spPr>
        <p:txBody>
          <a:bodyPr/>
          <a:lstStyle/>
          <a:p>
            <a:r>
              <a:rPr lang="en-US" sz="4000"/>
              <a:t>Design and Analysis of Algorithms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65125" y="1695450"/>
            <a:ext cx="8321675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 algn="l">
              <a:buClr>
                <a:schemeClr val="accent2"/>
              </a:buClr>
              <a:buFontTx/>
              <a:buChar char="•"/>
            </a:pPr>
            <a:r>
              <a:rPr lang="en-US" b="1" i="1">
                <a:solidFill>
                  <a:schemeClr val="accent2"/>
                </a:solidFill>
              </a:rPr>
              <a:t>Analysis: </a:t>
            </a:r>
            <a:r>
              <a:rPr lang="en-US"/>
              <a:t>predict the cost of an algorithm in terms of resources and performance</a:t>
            </a:r>
          </a:p>
          <a:p>
            <a:pPr marL="227013" indent="-227013" algn="l">
              <a:buClr>
                <a:schemeClr val="accent2"/>
              </a:buClr>
              <a:buFontTx/>
              <a:buChar char="•"/>
            </a:pPr>
            <a:endParaRPr lang="en-US" i="1"/>
          </a:p>
          <a:p>
            <a:pPr marL="227013" indent="-227013" algn="l">
              <a:buClr>
                <a:schemeClr val="accent2"/>
              </a:buClr>
              <a:buFontTx/>
              <a:buChar char="•"/>
            </a:pPr>
            <a:r>
              <a:rPr lang="en-US" b="1" i="1">
                <a:solidFill>
                  <a:schemeClr val="accent2"/>
                </a:solidFill>
              </a:rPr>
              <a:t>Design: </a:t>
            </a:r>
            <a:r>
              <a:rPr lang="en-US"/>
              <a:t>design algorithms which minimize the cost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F7E7A0D7-082A-4332-BB6E-4E1E5D8F85DF}" type="slidenum">
              <a:rPr lang="en-US"/>
              <a:pPr/>
              <a:t>50</a:t>
            </a:fld>
            <a:endParaRPr lang="en-US"/>
          </a:p>
        </p:txBody>
      </p:sp>
      <p:sp>
        <p:nvSpPr>
          <p:cNvPr id="32770" name="Line 1026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7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tree</a:t>
            </a:r>
          </a:p>
        </p:txBody>
      </p:sp>
      <p:sp>
        <p:nvSpPr>
          <p:cNvPr id="32773" name="Text Box 1029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2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 + </a:t>
            </a:r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/>
              <a:t>, where </a:t>
            </a:r>
            <a:r>
              <a:rPr lang="en-US" i="1">
                <a:solidFill>
                  <a:srgbClr val="009999"/>
                </a:solidFill>
              </a:rPr>
              <a:t>c </a:t>
            </a:r>
            <a:r>
              <a:rPr lang="en-US">
                <a:solidFill>
                  <a:srgbClr val="009999"/>
                </a:solidFill>
              </a:rPr>
              <a:t>&gt; 0</a:t>
            </a:r>
            <a:r>
              <a:rPr lang="en-US"/>
              <a:t> is constant.</a:t>
            </a:r>
          </a:p>
        </p:txBody>
      </p:sp>
      <p:sp>
        <p:nvSpPr>
          <p:cNvPr id="32776" name="Line 1032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77" name="Line 1033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78" name="Line 1034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79" name="Rectangle 1035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endParaRPr lang="en-US">
              <a:solidFill>
                <a:srgbClr val="009999"/>
              </a:solidFill>
            </a:endParaRPr>
          </a:p>
        </p:txBody>
      </p:sp>
      <p:sp>
        <p:nvSpPr>
          <p:cNvPr id="32780" name="Line 1036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1" name="Line 1037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2" name="Line 1038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3" name="Line 1039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4" name="Rectangle 1040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32785" name="Rectangle 1041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32786" name="Rectangle 1042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32787" name="Rectangle 1043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32788" name="Rectangle 1044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32789" name="Rectangle 1045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32790" name="Rectangle 1046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32791" name="Text Box 1047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2792" name="Text Box 1048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h</a:t>
            </a:r>
            <a:r>
              <a:rPr lang="en-US">
                <a:solidFill>
                  <a:srgbClr val="009999"/>
                </a:solidFill>
              </a:rPr>
              <a:t> = lg </a:t>
            </a:r>
            <a:r>
              <a:rPr lang="en-US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32793" name="Line 1049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94" name="Rectangle 1050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endParaRPr 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906A33DF-0196-45FD-967C-939B2EFC1748}" type="slidenum">
              <a:rPr lang="en-US"/>
              <a:pPr/>
              <a:t>51</a:t>
            </a:fld>
            <a:endParaRPr lang="en-US"/>
          </a:p>
        </p:txBody>
      </p:sp>
      <p:sp>
        <p:nvSpPr>
          <p:cNvPr id="61442" name="Line 2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tree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2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 + </a:t>
            </a:r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/>
              <a:t>, where </a:t>
            </a:r>
            <a:r>
              <a:rPr lang="en-US" i="1">
                <a:solidFill>
                  <a:srgbClr val="009999"/>
                </a:solidFill>
              </a:rPr>
              <a:t>c </a:t>
            </a:r>
            <a:r>
              <a:rPr lang="en-US">
                <a:solidFill>
                  <a:srgbClr val="009999"/>
                </a:solidFill>
              </a:rPr>
              <a:t>&gt; 0</a:t>
            </a:r>
            <a:r>
              <a:rPr lang="en-US"/>
              <a:t> is constant.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endParaRPr lang="en-US">
              <a:solidFill>
                <a:srgbClr val="009999"/>
              </a:solidFill>
            </a:endParaRP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h</a:t>
            </a:r>
            <a:r>
              <a:rPr lang="en-US">
                <a:solidFill>
                  <a:srgbClr val="009999"/>
                </a:solidFill>
              </a:rPr>
              <a:t> = lg </a:t>
            </a:r>
            <a:r>
              <a:rPr lang="en-US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464" name="Rectangle 24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endParaRPr lang="en-US">
              <a:solidFill>
                <a:srgbClr val="009999"/>
              </a:solidFill>
            </a:endParaRPr>
          </a:p>
        </p:txBody>
      </p:sp>
      <p:sp>
        <p:nvSpPr>
          <p:cNvPr id="61465" name="Rectangle 25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endParaRPr 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1DC65644-9EA9-4F8E-A4CA-0256FD620355}" type="slidenum">
              <a:rPr lang="en-US"/>
              <a:pPr/>
              <a:t>52</a:t>
            </a:fld>
            <a:endParaRPr lang="en-US"/>
          </a:p>
        </p:txBody>
      </p:sp>
      <p:sp>
        <p:nvSpPr>
          <p:cNvPr id="60418" name="Line 2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tree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2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 + </a:t>
            </a:r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/>
              <a:t>, where </a:t>
            </a:r>
            <a:r>
              <a:rPr lang="en-US" i="1">
                <a:solidFill>
                  <a:srgbClr val="009999"/>
                </a:solidFill>
              </a:rPr>
              <a:t>c </a:t>
            </a:r>
            <a:r>
              <a:rPr lang="en-US">
                <a:solidFill>
                  <a:srgbClr val="009999"/>
                </a:solidFill>
              </a:rPr>
              <a:t>&gt; 0</a:t>
            </a:r>
            <a:r>
              <a:rPr lang="en-US"/>
              <a:t> is constant.</a:t>
            </a:r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endParaRPr lang="en-US">
              <a:solidFill>
                <a:srgbClr val="009999"/>
              </a:solidFill>
            </a:endParaRPr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h</a:t>
            </a:r>
            <a:r>
              <a:rPr lang="en-US">
                <a:solidFill>
                  <a:srgbClr val="009999"/>
                </a:solidFill>
              </a:rPr>
              <a:t> = lg </a:t>
            </a:r>
            <a:r>
              <a:rPr lang="en-US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endParaRPr lang="en-US">
              <a:solidFill>
                <a:srgbClr val="009999"/>
              </a:solidFill>
            </a:endParaRPr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endParaRPr lang="en-US">
              <a:solidFill>
                <a:srgbClr val="009999"/>
              </a:solidFill>
            </a:endParaRPr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endParaRPr lang="en-US">
              <a:solidFill>
                <a:srgbClr val="009999"/>
              </a:solidFill>
            </a:endParaRP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…</a:t>
            </a:r>
          </a:p>
        </p:txBody>
      </p:sp>
    </p:spTree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8C0E3080-C124-422B-B41D-D230C550F59C}" type="slidenum">
              <a:rPr lang="en-US"/>
              <a:pPr/>
              <a:t>53</a:t>
            </a:fld>
            <a:endParaRPr 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1905000" y="5486400"/>
            <a:ext cx="6400800" cy="9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3276600" y="5105400"/>
            <a:ext cx="25908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746" name="AutoShape 2"/>
          <p:cNvSpPr>
            <a:spLocks noChangeArrowheads="1"/>
          </p:cNvSpPr>
          <p:nvPr/>
        </p:nvSpPr>
        <p:spPr bwMode="auto">
          <a:xfrm>
            <a:off x="3429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tree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2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 + </a:t>
            </a:r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/>
              <a:t>, where </a:t>
            </a:r>
            <a:r>
              <a:rPr lang="en-US" i="1">
                <a:solidFill>
                  <a:srgbClr val="009999"/>
                </a:solidFill>
              </a:rPr>
              <a:t>c </a:t>
            </a:r>
            <a:r>
              <a:rPr lang="en-US">
                <a:solidFill>
                  <a:srgbClr val="009999"/>
                </a:solidFill>
              </a:rPr>
              <a:t>&gt; 0</a:t>
            </a:r>
            <a:r>
              <a:rPr lang="en-US"/>
              <a:t> is constant.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endParaRPr lang="en-US">
              <a:solidFill>
                <a:srgbClr val="009999"/>
              </a:solidFill>
            </a:endParaRP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h</a:t>
            </a:r>
            <a:r>
              <a:rPr lang="en-US">
                <a:solidFill>
                  <a:srgbClr val="009999"/>
                </a:solidFill>
              </a:rPr>
              <a:t> = lg </a:t>
            </a:r>
            <a:r>
              <a:rPr lang="en-US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endParaRPr lang="en-US">
              <a:solidFill>
                <a:srgbClr val="009999"/>
              </a:solidFill>
            </a:endParaRP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endParaRPr lang="en-US">
              <a:solidFill>
                <a:srgbClr val="009999"/>
              </a:solidFill>
            </a:endParaRP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endParaRPr lang="en-US">
              <a:solidFill>
                <a:srgbClr val="009999"/>
              </a:solidFill>
            </a:endParaRP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3551238" y="5181600"/>
            <a:ext cx="20399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#leaves </a:t>
            </a:r>
            <a:r>
              <a:rPr lang="en-US">
                <a:solidFill>
                  <a:srgbClr val="009999"/>
                </a:solidFill>
              </a:rPr>
              <a:t>= </a:t>
            </a:r>
            <a:r>
              <a:rPr lang="en-US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7807325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…</a:t>
            </a:r>
          </a:p>
        </p:txBody>
      </p:sp>
    </p:spTree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18EC3134-0691-4A7E-81E3-BF02E862C607}" type="slidenum">
              <a:rPr lang="en-US"/>
              <a:pPr/>
              <a:t>54</a:t>
            </a:fld>
            <a:endParaRPr lang="en-US"/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>
            <a:off x="1905000" y="5486400"/>
            <a:ext cx="6400800" cy="9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276600" y="5105400"/>
            <a:ext cx="25908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3794" name="Line 2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3429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tree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2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 + </a:t>
            </a:r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/>
              <a:t>, where </a:t>
            </a:r>
            <a:r>
              <a:rPr lang="en-US" i="1">
                <a:solidFill>
                  <a:srgbClr val="009999"/>
                </a:solidFill>
              </a:rPr>
              <a:t>c </a:t>
            </a:r>
            <a:r>
              <a:rPr lang="en-US">
                <a:solidFill>
                  <a:srgbClr val="009999"/>
                </a:solidFill>
              </a:rPr>
              <a:t>&gt; 0</a:t>
            </a:r>
            <a:r>
              <a:rPr lang="en-US"/>
              <a:t> is constant.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endParaRPr lang="en-US">
              <a:solidFill>
                <a:srgbClr val="009999"/>
              </a:solidFill>
            </a:endParaRP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r>
              <a:rPr 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h</a:t>
            </a:r>
            <a:r>
              <a:rPr lang="en-US">
                <a:solidFill>
                  <a:srgbClr val="009999"/>
                </a:solidFill>
              </a:rPr>
              <a:t> = lg </a:t>
            </a:r>
            <a:r>
              <a:rPr lang="en-US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endParaRPr lang="en-US">
              <a:solidFill>
                <a:srgbClr val="009999"/>
              </a:solidFill>
            </a:endParaRP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endParaRPr lang="en-US">
              <a:solidFill>
                <a:srgbClr val="009999"/>
              </a:solidFill>
            </a:endParaRP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cn</a:t>
            </a:r>
            <a:endParaRPr lang="en-US">
              <a:solidFill>
                <a:srgbClr val="009999"/>
              </a:solidFill>
            </a:endParaRP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3551238" y="5181600"/>
            <a:ext cx="20399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#leaves </a:t>
            </a:r>
            <a:r>
              <a:rPr lang="en-US">
                <a:solidFill>
                  <a:srgbClr val="009999"/>
                </a:solidFill>
              </a:rPr>
              <a:t>= </a:t>
            </a:r>
            <a:r>
              <a:rPr lang="en-US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7807325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>
            <a:off x="7391400" y="57912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6026150" y="5821363"/>
            <a:ext cx="2965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/>
              <a:t>Total</a:t>
            </a:r>
            <a:r>
              <a:rPr lang="en-US">
                <a:solidFill>
                  <a:srgbClr val="009999"/>
                </a:solidFill>
                <a:latin typeface="Symbol" pitchFamily="18" charset="2"/>
              </a:rPr>
              <a:t> = Q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 lg 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AC2B8503-3A88-44F7-ADD5-B2454FF314D5}" type="slidenum">
              <a:rPr lang="en-US"/>
              <a:pPr/>
              <a:t>55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984250" y="1828800"/>
            <a:ext cx="7173913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 lg 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  <a:r>
              <a:rPr lang="en-US"/>
              <a:t> grows more slowly than </a:t>
            </a:r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>
                <a:solidFill>
                  <a:srgbClr val="009999"/>
                </a:solidFill>
              </a:rPr>
              <a:t>)</a:t>
            </a:r>
            <a:r>
              <a:rPr lang="en-US"/>
              <a:t>.</a:t>
            </a:r>
          </a:p>
          <a:p>
            <a:pPr marL="227013" indent="-227013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/>
              <a:t>Therefore, merge sort asymptotically beats insertion sort in the worst case.</a:t>
            </a:r>
          </a:p>
          <a:p>
            <a:pPr marL="227013" indent="-227013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/>
              <a:t>In practice, merge sort beats insertion sort for 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 &gt; 30</a:t>
            </a:r>
            <a:r>
              <a:rPr lang="en-US"/>
              <a:t> or so.</a:t>
            </a:r>
          </a:p>
          <a:p>
            <a:pPr marL="227013" indent="-227013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B7D64794-87FF-4479-B27E-173D383864C0}" type="slidenum">
              <a:rPr lang="en-US"/>
              <a:pPr/>
              <a:t>6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Machine Model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Generic Random Access Machine (RAM)</a:t>
            </a:r>
          </a:p>
          <a:p>
            <a:r>
              <a:rPr lang="en-US"/>
              <a:t>Executes operations sequentially</a:t>
            </a:r>
          </a:p>
          <a:p>
            <a:r>
              <a:rPr lang="en-US"/>
              <a:t>Set of primitive operations:</a:t>
            </a:r>
          </a:p>
          <a:p>
            <a:pPr lvl="1"/>
            <a:r>
              <a:rPr lang="en-US" sz="2400"/>
              <a:t>Arithmetic. Logical, Comparisons, Function calls</a:t>
            </a:r>
          </a:p>
          <a:p>
            <a:pPr lvl="1"/>
            <a:endParaRPr lang="en-US" sz="2400"/>
          </a:p>
          <a:p>
            <a:r>
              <a:rPr lang="en-US">
                <a:solidFill>
                  <a:srgbClr val="000099"/>
                </a:solidFill>
              </a:rPr>
              <a:t>Simplifying assumption: all ops cost 1 unit</a:t>
            </a:r>
          </a:p>
          <a:p>
            <a:pPr lvl="1"/>
            <a:r>
              <a:rPr lang="en-US" sz="2400"/>
              <a:t>Eliminates dependence on the speed of our computer,                                   otherwise impossible to verify and to compare</a:t>
            </a:r>
          </a:p>
          <a:p>
            <a:pPr lvl="2"/>
            <a:endParaRPr lang="en-US" sz="2000"/>
          </a:p>
          <a:p>
            <a:pPr lvl="1" algn="r" rtl="1"/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915429E0-E22B-4335-B87D-CEE6E6CA7F85}" type="slidenum">
              <a:rPr lang="en-US"/>
              <a:pPr/>
              <a:t>7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 of sorting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62000" y="1992313"/>
            <a:ext cx="7478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i="1">
                <a:solidFill>
                  <a:schemeClr val="accent2"/>
                </a:solidFill>
              </a:rPr>
              <a:t>Input:</a:t>
            </a:r>
            <a:r>
              <a:rPr lang="en-US"/>
              <a:t> sequence  </a:t>
            </a:r>
            <a:r>
              <a:rPr lang="en-US">
                <a:solidFill>
                  <a:srgbClr val="009999"/>
                </a:solidFill>
                <a:latin typeface="Symbol" pitchFamily="18" charset="2"/>
              </a:rPr>
              <a:t>á</a:t>
            </a:r>
            <a:r>
              <a:rPr lang="en-US" i="1">
                <a:solidFill>
                  <a:srgbClr val="009999"/>
                </a:solidFill>
              </a:rPr>
              <a:t>a</a:t>
            </a:r>
            <a:r>
              <a:rPr lang="en-US" baseline="-25000">
                <a:solidFill>
                  <a:srgbClr val="009999"/>
                </a:solidFill>
              </a:rPr>
              <a:t>1</a:t>
            </a:r>
            <a:r>
              <a:rPr lang="en-US">
                <a:solidFill>
                  <a:srgbClr val="009999"/>
                </a:solidFill>
              </a:rPr>
              <a:t>, </a:t>
            </a:r>
            <a:r>
              <a:rPr lang="en-US" i="1">
                <a:solidFill>
                  <a:srgbClr val="009999"/>
                </a:solidFill>
              </a:rPr>
              <a:t>a</a:t>
            </a:r>
            <a:r>
              <a:rPr lang="en-US" baseline="-25000">
                <a:solidFill>
                  <a:srgbClr val="009999"/>
                </a:solidFill>
              </a:rPr>
              <a:t>2</a:t>
            </a:r>
            <a:r>
              <a:rPr lang="en-US">
                <a:solidFill>
                  <a:srgbClr val="009999"/>
                </a:solidFill>
              </a:rPr>
              <a:t>, …, </a:t>
            </a:r>
            <a:r>
              <a:rPr lang="en-US" i="1">
                <a:solidFill>
                  <a:srgbClr val="009999"/>
                </a:solidFill>
              </a:rPr>
              <a:t>a</a:t>
            </a:r>
            <a:r>
              <a:rPr lang="en-US" i="1" baseline="-25000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  <a:latin typeface="Symbol" pitchFamily="18" charset="2"/>
              </a:rPr>
              <a:t>ñ</a:t>
            </a:r>
            <a:r>
              <a:rPr lang="en-US"/>
              <a:t>  of numbers.</a:t>
            </a: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2408238" y="4267200"/>
            <a:ext cx="185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/>
              <a:t>Example: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2805113" y="4857750"/>
            <a:ext cx="368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i="1">
                <a:solidFill>
                  <a:schemeClr val="accent2"/>
                </a:solidFill>
              </a:rPr>
              <a:t>Input:</a:t>
            </a:r>
            <a:r>
              <a:rPr lang="en-US"/>
              <a:t>  </a:t>
            </a:r>
            <a:r>
              <a:rPr lang="en-US">
                <a:solidFill>
                  <a:srgbClr val="009999"/>
                </a:solidFill>
              </a:rPr>
              <a:t>8  2  4  9  3  6</a:t>
            </a:r>
            <a:endParaRPr lang="en-US" b="1" i="1">
              <a:solidFill>
                <a:srgbClr val="009999"/>
              </a:solidFill>
            </a:endParaRP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2805113" y="5543550"/>
            <a:ext cx="3930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i="1">
                <a:solidFill>
                  <a:schemeClr val="accent2"/>
                </a:solidFill>
              </a:rPr>
              <a:t>Output:</a:t>
            </a:r>
            <a:r>
              <a:rPr lang="en-US"/>
              <a:t>  </a:t>
            </a:r>
            <a:r>
              <a:rPr lang="en-US">
                <a:solidFill>
                  <a:srgbClr val="009999"/>
                </a:solidFill>
              </a:rPr>
              <a:t>2  3  4  6  8  9</a:t>
            </a:r>
            <a:endParaRPr lang="en-US" b="1" i="1">
              <a:solidFill>
                <a:srgbClr val="009999"/>
              </a:solidFill>
            </a:endParaRPr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762000" y="2849563"/>
            <a:ext cx="7194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i="1">
                <a:solidFill>
                  <a:schemeClr val="accent2"/>
                </a:solidFill>
              </a:rPr>
              <a:t>Output:</a:t>
            </a:r>
            <a:r>
              <a:rPr lang="en-US"/>
              <a:t> permutation  </a:t>
            </a:r>
            <a:r>
              <a:rPr lang="en-US">
                <a:solidFill>
                  <a:srgbClr val="009999"/>
                </a:solidFill>
                <a:latin typeface="Symbol" pitchFamily="18" charset="2"/>
              </a:rPr>
              <a:t>á</a:t>
            </a:r>
            <a:r>
              <a:rPr lang="en-US" i="1">
                <a:solidFill>
                  <a:srgbClr val="009999"/>
                </a:solidFill>
              </a:rPr>
              <a:t>a</a:t>
            </a:r>
            <a:r>
              <a:rPr lang="en-US" i="1">
                <a:solidFill>
                  <a:srgbClr val="009999"/>
                </a:solidFill>
                <a:cs typeface="Times New Roman" pitchFamily="18" charset="0"/>
              </a:rPr>
              <a:t>'</a:t>
            </a:r>
            <a:r>
              <a:rPr lang="en-US" baseline="-25000">
                <a:solidFill>
                  <a:srgbClr val="009999"/>
                </a:solidFill>
              </a:rPr>
              <a:t>1</a:t>
            </a:r>
            <a:r>
              <a:rPr lang="en-US" i="1">
                <a:solidFill>
                  <a:srgbClr val="009999"/>
                </a:solidFill>
              </a:rPr>
              <a:t>, a</a:t>
            </a:r>
            <a:r>
              <a:rPr lang="en-US" i="1">
                <a:solidFill>
                  <a:srgbClr val="009999"/>
                </a:solidFill>
                <a:cs typeface="Times New Roman" pitchFamily="18" charset="0"/>
              </a:rPr>
              <a:t>'</a:t>
            </a:r>
            <a:r>
              <a:rPr lang="en-US" baseline="-25000">
                <a:solidFill>
                  <a:srgbClr val="009999"/>
                </a:solidFill>
              </a:rPr>
              <a:t>2</a:t>
            </a:r>
            <a:r>
              <a:rPr lang="en-US" i="1">
                <a:solidFill>
                  <a:srgbClr val="009999"/>
                </a:solidFill>
              </a:rPr>
              <a:t>, </a:t>
            </a:r>
            <a:r>
              <a:rPr lang="en-US">
                <a:solidFill>
                  <a:srgbClr val="009999"/>
                </a:solidFill>
              </a:rPr>
              <a:t>…</a:t>
            </a:r>
            <a:r>
              <a:rPr lang="en-US" i="1">
                <a:solidFill>
                  <a:srgbClr val="009999"/>
                </a:solidFill>
              </a:rPr>
              <a:t>, a</a:t>
            </a:r>
            <a:r>
              <a:rPr lang="en-US" i="1">
                <a:solidFill>
                  <a:srgbClr val="009999"/>
                </a:solidFill>
                <a:cs typeface="Times New Roman" pitchFamily="18" charset="0"/>
              </a:rPr>
              <a:t>'</a:t>
            </a:r>
            <a:r>
              <a:rPr lang="en-US" i="1" baseline="-25000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  <a:latin typeface="Symbol" pitchFamily="18" charset="2"/>
              </a:rPr>
              <a:t>ñ</a:t>
            </a:r>
            <a:r>
              <a:rPr lang="en-US" baseline="-25000"/>
              <a:t>  </a:t>
            </a:r>
            <a:r>
              <a:rPr lang="en-US"/>
              <a:t>such</a:t>
            </a:r>
          </a:p>
          <a:p>
            <a:pPr algn="l"/>
            <a:r>
              <a:rPr lang="en-US"/>
              <a:t>that  </a:t>
            </a:r>
            <a:r>
              <a:rPr lang="en-US" i="1">
                <a:solidFill>
                  <a:srgbClr val="009999"/>
                </a:solidFill>
              </a:rPr>
              <a:t>a</a:t>
            </a:r>
            <a:r>
              <a:rPr lang="en-US" i="1">
                <a:solidFill>
                  <a:srgbClr val="009999"/>
                </a:solidFill>
                <a:cs typeface="Times New Roman" pitchFamily="18" charset="0"/>
              </a:rPr>
              <a:t>'</a:t>
            </a:r>
            <a:r>
              <a:rPr lang="en-US" baseline="-25000">
                <a:solidFill>
                  <a:srgbClr val="009999"/>
                </a:solidFill>
              </a:rPr>
              <a:t>1</a:t>
            </a:r>
            <a:r>
              <a:rPr lang="en-US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  <a:latin typeface="Symbol" pitchFamily="18" charset="2"/>
              </a:rPr>
              <a:t>£</a:t>
            </a:r>
            <a:r>
              <a:rPr lang="en-US" i="1">
                <a:solidFill>
                  <a:srgbClr val="009999"/>
                </a:solidFill>
              </a:rPr>
              <a:t> a</a:t>
            </a:r>
            <a:r>
              <a:rPr lang="en-US" i="1">
                <a:solidFill>
                  <a:srgbClr val="009999"/>
                </a:solidFill>
                <a:cs typeface="Times New Roman" pitchFamily="18" charset="0"/>
              </a:rPr>
              <a:t>'</a:t>
            </a:r>
            <a:r>
              <a:rPr lang="en-US" baseline="-25000">
                <a:solidFill>
                  <a:srgbClr val="009999"/>
                </a:solidFill>
              </a:rPr>
              <a:t>2</a:t>
            </a:r>
            <a:r>
              <a:rPr lang="en-US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  <a:latin typeface="Symbol" pitchFamily="18" charset="2"/>
              </a:rPr>
              <a:t>£ </a:t>
            </a:r>
            <a:r>
              <a:rPr lang="en-US" sz="4400" baseline="20000">
                <a:solidFill>
                  <a:srgbClr val="009999"/>
                </a:solidFill>
              </a:rPr>
              <a:t>…</a:t>
            </a:r>
            <a:r>
              <a:rPr lang="en-US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  <a:latin typeface="Symbol" pitchFamily="18" charset="2"/>
              </a:rPr>
              <a:t>£</a:t>
            </a:r>
            <a:r>
              <a:rPr lang="en-US" i="1">
                <a:solidFill>
                  <a:srgbClr val="009999"/>
                </a:solidFill>
              </a:rPr>
              <a:t> a</a:t>
            </a:r>
            <a:r>
              <a:rPr lang="en-US" i="1">
                <a:solidFill>
                  <a:srgbClr val="009999"/>
                </a:solidFill>
                <a:cs typeface="Times New Roman" pitchFamily="18" charset="0"/>
              </a:rPr>
              <a:t>'</a:t>
            </a:r>
            <a:r>
              <a:rPr lang="en-US" i="1" baseline="-25000">
                <a:solidFill>
                  <a:srgbClr val="009999"/>
                </a:solidFill>
              </a:rPr>
              <a:t>n</a:t>
            </a:r>
            <a:r>
              <a:rPr lang="en-US" i="1" baseline="-25000"/>
              <a:t> 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07E61670-C83D-40FD-807E-DA704D2C9455}" type="slidenum">
              <a:rPr lang="en-US"/>
              <a:pPr/>
              <a:t>8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14368" name="Group 32"/>
          <p:cNvGrpSpPr>
            <a:grpSpLocks/>
          </p:cNvGrpSpPr>
          <p:nvPr/>
        </p:nvGrpSpPr>
        <p:grpSpPr bwMode="auto">
          <a:xfrm>
            <a:off x="657225" y="1428750"/>
            <a:ext cx="8518525" cy="3135313"/>
            <a:chOff x="414" y="900"/>
            <a:chExt cx="5366" cy="1975"/>
          </a:xfrm>
        </p:grpSpPr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2208" y="900"/>
              <a:ext cx="3572" cy="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</a:pPr>
              <a:r>
                <a:rPr lang="en-US" sz="2400"/>
                <a:t>I</a:t>
              </a:r>
              <a:r>
                <a:rPr lang="en-US" sz="1800"/>
                <a:t>NSERTION</a:t>
              </a:r>
              <a:r>
                <a:rPr lang="en-US" sz="2400"/>
                <a:t>-S</a:t>
              </a:r>
              <a:r>
                <a:rPr lang="en-US" sz="1800"/>
                <a:t>ORT </a:t>
              </a:r>
              <a:r>
                <a:rPr lang="en-US" sz="2400">
                  <a:solidFill>
                    <a:srgbClr val="009999"/>
                  </a:solidFill>
                </a:rPr>
                <a:t>(</a:t>
              </a:r>
              <a:r>
                <a:rPr lang="en-US" sz="2400" i="1">
                  <a:solidFill>
                    <a:srgbClr val="009999"/>
                  </a:solidFill>
                </a:rPr>
                <a:t>A</a:t>
              </a:r>
              <a:r>
                <a:rPr lang="en-US" sz="2400">
                  <a:solidFill>
                    <a:srgbClr val="009999"/>
                  </a:solidFill>
                </a:rPr>
                <a:t>, </a:t>
              </a:r>
              <a:r>
                <a:rPr lang="en-US" sz="2400" i="1">
                  <a:solidFill>
                    <a:srgbClr val="009999"/>
                  </a:solidFill>
                </a:rPr>
                <a:t>n</a:t>
              </a:r>
              <a:r>
                <a:rPr lang="en-US" sz="2400">
                  <a:solidFill>
                    <a:srgbClr val="009999"/>
                  </a:solidFill>
                </a:rPr>
                <a:t>)	</a:t>
              </a:r>
              <a:r>
                <a:rPr lang="en-US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⊳ </a:t>
              </a:r>
              <a:r>
                <a:rPr lang="en-US" sz="2400" i="1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US" sz="240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[1 . . </a:t>
              </a:r>
              <a:r>
                <a:rPr lang="en-US" sz="2400" i="1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n</a:t>
              </a:r>
              <a:r>
                <a:rPr lang="en-US" sz="240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]</a:t>
              </a:r>
              <a:r>
                <a:rPr lang="en-US" sz="2400">
                  <a:solidFill>
                    <a:srgbClr val="009999"/>
                  </a:solidFill>
                </a:rPr>
                <a:t>	</a:t>
              </a:r>
            </a:p>
            <a:p>
              <a: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</a:pPr>
              <a:r>
                <a:rPr lang="en-US" sz="2400"/>
                <a:t>	</a:t>
              </a:r>
              <a:r>
                <a:rPr lang="en-US" sz="2400" b="1"/>
                <a:t>for</a:t>
              </a:r>
              <a:r>
                <a:rPr lang="en-US" sz="2400"/>
                <a:t>	 </a:t>
              </a:r>
              <a:r>
                <a:rPr lang="en-US" sz="2400" i="1">
                  <a:solidFill>
                    <a:srgbClr val="009999"/>
                  </a:solidFill>
                </a:rPr>
                <a:t>j </a:t>
              </a:r>
              <a:r>
                <a:rPr lang="en-US" sz="240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← 2</a:t>
              </a:r>
              <a:r>
                <a:rPr lang="en-US" sz="2400"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sz="2400" b="1">
                  <a:cs typeface="Times New Roman" pitchFamily="18" charset="0"/>
                  <a:sym typeface="Symbol" pitchFamily="18" charset="2"/>
                </a:rPr>
                <a:t>to</a:t>
              </a:r>
              <a:r>
                <a:rPr lang="en-US" sz="2400"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sz="2400" i="1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n</a:t>
              </a:r>
              <a:endParaRPr lang="en-US" sz="2400">
                <a:solidFill>
                  <a:srgbClr val="009999"/>
                </a:solidFill>
                <a:cs typeface="Times New Roman" pitchFamily="18" charset="0"/>
                <a:sym typeface="Symbol" pitchFamily="18" charset="2"/>
              </a:endParaRPr>
            </a:p>
            <a:p>
              <a: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</a:pPr>
              <a:r>
                <a:rPr lang="en-US" sz="2400">
                  <a:cs typeface="Times New Roman" pitchFamily="18" charset="0"/>
                  <a:sym typeface="Symbol" pitchFamily="18" charset="2"/>
                </a:rPr>
                <a:t>		</a:t>
              </a:r>
              <a:r>
                <a:rPr lang="en-US" sz="2400" b="1">
                  <a:cs typeface="Times New Roman" pitchFamily="18" charset="0"/>
                  <a:sym typeface="Symbol" pitchFamily="18" charset="2"/>
                </a:rPr>
                <a:t>do</a:t>
              </a:r>
              <a:r>
                <a:rPr lang="en-US" sz="2400">
                  <a:cs typeface="Times New Roman" pitchFamily="18" charset="0"/>
                  <a:sym typeface="Symbol" pitchFamily="18" charset="2"/>
                </a:rPr>
                <a:t>	</a:t>
              </a:r>
              <a:r>
                <a:rPr lang="en-US" sz="2400" i="1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key ← A</a:t>
              </a:r>
              <a:r>
                <a:rPr lang="en-US" sz="240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[ </a:t>
              </a:r>
              <a:r>
                <a:rPr lang="en-US" sz="2400" i="1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j</a:t>
              </a:r>
              <a:r>
                <a:rPr lang="en-US" sz="240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]</a:t>
              </a:r>
            </a:p>
            <a:p>
              <a: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</a:pPr>
              <a:r>
                <a:rPr lang="en-US" sz="2400">
                  <a:cs typeface="Times New Roman" pitchFamily="18" charset="0"/>
                  <a:sym typeface="Symbol" pitchFamily="18" charset="2"/>
                </a:rPr>
                <a:t>			</a:t>
              </a:r>
              <a:r>
                <a:rPr lang="en-US" sz="2400" i="1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 ← j – </a:t>
              </a:r>
              <a:r>
                <a:rPr lang="en-US" sz="240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1</a:t>
              </a:r>
            </a:p>
            <a:p>
              <a: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</a:pPr>
              <a:r>
                <a:rPr lang="en-US" sz="2400">
                  <a:cs typeface="Times New Roman" pitchFamily="18" charset="0"/>
                  <a:sym typeface="Symbol" pitchFamily="18" charset="2"/>
                </a:rPr>
                <a:t>			</a:t>
              </a:r>
              <a:r>
                <a:rPr lang="en-US" sz="2400" b="1">
                  <a:cs typeface="Times New Roman" pitchFamily="18" charset="0"/>
                  <a:sym typeface="Symbol" pitchFamily="18" charset="2"/>
                </a:rPr>
                <a:t>while	 </a:t>
              </a:r>
              <a:r>
                <a:rPr lang="en-US" sz="2400" i="1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 &gt; </a:t>
              </a:r>
              <a:r>
                <a:rPr lang="en-US" sz="240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0</a:t>
              </a:r>
              <a:r>
                <a:rPr lang="en-US" sz="2400">
                  <a:cs typeface="Times New Roman" pitchFamily="18" charset="0"/>
                  <a:sym typeface="Symbol" pitchFamily="18" charset="2"/>
                </a:rPr>
                <a:t> and </a:t>
              </a:r>
              <a:r>
                <a:rPr lang="en-US" sz="2400" i="1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sz="240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[</a:t>
              </a:r>
              <a:r>
                <a:rPr lang="en-US" sz="2400" i="1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</a:t>
              </a:r>
              <a:r>
                <a:rPr lang="en-US" sz="240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] &gt; </a:t>
              </a:r>
              <a:r>
                <a:rPr lang="en-US" sz="2400" i="1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key</a:t>
              </a:r>
              <a:endParaRPr lang="en-US" sz="2400">
                <a:solidFill>
                  <a:srgbClr val="009999"/>
                </a:solidFill>
                <a:cs typeface="Times New Roman" pitchFamily="18" charset="0"/>
                <a:sym typeface="Symbol" pitchFamily="18" charset="2"/>
              </a:endParaRPr>
            </a:p>
            <a:p>
              <a: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</a:pPr>
              <a:r>
                <a:rPr lang="en-US" sz="2400">
                  <a:cs typeface="Times New Roman" pitchFamily="18" charset="0"/>
                  <a:sym typeface="Symbol" pitchFamily="18" charset="2"/>
                </a:rPr>
                <a:t>				</a:t>
              </a:r>
              <a:r>
                <a:rPr lang="en-US" sz="2400" b="1">
                  <a:cs typeface="Times New Roman" pitchFamily="18" charset="0"/>
                  <a:sym typeface="Symbol" pitchFamily="18" charset="2"/>
                </a:rPr>
                <a:t>do</a:t>
              </a:r>
              <a:r>
                <a:rPr lang="en-US" sz="2400">
                  <a:cs typeface="Times New Roman" pitchFamily="18" charset="0"/>
                  <a:sym typeface="Symbol" pitchFamily="18" charset="2"/>
                </a:rPr>
                <a:t>	</a:t>
              </a:r>
              <a:r>
                <a:rPr lang="en-US" sz="2400" i="1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sz="240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[</a:t>
              </a:r>
              <a:r>
                <a:rPr lang="en-US" sz="2400" i="1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i+</a:t>
              </a:r>
              <a:r>
                <a:rPr lang="en-US" sz="240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1] ← </a:t>
              </a:r>
              <a:r>
                <a:rPr lang="en-US" sz="2400" i="1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sz="240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[</a:t>
              </a:r>
              <a:r>
                <a:rPr lang="en-US" sz="2400" i="1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</a:t>
              </a:r>
              <a:r>
                <a:rPr lang="en-US" sz="240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]</a:t>
              </a:r>
            </a:p>
            <a:p>
              <a: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</a:pPr>
              <a:r>
                <a:rPr lang="en-US" sz="2400">
                  <a:cs typeface="Times New Roman" pitchFamily="18" charset="0"/>
                  <a:sym typeface="Symbol" pitchFamily="18" charset="2"/>
                </a:rPr>
                <a:t>					</a:t>
              </a:r>
              <a:r>
                <a:rPr lang="en-US" sz="2400" i="1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 ← i – </a:t>
              </a:r>
              <a:r>
                <a:rPr lang="en-US" sz="240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1</a:t>
              </a:r>
            </a:p>
            <a:p>
              <a: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</a:pPr>
              <a:r>
                <a:rPr lang="en-US" sz="2400">
                  <a:cs typeface="Times New Roman" pitchFamily="18" charset="0"/>
                  <a:sym typeface="Symbol" pitchFamily="18" charset="2"/>
                </a:rPr>
                <a:t>			</a:t>
              </a:r>
              <a:r>
                <a:rPr lang="en-US" sz="2400" i="1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sz="240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[</a:t>
              </a:r>
              <a:r>
                <a:rPr lang="en-US" sz="2400" i="1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i+</a:t>
              </a:r>
              <a:r>
                <a:rPr lang="en-US" sz="240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1] = </a:t>
              </a:r>
              <a:r>
                <a:rPr lang="en-US" sz="2400" i="1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key</a:t>
              </a:r>
            </a:p>
          </p:txBody>
        </p:sp>
        <p:sp>
          <p:nvSpPr>
            <p:cNvPr id="14345" name="AutoShape 9"/>
            <p:cNvSpPr>
              <a:spLocks/>
            </p:cNvSpPr>
            <p:nvPr/>
          </p:nvSpPr>
          <p:spPr bwMode="auto">
            <a:xfrm flipH="1">
              <a:off x="2025" y="1021"/>
              <a:ext cx="144" cy="1776"/>
            </a:xfrm>
            <a:prstGeom prst="rightBrace">
              <a:avLst>
                <a:gd name="adj1" fmla="val 102778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414" y="1726"/>
              <a:ext cx="15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“pseudocode”</a:t>
              </a:r>
            </a:p>
          </p:txBody>
        </p:sp>
      </p:grp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1335088" y="5105400"/>
            <a:ext cx="6324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4078288" y="51054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554288" y="4648200"/>
            <a:ext cx="26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/>
              <a:t>i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4086225" y="4648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US" sz="2400" i="1"/>
              <a:t>j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706688" y="52959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3087688" y="52959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3468688" y="52959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3849688" y="52959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3857625" y="5562600"/>
            <a:ext cx="727075" cy="57943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  <a:cs typeface="Times New Roman" pitchFamily="18" charset="0"/>
                <a:sym typeface="Symbol" pitchFamily="18" charset="2"/>
              </a:rPr>
              <a:t>key</a:t>
            </a:r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4191000" y="53340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2117725" y="5791200"/>
            <a:ext cx="1177925" cy="5794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sorted</a:t>
            </a:r>
          </a:p>
        </p:txBody>
      </p:sp>
      <p:sp>
        <p:nvSpPr>
          <p:cNvPr id="14364" name="AutoShape 28"/>
          <p:cNvSpPr>
            <a:spLocks/>
          </p:cNvSpPr>
          <p:nvPr/>
        </p:nvSpPr>
        <p:spPr bwMode="auto">
          <a:xfrm rot="-5400000">
            <a:off x="2555875" y="4341813"/>
            <a:ext cx="301625" cy="2743200"/>
          </a:xfrm>
          <a:prstGeom prst="leftBrace">
            <a:avLst>
              <a:gd name="adj1" fmla="val 75789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65" name="Arc 29"/>
          <p:cNvSpPr>
            <a:spLocks/>
          </p:cNvSpPr>
          <p:nvPr/>
        </p:nvSpPr>
        <p:spPr bwMode="auto">
          <a:xfrm flipH="1" flipV="1">
            <a:off x="2782888" y="5105400"/>
            <a:ext cx="1143000" cy="760413"/>
          </a:xfrm>
          <a:custGeom>
            <a:avLst/>
            <a:gdLst>
              <a:gd name="G0" fmla="+- 0 0 0"/>
              <a:gd name="G1" fmla="+- 21597 0 0"/>
              <a:gd name="G2" fmla="+- 21600 0 0"/>
              <a:gd name="T0" fmla="*/ 361 w 20244"/>
              <a:gd name="T1" fmla="*/ 0 h 21597"/>
              <a:gd name="T2" fmla="*/ 20244 w 20244"/>
              <a:gd name="T3" fmla="*/ 14064 h 21597"/>
              <a:gd name="T4" fmla="*/ 0 w 20244"/>
              <a:gd name="T5" fmla="*/ 21597 h 2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44" h="21597" fill="none" extrusionOk="0">
                <a:moveTo>
                  <a:pt x="360" y="0"/>
                </a:moveTo>
                <a:cubicBezTo>
                  <a:pt x="9251" y="148"/>
                  <a:pt x="17142" y="5730"/>
                  <a:pt x="20243" y="14064"/>
                </a:cubicBezTo>
              </a:path>
              <a:path w="20244" h="21597" stroke="0" extrusionOk="0">
                <a:moveTo>
                  <a:pt x="360" y="0"/>
                </a:moveTo>
                <a:cubicBezTo>
                  <a:pt x="9251" y="148"/>
                  <a:pt x="17142" y="5730"/>
                  <a:pt x="20243" y="14064"/>
                </a:cubicBezTo>
                <a:lnTo>
                  <a:pt x="0" y="21597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6088" y="4983163"/>
            <a:ext cx="5445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r>
              <a:rPr lang="en-US"/>
              <a:t>: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371600" y="4648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1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7283450" y="4648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82395018-ED99-4397-9AFD-52F8E82325B4}" type="slidenum">
              <a:rPr lang="en-US"/>
              <a:pPr/>
              <a:t>9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insertion sort</a:t>
            </a:r>
          </a:p>
        </p:txBody>
      </p:sp>
      <p:sp>
        <p:nvSpPr>
          <p:cNvPr id="15382" name="Oval 22"/>
          <p:cNvSpPr>
            <a:spLocks noChangeArrowheads="1"/>
          </p:cNvSpPr>
          <p:nvPr/>
        </p:nvSpPr>
        <p:spPr bwMode="auto">
          <a:xfrm>
            <a:off x="2971800" y="1600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133600" y="152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3048000" y="152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3962400" y="152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4876800" y="152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5791200" y="152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6705600" y="152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6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6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6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6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6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6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6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6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6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6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3168</TotalTime>
  <Words>1977</Words>
  <Application>Microsoft PowerPoint</Application>
  <PresentationFormat>Apresentação na tela (4:3)</PresentationFormat>
  <Paragraphs>910</Paragraphs>
  <Slides>55</Slides>
  <Notes>0</Notes>
  <HiddenSlides>1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1" baseType="lpstr">
      <vt:lpstr>Times New Roman</vt:lpstr>
      <vt:lpstr>Wingdings</vt:lpstr>
      <vt:lpstr>Symbol</vt:lpstr>
      <vt:lpstr>Arial Unicode MS</vt:lpstr>
      <vt:lpstr>6.046 Lecture Template</vt:lpstr>
      <vt:lpstr>Microsoft Equation 3.0</vt:lpstr>
      <vt:lpstr>Introduction to Algorithms 6.046J </vt:lpstr>
      <vt:lpstr>Welcome to Introduction to Algorithms, Spring 2004</vt:lpstr>
      <vt:lpstr>Course information</vt:lpstr>
      <vt:lpstr>What is course about?</vt:lpstr>
      <vt:lpstr>Design and Analysis of Algorithms</vt:lpstr>
      <vt:lpstr>Our Machine Model</vt:lpstr>
      <vt:lpstr>The problem of sorting</vt:lpstr>
      <vt:lpstr>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Running time</vt:lpstr>
      <vt:lpstr>Kinds of analyses</vt:lpstr>
      <vt:lpstr>Machine-independent time</vt:lpstr>
      <vt:lpstr>Q-notation</vt:lpstr>
      <vt:lpstr>Asymptotic performance</vt:lpstr>
      <vt:lpstr>Insertion sort analysis</vt:lpstr>
      <vt:lpstr>Example 2: Integer Multiplication</vt:lpstr>
      <vt:lpstr>Better Integer Multiplication</vt:lpstr>
      <vt:lpstr>Example 3:Merge sort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Analyzing merge sort</vt:lpstr>
      <vt:lpstr>Recurrence for merge sort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Conclusions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Pang</cp:lastModifiedBy>
  <cp:revision>78</cp:revision>
  <dcterms:created xsi:type="dcterms:W3CDTF">2001-09-03T00:33:29Z</dcterms:created>
  <dcterms:modified xsi:type="dcterms:W3CDTF">2020-03-04T19:50:18Z</dcterms:modified>
</cp:coreProperties>
</file>