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3" r:id="rId19"/>
    <p:sldId id="274" r:id="rId20"/>
    <p:sldId id="275" r:id="rId21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7E959-8AB4-4C19-B881-0F85C1201556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1F16E-30C1-4024-B852-DD0D5A6B2A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462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3A8B-8713-4FA4-AF0C-11F925A1184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997A-552E-4C46-89AF-E052AC2A6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25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3A8B-8713-4FA4-AF0C-11F925A1184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997A-552E-4C46-89AF-E052AC2A6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09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3A8B-8713-4FA4-AF0C-11F925A1184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997A-552E-4C46-89AF-E052AC2A6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13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3A8B-8713-4FA4-AF0C-11F925A1184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997A-552E-4C46-89AF-E052AC2A6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1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3A8B-8713-4FA4-AF0C-11F925A1184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997A-552E-4C46-89AF-E052AC2A6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77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3A8B-8713-4FA4-AF0C-11F925A1184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997A-552E-4C46-89AF-E052AC2A6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2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3A8B-8713-4FA4-AF0C-11F925A1184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997A-552E-4C46-89AF-E052AC2A6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44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3A8B-8713-4FA4-AF0C-11F925A1184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997A-552E-4C46-89AF-E052AC2A6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63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3A8B-8713-4FA4-AF0C-11F925A1184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997A-552E-4C46-89AF-E052AC2A6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22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3A8B-8713-4FA4-AF0C-11F925A1184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997A-552E-4C46-89AF-E052AC2A6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60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3A8B-8713-4FA4-AF0C-11F925A1184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997A-552E-4C46-89AF-E052AC2A6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90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3A8B-8713-4FA4-AF0C-11F925A1184B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D997A-552E-4C46-89AF-E052AC2A6F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76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rmasabnt.org/formatacao-abn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Recepção Calouros TADS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52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 ABNT para formatação de trabalhos acadêmicos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ABNT – Associação Brasileira de Normas Técnicas estabelece uma série de normas para a formatação de documentos técnicos.</a:t>
            </a:r>
          </a:p>
          <a:p>
            <a:r>
              <a:rPr lang="pt-BR" dirty="0" smtClean="0"/>
              <a:t>No TADS da Santa Rita, as normas técnicas de formatação de documentos técnicos devem ser usadas sempre que possível na confecção de trabalhos acadêmicos. Em particular, a aplicação das normas é OBRIGATÓRIA para os relatórios de atividades e pesquisas.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 trabalho com ABNT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68" y="1690689"/>
            <a:ext cx="7286703" cy="4903552"/>
          </a:xfrm>
        </p:spPr>
      </p:pic>
    </p:spTree>
    <p:extLst>
      <p:ext uri="{BB962C8B-B14F-4D97-AF65-F5344CB8AC3E}">
        <p14:creationId xmlns:p14="http://schemas.microsoft.com/office/powerpoint/2010/main" val="65438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Pré</a:t>
            </a:r>
            <a:r>
              <a:rPr lang="pt-BR" dirty="0" smtClean="0"/>
              <a:t>-textuais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Elementos </a:t>
            </a:r>
            <a:r>
              <a:rPr lang="pt-BR" dirty="0" err="1" smtClean="0"/>
              <a:t>pré</a:t>
            </a:r>
            <a:r>
              <a:rPr lang="pt-BR" dirty="0" smtClean="0"/>
              <a:t>-textuais:</a:t>
            </a:r>
          </a:p>
          <a:p>
            <a:pPr lvl="1"/>
            <a:r>
              <a:rPr lang="pt-BR" dirty="0" smtClean="0"/>
              <a:t>Capa: instituição, título do trabalho, local e ano da produção.</a:t>
            </a:r>
          </a:p>
          <a:p>
            <a:pPr lvl="1"/>
            <a:r>
              <a:rPr lang="pt-BR" dirty="0" smtClean="0"/>
              <a:t>Folha de Rosto: elementos da capa mais breve descrição do objetivo do trabalho</a:t>
            </a:r>
          </a:p>
          <a:p>
            <a:pPr lvl="1"/>
            <a:r>
              <a:rPr lang="pt-BR" dirty="0" smtClean="0"/>
              <a:t>Dedicatória (opcional)</a:t>
            </a:r>
          </a:p>
          <a:p>
            <a:pPr lvl="1"/>
            <a:r>
              <a:rPr lang="pt-BR" dirty="0" smtClean="0"/>
              <a:t>Agradecimento (opcional)</a:t>
            </a:r>
          </a:p>
          <a:p>
            <a:pPr lvl="1"/>
            <a:r>
              <a:rPr lang="pt-BR" dirty="0" smtClean="0"/>
              <a:t>Epígrafe (opcional)</a:t>
            </a:r>
          </a:p>
          <a:p>
            <a:pPr lvl="1"/>
            <a:r>
              <a:rPr lang="pt-BR" dirty="0" smtClean="0"/>
              <a:t>Resumo</a:t>
            </a:r>
          </a:p>
          <a:p>
            <a:pPr lvl="1"/>
            <a:r>
              <a:rPr lang="pt-BR" dirty="0" smtClean="0"/>
              <a:t>Abstract (opcional)</a:t>
            </a:r>
          </a:p>
          <a:p>
            <a:pPr lvl="1"/>
            <a:r>
              <a:rPr lang="pt-BR" dirty="0" smtClean="0"/>
              <a:t>Listas (ilustrações, tabela, abreviaturas, símbolos, siglas) (opcional)</a:t>
            </a:r>
          </a:p>
          <a:p>
            <a:pPr lvl="1"/>
            <a:r>
              <a:rPr lang="pt-BR" dirty="0" smtClean="0"/>
              <a:t>Sumário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388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Textuais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Desenvolvimento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7639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Pós-textuais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Referências</a:t>
            </a:r>
          </a:p>
          <a:p>
            <a:r>
              <a:rPr lang="pt-BR" sz="3200" dirty="0" smtClean="0"/>
              <a:t>Anexo (opcional)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5140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Lendo a introdução, o leitor deve sentir-se esclarecido a respeito do teor da problematização do tema do trabalho, assim como a respeito da natureza do raciocínio a ser desenvolvido.</a:t>
            </a:r>
          </a:p>
        </p:txBody>
      </p:sp>
    </p:spTree>
    <p:extLst>
      <p:ext uri="{BB962C8B-B14F-4D97-AF65-F5344CB8AC3E}">
        <p14:creationId xmlns:p14="http://schemas.microsoft.com/office/powerpoint/2010/main" val="243791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sz="3200" dirty="0"/>
              <a:t>Perfil ideal para o tema do trabalho. Ambiente ideal de trabalho. Objetivo Geral, Métodos.</a:t>
            </a:r>
          </a:p>
          <a:p>
            <a:pPr fontAlgn="base"/>
            <a:r>
              <a:rPr lang="pt-BR" sz="3200" dirty="0"/>
              <a:t>O desenvolvimento do conteúdo obedece à organização em introdução, desenvolvimento e conclusão, observando requisitos como a </a:t>
            </a:r>
            <a:r>
              <a:rPr lang="pt-BR" sz="3200" dirty="0" err="1"/>
              <a:t>gradualidade</a:t>
            </a:r>
            <a:r>
              <a:rPr lang="pt-BR" sz="3200" dirty="0"/>
              <a:t>, a coesão, a coerência e a unidade.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92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sz="3200" dirty="0"/>
              <a:t>Ponto de vista dos autores sobre o tema e a conclusão do trabalho realizado</a:t>
            </a:r>
            <a:r>
              <a:rPr lang="pt-BR" sz="3200" dirty="0" smtClean="0"/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99788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Trabalhos Científicos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Trabalhos de Pequeno Porte</a:t>
            </a:r>
          </a:p>
          <a:p>
            <a:pPr marL="457200" lvl="1" indent="0">
              <a:buNone/>
            </a:pPr>
            <a:r>
              <a:rPr lang="pt-BR" dirty="0" smtClean="0"/>
              <a:t>Fichamentos (resenhas, resumos e esquemas) e produções textuais mais informais (reações, avaliações, análises e comentários), 1 a 10 páginas.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Trabalhos de Médio Porte</a:t>
            </a:r>
          </a:p>
          <a:p>
            <a:pPr marL="457200" lvl="1" indent="0">
              <a:buNone/>
            </a:pPr>
            <a:r>
              <a:rPr lang="pt-BR" dirty="0" smtClean="0"/>
              <a:t>Artigo científico, projeto e relatório, 10 a 30 páginas.</a:t>
            </a:r>
          </a:p>
          <a:p>
            <a:pPr marL="457200" lvl="1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Trabalhos de Grande Porte</a:t>
            </a:r>
          </a:p>
          <a:p>
            <a:pPr marL="457200" lvl="1" indent="0">
              <a:buNone/>
            </a:pPr>
            <a:r>
              <a:rPr lang="pt-BR" dirty="0" smtClean="0"/>
              <a:t>TCC – Trabalho de Conclusão de Curso, Dissertação e Tese, mais de 30 páginas.</a:t>
            </a:r>
          </a:p>
        </p:txBody>
      </p:sp>
    </p:spTree>
    <p:extLst>
      <p:ext uri="{BB962C8B-B14F-4D97-AF65-F5344CB8AC3E}">
        <p14:creationId xmlns:p14="http://schemas.microsoft.com/office/powerpoint/2010/main" val="1195111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Papel A4</a:t>
            </a:r>
          </a:p>
          <a:p>
            <a:r>
              <a:rPr lang="pt-BR" dirty="0" smtClean="0"/>
              <a:t>Margem superior e esquerda: 3cm</a:t>
            </a:r>
          </a:p>
          <a:p>
            <a:r>
              <a:rPr lang="pt-BR" dirty="0" smtClean="0"/>
              <a:t>Margem inferior </a:t>
            </a:r>
            <a:r>
              <a:rPr lang="pt-BR" smtClean="0"/>
              <a:t>e </a:t>
            </a:r>
            <a:r>
              <a:rPr lang="pt-BR" smtClean="0"/>
              <a:t>direita: </a:t>
            </a:r>
            <a:r>
              <a:rPr lang="pt-BR" dirty="0" smtClean="0"/>
              <a:t>2cm</a:t>
            </a:r>
          </a:p>
          <a:p>
            <a:r>
              <a:rPr lang="pt-BR" dirty="0" smtClean="0"/>
              <a:t>Nada de marca d’água ou imagem de fundo</a:t>
            </a:r>
          </a:p>
          <a:p>
            <a:r>
              <a:rPr lang="pt-BR" dirty="0" smtClean="0"/>
              <a:t>Paginação começa na introdução</a:t>
            </a:r>
          </a:p>
          <a:p>
            <a:r>
              <a:rPr lang="pt-BR" dirty="0" smtClean="0"/>
              <a:t>Fonte: times new </a:t>
            </a:r>
            <a:r>
              <a:rPr lang="pt-BR" dirty="0" err="1" smtClean="0"/>
              <a:t>roman</a:t>
            </a:r>
            <a:r>
              <a:rPr lang="pt-BR" dirty="0" smtClean="0"/>
              <a:t> ou </a:t>
            </a:r>
            <a:r>
              <a:rPr lang="pt-BR" dirty="0" err="1" smtClean="0"/>
              <a:t>arial</a:t>
            </a:r>
            <a:r>
              <a:rPr lang="pt-BR" dirty="0" smtClean="0"/>
              <a:t>, tamanho 12</a:t>
            </a:r>
          </a:p>
          <a:p>
            <a:r>
              <a:rPr lang="pt-BR" dirty="0" smtClean="0"/>
              <a:t>Espaçamento entre linhas: 1,5cm</a:t>
            </a:r>
          </a:p>
          <a:p>
            <a:r>
              <a:rPr lang="pt-BR" dirty="0" smtClean="0"/>
              <a:t>Recuo para o início de cada parágrafo: 1,25cm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21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Sejam Benvindos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44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mais informações sobre as normas, leia:</a:t>
            </a:r>
          </a:p>
          <a:p>
            <a:pPr marL="0" indent="0">
              <a:buNone/>
            </a:pPr>
            <a:r>
              <a:rPr lang="pt-BR" smtClean="0">
                <a:hlinkClick r:id="rId2"/>
              </a:rPr>
              <a:t>https://www.normasabnt.org/formatacao-abnt/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76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 em Análise e Desenvolvimento de Sistemas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</a:p>
          <a:p>
            <a:r>
              <a:rPr lang="pt-BR" dirty="0" smtClean="0"/>
              <a:t>O que vamos aprender?</a:t>
            </a:r>
          </a:p>
          <a:p>
            <a:r>
              <a:rPr lang="pt-BR" dirty="0" smtClean="0"/>
              <a:t>Onde vamos trabalhar?</a:t>
            </a:r>
          </a:p>
          <a:p>
            <a:r>
              <a:rPr lang="pt-BR" dirty="0" smtClean="0"/>
              <a:t>O que seremos?</a:t>
            </a:r>
          </a:p>
          <a:p>
            <a:r>
              <a:rPr lang="pt-BR" dirty="0" smtClean="0"/>
              <a:t>Podemos nos aprofundar?</a:t>
            </a:r>
          </a:p>
          <a:p>
            <a:endParaRPr lang="pt-BR" dirty="0"/>
          </a:p>
          <a:p>
            <a:r>
              <a:rPr lang="pt-BR" dirty="0" smtClean="0"/>
              <a:t>Estas são as questões que o Catálogo Nacional de Cursos Superiores de Tecnologia procura responder.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56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Perfil do Profissional de 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Analisa, projeta, desenvolve, testa, implanta e mantém sistemas computacionais de informação.</a:t>
            </a:r>
          </a:p>
          <a:p>
            <a:r>
              <a:rPr lang="pt-BR" dirty="0" smtClean="0"/>
              <a:t>Avalia, seleciona, especifica e utiliza metodologias, tecnologias e ferramentas da Engenharia de Software, linguagens de programação e bancos de dados.</a:t>
            </a:r>
          </a:p>
          <a:p>
            <a:r>
              <a:rPr lang="pt-BR" dirty="0" smtClean="0"/>
              <a:t>Coordena equipes de produção de softwares.</a:t>
            </a:r>
          </a:p>
          <a:p>
            <a:r>
              <a:rPr lang="pt-BR" dirty="0" smtClean="0"/>
              <a:t>Vistoria, realiza perícia, avalia, emite laudo e parecer técnico na área de sistemas computacionais.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3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Campos de Atuação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Empresas de planejamento, desenvolvimento de projetos, assistência técnica e consultoria.</a:t>
            </a:r>
          </a:p>
          <a:p>
            <a:r>
              <a:rPr lang="pt-BR" dirty="0" smtClean="0"/>
              <a:t>Empresas de tecnologia.</a:t>
            </a:r>
          </a:p>
          <a:p>
            <a:r>
              <a:rPr lang="pt-BR" dirty="0" smtClean="0"/>
              <a:t>Empresas em geral (indústria, comércio e serviços).</a:t>
            </a:r>
          </a:p>
          <a:p>
            <a:r>
              <a:rPr lang="pt-BR" dirty="0" smtClean="0"/>
              <a:t>Organizações não-governamentais.</a:t>
            </a:r>
          </a:p>
          <a:p>
            <a:r>
              <a:rPr lang="pt-BR" dirty="0" smtClean="0"/>
              <a:t>Órgãos públicos.</a:t>
            </a:r>
          </a:p>
          <a:p>
            <a:r>
              <a:rPr lang="pt-BR" dirty="0" smtClean="0"/>
              <a:t>Institutos e Centros de Pesquisa.</a:t>
            </a:r>
          </a:p>
          <a:p>
            <a:r>
              <a:rPr lang="pt-BR" dirty="0" smtClean="0"/>
              <a:t>Instituições de Ensino, mediante formação requerida pela legislação vigente.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4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Ocupações CBO associadas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CBO – Classificação Brasileira de Ocupações</a:t>
            </a:r>
          </a:p>
          <a:p>
            <a:endParaRPr lang="pt-BR" dirty="0"/>
          </a:p>
          <a:p>
            <a:r>
              <a:rPr lang="pt-BR" dirty="0" smtClean="0"/>
              <a:t>Tecnólogo em análise e desenvolvimento de sistemas</a:t>
            </a:r>
          </a:p>
          <a:p>
            <a:r>
              <a:rPr lang="pt-BR" dirty="0" smtClean="0"/>
              <a:t>Tecnólogo em Processamento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724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Prosseguimento de estudos na Pós-Graduação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Pós-graduação na área de Ciência da Computação, entre outras.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87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Disciplinas do 1º semestre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Arquitetura de Computadores</a:t>
            </a:r>
          </a:p>
          <a:p>
            <a:r>
              <a:rPr lang="pt-BR" dirty="0" smtClean="0"/>
              <a:t>Empreendedorismo</a:t>
            </a:r>
          </a:p>
          <a:p>
            <a:r>
              <a:rPr lang="pt-BR" dirty="0" smtClean="0"/>
              <a:t>Modelagem de Dados</a:t>
            </a:r>
          </a:p>
          <a:p>
            <a:r>
              <a:rPr lang="pt-BR" dirty="0" smtClean="0"/>
              <a:t>Governança e Gestão em TI</a:t>
            </a:r>
          </a:p>
          <a:p>
            <a:r>
              <a:rPr lang="pt-BR" dirty="0" smtClean="0"/>
              <a:t>Relações Étnico-Raciais e </a:t>
            </a:r>
            <a:r>
              <a:rPr lang="pt-BR" dirty="0" err="1" smtClean="0"/>
              <a:t>Multiculturarismo</a:t>
            </a:r>
            <a:r>
              <a:rPr lang="pt-BR" dirty="0" smtClean="0"/>
              <a:t> (EAD)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272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Integradora I: </a:t>
            </a:r>
            <a:r>
              <a:rPr lang="pt-BR" dirty="0"/>
              <a:t>Projeto em Informática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Escopo de um Projeto. Requisitos. Gestão do Projeto. Modelagem de Dados. Redação de um Projeto</a:t>
            </a:r>
            <a:r>
              <a:rPr lang="pt-BR" dirty="0" smtClean="0"/>
              <a:t>.</a:t>
            </a:r>
          </a:p>
          <a:p>
            <a:r>
              <a:rPr lang="pt-BR" dirty="0" smtClean="0"/>
              <a:t>Atividade em grupo, pesquisa na biblioteca e na Internet.</a:t>
            </a:r>
          </a:p>
          <a:p>
            <a:r>
              <a:rPr lang="pt-BR" dirty="0" smtClean="0"/>
              <a:t>Acompanhamento e orientação: coordenador de TADS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671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662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Recepção Calouros TADS</vt:lpstr>
      <vt:lpstr>Sejam Benvindos</vt:lpstr>
      <vt:lpstr>Tecnologia em Análise e Desenvolvimento de Sistemas</vt:lpstr>
      <vt:lpstr>Perfil do Profissional de Conclusão</vt:lpstr>
      <vt:lpstr>Campos de Atuação</vt:lpstr>
      <vt:lpstr>Ocupações CBO associadas</vt:lpstr>
      <vt:lpstr>Prosseguimento de estudos na Pós-Graduação</vt:lpstr>
      <vt:lpstr>Disciplinas do 1º semestre</vt:lpstr>
      <vt:lpstr>Atividade Integradora I: Projeto em Informática</vt:lpstr>
      <vt:lpstr>Normas ABNT para formatação de trabalhos acadêmicos</vt:lpstr>
      <vt:lpstr>Estrutura de um trabalho com ABNT</vt:lpstr>
      <vt:lpstr>Pré-textuais</vt:lpstr>
      <vt:lpstr>Textuais</vt:lpstr>
      <vt:lpstr>Pós-textuais</vt:lpstr>
      <vt:lpstr>Introdução</vt:lpstr>
      <vt:lpstr>Desenvolvimento</vt:lpstr>
      <vt:lpstr>Conclusão</vt:lpstr>
      <vt:lpstr>Tipos de Trabalhos Científicos</vt:lpstr>
      <vt:lpstr>Formatação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Recepção Calouros TADS</dc:title>
  <dc:creator>Paulino NG</dc:creator>
  <cp:lastModifiedBy>Paulino NG</cp:lastModifiedBy>
  <cp:revision>13</cp:revision>
  <cp:lastPrinted>2020-02-11T22:49:29Z</cp:lastPrinted>
  <dcterms:created xsi:type="dcterms:W3CDTF">2020-02-05T21:34:11Z</dcterms:created>
  <dcterms:modified xsi:type="dcterms:W3CDTF">2020-02-11T23:08:22Z</dcterms:modified>
</cp:coreProperties>
</file>