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5" r:id="rId2"/>
    <p:sldId id="303" r:id="rId3"/>
    <p:sldId id="299" r:id="rId4"/>
    <p:sldId id="287" r:id="rId5"/>
    <p:sldId id="288" r:id="rId6"/>
    <p:sldId id="289" r:id="rId7"/>
    <p:sldId id="290" r:id="rId8"/>
    <p:sldId id="300" r:id="rId9"/>
    <p:sldId id="291" r:id="rId10"/>
    <p:sldId id="292" r:id="rId11"/>
    <p:sldId id="293" r:id="rId12"/>
    <p:sldId id="294" r:id="rId13"/>
    <p:sldId id="295" r:id="rId14"/>
    <p:sldId id="297" r:id="rId15"/>
    <p:sldId id="302" r:id="rId16"/>
    <p:sldId id="298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>
      <p:cViewPr>
        <p:scale>
          <a:sx n="100" d="100"/>
          <a:sy n="100" d="100"/>
        </p:scale>
        <p:origin x="-946" y="3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A683C-FD17-48B1-9F8E-6FA3B17B01AE}" type="datetimeFigureOut">
              <a:rPr lang="ru-RU" smtClean="0"/>
              <a:t>01.11.2019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EA272-B9F5-4FC8-A2FB-AC87E74EA9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147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</a:t>
            </a:r>
          </a:p>
          <a:p>
            <a:endParaRPr lang="en-US" dirty="0" smtClean="0"/>
          </a:p>
          <a:p>
            <a:r>
              <a:rPr lang="en-US" dirty="0" smtClean="0"/>
              <a:t>name</a:t>
            </a:r>
          </a:p>
          <a:p>
            <a:endParaRPr lang="en-US" dirty="0" smtClean="0"/>
          </a:p>
          <a:p>
            <a:r>
              <a:rPr lang="en-US" dirty="0" smtClean="0"/>
              <a:t>types</a:t>
            </a:r>
          </a:p>
          <a:p>
            <a:endParaRPr lang="en-US" dirty="0" smtClean="0"/>
          </a:p>
          <a:p>
            <a:r>
              <a:rPr lang="en-US" dirty="0" smtClean="0"/>
              <a:t>links</a:t>
            </a:r>
          </a:p>
          <a:p>
            <a:endParaRPr lang="en-US" dirty="0" smtClean="0"/>
          </a:p>
          <a:p>
            <a:r>
              <a:rPr lang="en-US" dirty="0" smtClean="0"/>
              <a:t>aliases</a:t>
            </a:r>
          </a:p>
          <a:p>
            <a:endParaRPr lang="en-US" dirty="0" smtClean="0"/>
          </a:p>
          <a:p>
            <a:r>
              <a:rPr lang="en-US" dirty="0" smtClean="0"/>
              <a:t>acronyms</a:t>
            </a:r>
          </a:p>
          <a:p>
            <a:endParaRPr lang="en-US" dirty="0" smtClean="0"/>
          </a:p>
          <a:p>
            <a:r>
              <a:rPr lang="en-US" dirty="0" err="1" smtClean="0"/>
              <a:t>wikipedia_url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labels</a:t>
            </a:r>
          </a:p>
          <a:p>
            <a:endParaRPr lang="en-US" dirty="0" smtClean="0"/>
          </a:p>
          <a:p>
            <a:r>
              <a:rPr lang="en-US" dirty="0" smtClean="0"/>
              <a:t>country</a:t>
            </a:r>
          </a:p>
          <a:p>
            <a:endParaRPr lang="en-US" dirty="0" smtClean="0"/>
          </a:p>
          <a:p>
            <a:r>
              <a:rPr lang="en-US" dirty="0" err="1" smtClean="0"/>
              <a:t>external_ids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EA272-B9F5-4FC8-A2FB-AC87E74EA99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219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</a:t>
            </a:r>
          </a:p>
          <a:p>
            <a:endParaRPr lang="en-US" dirty="0" smtClean="0"/>
          </a:p>
          <a:p>
            <a:r>
              <a:rPr lang="en-US" dirty="0" smtClean="0"/>
              <a:t>name</a:t>
            </a:r>
          </a:p>
          <a:p>
            <a:endParaRPr lang="en-US" dirty="0" smtClean="0"/>
          </a:p>
          <a:p>
            <a:r>
              <a:rPr lang="en-US" dirty="0" smtClean="0"/>
              <a:t>types</a:t>
            </a:r>
          </a:p>
          <a:p>
            <a:endParaRPr lang="en-US" dirty="0" smtClean="0"/>
          </a:p>
          <a:p>
            <a:r>
              <a:rPr lang="en-US" dirty="0" smtClean="0"/>
              <a:t>links</a:t>
            </a:r>
          </a:p>
          <a:p>
            <a:endParaRPr lang="en-US" dirty="0" smtClean="0"/>
          </a:p>
          <a:p>
            <a:r>
              <a:rPr lang="en-US" dirty="0" smtClean="0"/>
              <a:t>aliases</a:t>
            </a:r>
          </a:p>
          <a:p>
            <a:endParaRPr lang="en-US" dirty="0" smtClean="0"/>
          </a:p>
          <a:p>
            <a:r>
              <a:rPr lang="en-US" dirty="0" smtClean="0"/>
              <a:t>acronyms</a:t>
            </a:r>
          </a:p>
          <a:p>
            <a:endParaRPr lang="en-US" dirty="0" smtClean="0"/>
          </a:p>
          <a:p>
            <a:r>
              <a:rPr lang="en-US" dirty="0" err="1" smtClean="0"/>
              <a:t>wikipedia_url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labels</a:t>
            </a:r>
          </a:p>
          <a:p>
            <a:endParaRPr lang="en-US" dirty="0" smtClean="0"/>
          </a:p>
          <a:p>
            <a:r>
              <a:rPr lang="en-US" dirty="0" smtClean="0"/>
              <a:t>country</a:t>
            </a:r>
          </a:p>
          <a:p>
            <a:endParaRPr lang="en-US" dirty="0" smtClean="0"/>
          </a:p>
          <a:p>
            <a:r>
              <a:rPr lang="en-US" dirty="0" err="1" smtClean="0"/>
              <a:t>external_ids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EA272-B9F5-4FC8-A2FB-AC87E74EA99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219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</a:t>
            </a:r>
          </a:p>
          <a:p>
            <a:endParaRPr lang="en-US" dirty="0" smtClean="0"/>
          </a:p>
          <a:p>
            <a:r>
              <a:rPr lang="en-US" dirty="0" smtClean="0"/>
              <a:t>name</a:t>
            </a:r>
          </a:p>
          <a:p>
            <a:endParaRPr lang="en-US" dirty="0" smtClean="0"/>
          </a:p>
          <a:p>
            <a:r>
              <a:rPr lang="en-US" dirty="0" smtClean="0"/>
              <a:t>types</a:t>
            </a:r>
          </a:p>
          <a:p>
            <a:endParaRPr lang="en-US" dirty="0" smtClean="0"/>
          </a:p>
          <a:p>
            <a:r>
              <a:rPr lang="en-US" dirty="0" smtClean="0"/>
              <a:t>links</a:t>
            </a:r>
          </a:p>
          <a:p>
            <a:endParaRPr lang="en-US" dirty="0" smtClean="0"/>
          </a:p>
          <a:p>
            <a:r>
              <a:rPr lang="en-US" dirty="0" smtClean="0"/>
              <a:t>aliases</a:t>
            </a:r>
          </a:p>
          <a:p>
            <a:endParaRPr lang="en-US" dirty="0" smtClean="0"/>
          </a:p>
          <a:p>
            <a:r>
              <a:rPr lang="en-US" dirty="0" smtClean="0"/>
              <a:t>acronyms</a:t>
            </a:r>
          </a:p>
          <a:p>
            <a:endParaRPr lang="en-US" dirty="0" smtClean="0"/>
          </a:p>
          <a:p>
            <a:r>
              <a:rPr lang="en-US" dirty="0" err="1" smtClean="0"/>
              <a:t>wikipedia_url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labels</a:t>
            </a:r>
          </a:p>
          <a:p>
            <a:endParaRPr lang="en-US" dirty="0" smtClean="0"/>
          </a:p>
          <a:p>
            <a:r>
              <a:rPr lang="en-US" dirty="0" smtClean="0"/>
              <a:t>country</a:t>
            </a:r>
          </a:p>
          <a:p>
            <a:endParaRPr lang="en-US" dirty="0" smtClean="0"/>
          </a:p>
          <a:p>
            <a:r>
              <a:rPr lang="en-US" dirty="0" err="1" smtClean="0"/>
              <a:t>external_ids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EA272-B9F5-4FC8-A2FB-AC87E74EA99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219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</a:t>
            </a:r>
          </a:p>
          <a:p>
            <a:endParaRPr lang="en-US" dirty="0" smtClean="0"/>
          </a:p>
          <a:p>
            <a:r>
              <a:rPr lang="en-US" dirty="0" smtClean="0"/>
              <a:t>name</a:t>
            </a:r>
          </a:p>
          <a:p>
            <a:endParaRPr lang="en-US" dirty="0" smtClean="0"/>
          </a:p>
          <a:p>
            <a:r>
              <a:rPr lang="en-US" dirty="0" smtClean="0"/>
              <a:t>types</a:t>
            </a:r>
          </a:p>
          <a:p>
            <a:endParaRPr lang="en-US" dirty="0" smtClean="0"/>
          </a:p>
          <a:p>
            <a:r>
              <a:rPr lang="en-US" dirty="0" smtClean="0"/>
              <a:t>links</a:t>
            </a:r>
          </a:p>
          <a:p>
            <a:endParaRPr lang="en-US" dirty="0" smtClean="0"/>
          </a:p>
          <a:p>
            <a:r>
              <a:rPr lang="en-US" dirty="0" smtClean="0"/>
              <a:t>aliases</a:t>
            </a:r>
          </a:p>
          <a:p>
            <a:endParaRPr lang="en-US" dirty="0" smtClean="0"/>
          </a:p>
          <a:p>
            <a:r>
              <a:rPr lang="en-US" dirty="0" smtClean="0"/>
              <a:t>acronyms</a:t>
            </a:r>
          </a:p>
          <a:p>
            <a:endParaRPr lang="en-US" dirty="0" smtClean="0"/>
          </a:p>
          <a:p>
            <a:r>
              <a:rPr lang="en-US" dirty="0" err="1" smtClean="0"/>
              <a:t>wikipedia_url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labels</a:t>
            </a:r>
          </a:p>
          <a:p>
            <a:endParaRPr lang="en-US" dirty="0" smtClean="0"/>
          </a:p>
          <a:p>
            <a:r>
              <a:rPr lang="en-US" dirty="0" smtClean="0"/>
              <a:t>country</a:t>
            </a:r>
          </a:p>
          <a:p>
            <a:endParaRPr lang="en-US" dirty="0" smtClean="0"/>
          </a:p>
          <a:p>
            <a:r>
              <a:rPr lang="en-US" dirty="0" err="1" smtClean="0"/>
              <a:t>external_ids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EA272-B9F5-4FC8-A2FB-AC87E74EA99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219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</a:t>
            </a:r>
          </a:p>
          <a:p>
            <a:endParaRPr lang="en-US" dirty="0" smtClean="0"/>
          </a:p>
          <a:p>
            <a:r>
              <a:rPr lang="en-US" dirty="0" smtClean="0"/>
              <a:t>name</a:t>
            </a:r>
          </a:p>
          <a:p>
            <a:endParaRPr lang="en-US" dirty="0" smtClean="0"/>
          </a:p>
          <a:p>
            <a:r>
              <a:rPr lang="en-US" dirty="0" smtClean="0"/>
              <a:t>types</a:t>
            </a:r>
          </a:p>
          <a:p>
            <a:endParaRPr lang="en-US" dirty="0" smtClean="0"/>
          </a:p>
          <a:p>
            <a:r>
              <a:rPr lang="en-US" dirty="0" smtClean="0"/>
              <a:t>links</a:t>
            </a:r>
          </a:p>
          <a:p>
            <a:endParaRPr lang="en-US" dirty="0" smtClean="0"/>
          </a:p>
          <a:p>
            <a:r>
              <a:rPr lang="en-US" dirty="0" smtClean="0"/>
              <a:t>aliases</a:t>
            </a:r>
          </a:p>
          <a:p>
            <a:endParaRPr lang="en-US" dirty="0" smtClean="0"/>
          </a:p>
          <a:p>
            <a:r>
              <a:rPr lang="en-US" dirty="0" smtClean="0"/>
              <a:t>acronyms</a:t>
            </a:r>
          </a:p>
          <a:p>
            <a:endParaRPr lang="en-US" dirty="0" smtClean="0"/>
          </a:p>
          <a:p>
            <a:r>
              <a:rPr lang="en-US" dirty="0" err="1" smtClean="0"/>
              <a:t>wikipedia_url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labels</a:t>
            </a:r>
          </a:p>
          <a:p>
            <a:endParaRPr lang="en-US" dirty="0" smtClean="0"/>
          </a:p>
          <a:p>
            <a:r>
              <a:rPr lang="en-US" dirty="0" smtClean="0"/>
              <a:t>country</a:t>
            </a:r>
          </a:p>
          <a:p>
            <a:endParaRPr lang="en-US" dirty="0" smtClean="0"/>
          </a:p>
          <a:p>
            <a:r>
              <a:rPr lang="en-US" dirty="0" err="1" smtClean="0"/>
              <a:t>external_ids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EA272-B9F5-4FC8-A2FB-AC87E74EA99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219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</a:t>
            </a:r>
          </a:p>
          <a:p>
            <a:endParaRPr lang="en-US" dirty="0" smtClean="0"/>
          </a:p>
          <a:p>
            <a:r>
              <a:rPr lang="en-US" dirty="0" smtClean="0"/>
              <a:t>name</a:t>
            </a:r>
          </a:p>
          <a:p>
            <a:endParaRPr lang="en-US" dirty="0" smtClean="0"/>
          </a:p>
          <a:p>
            <a:r>
              <a:rPr lang="en-US" dirty="0" smtClean="0"/>
              <a:t>types</a:t>
            </a:r>
          </a:p>
          <a:p>
            <a:endParaRPr lang="en-US" dirty="0" smtClean="0"/>
          </a:p>
          <a:p>
            <a:r>
              <a:rPr lang="en-US" dirty="0" smtClean="0"/>
              <a:t>links</a:t>
            </a:r>
          </a:p>
          <a:p>
            <a:endParaRPr lang="en-US" dirty="0" smtClean="0"/>
          </a:p>
          <a:p>
            <a:r>
              <a:rPr lang="en-US" dirty="0" smtClean="0"/>
              <a:t>aliases</a:t>
            </a:r>
          </a:p>
          <a:p>
            <a:endParaRPr lang="en-US" dirty="0" smtClean="0"/>
          </a:p>
          <a:p>
            <a:r>
              <a:rPr lang="en-US" dirty="0" smtClean="0"/>
              <a:t>acronyms</a:t>
            </a:r>
          </a:p>
          <a:p>
            <a:endParaRPr lang="en-US" dirty="0" smtClean="0"/>
          </a:p>
          <a:p>
            <a:r>
              <a:rPr lang="en-US" dirty="0" err="1" smtClean="0"/>
              <a:t>wikipedia_url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labels</a:t>
            </a:r>
          </a:p>
          <a:p>
            <a:endParaRPr lang="en-US" dirty="0" smtClean="0"/>
          </a:p>
          <a:p>
            <a:r>
              <a:rPr lang="en-US" dirty="0" smtClean="0"/>
              <a:t>country</a:t>
            </a:r>
          </a:p>
          <a:p>
            <a:endParaRPr lang="en-US" dirty="0" smtClean="0"/>
          </a:p>
          <a:p>
            <a:r>
              <a:rPr lang="en-US" dirty="0" err="1" smtClean="0"/>
              <a:t>external_ids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EA272-B9F5-4FC8-A2FB-AC87E74EA99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219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</a:t>
            </a:r>
          </a:p>
          <a:p>
            <a:endParaRPr lang="en-US" dirty="0" smtClean="0"/>
          </a:p>
          <a:p>
            <a:r>
              <a:rPr lang="en-US" dirty="0" smtClean="0"/>
              <a:t>name</a:t>
            </a:r>
          </a:p>
          <a:p>
            <a:endParaRPr lang="en-US" dirty="0" smtClean="0"/>
          </a:p>
          <a:p>
            <a:r>
              <a:rPr lang="en-US" dirty="0" smtClean="0"/>
              <a:t>types</a:t>
            </a:r>
          </a:p>
          <a:p>
            <a:endParaRPr lang="en-US" dirty="0" smtClean="0"/>
          </a:p>
          <a:p>
            <a:r>
              <a:rPr lang="en-US" dirty="0" smtClean="0"/>
              <a:t>links</a:t>
            </a:r>
          </a:p>
          <a:p>
            <a:endParaRPr lang="en-US" dirty="0" smtClean="0"/>
          </a:p>
          <a:p>
            <a:r>
              <a:rPr lang="en-US" dirty="0" smtClean="0"/>
              <a:t>aliases</a:t>
            </a:r>
          </a:p>
          <a:p>
            <a:endParaRPr lang="en-US" dirty="0" smtClean="0"/>
          </a:p>
          <a:p>
            <a:r>
              <a:rPr lang="en-US" dirty="0" smtClean="0"/>
              <a:t>acronyms</a:t>
            </a:r>
          </a:p>
          <a:p>
            <a:endParaRPr lang="en-US" dirty="0" smtClean="0"/>
          </a:p>
          <a:p>
            <a:r>
              <a:rPr lang="en-US" dirty="0" err="1" smtClean="0"/>
              <a:t>wikipedia_url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labels</a:t>
            </a:r>
          </a:p>
          <a:p>
            <a:endParaRPr lang="en-US" dirty="0" smtClean="0"/>
          </a:p>
          <a:p>
            <a:r>
              <a:rPr lang="en-US" dirty="0" smtClean="0"/>
              <a:t>country</a:t>
            </a:r>
          </a:p>
          <a:p>
            <a:endParaRPr lang="en-US" dirty="0" smtClean="0"/>
          </a:p>
          <a:p>
            <a:r>
              <a:rPr lang="en-US" dirty="0" err="1" smtClean="0"/>
              <a:t>external_ids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EA272-B9F5-4FC8-A2FB-AC87E74EA99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219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</a:t>
            </a:r>
          </a:p>
          <a:p>
            <a:endParaRPr lang="en-US" dirty="0" smtClean="0"/>
          </a:p>
          <a:p>
            <a:r>
              <a:rPr lang="en-US" dirty="0" smtClean="0"/>
              <a:t>name</a:t>
            </a:r>
          </a:p>
          <a:p>
            <a:endParaRPr lang="en-US" dirty="0" smtClean="0"/>
          </a:p>
          <a:p>
            <a:r>
              <a:rPr lang="en-US" dirty="0" smtClean="0"/>
              <a:t>types</a:t>
            </a:r>
          </a:p>
          <a:p>
            <a:endParaRPr lang="en-US" dirty="0" smtClean="0"/>
          </a:p>
          <a:p>
            <a:r>
              <a:rPr lang="en-US" dirty="0" smtClean="0"/>
              <a:t>links</a:t>
            </a:r>
          </a:p>
          <a:p>
            <a:endParaRPr lang="en-US" dirty="0" smtClean="0"/>
          </a:p>
          <a:p>
            <a:r>
              <a:rPr lang="en-US" dirty="0" smtClean="0"/>
              <a:t>aliases</a:t>
            </a:r>
          </a:p>
          <a:p>
            <a:endParaRPr lang="en-US" dirty="0" smtClean="0"/>
          </a:p>
          <a:p>
            <a:r>
              <a:rPr lang="en-US" dirty="0" smtClean="0"/>
              <a:t>acronyms</a:t>
            </a:r>
          </a:p>
          <a:p>
            <a:endParaRPr lang="en-US" dirty="0" smtClean="0"/>
          </a:p>
          <a:p>
            <a:r>
              <a:rPr lang="en-US" dirty="0" err="1" smtClean="0"/>
              <a:t>wikipedia_url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labels</a:t>
            </a:r>
          </a:p>
          <a:p>
            <a:endParaRPr lang="en-US" dirty="0" smtClean="0"/>
          </a:p>
          <a:p>
            <a:r>
              <a:rPr lang="en-US" dirty="0" smtClean="0"/>
              <a:t>country</a:t>
            </a:r>
          </a:p>
          <a:p>
            <a:endParaRPr lang="en-US" dirty="0" smtClean="0"/>
          </a:p>
          <a:p>
            <a:r>
              <a:rPr lang="en-US" dirty="0" err="1" smtClean="0"/>
              <a:t>external_ids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EA272-B9F5-4FC8-A2FB-AC87E74EA99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219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</a:t>
            </a:r>
          </a:p>
          <a:p>
            <a:endParaRPr lang="en-US" dirty="0" smtClean="0"/>
          </a:p>
          <a:p>
            <a:r>
              <a:rPr lang="en-US" dirty="0" smtClean="0"/>
              <a:t>name</a:t>
            </a:r>
          </a:p>
          <a:p>
            <a:endParaRPr lang="en-US" dirty="0" smtClean="0"/>
          </a:p>
          <a:p>
            <a:r>
              <a:rPr lang="en-US" dirty="0" smtClean="0"/>
              <a:t>types</a:t>
            </a:r>
          </a:p>
          <a:p>
            <a:endParaRPr lang="en-US" dirty="0" smtClean="0"/>
          </a:p>
          <a:p>
            <a:r>
              <a:rPr lang="en-US" dirty="0" smtClean="0"/>
              <a:t>links</a:t>
            </a:r>
          </a:p>
          <a:p>
            <a:endParaRPr lang="en-US" dirty="0" smtClean="0"/>
          </a:p>
          <a:p>
            <a:r>
              <a:rPr lang="en-US" dirty="0" smtClean="0"/>
              <a:t>aliases</a:t>
            </a:r>
          </a:p>
          <a:p>
            <a:endParaRPr lang="en-US" dirty="0" smtClean="0"/>
          </a:p>
          <a:p>
            <a:r>
              <a:rPr lang="en-US" dirty="0" smtClean="0"/>
              <a:t>acronyms</a:t>
            </a:r>
          </a:p>
          <a:p>
            <a:endParaRPr lang="en-US" dirty="0" smtClean="0"/>
          </a:p>
          <a:p>
            <a:r>
              <a:rPr lang="en-US" dirty="0" err="1" smtClean="0"/>
              <a:t>wikipedia_url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labels</a:t>
            </a:r>
          </a:p>
          <a:p>
            <a:endParaRPr lang="en-US" dirty="0" smtClean="0"/>
          </a:p>
          <a:p>
            <a:r>
              <a:rPr lang="en-US" dirty="0" smtClean="0"/>
              <a:t>country</a:t>
            </a:r>
          </a:p>
          <a:p>
            <a:endParaRPr lang="en-US" dirty="0" smtClean="0"/>
          </a:p>
          <a:p>
            <a:r>
              <a:rPr lang="en-US" dirty="0" err="1" smtClean="0"/>
              <a:t>external_ids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EA272-B9F5-4FC8-A2FB-AC87E74EA99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219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</a:t>
            </a:r>
          </a:p>
          <a:p>
            <a:endParaRPr lang="en-US" dirty="0" smtClean="0"/>
          </a:p>
          <a:p>
            <a:r>
              <a:rPr lang="en-US" dirty="0" smtClean="0"/>
              <a:t>name</a:t>
            </a:r>
          </a:p>
          <a:p>
            <a:endParaRPr lang="en-US" dirty="0" smtClean="0"/>
          </a:p>
          <a:p>
            <a:r>
              <a:rPr lang="en-US" dirty="0" smtClean="0"/>
              <a:t>types</a:t>
            </a:r>
          </a:p>
          <a:p>
            <a:endParaRPr lang="en-US" dirty="0" smtClean="0"/>
          </a:p>
          <a:p>
            <a:r>
              <a:rPr lang="en-US" dirty="0" smtClean="0"/>
              <a:t>links</a:t>
            </a:r>
          </a:p>
          <a:p>
            <a:endParaRPr lang="en-US" dirty="0" smtClean="0"/>
          </a:p>
          <a:p>
            <a:r>
              <a:rPr lang="en-US" dirty="0" smtClean="0"/>
              <a:t>aliases</a:t>
            </a:r>
          </a:p>
          <a:p>
            <a:endParaRPr lang="en-US" dirty="0" smtClean="0"/>
          </a:p>
          <a:p>
            <a:r>
              <a:rPr lang="en-US" dirty="0" smtClean="0"/>
              <a:t>acronyms</a:t>
            </a:r>
          </a:p>
          <a:p>
            <a:endParaRPr lang="en-US" dirty="0" smtClean="0"/>
          </a:p>
          <a:p>
            <a:r>
              <a:rPr lang="en-US" dirty="0" err="1" smtClean="0"/>
              <a:t>wikipedia_url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labels</a:t>
            </a:r>
          </a:p>
          <a:p>
            <a:endParaRPr lang="en-US" dirty="0" smtClean="0"/>
          </a:p>
          <a:p>
            <a:r>
              <a:rPr lang="en-US" dirty="0" smtClean="0"/>
              <a:t>country</a:t>
            </a:r>
          </a:p>
          <a:p>
            <a:endParaRPr lang="en-US" dirty="0" smtClean="0"/>
          </a:p>
          <a:p>
            <a:r>
              <a:rPr lang="en-US" dirty="0" err="1" smtClean="0"/>
              <a:t>external_ids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EA272-B9F5-4FC8-A2FB-AC87E74EA99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219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</a:t>
            </a:r>
          </a:p>
          <a:p>
            <a:endParaRPr lang="en-US" dirty="0" smtClean="0"/>
          </a:p>
          <a:p>
            <a:r>
              <a:rPr lang="en-US" dirty="0" smtClean="0"/>
              <a:t>name</a:t>
            </a:r>
          </a:p>
          <a:p>
            <a:endParaRPr lang="en-US" dirty="0" smtClean="0"/>
          </a:p>
          <a:p>
            <a:r>
              <a:rPr lang="en-US" dirty="0" smtClean="0"/>
              <a:t>types</a:t>
            </a:r>
          </a:p>
          <a:p>
            <a:endParaRPr lang="en-US" dirty="0" smtClean="0"/>
          </a:p>
          <a:p>
            <a:r>
              <a:rPr lang="en-US" dirty="0" smtClean="0"/>
              <a:t>links</a:t>
            </a:r>
          </a:p>
          <a:p>
            <a:endParaRPr lang="en-US" dirty="0" smtClean="0"/>
          </a:p>
          <a:p>
            <a:r>
              <a:rPr lang="en-US" dirty="0" smtClean="0"/>
              <a:t>aliases</a:t>
            </a:r>
          </a:p>
          <a:p>
            <a:endParaRPr lang="en-US" dirty="0" smtClean="0"/>
          </a:p>
          <a:p>
            <a:r>
              <a:rPr lang="en-US" dirty="0" smtClean="0"/>
              <a:t>acronyms</a:t>
            </a:r>
          </a:p>
          <a:p>
            <a:endParaRPr lang="en-US" dirty="0" smtClean="0"/>
          </a:p>
          <a:p>
            <a:r>
              <a:rPr lang="en-US" dirty="0" err="1" smtClean="0"/>
              <a:t>wikipedia_url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labels</a:t>
            </a:r>
          </a:p>
          <a:p>
            <a:endParaRPr lang="en-US" dirty="0" smtClean="0"/>
          </a:p>
          <a:p>
            <a:r>
              <a:rPr lang="en-US" dirty="0" smtClean="0"/>
              <a:t>country</a:t>
            </a:r>
          </a:p>
          <a:p>
            <a:endParaRPr lang="en-US" dirty="0" smtClean="0"/>
          </a:p>
          <a:p>
            <a:r>
              <a:rPr lang="en-US" dirty="0" err="1" smtClean="0"/>
              <a:t>external_ids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EA272-B9F5-4FC8-A2FB-AC87E74EA99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219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</a:t>
            </a:r>
          </a:p>
          <a:p>
            <a:endParaRPr lang="en-US" dirty="0" smtClean="0"/>
          </a:p>
          <a:p>
            <a:r>
              <a:rPr lang="en-US" dirty="0" smtClean="0"/>
              <a:t>name</a:t>
            </a:r>
          </a:p>
          <a:p>
            <a:endParaRPr lang="en-US" dirty="0" smtClean="0"/>
          </a:p>
          <a:p>
            <a:r>
              <a:rPr lang="en-US" dirty="0" smtClean="0"/>
              <a:t>types</a:t>
            </a:r>
          </a:p>
          <a:p>
            <a:endParaRPr lang="en-US" dirty="0" smtClean="0"/>
          </a:p>
          <a:p>
            <a:r>
              <a:rPr lang="en-US" dirty="0" smtClean="0"/>
              <a:t>links</a:t>
            </a:r>
          </a:p>
          <a:p>
            <a:endParaRPr lang="en-US" dirty="0" smtClean="0"/>
          </a:p>
          <a:p>
            <a:r>
              <a:rPr lang="en-US" dirty="0" smtClean="0"/>
              <a:t>aliases</a:t>
            </a:r>
          </a:p>
          <a:p>
            <a:endParaRPr lang="en-US" dirty="0" smtClean="0"/>
          </a:p>
          <a:p>
            <a:r>
              <a:rPr lang="en-US" dirty="0" smtClean="0"/>
              <a:t>acronyms</a:t>
            </a:r>
          </a:p>
          <a:p>
            <a:endParaRPr lang="en-US" dirty="0" smtClean="0"/>
          </a:p>
          <a:p>
            <a:r>
              <a:rPr lang="en-US" dirty="0" err="1" smtClean="0"/>
              <a:t>wikipedia_url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labels</a:t>
            </a:r>
          </a:p>
          <a:p>
            <a:endParaRPr lang="en-US" dirty="0" smtClean="0"/>
          </a:p>
          <a:p>
            <a:r>
              <a:rPr lang="en-US" dirty="0" smtClean="0"/>
              <a:t>country</a:t>
            </a:r>
          </a:p>
          <a:p>
            <a:endParaRPr lang="en-US" dirty="0" smtClean="0"/>
          </a:p>
          <a:p>
            <a:r>
              <a:rPr lang="en-US" dirty="0" err="1" smtClean="0"/>
              <a:t>external_ids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EA272-B9F5-4FC8-A2FB-AC87E74EA99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219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ror.org/organizations?affiliation=DGGE,Department+of+Geology+and+Geophysics,+University+of+Edinburgh,Edinburgh,+EH9+3JW,Scotland,West+Mains+Roa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4604008" y="1340768"/>
            <a:ext cx="4464496" cy="35283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79512" y="1340768"/>
            <a:ext cx="4464496" cy="3528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07504" y="0"/>
            <a:ext cx="896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Enriching </a:t>
            </a:r>
            <a:r>
              <a:rPr lang="en-US" sz="2400" b="1" dirty="0" smtClean="0"/>
              <a:t>PANGAEA Datasets </a:t>
            </a:r>
            <a:r>
              <a:rPr lang="en-US" sz="2400" b="1" dirty="0"/>
              <a:t>with ROR Identifiers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81064" y="850464"/>
            <a:ext cx="855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PAN.DataBase</a:t>
            </a:r>
            <a:r>
              <a:rPr lang="en-US" b="1" dirty="0" smtClean="0"/>
              <a:t> </a:t>
            </a:r>
            <a:r>
              <a:rPr lang="en-US" b="1" dirty="0"/>
              <a:t>	</a:t>
            </a:r>
            <a:r>
              <a:rPr lang="en-US" b="1" dirty="0" smtClean="0"/>
              <a:t>	                      </a:t>
            </a:r>
            <a:r>
              <a:rPr lang="en-US" b="1" dirty="0" err="1" smtClean="0"/>
              <a:t>vs</a:t>
            </a:r>
            <a:r>
              <a:rPr lang="en-US" b="1" dirty="0" smtClean="0"/>
              <a:t>            ROR </a:t>
            </a:r>
            <a:r>
              <a:rPr lang="en-US" b="1" dirty="0" err="1" smtClean="0"/>
              <a:t>DataBase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412776"/>
            <a:ext cx="34569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9376 entries containing following fields: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id_institution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Abbreviation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contact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phone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Street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uri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uri_semantic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id_institution_type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id_user_created</a:t>
            </a:r>
            <a:endParaRPr lang="en-US" sz="1400" dirty="0" smtClean="0"/>
          </a:p>
          <a:p>
            <a:endParaRPr lang="ru-RU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076056" y="1423472"/>
            <a:ext cx="345698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96793</a:t>
            </a:r>
            <a:r>
              <a:rPr lang="en-US" sz="1400" dirty="0" smtClean="0"/>
              <a:t> entries containing following fields: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FF0000"/>
                </a:solidFill>
              </a:rPr>
              <a:t>Id  (</a:t>
            </a:r>
            <a:r>
              <a:rPr lang="en-US" sz="1400" b="1" dirty="0" err="1" smtClean="0">
                <a:solidFill>
                  <a:srgbClr val="FF0000"/>
                </a:solidFill>
              </a:rPr>
              <a:t>ROR_id</a:t>
            </a:r>
            <a:r>
              <a:rPr lang="en-US" sz="1400" b="1" dirty="0" smtClean="0">
                <a:solidFill>
                  <a:srgbClr val="FF0000"/>
                </a:solidFill>
              </a:rPr>
              <a:t>)</a:t>
            </a:r>
            <a:endParaRPr lang="en-US" sz="14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name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types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links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aliases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acronyms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wikipedia_url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labels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Country </a:t>
            </a:r>
            <a:r>
              <a:rPr lang="en-US" sz="1400" dirty="0" smtClean="0"/>
              <a:t>{</a:t>
            </a:r>
            <a:r>
              <a:rPr lang="en-US" sz="1400" dirty="0" err="1" smtClean="0"/>
              <a:t>country_code,country_name</a:t>
            </a:r>
            <a:r>
              <a:rPr lang="en-US" sz="1400" dirty="0" smtClean="0"/>
              <a:t>}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external_ids</a:t>
            </a:r>
            <a:r>
              <a:rPr lang="en-US" sz="1400" dirty="0"/>
              <a:t> {</a:t>
            </a:r>
            <a:r>
              <a:rPr lang="en-US" sz="1400" dirty="0" err="1" smtClean="0"/>
              <a:t>GRID,ISNI,OrgRef,Wikidata</a:t>
            </a:r>
            <a:r>
              <a:rPr lang="en-US" sz="1400" dirty="0" smtClean="0"/>
              <a:t>}</a:t>
            </a:r>
            <a:endParaRPr lang="ru-RU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554534" y="4952206"/>
            <a:ext cx="44084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ROR </a:t>
            </a:r>
            <a:r>
              <a:rPr lang="en-US" sz="1600" dirty="0" err="1" smtClean="0"/>
              <a:t>api</a:t>
            </a:r>
            <a:r>
              <a:rPr lang="en-US" sz="1600" dirty="0" smtClean="0"/>
              <a:t> was used to gather the ROR id’s.</a:t>
            </a:r>
          </a:p>
          <a:p>
            <a:r>
              <a:rPr lang="en-US" sz="1600" dirty="0" smtClean="0"/>
              <a:t>Search of organizations was done with 2 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Querying &amp; filtering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Affiliation matching</a:t>
            </a:r>
          </a:p>
        </p:txBody>
      </p:sp>
    </p:spTree>
    <p:extLst>
      <p:ext uri="{BB962C8B-B14F-4D97-AF65-F5344CB8AC3E}">
        <p14:creationId xmlns:p14="http://schemas.microsoft.com/office/powerpoint/2010/main" val="7956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0"/>
            <a:ext cx="8961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ROR API</a:t>
            </a:r>
          </a:p>
          <a:p>
            <a:pPr algn="ctr"/>
            <a:r>
              <a:rPr lang="en-US" sz="2400" b="1" dirty="0" smtClean="0"/>
              <a:t>Affiliation matching –functions</a:t>
            </a:r>
            <a:endParaRPr lang="ru-RU" sz="2400" b="1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531524" y="875573"/>
            <a:ext cx="8008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Additiona</a:t>
            </a:r>
            <a:r>
              <a:rPr lang="en-US" sz="1600" dirty="0"/>
              <a:t>l</a:t>
            </a:r>
            <a:r>
              <a:rPr lang="en-US" sz="1600" dirty="0" smtClean="0"/>
              <a:t> function was created to the read the necessary fields from</a:t>
            </a:r>
          </a:p>
          <a:p>
            <a:r>
              <a:rPr lang="en-US" sz="1600" dirty="0" smtClean="0"/>
              <a:t>PANGAEA Database and than write an affiliation string.</a:t>
            </a:r>
          </a:p>
          <a:p>
            <a:endParaRPr lang="en-US" sz="16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12976"/>
            <a:ext cx="6840760" cy="30280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4" y="1484783"/>
            <a:ext cx="8280920" cy="10979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447544" y="2597706"/>
            <a:ext cx="8008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Also new “iterator” function was written to iterate over elements of PAN.DB  and return on every step a dictionary with information about </a:t>
            </a:r>
            <a:r>
              <a:rPr lang="en-US" sz="1600" dirty="0" err="1" smtClean="0"/>
              <a:t>ROR_id</a:t>
            </a:r>
            <a:r>
              <a:rPr lang="en-US" sz="1600" dirty="0" smtClean="0"/>
              <a:t> and matching process. 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14364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0"/>
            <a:ext cx="8961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ROR API</a:t>
            </a:r>
          </a:p>
          <a:p>
            <a:pPr algn="ctr"/>
            <a:r>
              <a:rPr lang="en-US" sz="2400" b="1" dirty="0"/>
              <a:t>Affiliation matching </a:t>
            </a:r>
            <a:endParaRPr lang="ru-RU" sz="2400" b="1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251520" y="875573"/>
            <a:ext cx="83609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New columns with </a:t>
            </a:r>
            <a:r>
              <a:rPr lang="en-US" sz="1600" dirty="0" err="1" smtClean="0"/>
              <a:t>aROR_id</a:t>
            </a:r>
            <a:r>
              <a:rPr lang="en-US" sz="1600" dirty="0" smtClean="0"/>
              <a:t> and information about affiliation matching process were added: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33" y="1412776"/>
            <a:ext cx="8820472" cy="29045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5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0"/>
            <a:ext cx="8961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ROR API</a:t>
            </a:r>
          </a:p>
          <a:p>
            <a:pPr algn="ctr"/>
            <a:r>
              <a:rPr lang="en-US" sz="2400" b="1" dirty="0" smtClean="0"/>
              <a:t>Affiliation matching – results</a:t>
            </a:r>
            <a:endParaRPr lang="ru-RU" sz="2400" b="1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251519" y="1124744"/>
            <a:ext cx="83609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For </a:t>
            </a:r>
            <a:r>
              <a:rPr lang="en-US" sz="1400" dirty="0" smtClean="0"/>
              <a:t>99.8% of </a:t>
            </a:r>
            <a:r>
              <a:rPr lang="en-US" sz="1400" dirty="0" err="1" smtClean="0"/>
              <a:t>Pan.DB</a:t>
            </a:r>
            <a:r>
              <a:rPr lang="en-US" sz="1400" dirty="0" smtClean="0"/>
              <a:t> entries some </a:t>
            </a:r>
            <a:r>
              <a:rPr lang="en-US" sz="1400" dirty="0" err="1" smtClean="0"/>
              <a:t>ROR_id</a:t>
            </a:r>
            <a:r>
              <a:rPr lang="en-US" sz="1400" dirty="0" smtClean="0"/>
              <a:t> was found (not always the correct one)</a:t>
            </a:r>
          </a:p>
          <a:p>
            <a:r>
              <a:rPr lang="en-US" sz="1400" dirty="0" smtClean="0"/>
              <a:t>For 0.2% of </a:t>
            </a:r>
            <a:r>
              <a:rPr lang="en-US" sz="1400" dirty="0" err="1" smtClean="0"/>
              <a:t>Pan.DB</a:t>
            </a:r>
            <a:r>
              <a:rPr lang="en-US" sz="1400" dirty="0" smtClean="0"/>
              <a:t> entries nothing was found by the ROR API – empty response</a:t>
            </a:r>
          </a:p>
          <a:p>
            <a:r>
              <a:rPr lang="en-US" sz="1400" dirty="0" smtClean="0"/>
              <a:t>56,7% of </a:t>
            </a:r>
            <a:r>
              <a:rPr lang="en-US" sz="1400" dirty="0" err="1" smtClean="0"/>
              <a:t>ROR_id’s</a:t>
            </a:r>
            <a:r>
              <a:rPr lang="en-US" sz="1400" dirty="0" smtClean="0"/>
              <a:t> were labeled FALSE by API (some of these id’s are actually </a:t>
            </a:r>
            <a:r>
              <a:rPr lang="en-US" sz="1400" b="1" dirty="0" smtClean="0"/>
              <a:t>valid</a:t>
            </a:r>
            <a:r>
              <a:rPr lang="en-US" sz="1400" dirty="0" smtClean="0"/>
              <a:t> when </a:t>
            </a:r>
            <a:r>
              <a:rPr lang="de-DE" sz="1400" dirty="0" err="1" smtClean="0"/>
              <a:t>checked</a:t>
            </a:r>
            <a:r>
              <a:rPr lang="de-DE" sz="1400" dirty="0" smtClean="0"/>
              <a:t> </a:t>
            </a:r>
            <a:r>
              <a:rPr lang="de-DE" sz="1400" dirty="0" err="1" smtClean="0"/>
              <a:t>manually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43,3% </a:t>
            </a:r>
            <a:r>
              <a:rPr lang="en-US" sz="1400" dirty="0"/>
              <a:t>of </a:t>
            </a:r>
            <a:r>
              <a:rPr lang="en-US" sz="1400" dirty="0" err="1"/>
              <a:t>ROR_id’s</a:t>
            </a:r>
            <a:r>
              <a:rPr lang="en-US" sz="1400" dirty="0"/>
              <a:t> were labeled </a:t>
            </a:r>
            <a:r>
              <a:rPr lang="en-US" sz="1400" dirty="0" smtClean="0"/>
              <a:t>TRUE </a:t>
            </a:r>
            <a:r>
              <a:rPr lang="en-US" sz="1400" dirty="0"/>
              <a:t>by </a:t>
            </a:r>
            <a:r>
              <a:rPr lang="en-US" sz="1400" dirty="0" smtClean="0"/>
              <a:t>API </a:t>
            </a:r>
            <a:endParaRPr lang="en-US" sz="1400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251520" y="2503929"/>
            <a:ext cx="8529378" cy="3589367"/>
            <a:chOff x="251520" y="1855857"/>
            <a:chExt cx="8529378" cy="3589367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2132856"/>
              <a:ext cx="4231211" cy="3312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0188" y="2132856"/>
              <a:ext cx="3900710" cy="331236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5" name="Прямая со стрелкой 4"/>
            <p:cNvCxnSpPr/>
            <p:nvPr/>
          </p:nvCxnSpPr>
          <p:spPr>
            <a:xfrm flipV="1">
              <a:off x="1907704" y="4005064"/>
              <a:ext cx="2972484" cy="72008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11560" y="1877303"/>
              <a:ext cx="25164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API responses in affiliation matching</a:t>
              </a:r>
              <a:endParaRPr lang="ru-RU" sz="12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08104" y="1855857"/>
              <a:ext cx="2757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ROR_id’s</a:t>
              </a:r>
              <a:r>
                <a:rPr lang="en-US" sz="1200" b="1" dirty="0" smtClean="0"/>
                <a:t> labeled TRUE and FALSE by API</a:t>
              </a:r>
              <a:endParaRPr lang="ru-RU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8038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3" y="0"/>
            <a:ext cx="8961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ROR API</a:t>
            </a:r>
          </a:p>
          <a:p>
            <a:pPr algn="ctr"/>
            <a:r>
              <a:rPr lang="en-US" sz="2400" b="1" dirty="0" smtClean="0"/>
              <a:t>Affiliation matching – score</a:t>
            </a:r>
            <a:endParaRPr lang="ru-RU" sz="2400" b="1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251519" y="1124744"/>
            <a:ext cx="83609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Although the majority of the </a:t>
            </a:r>
            <a:r>
              <a:rPr lang="en-US" sz="1400" dirty="0" err="1" smtClean="0"/>
              <a:t>ROR_id’s</a:t>
            </a:r>
            <a:r>
              <a:rPr lang="en-US" sz="1400" dirty="0" smtClean="0"/>
              <a:t> are labeled FALSE by API, </a:t>
            </a:r>
            <a:r>
              <a:rPr lang="en-US" sz="1400" dirty="0"/>
              <a:t>some of these id’s are actually valid when </a:t>
            </a:r>
            <a:r>
              <a:rPr lang="de-DE" sz="1400" dirty="0" err="1"/>
              <a:t>checked</a:t>
            </a:r>
            <a:r>
              <a:rPr lang="de-DE" sz="1400" dirty="0"/>
              <a:t> </a:t>
            </a:r>
            <a:r>
              <a:rPr lang="de-DE" sz="1400" dirty="0" err="1" smtClean="0"/>
              <a:t>manually</a:t>
            </a:r>
            <a:r>
              <a:rPr lang="de-DE" sz="1400" dirty="0" smtClean="0"/>
              <a:t>.</a:t>
            </a:r>
          </a:p>
          <a:p>
            <a:r>
              <a:rPr lang="de-DE" sz="1400" dirty="0" err="1" smtClean="0"/>
              <a:t>Another</a:t>
            </a:r>
            <a:r>
              <a:rPr lang="de-DE" sz="1400" dirty="0" smtClean="0"/>
              <a:t> </a:t>
            </a:r>
            <a:r>
              <a:rPr lang="de-DE" sz="1400" dirty="0" err="1" smtClean="0"/>
              <a:t>matching</a:t>
            </a:r>
            <a:r>
              <a:rPr lang="de-DE" sz="1400" dirty="0" smtClean="0"/>
              <a:t> </a:t>
            </a:r>
            <a:r>
              <a:rPr lang="de-DE" sz="1400" dirty="0" err="1" smtClean="0"/>
              <a:t>field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API– „score“ </a:t>
            </a:r>
            <a:r>
              <a:rPr lang="de-DE" sz="1400" dirty="0" err="1" smtClean="0"/>
              <a:t>shows</a:t>
            </a:r>
            <a:r>
              <a:rPr lang="de-DE" sz="1400" dirty="0" smtClean="0"/>
              <a:t> a </a:t>
            </a:r>
            <a:r>
              <a:rPr lang="de-DE" sz="1400" dirty="0" err="1" smtClean="0"/>
              <a:t>more</a:t>
            </a:r>
            <a:r>
              <a:rPr lang="de-DE" sz="1400" dirty="0" smtClean="0"/>
              <a:t> </a:t>
            </a:r>
            <a:r>
              <a:rPr lang="de-DE" sz="1400" dirty="0" err="1" smtClean="0"/>
              <a:t>optimistic</a:t>
            </a:r>
            <a:r>
              <a:rPr lang="de-DE" sz="1400" dirty="0" smtClean="0"/>
              <a:t> </a:t>
            </a:r>
            <a:r>
              <a:rPr lang="de-DE" sz="1400" dirty="0" err="1" smtClean="0"/>
              <a:t>picture</a:t>
            </a:r>
            <a:r>
              <a:rPr lang="de-DE" sz="1400" dirty="0" smtClean="0"/>
              <a:t>, </a:t>
            </a:r>
            <a:r>
              <a:rPr lang="de-DE" sz="1400" dirty="0" err="1" smtClean="0"/>
              <a:t>with</a:t>
            </a:r>
            <a:r>
              <a:rPr lang="de-DE" sz="1400" dirty="0" smtClean="0"/>
              <a:t> a high </a:t>
            </a:r>
            <a:r>
              <a:rPr lang="de-DE" sz="1400" dirty="0" err="1" smtClean="0"/>
              <a:t>mean</a:t>
            </a:r>
            <a:r>
              <a:rPr lang="de-DE" sz="1400" dirty="0" smtClean="0"/>
              <a:t> </a:t>
            </a:r>
            <a:r>
              <a:rPr lang="de-DE" sz="1400" dirty="0" err="1" smtClean="0"/>
              <a:t>value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b="1" dirty="0" smtClean="0"/>
              <a:t>0,84.</a:t>
            </a:r>
            <a:endParaRPr lang="en-US" sz="1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15808"/>
            <a:ext cx="6188164" cy="324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251518" y="5383342"/>
            <a:ext cx="83609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Probably API’s matching criteria are too strict.</a:t>
            </a:r>
          </a:p>
          <a:p>
            <a:r>
              <a:rPr lang="en-US" sz="1400" dirty="0" smtClean="0"/>
              <a:t>Below is a comment of the ROR_API community member about the matching criteria:</a:t>
            </a:r>
          </a:p>
          <a:p>
            <a:r>
              <a:rPr lang="en-US" sz="1400" i="1" dirty="0" smtClean="0">
                <a:solidFill>
                  <a:srgbClr val="FF0000"/>
                </a:solidFill>
              </a:rPr>
              <a:t>“The </a:t>
            </a:r>
            <a:r>
              <a:rPr lang="en-US" sz="1400" i="1" dirty="0">
                <a:solidFill>
                  <a:srgbClr val="FF0000"/>
                </a:solidFill>
              </a:rPr>
              <a:t>main requirement is a matching confidence score of at least 0.9. We also make sure that affiliation substrings successfully matched to organizations do not overlap within one affiliation string</a:t>
            </a:r>
            <a:r>
              <a:rPr lang="en-US" sz="1400" i="1" dirty="0" smtClean="0">
                <a:solidFill>
                  <a:srgbClr val="FF0000"/>
                </a:solidFill>
              </a:rPr>
              <a:t>.”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01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0"/>
            <a:ext cx="8961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ROR API</a:t>
            </a:r>
          </a:p>
          <a:p>
            <a:pPr algn="ctr"/>
            <a:r>
              <a:rPr lang="en-US" sz="2400" b="1" dirty="0" smtClean="0"/>
              <a:t>Affiliation matching – matching type</a:t>
            </a:r>
            <a:endParaRPr lang="ru-RU" sz="2400" b="1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251519" y="1124744"/>
            <a:ext cx="83609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The most common matching criteria in affiliation matching is – COMMON TERMS (51,7% of found </a:t>
            </a:r>
            <a:r>
              <a:rPr lang="en-US" sz="1400" dirty="0" err="1" smtClean="0"/>
              <a:t>ROR_id’s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and PHRASE (24,6% </a:t>
            </a:r>
            <a:r>
              <a:rPr lang="en-US" sz="1400" dirty="0"/>
              <a:t>of found </a:t>
            </a:r>
            <a:r>
              <a:rPr lang="en-US" sz="1400" dirty="0" err="1"/>
              <a:t>ROR_id’s</a:t>
            </a:r>
            <a:r>
              <a:rPr lang="en-US" sz="1400" dirty="0"/>
              <a:t>)</a:t>
            </a:r>
          </a:p>
          <a:p>
            <a:endParaRPr lang="en-US" sz="14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76872"/>
            <a:ext cx="5400600" cy="40852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10154" y="1999873"/>
            <a:ext cx="1277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Matching criteria</a:t>
            </a:r>
            <a:endParaRPr lang="ru-RU" sz="1200" b="1" dirty="0"/>
          </a:p>
        </p:txBody>
      </p:sp>
    </p:spTree>
    <p:extLst>
      <p:ext uri="{BB962C8B-B14F-4D97-AF65-F5344CB8AC3E}">
        <p14:creationId xmlns:p14="http://schemas.microsoft.com/office/powerpoint/2010/main" val="103200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988840"/>
            <a:ext cx="76377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Querying </a:t>
            </a:r>
            <a:r>
              <a:rPr lang="en-US" sz="4400" b="1" dirty="0" err="1" smtClean="0"/>
              <a:t>vs</a:t>
            </a:r>
            <a:r>
              <a:rPr lang="en-US" sz="4400" b="1" dirty="0" smtClean="0"/>
              <a:t> affiliation matching</a:t>
            </a:r>
          </a:p>
        </p:txBody>
      </p:sp>
    </p:spTree>
    <p:extLst>
      <p:ext uri="{BB962C8B-B14F-4D97-AF65-F5344CB8AC3E}">
        <p14:creationId xmlns:p14="http://schemas.microsoft.com/office/powerpoint/2010/main" val="368954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999" y="-1"/>
            <a:ext cx="8961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ROR API</a:t>
            </a:r>
          </a:p>
          <a:p>
            <a:pPr algn="ctr"/>
            <a:r>
              <a:rPr lang="en-US" sz="2400" b="1" dirty="0" smtClean="0"/>
              <a:t>Comparison of affiliation matching and query</a:t>
            </a:r>
            <a:endParaRPr lang="ru-RU" sz="2400" b="1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251519" y="1124744"/>
            <a:ext cx="83609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Affiliation matching returns significantly more </a:t>
            </a:r>
            <a:r>
              <a:rPr lang="en-US" sz="1600" dirty="0" err="1" smtClean="0"/>
              <a:t>ROR_id’s</a:t>
            </a:r>
            <a:r>
              <a:rPr lang="en-US" sz="1600" dirty="0" smtClean="0"/>
              <a:t> than query. </a:t>
            </a:r>
            <a:endParaRPr lang="en-US" sz="16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99" y="2721645"/>
            <a:ext cx="4172977" cy="32667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55576" y="2444646"/>
            <a:ext cx="2439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API responses - affiliation matching</a:t>
            </a:r>
            <a:endParaRPr lang="ru-RU" sz="1200" b="1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265" y="2721645"/>
            <a:ext cx="4608180" cy="32456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986771" y="2443272"/>
            <a:ext cx="1555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API responses - query</a:t>
            </a:r>
            <a:endParaRPr lang="ru-RU" sz="1200" b="1" dirty="0"/>
          </a:p>
        </p:txBody>
      </p:sp>
    </p:spTree>
    <p:extLst>
      <p:ext uri="{BB962C8B-B14F-4D97-AF65-F5344CB8AC3E}">
        <p14:creationId xmlns:p14="http://schemas.microsoft.com/office/powerpoint/2010/main" val="184508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1691680" y="1268760"/>
            <a:ext cx="61206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Structure: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Querying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Affiliation matching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Affiliation matching </a:t>
            </a:r>
            <a:r>
              <a:rPr lang="en-US" sz="3200" dirty="0" err="1" smtClean="0"/>
              <a:t>vs</a:t>
            </a:r>
            <a:r>
              <a:rPr lang="en-US" sz="3200" dirty="0" smtClean="0"/>
              <a:t> </a:t>
            </a:r>
            <a:r>
              <a:rPr lang="en-US" sz="3200" dirty="0"/>
              <a:t>Querying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2619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1988840"/>
            <a:ext cx="36088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QUERYING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301479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0"/>
            <a:ext cx="8961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ROR API</a:t>
            </a:r>
          </a:p>
          <a:p>
            <a:pPr algn="ctr"/>
            <a:r>
              <a:rPr lang="en-US" sz="2400" b="1" dirty="0" smtClean="0"/>
              <a:t>Querying –input/output</a:t>
            </a:r>
            <a:endParaRPr lang="ru-RU" sz="2400" b="1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971600" y="869783"/>
            <a:ext cx="8266634" cy="2573692"/>
            <a:chOff x="1043608" y="2280909"/>
            <a:chExt cx="8266634" cy="2573692"/>
          </a:xfrm>
        </p:grpSpPr>
        <p:sp>
          <p:nvSpPr>
            <p:cNvPr id="6" name="TextBox 5"/>
            <p:cNvSpPr txBox="1"/>
            <p:nvPr/>
          </p:nvSpPr>
          <p:spPr>
            <a:xfrm>
              <a:off x="1043608" y="2392388"/>
              <a:ext cx="3240360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PAN.DB </a:t>
              </a:r>
              <a:r>
                <a:rPr lang="en-US" b="1" dirty="0" smtClean="0"/>
                <a:t>input fields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name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</a:t>
              </a:r>
              <a:r>
                <a:rPr lang="en-US" dirty="0" smtClean="0"/>
                <a:t>ountry (filter)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endParaRPr lang="en-US" sz="1400" dirty="0" smtClean="0"/>
            </a:p>
            <a:p>
              <a:endParaRPr lang="en-US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b="1" dirty="0"/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3673124" y="2848744"/>
              <a:ext cx="1644724" cy="15121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ROR</a:t>
              </a:r>
            </a:p>
            <a:p>
              <a:pPr algn="ctr"/>
              <a:r>
                <a:rPr lang="en-US" dirty="0" smtClean="0"/>
                <a:t>API</a:t>
              </a:r>
            </a:p>
            <a:p>
              <a:pPr algn="ctr"/>
              <a:r>
                <a:rPr lang="en-US" b="1" u="sng" dirty="0" smtClean="0">
                  <a:solidFill>
                    <a:schemeClr val="bg1"/>
                  </a:solidFill>
                </a:rPr>
                <a:t>Query</a:t>
              </a:r>
              <a:endParaRPr lang="ru-RU" b="1" u="sng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Прямая со стрелкой 4"/>
            <p:cNvCxnSpPr/>
            <p:nvPr/>
          </p:nvCxnSpPr>
          <p:spPr>
            <a:xfrm>
              <a:off x="1475656" y="3609019"/>
              <a:ext cx="18722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/>
            <p:cNvCxnSpPr/>
            <p:nvPr/>
          </p:nvCxnSpPr>
          <p:spPr>
            <a:xfrm flipV="1">
              <a:off x="5436096" y="3558540"/>
              <a:ext cx="2325960" cy="685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349800" y="2280909"/>
              <a:ext cx="396044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ROR API output</a:t>
              </a:r>
            </a:p>
            <a:p>
              <a:r>
                <a:rPr lang="en-US" dirty="0" smtClean="0"/>
                <a:t>List of JSON objects</a:t>
              </a:r>
            </a:p>
            <a:p>
              <a:r>
                <a:rPr lang="en-US" dirty="0" smtClean="0"/>
                <a:t>The ROR id of the 1</a:t>
              </a:r>
              <a:r>
                <a:rPr lang="en-US" baseline="30000" dirty="0" smtClean="0"/>
                <a:t>st</a:t>
              </a:r>
              <a:r>
                <a:rPr lang="en-US" dirty="0" smtClean="0"/>
                <a:t> object was put in the </a:t>
              </a:r>
              <a:r>
                <a:rPr lang="en-US" dirty="0" err="1" smtClean="0"/>
                <a:t>qROR_id</a:t>
              </a:r>
              <a:r>
                <a:rPr lang="en-US" dirty="0" smtClean="0"/>
                <a:t> column  of “insitutions.csv”</a:t>
              </a:r>
              <a:endParaRPr lang="en-US" dirty="0"/>
            </a:p>
            <a:p>
              <a:endParaRPr lang="ru-RU" b="1" dirty="0"/>
            </a:p>
          </p:txBody>
        </p:sp>
      </p:grpSp>
      <p:cxnSp>
        <p:nvCxnSpPr>
          <p:cNvPr id="15" name="Прямая соединительная линия 14"/>
          <p:cNvCxnSpPr/>
          <p:nvPr/>
        </p:nvCxnSpPr>
        <p:spPr>
          <a:xfrm>
            <a:off x="107504" y="3212976"/>
            <a:ext cx="88569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531524" y="3501008"/>
            <a:ext cx="80089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Example of Query URL:</a:t>
            </a:r>
          </a:p>
          <a:p>
            <a:endParaRPr lang="en-US" sz="1600" dirty="0" smtClean="0"/>
          </a:p>
          <a:p>
            <a:r>
              <a:rPr lang="en-US" sz="1600" dirty="0" smtClean="0"/>
              <a:t>https</a:t>
            </a:r>
            <a:r>
              <a:rPr lang="en-US" sz="1600" dirty="0"/>
              <a:t>://api.ror.org/organizations?query=Department+of+Geosciences%2C+Bremen+University&amp;filter=country.country_name%3AGermany'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71621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0"/>
            <a:ext cx="8961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ROR API</a:t>
            </a:r>
          </a:p>
          <a:p>
            <a:pPr algn="ctr"/>
            <a:r>
              <a:rPr lang="en-US" sz="2400" b="1" dirty="0" smtClean="0"/>
              <a:t>Querying – query functions</a:t>
            </a:r>
            <a:endParaRPr lang="ru-RU" sz="2400" b="1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531524" y="875573"/>
            <a:ext cx="8008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First a few functions were written for to use the read the “name” and “country” fields from</a:t>
            </a:r>
          </a:p>
          <a:p>
            <a:r>
              <a:rPr lang="en-US" sz="1600" dirty="0" smtClean="0"/>
              <a:t>PANGAEA Database and than use this information as input for the Query.</a:t>
            </a:r>
          </a:p>
          <a:p>
            <a:endParaRPr lang="en-US" sz="16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48"/>
          <a:stretch/>
        </p:blipFill>
        <p:spPr bwMode="auto">
          <a:xfrm>
            <a:off x="107503" y="3841806"/>
            <a:ext cx="4197331" cy="19310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795" y="3933056"/>
            <a:ext cx="4289025" cy="1944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3"/>
          <a:stretch/>
        </p:blipFill>
        <p:spPr bwMode="auto">
          <a:xfrm>
            <a:off x="1979712" y="1573705"/>
            <a:ext cx="4945558" cy="17456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8" name="Прямая со стрелкой 7"/>
          <p:cNvCxnSpPr/>
          <p:nvPr/>
        </p:nvCxnSpPr>
        <p:spPr>
          <a:xfrm flipH="1">
            <a:off x="2627784" y="3319377"/>
            <a:ext cx="792088" cy="5224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4932040" y="3302464"/>
            <a:ext cx="792088" cy="6305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24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0"/>
            <a:ext cx="8961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ROR API</a:t>
            </a:r>
          </a:p>
          <a:p>
            <a:pPr algn="ctr"/>
            <a:r>
              <a:rPr lang="en-US" sz="2400" b="1" dirty="0" smtClean="0"/>
              <a:t>Querying – query cycle</a:t>
            </a:r>
            <a:endParaRPr lang="ru-RU" sz="2400" b="1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251520" y="875573"/>
            <a:ext cx="83609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Than these functions were used in the cycle for the all </a:t>
            </a:r>
            <a:r>
              <a:rPr lang="en-US" sz="1600" dirty="0"/>
              <a:t>9376 entries </a:t>
            </a:r>
            <a:r>
              <a:rPr lang="en-US" sz="1600" dirty="0" smtClean="0"/>
              <a:t> of PANGAEA Database: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491592"/>
            <a:ext cx="8816985" cy="341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00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0"/>
            <a:ext cx="8961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ROR API</a:t>
            </a:r>
          </a:p>
          <a:p>
            <a:pPr algn="ctr"/>
            <a:r>
              <a:rPr lang="en-US" sz="2400" b="1" dirty="0" smtClean="0"/>
              <a:t>Querying – results</a:t>
            </a:r>
            <a:endParaRPr lang="ru-RU" sz="2400" b="1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251521" y="980728"/>
            <a:ext cx="64807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For </a:t>
            </a:r>
            <a:r>
              <a:rPr lang="en-US" sz="1400" dirty="0" smtClean="0"/>
              <a:t>58.6% of </a:t>
            </a:r>
            <a:r>
              <a:rPr lang="en-US" sz="1400" dirty="0" err="1" smtClean="0"/>
              <a:t>Pan.DB</a:t>
            </a:r>
            <a:r>
              <a:rPr lang="en-US" sz="1400" dirty="0" smtClean="0"/>
              <a:t> entries a some </a:t>
            </a:r>
            <a:r>
              <a:rPr lang="en-US" sz="1400" dirty="0" err="1" smtClean="0"/>
              <a:t>ROR_id</a:t>
            </a:r>
            <a:r>
              <a:rPr lang="en-US" sz="1400" dirty="0" smtClean="0"/>
              <a:t> was found (not always the correct one)</a:t>
            </a:r>
          </a:p>
          <a:p>
            <a:r>
              <a:rPr lang="en-US" sz="1400" dirty="0" smtClean="0"/>
              <a:t>For 35.3% of </a:t>
            </a:r>
            <a:r>
              <a:rPr lang="en-US" sz="1400" dirty="0" err="1" smtClean="0"/>
              <a:t>Pan.DB</a:t>
            </a:r>
            <a:r>
              <a:rPr lang="en-US" sz="1400" dirty="0" smtClean="0"/>
              <a:t> entries nothing was found by the ROR API – empty response.</a:t>
            </a:r>
          </a:p>
          <a:p>
            <a:r>
              <a:rPr lang="en-US" sz="1400" dirty="0" smtClean="0"/>
              <a:t>In 6.1% </a:t>
            </a:r>
            <a:r>
              <a:rPr lang="en-US" sz="1400" dirty="0"/>
              <a:t>of </a:t>
            </a:r>
            <a:r>
              <a:rPr lang="en-US" sz="1400" dirty="0" err="1"/>
              <a:t>Pan.DB</a:t>
            </a:r>
            <a:r>
              <a:rPr lang="en-US" sz="1400" dirty="0"/>
              <a:t> entries </a:t>
            </a:r>
            <a:r>
              <a:rPr lang="en-US" sz="1400" dirty="0" smtClean="0"/>
              <a:t>have some error: </a:t>
            </a:r>
            <a:r>
              <a:rPr lang="en-US" sz="1400" dirty="0" err="1" smtClean="0"/>
              <a:t>KeyError</a:t>
            </a:r>
            <a:r>
              <a:rPr lang="en-US" sz="1400" dirty="0" smtClean="0"/>
              <a:t>, </a:t>
            </a:r>
            <a:r>
              <a:rPr lang="en-US" sz="1400" dirty="0" err="1" smtClean="0"/>
              <a:t>TypeError</a:t>
            </a:r>
            <a:r>
              <a:rPr lang="en-US" sz="1400" dirty="0" smtClean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0112" y="2344812"/>
            <a:ext cx="34883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Error types:</a:t>
            </a:r>
          </a:p>
          <a:p>
            <a:endParaRPr lang="en-US" sz="1600" dirty="0" smtClean="0"/>
          </a:p>
          <a:p>
            <a:r>
              <a:rPr lang="en-US" sz="1600" b="1" dirty="0" err="1" smtClean="0"/>
              <a:t>KeyError</a:t>
            </a:r>
            <a:r>
              <a:rPr lang="en-US" sz="1600" dirty="0" smtClean="0"/>
              <a:t> – API returns an error because</a:t>
            </a:r>
          </a:p>
          <a:p>
            <a:r>
              <a:rPr lang="en-US" sz="1600" dirty="0"/>
              <a:t>s</a:t>
            </a:r>
            <a:r>
              <a:rPr lang="en-US" sz="1600" dirty="0" smtClean="0"/>
              <a:t>ome of the input fields were incorrect. For example “country”=</a:t>
            </a:r>
            <a:r>
              <a:rPr lang="en-US" sz="1600" dirty="0"/>
              <a:t> 'New Jersey, </a:t>
            </a:r>
            <a:r>
              <a:rPr lang="en-US" sz="1600" dirty="0" smtClean="0"/>
              <a:t>USA‘</a:t>
            </a:r>
          </a:p>
          <a:p>
            <a:endParaRPr lang="en-US" sz="1600" dirty="0"/>
          </a:p>
          <a:p>
            <a:r>
              <a:rPr lang="en-US" sz="1600" b="1" dirty="0" err="1" smtClean="0"/>
              <a:t>TypeError</a:t>
            </a:r>
            <a:r>
              <a:rPr lang="en-US" sz="1600" dirty="0" smtClean="0"/>
              <a:t> – some of the input fields (country or name) are empty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14404"/>
            <a:ext cx="5184188" cy="3651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97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1988840"/>
            <a:ext cx="64937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Affiliation matching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407993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0"/>
            <a:ext cx="8961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ROR API</a:t>
            </a:r>
          </a:p>
          <a:p>
            <a:pPr algn="ctr"/>
            <a:r>
              <a:rPr lang="en-US" sz="2400" b="1" dirty="0" smtClean="0"/>
              <a:t>Affiliation matching –input/output</a:t>
            </a:r>
            <a:endParaRPr lang="ru-RU" sz="2400" b="1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971600" y="830997"/>
            <a:ext cx="8321514" cy="3782028"/>
            <a:chOff x="1043608" y="2242123"/>
            <a:chExt cx="8321514" cy="3782028"/>
          </a:xfrm>
        </p:grpSpPr>
        <p:sp>
          <p:nvSpPr>
            <p:cNvPr id="6" name="TextBox 5"/>
            <p:cNvSpPr txBox="1"/>
            <p:nvPr/>
          </p:nvSpPr>
          <p:spPr>
            <a:xfrm>
              <a:off x="1043608" y="2392388"/>
              <a:ext cx="3240360" cy="3631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PAN.DB </a:t>
              </a:r>
              <a:r>
                <a:rPr lang="en-US" b="1" dirty="0" smtClean="0"/>
                <a:t>input fields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abbreviation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name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city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contact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country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state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street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 smtClean="0"/>
                <a:t>uri</a:t>
              </a:r>
              <a:endParaRPr lang="en-US" sz="16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 smtClean="0"/>
                <a:t>uri_semantic</a:t>
              </a:r>
              <a:endParaRPr lang="en-US" sz="1600" dirty="0" smtClean="0"/>
            </a:p>
            <a:p>
              <a:endParaRPr lang="en-US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b="1" dirty="0"/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3673124" y="2848744"/>
              <a:ext cx="1644724" cy="15121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ROR</a:t>
              </a:r>
            </a:p>
            <a:p>
              <a:pPr algn="ctr"/>
              <a:r>
                <a:rPr lang="en-US" dirty="0" smtClean="0"/>
                <a:t>API</a:t>
              </a:r>
            </a:p>
            <a:p>
              <a:pPr algn="ctr"/>
              <a:r>
                <a:rPr lang="en-US" b="1" u="sng" dirty="0" smtClean="0">
                  <a:solidFill>
                    <a:schemeClr val="bg1"/>
                  </a:solidFill>
                </a:rPr>
                <a:t>Affiliation matching</a:t>
              </a:r>
              <a:endParaRPr lang="ru-RU" b="1" u="sng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Прямая со стрелкой 4"/>
            <p:cNvCxnSpPr/>
            <p:nvPr/>
          </p:nvCxnSpPr>
          <p:spPr>
            <a:xfrm>
              <a:off x="2771800" y="3609019"/>
              <a:ext cx="57606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/>
            <p:cNvCxnSpPr/>
            <p:nvPr/>
          </p:nvCxnSpPr>
          <p:spPr>
            <a:xfrm flipV="1">
              <a:off x="5436096" y="3558540"/>
              <a:ext cx="2325960" cy="685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332672" y="2242123"/>
              <a:ext cx="4032450" cy="3385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ROR API output</a:t>
              </a:r>
            </a:p>
            <a:p>
              <a:r>
                <a:rPr lang="en-US" sz="1600" dirty="0" smtClean="0"/>
                <a:t>List of JSON objects, sorted </a:t>
              </a:r>
              <a:r>
                <a:rPr lang="en-US" sz="1600" dirty="0"/>
                <a:t>by the matching </a:t>
              </a:r>
              <a:r>
                <a:rPr lang="en-US" sz="1600" dirty="0" smtClean="0"/>
                <a:t>confidence. The ROR id of the 1</a:t>
              </a:r>
              <a:r>
                <a:rPr lang="en-US" sz="1600" baseline="30000" dirty="0" smtClean="0"/>
                <a:t>st</a:t>
              </a:r>
              <a:r>
                <a:rPr lang="en-US" sz="1600" dirty="0" smtClean="0"/>
                <a:t> object was put in the </a:t>
              </a:r>
              <a:r>
                <a:rPr lang="en-US" sz="1600" dirty="0" err="1" smtClean="0"/>
                <a:t>aROR_id</a:t>
              </a:r>
              <a:r>
                <a:rPr lang="en-US" sz="1600" dirty="0" smtClean="0"/>
                <a:t> column  of “insitutions.csv</a:t>
              </a:r>
              <a:r>
                <a:rPr lang="en-US" dirty="0" smtClean="0"/>
                <a:t>”</a:t>
              </a:r>
            </a:p>
            <a:p>
              <a:endParaRPr lang="en-US" dirty="0"/>
            </a:p>
            <a:p>
              <a:r>
                <a:rPr lang="en-US" sz="1600" dirty="0" smtClean="0"/>
                <a:t>+ Information about the matching process: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Score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Chosen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Matching type </a:t>
              </a:r>
            </a:p>
            <a:p>
              <a:r>
                <a:rPr lang="en-US" sz="1600" dirty="0" smtClean="0"/>
                <a:t>And so on</a:t>
              </a:r>
            </a:p>
            <a:p>
              <a:r>
                <a:rPr lang="en-US" sz="1600" dirty="0" smtClean="0"/>
                <a:t>This information was also added to the </a:t>
              </a:r>
            </a:p>
            <a:p>
              <a:r>
                <a:rPr lang="en-US" sz="1600" dirty="0"/>
                <a:t>“insitutions.csv</a:t>
              </a:r>
              <a:r>
                <a:rPr lang="en-US" sz="1600" dirty="0" smtClean="0"/>
                <a:t>”</a:t>
              </a:r>
              <a:endParaRPr lang="en-US" sz="1600" dirty="0"/>
            </a:p>
          </p:txBody>
        </p:sp>
      </p:grpSp>
      <p:cxnSp>
        <p:nvCxnSpPr>
          <p:cNvPr id="15" name="Прямая соединительная линия 14"/>
          <p:cNvCxnSpPr/>
          <p:nvPr/>
        </p:nvCxnSpPr>
        <p:spPr>
          <a:xfrm>
            <a:off x="107504" y="4293096"/>
            <a:ext cx="88569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583532" y="4941168"/>
            <a:ext cx="80089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Example of Query URL:</a:t>
            </a:r>
          </a:p>
          <a:p>
            <a:endParaRPr lang="en-US" sz="1600" dirty="0" smtClean="0"/>
          </a:p>
          <a:p>
            <a:r>
              <a:rPr lang="en-US" sz="1600" dirty="0">
                <a:hlinkClick r:id="rId3"/>
              </a:rPr>
              <a:t>https://api.ror.org/organizations?affiliation=DGGE%2CDepartment+of+Geology+and+Geophysics%2C+University+of+Edinburgh%2CEdinburgh%2C+EH9+3JW%2CScotland%2CWest+Mains+Road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09594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5078</TotalTime>
  <Words>839</Words>
  <Application>Microsoft Office PowerPoint</Application>
  <PresentationFormat>Экран (4:3)</PresentationFormat>
  <Paragraphs>379</Paragraphs>
  <Slides>16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egor</dc:creator>
  <cp:lastModifiedBy>egor</cp:lastModifiedBy>
  <cp:revision>92</cp:revision>
  <dcterms:created xsi:type="dcterms:W3CDTF">2019-10-03T10:41:53Z</dcterms:created>
  <dcterms:modified xsi:type="dcterms:W3CDTF">2019-11-01T22:47:16Z</dcterms:modified>
</cp:coreProperties>
</file>