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6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3B372-8511-4FF5-8E38-AB22F6FBC885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3D5DE-4AA8-40F2-976B-452B00F7C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这次实验中我尝试了方法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）这个新的方法，即模型的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forward_hook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方法，由于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函数中不能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，因此使用全局变量完成文本序列特征向量提取的过程。通过和使用方法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）进行对比，我觉得对于提取中间层输出这一个任务，方法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）更加安全合适一些。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3D5DE-4AA8-40F2-976B-452B00F7CF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1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6209C-3686-457D-8AA7-320907F7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029721-116D-4AD1-AF5E-DA15DDF9C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2ACA4-C9ED-4CC6-9A32-822A0C98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6F6F2-F2ED-44B9-8EBD-F99F422E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969E3-021B-49F2-8D1B-2E8101A1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8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231BE-088F-4636-9904-0B8F465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E24D3-7C19-479C-A0B0-25223E23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B0B2A-93B6-4A12-98DC-3724FD0C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01A47-DF91-432D-8D9F-4AC9F04A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6DAC5-3898-4D2C-BBFF-B38CD7A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0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283B9-4C82-4398-8CA4-64BD5679B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F32FE-7DA0-4ADF-B19A-C8F5FCA69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2FAF2-EE6D-4B8C-93FC-BC8A2771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0CC6D-F45D-4185-A9AF-5782D64B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5FF2C-8E60-4498-A46F-A035DA6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7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1729-9EE1-4BB5-960D-76D4787C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99795-8566-4172-AF17-81D802FD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15BF5-1D90-4BE4-B93D-BC9B5CA6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EC38A-0F2E-49D2-905D-F9002A75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5C392-E666-4159-A1F6-68A98459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1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44A03-192F-4E1C-8A50-CE914236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DE4B3-E8EA-41BF-820F-2A444843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CB773-CFE8-4EB7-9FEC-FBB839C4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198AD-98FA-4CA6-847E-EB23DA3D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DF914-1E3D-48BB-B82B-27FC5671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7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F3929-8868-4693-813A-AB9C49B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110B1-4783-43A4-ABFF-6FA94C036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69CE6-1E1A-47A5-B1B9-DE94558C6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23E630-35D4-4847-8967-067D31C2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7F230-8B53-4B2B-B597-11ECEBE8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28484-CB34-4E60-9B34-853E0F1F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3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A38C9-AEC9-492C-A367-61709A23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A2F96-B141-4A18-94C2-B78F66FE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118CA7-54D1-43AB-8A35-DD803013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E7CC8-FAD6-4EB1-9208-53BA54F0A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1D604-F21E-4594-B391-452B88ED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8D2-5574-464B-B33C-F5FDC276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F16D6-4C0F-4795-8EC3-E9188AC1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8B1BE3-350C-49E5-80CE-F3389CCD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9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08CFB-446D-4428-818A-2DD9D4C0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E4C482-EC93-48AE-A9BC-2BBEDD70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18CB6A-6859-4CCD-BCF4-A1E51A06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2E1F86-823C-4DB8-B59F-8EEE7241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7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06E6F-086E-4667-A280-33DC805C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27F9C-D0DE-4F15-9203-30677DD2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A784F-B8A2-4D4D-8A75-69A723C0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2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94EF7-7656-41EA-8197-8D413396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8DC47-5161-4BAC-8F4E-1EA622FA1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5F223-7823-4FF6-B6FC-E2AB78FD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271B5-48B6-41EC-A600-E44F44CB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1D5A2-7BFD-44F8-9295-5B1E1526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C8811-2D87-4C63-B05F-796F1F7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3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B653A-DAB0-4FFD-B9C1-707C6E31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99C7F5-1A39-4A6E-952F-C057BEB5C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B3E7A4-A50E-464A-8B2D-CF168BE4A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E76C2-9DD6-430D-99DD-2E65B449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A53F1-2274-4BA0-A295-1DC2D26F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01D54-9A36-4FDE-BE53-8B611691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6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3CD4D7-668E-47AB-A6FA-4BE5BDAC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D615B-3EE1-4894-9FD8-20B53345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5E6CA-50A1-4581-A46F-EA5B33122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EEB9-F475-40E1-A9F7-D9C592047BE8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D9D15-1876-46A0-A920-E339D20F2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2D552-A23F-4655-BA0F-5E00A6146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8264-3CFE-4A58-BF55-DAD15D654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D7A8D-5DBF-42A7-9132-08A0D87CE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Toxic Comment Classification Challenge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8C14D-D38A-42C1-BD65-02EEFE314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1701214092</a:t>
            </a:r>
          </a:p>
          <a:p>
            <a:r>
              <a:rPr lang="zh-CN" altLang="en-US" dirty="0"/>
              <a:t>庞博琛</a:t>
            </a:r>
          </a:p>
        </p:txBody>
      </p:sp>
    </p:spTree>
    <p:extLst>
      <p:ext uri="{BB962C8B-B14F-4D97-AF65-F5344CB8AC3E}">
        <p14:creationId xmlns:p14="http://schemas.microsoft.com/office/powerpoint/2010/main" val="20663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D75B0-ED44-4645-864E-FBAB7BC5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6F08E-87E4-47EC-B8B0-8C6F54BD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lstm</a:t>
            </a:r>
            <a:r>
              <a:rPr lang="zh-CN" altLang="en-US" dirty="0"/>
              <a:t>，</a:t>
            </a:r>
            <a:r>
              <a:rPr lang="en-US" altLang="zh-CN" dirty="0" err="1"/>
              <a:t>bilstm</a:t>
            </a:r>
            <a:r>
              <a:rPr lang="en-US" altLang="zh-CN" dirty="0"/>
              <a:t>, </a:t>
            </a:r>
            <a:r>
              <a:rPr lang="en-US" altLang="zh-CN" dirty="0" err="1"/>
              <a:t>cnn</a:t>
            </a:r>
            <a:r>
              <a:rPr lang="en-US" altLang="zh-CN" dirty="0"/>
              <a:t>, self-attention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len_seq</a:t>
            </a:r>
            <a:r>
              <a:rPr lang="en-US" altLang="zh-CN" dirty="0"/>
              <a:t>, </a:t>
            </a:r>
            <a:r>
              <a:rPr lang="en-US" altLang="zh-CN" dirty="0" err="1"/>
              <a:t>embedding_dim</a:t>
            </a:r>
            <a:r>
              <a:rPr lang="en-US" altLang="zh-CN" dirty="0"/>
              <a:t>) to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feature_dim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hook for mixed function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01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158C0-04D7-4D70-B083-DDFA3010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48956-E963-410D-8DCB-3427CFF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长期依赖（</a:t>
            </a:r>
            <a:r>
              <a:rPr lang="en-US" altLang="zh-CN" dirty="0"/>
              <a:t>Long-Term Dependencies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Other RNN </a:t>
            </a:r>
            <a:r>
              <a:rPr lang="zh-CN" altLang="en-US" dirty="0"/>
              <a:t>：</a:t>
            </a:r>
            <a:r>
              <a:rPr lang="en-US" altLang="zh-CN" dirty="0"/>
              <a:t>simple</a:t>
            </a:r>
            <a:r>
              <a:rPr lang="zh-CN" altLang="en-US" dirty="0"/>
              <a:t>， </a:t>
            </a:r>
            <a:r>
              <a:rPr lang="en-US" altLang="zh-CN" dirty="0"/>
              <a:t>GRU</a:t>
            </a:r>
            <a:r>
              <a:rPr lang="zh-CN" altLang="en-US" dirty="0"/>
              <a:t>， </a:t>
            </a:r>
            <a:r>
              <a:rPr lang="en-US" altLang="zh-CN" dirty="0" err="1"/>
              <a:t>BiLSTM</a:t>
            </a:r>
            <a:endParaRPr lang="en-US" altLang="zh-CN" dirty="0"/>
          </a:p>
        </p:txBody>
      </p:sp>
      <p:pic>
        <p:nvPicPr>
          <p:cNvPr id="4" name="图片 3" descr="https://gss1.bdstatic.com/-vo3dSag_xI4khGkpoWK1HF6hhy/baike/c0%3Dbaike116%2C5%2C5%2C116%2C38/sign=8c5d1cc9daa20cf4529df68d17602053/91ef76c6a7efce1b48c95384a551f3deb58f659a.jpg">
            <a:extLst>
              <a:ext uri="{FF2B5EF4-FFF2-40B4-BE49-F238E27FC236}">
                <a16:creationId xmlns:a16="http://schemas.microsoft.com/office/drawing/2014/main" id="{FB38DECE-1DB2-4B68-B648-F2DE463CA3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22" y="1027906"/>
            <a:ext cx="6850278" cy="329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42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D7C81-9842-4FF8-913C-81218BA0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E4C47-C1DD-4B26-962D-058C7712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fix </a:t>
            </a:r>
            <a:r>
              <a:rPr lang="en-US" altLang="zh-CN" dirty="0" err="1"/>
              <a:t>seq_len</a:t>
            </a:r>
            <a:endParaRPr lang="en-US" altLang="zh-CN" dirty="0"/>
          </a:p>
          <a:p>
            <a:r>
              <a:rPr lang="en-US" altLang="zh-CN" dirty="0"/>
              <a:t>padding</a:t>
            </a:r>
          </a:p>
          <a:p>
            <a:r>
              <a:rPr lang="en-US" altLang="zh-CN" dirty="0"/>
              <a:t>1DCNN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8B018-364D-419A-BAD6-EFA968AB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35" y="1614487"/>
            <a:ext cx="6096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3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F0B2D-A1E8-4FEC-9AC3-A775256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Self-attention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7107C-92DF-4EDD-BFEE-BB22AF1D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sentence representation vector</a:t>
            </a:r>
          </a:p>
          <a:p>
            <a:r>
              <a:rPr lang="en-US" altLang="zh-CN" dirty="0"/>
              <a:t>RNN : last or mean</a:t>
            </a:r>
          </a:p>
          <a:p>
            <a:r>
              <a:rPr lang="en-US" altLang="zh-CN" dirty="0"/>
              <a:t>CNN : last</a:t>
            </a:r>
          </a:p>
          <a:p>
            <a:r>
              <a:rPr lang="en-US" altLang="zh-CN" dirty="0"/>
              <a:t>Self-attention : weight mechanism for RNN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3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46AA2-A3F9-404D-8E30-56841C39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E8040-6E16-494C-8894-62F7E77A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 for NN</a:t>
            </a:r>
          </a:p>
          <a:p>
            <a:endParaRPr lang="en-US" altLang="zh-CN" dirty="0"/>
          </a:p>
          <a:p>
            <a:r>
              <a:rPr lang="en-US" altLang="zh-CN" dirty="0" err="1"/>
              <a:t>svm</a:t>
            </a:r>
            <a:r>
              <a:rPr lang="en-US" altLang="zh-CN" dirty="0"/>
              <a:t> or other models </a:t>
            </a:r>
          </a:p>
          <a:p>
            <a:endParaRPr lang="en-US" altLang="zh-CN" dirty="0"/>
          </a:p>
          <a:p>
            <a:r>
              <a:rPr lang="en-US" altLang="zh-CN" dirty="0"/>
              <a:t>mixed model: </a:t>
            </a:r>
            <a:r>
              <a:rPr lang="en-US" altLang="zh-CN" dirty="0" err="1"/>
              <a:t>lstm</a:t>
            </a:r>
            <a:r>
              <a:rPr lang="en-US" altLang="zh-CN" dirty="0"/>
              <a:t> + </a:t>
            </a:r>
            <a:r>
              <a:rPr lang="en-US" altLang="zh-CN" dirty="0" err="1"/>
              <a:t>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75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31FA0-3760-4CD4-BB53-85CC9F94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ways in </a:t>
            </a:r>
            <a:r>
              <a:rPr lang="en-US" altLang="zh-CN" dirty="0" err="1"/>
              <a:t>pytorch</a:t>
            </a:r>
            <a:r>
              <a:rPr lang="en-US" altLang="zh-CN" dirty="0"/>
              <a:t> to get middle 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5767-5ECE-478D-A976-974A88F6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forward</a:t>
            </a:r>
            <a:r>
              <a:rPr lang="zh-CN" altLang="zh-CN" dirty="0"/>
              <a:t>函数中将网络结果和中间层数据一并返回，这个是最简单的做法，但是会改变原有的模型</a:t>
            </a:r>
          </a:p>
          <a:p>
            <a:pPr lvl="0"/>
            <a:r>
              <a:rPr lang="zh-CN" altLang="zh-CN" dirty="0"/>
              <a:t>新建一个模型，以</a:t>
            </a:r>
            <a:r>
              <a:rPr lang="en-US" altLang="zh-CN" dirty="0" err="1"/>
              <a:t>lstm</a:t>
            </a:r>
            <a:r>
              <a:rPr lang="zh-CN" altLang="zh-CN" dirty="0"/>
              <a:t>层为输出层，这个方法很灵活</a:t>
            </a:r>
          </a:p>
          <a:p>
            <a:pPr lvl="0"/>
            <a:r>
              <a:rPr lang="zh-CN" altLang="zh-CN" dirty="0"/>
              <a:t>使用</a:t>
            </a:r>
            <a:r>
              <a:rPr lang="en-US" altLang="zh-CN" dirty="0"/>
              <a:t>hook</a:t>
            </a:r>
            <a:r>
              <a:rPr lang="zh-CN" altLang="zh-CN" dirty="0"/>
              <a:t>方法，结合全局变量机制完成这个任务。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82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6B95-4D87-45CB-8821-2AB95E44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5915A-635F-4CBC-B710-9BA75825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Accuracy on six type</a:t>
            </a:r>
            <a:endParaRPr lang="zh-CN" altLang="zh-CN" dirty="0"/>
          </a:p>
          <a:p>
            <a:pPr lvl="1"/>
            <a:r>
              <a:rPr lang="en-US" altLang="zh-CN" dirty="0"/>
              <a:t>Group view</a:t>
            </a:r>
            <a:endParaRPr lang="zh-CN" altLang="zh-CN" dirty="0"/>
          </a:p>
          <a:p>
            <a:pPr lvl="1"/>
            <a:r>
              <a:rPr lang="en-US" altLang="zh-CN" dirty="0"/>
              <a:t>Single view</a:t>
            </a:r>
            <a:endParaRPr lang="zh-CN" altLang="zh-CN" dirty="0"/>
          </a:p>
          <a:p>
            <a:pPr lvl="0"/>
            <a:r>
              <a:rPr lang="en-US" altLang="zh-CN" dirty="0" err="1"/>
              <a:t>Auc</a:t>
            </a:r>
            <a:r>
              <a:rPr lang="en-US" altLang="zh-CN" dirty="0"/>
              <a:t> of model</a:t>
            </a:r>
            <a:endParaRPr lang="zh-CN" altLang="zh-CN" dirty="0"/>
          </a:p>
          <a:p>
            <a:pPr lvl="1"/>
            <a:r>
              <a:rPr lang="en-US" altLang="zh-CN" dirty="0"/>
              <a:t>Group view</a:t>
            </a:r>
            <a:endParaRPr lang="zh-CN" altLang="zh-CN" dirty="0"/>
          </a:p>
          <a:p>
            <a:pPr lvl="1"/>
            <a:r>
              <a:rPr lang="en-US" altLang="zh-CN" dirty="0"/>
              <a:t>Single view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19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47F0D-C15E-42E3-9674-CFDCA9C8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5AD16-7721-4473-9C94-CD9232FE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数据预处理，对原始的文本文件进行预处理，其中特殊的一步就是</a:t>
            </a:r>
            <a:r>
              <a:rPr lang="en-US" altLang="zh-CN" dirty="0"/>
              <a:t>word embedding</a:t>
            </a:r>
            <a:r>
              <a:rPr lang="zh-CN" altLang="zh-CN" dirty="0"/>
              <a:t>，将字符串转换为网络能够处理的数值形式。一开始我使用</a:t>
            </a:r>
            <a:r>
              <a:rPr lang="en-US" altLang="zh-CN" dirty="0"/>
              <a:t>one-hot</a:t>
            </a:r>
            <a:r>
              <a:rPr lang="zh-CN" altLang="zh-CN" dirty="0"/>
              <a:t>编码，但是由于模型比较简单，使用</a:t>
            </a:r>
            <a:r>
              <a:rPr lang="en-US" altLang="zh-CN" dirty="0"/>
              <a:t>one-hot</a:t>
            </a:r>
            <a:r>
              <a:rPr lang="zh-CN" altLang="zh-CN" dirty="0"/>
              <a:t>无法取得较好的结果，因此随后使用</a:t>
            </a:r>
            <a:r>
              <a:rPr lang="en-US" altLang="zh-CN" dirty="0"/>
              <a:t>pretrained glove model</a:t>
            </a:r>
            <a:r>
              <a:rPr lang="zh-CN" altLang="zh-CN" dirty="0"/>
              <a:t>进行训练。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之后构建测试数据集和训练数据集，并结合</a:t>
            </a:r>
            <a:r>
              <a:rPr lang="en-US" altLang="zh-CN" dirty="0" err="1"/>
              <a:t>pytorch</a:t>
            </a:r>
            <a:r>
              <a:rPr lang="zh-CN" altLang="zh-CN" dirty="0"/>
              <a:t>框架构建</a:t>
            </a:r>
            <a:r>
              <a:rPr lang="en-US" altLang="zh-CN" dirty="0"/>
              <a:t>iterator,</a:t>
            </a:r>
            <a:r>
              <a:rPr lang="zh-CN" altLang="zh-CN" dirty="0"/>
              <a:t>每次返回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seq_len</a:t>
            </a:r>
            <a:r>
              <a:rPr lang="en-US" altLang="zh-CN" dirty="0"/>
              <a:t>)</a:t>
            </a:r>
            <a:r>
              <a:rPr lang="zh-CN" altLang="zh-CN" dirty="0"/>
              <a:t>的数据进行实验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模型加载，根据不同的模型设置参数，进行训练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2130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EC05A-6F4E-463A-8C7A-3A0FE362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A57C5-CE81-4500-B0D1-B754E1D1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训练过程可视化：和之前的实验相同，使用</a:t>
            </a:r>
            <a:r>
              <a:rPr lang="en-US" altLang="zh-CN" dirty="0" err="1"/>
              <a:t>visdom</a:t>
            </a:r>
            <a:r>
              <a:rPr lang="zh-CN" altLang="zh-CN" dirty="0"/>
              <a:t>对中间的实验过程进行可视化。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模型评估：在测试集评估模型性能。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分类模型的扩展：将神经网络和传统分类器结合起来，进行对比。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76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EEFB2-3B0A-42CC-AA6A-74F0A0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Six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E94B9-80A5-4BCA-BFF3-D8E20CCF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/>
              <a:t>lstm_clf</a:t>
            </a:r>
            <a:r>
              <a:rPr lang="en-US" altLang="zh-CN" dirty="0"/>
              <a:t> : </a:t>
            </a:r>
            <a:r>
              <a:rPr lang="en-US" altLang="zh-CN" dirty="0" err="1"/>
              <a:t>glove+lstm+fc</a:t>
            </a:r>
            <a:endParaRPr lang="zh-CN" altLang="zh-CN" dirty="0"/>
          </a:p>
          <a:p>
            <a:pPr lvl="0"/>
            <a:r>
              <a:rPr lang="en-US" altLang="zh-CN" dirty="0" err="1"/>
              <a:t>bilstm_clf</a:t>
            </a:r>
            <a:r>
              <a:rPr lang="en-US" altLang="zh-CN" dirty="0"/>
              <a:t> : </a:t>
            </a:r>
            <a:r>
              <a:rPr lang="en-US" altLang="zh-CN" dirty="0" err="1"/>
              <a:t>glove+bilstm+fc</a:t>
            </a:r>
            <a:endParaRPr lang="zh-CN" altLang="zh-CN" dirty="0"/>
          </a:p>
          <a:p>
            <a:pPr lvl="0"/>
            <a:r>
              <a:rPr lang="en-US" altLang="zh-CN" dirty="0" err="1"/>
              <a:t>cnn_clf</a:t>
            </a:r>
            <a:r>
              <a:rPr lang="en-US" altLang="zh-CN" dirty="0"/>
              <a:t> : </a:t>
            </a:r>
            <a:r>
              <a:rPr lang="en-US" altLang="zh-CN" dirty="0" err="1"/>
              <a:t>glove+cnn+fc</a:t>
            </a:r>
            <a:endParaRPr lang="zh-CN" altLang="zh-CN" dirty="0"/>
          </a:p>
          <a:p>
            <a:pPr lvl="0"/>
            <a:r>
              <a:rPr lang="en-US" altLang="zh-CN" dirty="0" err="1"/>
              <a:t>attention_clf</a:t>
            </a:r>
            <a:r>
              <a:rPr lang="en-US" altLang="zh-CN" dirty="0"/>
              <a:t> : </a:t>
            </a:r>
            <a:r>
              <a:rPr lang="en-US" altLang="zh-CN" dirty="0" err="1"/>
              <a:t>glove+self-attetion+fc</a:t>
            </a:r>
            <a:endParaRPr lang="zh-CN" altLang="zh-CN" dirty="0"/>
          </a:p>
          <a:p>
            <a:pPr lvl="0"/>
            <a:r>
              <a:rPr lang="en-US" altLang="zh-CN" dirty="0" err="1"/>
              <a:t>lstm_clf_one_hot</a:t>
            </a:r>
            <a:r>
              <a:rPr lang="en-US" altLang="zh-CN" dirty="0"/>
              <a:t> : </a:t>
            </a:r>
            <a:r>
              <a:rPr lang="en-US" altLang="zh-CN" dirty="0" err="1"/>
              <a:t>one-hot+lstm+fc</a:t>
            </a:r>
            <a:endParaRPr lang="zh-CN" altLang="zh-CN" dirty="0"/>
          </a:p>
          <a:p>
            <a:pPr lvl="0"/>
            <a:r>
              <a:rPr lang="en-US" altLang="zh-CN" dirty="0" err="1"/>
              <a:t>lstm_mixed_clf</a:t>
            </a:r>
            <a:r>
              <a:rPr lang="en-US" altLang="zh-CN" dirty="0"/>
              <a:t> : </a:t>
            </a:r>
            <a:r>
              <a:rPr lang="en-US" altLang="zh-CN" dirty="0" err="1"/>
              <a:t>glove+lstm+multi-svm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9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8D6B6-031F-4F3F-9B4D-F7C8AE7F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83EB6-3559-4E79-A431-C514C672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Identify and classify toxic online comments</a:t>
            </a:r>
          </a:p>
          <a:p>
            <a:pPr lvl="0"/>
            <a:r>
              <a:rPr lang="zh-CN" altLang="zh-CN" dirty="0"/>
              <a:t>对</a:t>
            </a:r>
            <a:r>
              <a:rPr lang="en-US" altLang="zh-CN" dirty="0"/>
              <a:t>Wikipedia</a:t>
            </a:r>
            <a:r>
              <a:rPr lang="zh-CN" altLang="zh-CN" dirty="0"/>
              <a:t>上用户评论进行文本分析</a:t>
            </a:r>
          </a:p>
          <a:p>
            <a:pPr lvl="0"/>
            <a:r>
              <a:rPr lang="zh-CN" altLang="zh-CN" dirty="0"/>
              <a:t>进行多种类的文本二分类任务</a:t>
            </a:r>
          </a:p>
          <a:p>
            <a:pPr lvl="0"/>
            <a:r>
              <a:rPr lang="zh-CN" altLang="zh-CN" dirty="0"/>
              <a:t>对于每一个评论</a:t>
            </a:r>
            <a:r>
              <a:rPr lang="en-US" altLang="zh-CN" dirty="0"/>
              <a:t>toxicity</a:t>
            </a:r>
            <a:r>
              <a:rPr lang="zh-CN" altLang="zh-CN" dirty="0"/>
              <a:t>的种类有六种分别是</a:t>
            </a:r>
            <a:endParaRPr lang="en-US" altLang="zh-CN" dirty="0"/>
          </a:p>
          <a:p>
            <a:pPr lvl="1"/>
            <a:r>
              <a:rPr lang="en-US" altLang="zh-CN" dirty="0"/>
              <a:t>['toxic', '</a:t>
            </a:r>
            <a:r>
              <a:rPr lang="en-US" altLang="zh-CN" dirty="0" err="1"/>
              <a:t>severe_toxic</a:t>
            </a:r>
            <a:r>
              <a:rPr lang="en-US" altLang="zh-CN" dirty="0"/>
              <a:t>', '</a:t>
            </a:r>
            <a:r>
              <a:rPr lang="en-US" altLang="zh-CN" dirty="0" err="1"/>
              <a:t>obscene','threat</a:t>
            </a:r>
            <a:r>
              <a:rPr lang="en-US" altLang="zh-CN" dirty="0"/>
              <a:t>', 'insult', '</a:t>
            </a:r>
            <a:r>
              <a:rPr lang="en-US" altLang="zh-CN" dirty="0" err="1"/>
              <a:t>identity_hate</a:t>
            </a:r>
            <a:r>
              <a:rPr lang="en-US" altLang="zh-CN" dirty="0"/>
              <a:t>']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42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9B21F-E574-4A0C-B4F9-1CB5B1A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66311-A086-4708-BCB8-87B2D22D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Loss</a:t>
            </a:r>
            <a:endParaRPr lang="zh-CN" altLang="zh-CN" dirty="0"/>
          </a:p>
          <a:p>
            <a:pPr lvl="0"/>
            <a:r>
              <a:rPr lang="en-US" altLang="zh-CN" dirty="0"/>
              <a:t>Log</a:t>
            </a:r>
            <a:endParaRPr lang="zh-CN" altLang="zh-CN" dirty="0"/>
          </a:p>
          <a:p>
            <a:pPr lvl="0"/>
            <a:r>
              <a:rPr lang="en-US" altLang="zh-CN" dirty="0"/>
              <a:t>Accuracy on six type</a:t>
            </a:r>
            <a:endParaRPr lang="zh-CN" altLang="zh-CN" dirty="0"/>
          </a:p>
          <a:p>
            <a:pPr lvl="1"/>
            <a:r>
              <a:rPr lang="en-US" altLang="zh-CN" dirty="0"/>
              <a:t>Group view</a:t>
            </a:r>
            <a:endParaRPr lang="zh-CN" altLang="zh-CN" dirty="0"/>
          </a:p>
          <a:p>
            <a:pPr lvl="1"/>
            <a:r>
              <a:rPr lang="en-US" altLang="zh-CN" dirty="0"/>
              <a:t>Single view</a:t>
            </a:r>
            <a:endParaRPr lang="zh-CN" altLang="zh-CN" dirty="0"/>
          </a:p>
          <a:p>
            <a:pPr lvl="0"/>
            <a:r>
              <a:rPr lang="en-US" altLang="zh-CN" dirty="0" err="1"/>
              <a:t>Auc</a:t>
            </a:r>
            <a:r>
              <a:rPr lang="en-US" altLang="zh-CN" dirty="0"/>
              <a:t> of model</a:t>
            </a:r>
            <a:endParaRPr lang="zh-CN" altLang="zh-CN" dirty="0"/>
          </a:p>
          <a:p>
            <a:pPr lvl="1"/>
            <a:r>
              <a:rPr lang="en-US" altLang="zh-CN" dirty="0"/>
              <a:t>Group view</a:t>
            </a:r>
            <a:endParaRPr lang="zh-CN" altLang="zh-CN" dirty="0"/>
          </a:p>
          <a:p>
            <a:pPr lvl="1"/>
            <a:r>
              <a:rPr lang="en-US" altLang="zh-CN" dirty="0"/>
              <a:t>Single view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1172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1398D-7F3E-4F6B-BD1D-7FE80870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FB44-8E80-4E23-92D5-39982054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Turn to web page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22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80BE7-3DD7-4395-B268-4975EF6C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comparison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F6C62008-C51A-4926-BE6F-6D753A861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17540"/>
              </p:ext>
            </p:extLst>
          </p:nvPr>
        </p:nvGraphicFramePr>
        <p:xfrm>
          <a:off x="1356852" y="2271251"/>
          <a:ext cx="8775289" cy="189006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58154">
                  <a:extLst>
                    <a:ext uri="{9D8B030D-6E8A-4147-A177-3AD203B41FA5}">
                      <a16:colId xmlns:a16="http://schemas.microsoft.com/office/drawing/2014/main" val="1906873978"/>
                    </a:ext>
                  </a:extLst>
                </a:gridCol>
                <a:gridCol w="1816759">
                  <a:extLst>
                    <a:ext uri="{9D8B030D-6E8A-4147-A177-3AD203B41FA5}">
                      <a16:colId xmlns:a16="http://schemas.microsoft.com/office/drawing/2014/main" val="1839615457"/>
                    </a:ext>
                  </a:extLst>
                </a:gridCol>
                <a:gridCol w="1759259">
                  <a:extLst>
                    <a:ext uri="{9D8B030D-6E8A-4147-A177-3AD203B41FA5}">
                      <a16:colId xmlns:a16="http://schemas.microsoft.com/office/drawing/2014/main" val="3066142914"/>
                    </a:ext>
                  </a:extLst>
                </a:gridCol>
                <a:gridCol w="1941710">
                  <a:extLst>
                    <a:ext uri="{9D8B030D-6E8A-4147-A177-3AD203B41FA5}">
                      <a16:colId xmlns:a16="http://schemas.microsoft.com/office/drawing/2014/main" val="266983391"/>
                    </a:ext>
                  </a:extLst>
                </a:gridCol>
                <a:gridCol w="1499407">
                  <a:extLst>
                    <a:ext uri="{9D8B030D-6E8A-4147-A177-3AD203B41FA5}">
                      <a16:colId xmlns:a16="http://schemas.microsoft.com/office/drawing/2014/main" val="2597547396"/>
                    </a:ext>
                  </a:extLst>
                </a:gridCol>
              </a:tblGrid>
              <a:tr h="945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lstm_clf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bilstm_clf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cnn_clf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attention_clf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mixed_clf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830813"/>
                  </a:ext>
                </a:extLst>
              </a:tr>
              <a:tr h="945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0.96800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0.96418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0.96521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0.96223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0.96223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5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3AB38-BD3F-4C1B-B92C-396DEB2F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35B95-9A7E-48FE-88BE-8BCCD197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由于数据集大小的原因，本次实验主要在实验室服务器上运行，前期的数据预处理部分和</a:t>
            </a:r>
            <a:r>
              <a:rPr lang="en-US" altLang="zh-CN" dirty="0"/>
              <a:t>sample</a:t>
            </a:r>
            <a:r>
              <a:rPr lang="zh-CN" altLang="zh-CN" dirty="0"/>
              <a:t>实验在笔记本上完成。</a:t>
            </a:r>
          </a:p>
          <a:p>
            <a:r>
              <a:rPr lang="zh-CN" altLang="zh-CN" dirty="0"/>
              <a:t>使用的机器学习框架</a:t>
            </a:r>
          </a:p>
          <a:p>
            <a:r>
              <a:rPr lang="en-US" altLang="zh-CN" dirty="0"/>
              <a:t>Python3.6</a:t>
            </a:r>
            <a:endParaRPr lang="zh-CN" altLang="zh-CN" dirty="0"/>
          </a:p>
          <a:p>
            <a:r>
              <a:rPr lang="en-US" altLang="zh-CN" dirty="0" err="1"/>
              <a:t>Pytorch</a:t>
            </a:r>
            <a:r>
              <a:rPr lang="en-US" altLang="zh-CN" dirty="0"/>
              <a:t> 0.4.0</a:t>
            </a:r>
            <a:endParaRPr lang="zh-CN" altLang="zh-CN" dirty="0"/>
          </a:p>
          <a:p>
            <a:r>
              <a:rPr lang="zh-CN" altLang="zh-CN" dirty="0"/>
              <a:t>可视化部分使用</a:t>
            </a:r>
            <a:r>
              <a:rPr lang="en-US" altLang="zh-CN" dirty="0" err="1"/>
              <a:t>pytorch</a:t>
            </a:r>
            <a:r>
              <a:rPr lang="zh-CN" altLang="zh-CN" dirty="0"/>
              <a:t>推荐的</a:t>
            </a:r>
            <a:r>
              <a:rPr lang="en-US" altLang="zh-CN" dirty="0" err="1"/>
              <a:t>Visdom</a:t>
            </a:r>
            <a:r>
              <a:rPr lang="zh-CN" altLang="zh-CN" dirty="0"/>
              <a:t>可视化框架，具体细节见后面的可视化</a:t>
            </a:r>
            <a:r>
              <a:rPr lang="zh-CN" altLang="en-US" dirty="0"/>
              <a:t>展示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26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F4143-B62E-4BCF-A5A7-9B66F4E2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14E4A-9DEF-4D42-B692-EBE6B9FB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train.csv - the training set, contains comments with their binary labels</a:t>
            </a:r>
          </a:p>
          <a:p>
            <a:r>
              <a:rPr lang="en-US" altLang="zh-CN" sz="2000" dirty="0"/>
              <a:t>test.csv - the test set, you must predict the toxicity probabilities for these comments. To deter hand labeling, the test set contains some comments which are not included in scoring.</a:t>
            </a:r>
          </a:p>
          <a:p>
            <a:r>
              <a:rPr lang="en-US" altLang="zh-CN" sz="2000" dirty="0"/>
              <a:t>sample_submission.csv - a sample submission file in the correct format</a:t>
            </a:r>
          </a:p>
          <a:p>
            <a:r>
              <a:rPr lang="en-US" altLang="zh-CN" sz="2000" dirty="0"/>
              <a:t>test_labels.csv - labels for the test data; value of -1 indicates it was not used for scoring; (Note: file added after competition close!)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EC0624-13D4-429B-A104-A7F2AD10AF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4338" y="3878826"/>
            <a:ext cx="8723324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D8A8-9803-4885-ABE9-6D85A650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2E307-4748-4CD0-8824-478B1D25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new test.csv</a:t>
            </a:r>
          </a:p>
          <a:p>
            <a:endParaRPr lang="en-US" altLang="zh-CN" dirty="0"/>
          </a:p>
          <a:p>
            <a:r>
              <a:rPr lang="en-US" altLang="zh-CN" dirty="0"/>
              <a:t>unbalance for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C0902-DBA7-459E-AF43-9D02BB17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DDF70-A052-4359-AED8-12A02DE9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对数据进行预处理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test</a:t>
            </a:r>
            <a:r>
              <a:rPr lang="zh-CN" altLang="en-US" dirty="0"/>
              <a:t>数据集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dataset</a:t>
            </a:r>
            <a:r>
              <a:rPr lang="zh-CN" altLang="en-US" dirty="0"/>
              <a:t>和</a:t>
            </a:r>
            <a:r>
              <a:rPr lang="en-US" altLang="zh-CN" dirty="0"/>
              <a:t>data iterator for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r>
              <a:rPr lang="zh-CN" altLang="en-US" dirty="0"/>
              <a:t>加载</a:t>
            </a:r>
            <a:r>
              <a:rPr lang="en-US" altLang="zh-CN" dirty="0"/>
              <a:t>glove</a:t>
            </a:r>
            <a:r>
              <a:rPr lang="zh-CN" altLang="en-US" dirty="0"/>
              <a:t>编码模型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vocabulary</a:t>
            </a:r>
          </a:p>
          <a:p>
            <a:r>
              <a:rPr lang="en-US" altLang="zh-CN" dirty="0" err="1"/>
              <a:t>pytorch</a:t>
            </a:r>
            <a:r>
              <a:rPr lang="zh-CN" altLang="en-US" dirty="0"/>
              <a:t>中，字符编码通过</a:t>
            </a:r>
            <a:r>
              <a:rPr lang="en-US" altLang="zh-CN" dirty="0"/>
              <a:t>Embedding</a:t>
            </a:r>
            <a:r>
              <a:rPr lang="zh-CN" altLang="en-US" dirty="0"/>
              <a:t>的网络层来实现，加载</a:t>
            </a:r>
            <a:r>
              <a:rPr lang="en-US" altLang="zh-CN" dirty="0" err="1"/>
              <a:t>embedding.weight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31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265FF-4F36-4B13-9E31-76BADD12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0A6B1-A8F6-4435-AA41-C0FBD004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['toxic', '</a:t>
            </a:r>
            <a:r>
              <a:rPr lang="en-US" altLang="zh-CN" dirty="0" err="1"/>
              <a:t>severe_toxic</a:t>
            </a:r>
            <a:r>
              <a:rPr lang="en-US" altLang="zh-CN" dirty="0"/>
              <a:t>', '</a:t>
            </a:r>
            <a:r>
              <a:rPr lang="en-US" altLang="zh-CN" dirty="0" err="1"/>
              <a:t>obscene','threat</a:t>
            </a:r>
            <a:r>
              <a:rPr lang="en-US" altLang="zh-CN" dirty="0"/>
              <a:t>', 'insult', '</a:t>
            </a:r>
            <a:r>
              <a:rPr lang="en-US" altLang="zh-CN" dirty="0" err="1"/>
              <a:t>identity_hate</a:t>
            </a:r>
            <a:r>
              <a:rPr lang="en-US" altLang="zh-CN" dirty="0"/>
              <a:t>’]</a:t>
            </a:r>
          </a:p>
          <a:p>
            <a:r>
              <a:rPr lang="en-US" altLang="zh-CN" dirty="0"/>
              <a:t>multi-</a:t>
            </a:r>
            <a:r>
              <a:rPr lang="en-US" altLang="zh-CN" dirty="0" err="1"/>
              <a:t>ouput</a:t>
            </a:r>
            <a:r>
              <a:rPr lang="en-US" altLang="zh-CN" dirty="0"/>
              <a:t> </a:t>
            </a:r>
            <a:r>
              <a:rPr lang="en-US" altLang="zh-CN" dirty="0" err="1"/>
              <a:t>clf</a:t>
            </a:r>
            <a:endParaRPr lang="en-US" altLang="zh-CN" dirty="0"/>
          </a:p>
          <a:p>
            <a:r>
              <a:rPr lang="en-US" altLang="zh-CN" dirty="0"/>
              <a:t>'toxic'</a:t>
            </a:r>
            <a:r>
              <a:rPr lang="zh-CN" altLang="zh-CN" dirty="0"/>
              <a:t>和</a:t>
            </a:r>
            <a:r>
              <a:rPr lang="en-US" altLang="zh-CN" dirty="0"/>
              <a:t> '</a:t>
            </a:r>
            <a:r>
              <a:rPr lang="en-US" altLang="zh-CN" dirty="0" err="1"/>
              <a:t>severe_toxic</a:t>
            </a:r>
            <a:r>
              <a:rPr lang="en-US" altLang="zh-CN" dirty="0"/>
              <a:t>’</a:t>
            </a:r>
          </a:p>
          <a:p>
            <a:pPr lvl="1"/>
            <a:r>
              <a:rPr lang="zh-CN" altLang="en-US" dirty="0"/>
              <a:t>相关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两种思路</a:t>
            </a:r>
            <a:endParaRPr lang="en-US" altLang="zh-CN" dirty="0"/>
          </a:p>
          <a:p>
            <a:pPr lvl="1"/>
            <a:r>
              <a:rPr lang="zh-CN" altLang="zh-CN" dirty="0"/>
              <a:t>每个</a:t>
            </a:r>
            <a:r>
              <a:rPr lang="en-US" altLang="zh-CN" dirty="0"/>
              <a:t>type</a:t>
            </a:r>
            <a:r>
              <a:rPr lang="zh-CN" altLang="zh-CN" dirty="0"/>
              <a:t>相互独立，分别训练多个文本二分类的分类器</a:t>
            </a:r>
          </a:p>
          <a:p>
            <a:pPr lvl="1"/>
            <a:r>
              <a:rPr lang="zh-CN" altLang="zh-CN" dirty="0"/>
              <a:t>由于每个子问题是二分类问题，将预测看作是一个整体，训练一个统一的模型直接给出评论记录在不同</a:t>
            </a:r>
            <a:r>
              <a:rPr lang="en-US" altLang="zh-CN" dirty="0"/>
              <a:t>type</a:t>
            </a:r>
            <a:r>
              <a:rPr lang="zh-CN" altLang="zh-CN" dirty="0"/>
              <a:t>上的置信度，并进行二分类任务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7AB4D6-558D-4CDC-8F4A-8F04635F80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79806" y="2405801"/>
            <a:ext cx="2577895" cy="24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9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CD7B-A83E-4B40-884E-D47D302B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FE0E7-E7BD-45CB-A8D6-46CAA01A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embedding</a:t>
            </a:r>
          </a:p>
          <a:p>
            <a:r>
              <a:rPr lang="en-US" altLang="zh-CN" dirty="0" err="1"/>
              <a:t>feature_extraction</a:t>
            </a:r>
            <a:endParaRPr lang="en-US" altLang="zh-CN" dirty="0"/>
          </a:p>
          <a:p>
            <a:r>
              <a:rPr lang="en-US" altLang="zh-CN" dirty="0"/>
              <a:t>classification</a:t>
            </a:r>
          </a:p>
        </p:txBody>
      </p:sp>
      <p:pic>
        <p:nvPicPr>
          <p:cNvPr id="1030" name="Picture 6" descr="https://timgsa.baidu.com/timg?image&amp;quality=80&amp;size=b10000_10000&amp;sec=1530774785&amp;di=1e05b6b490a2319a02084f91d1175b21&amp;src=http://pic.58pic.com/58pic/14/36/61/66B58PICrqM_1024.png">
            <a:extLst>
              <a:ext uri="{FF2B5EF4-FFF2-40B4-BE49-F238E27FC236}">
                <a16:creationId xmlns:a16="http://schemas.microsoft.com/office/drawing/2014/main" id="{A30EE0A9-1C12-4BD6-A194-2A37EF9DE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88" y="595312"/>
            <a:ext cx="2714625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BFC504-519F-49E9-8269-25D214F1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60" y="3446406"/>
            <a:ext cx="4267557" cy="30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7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B115-67AB-443E-941C-8B15BB75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3468D-6C12-474F-BB3C-F9B59C42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err="1"/>
              <a:t>len_seq</a:t>
            </a:r>
            <a:r>
              <a:rPr lang="en-US" altLang="zh-CN" dirty="0"/>
              <a:t>) to (</a:t>
            </a:r>
            <a:r>
              <a:rPr lang="en-US" altLang="zh-CN" dirty="0" err="1"/>
              <a:t>len_seq</a:t>
            </a:r>
            <a:r>
              <a:rPr lang="en-US" altLang="zh-CN" dirty="0"/>
              <a:t>, </a:t>
            </a:r>
            <a:r>
              <a:rPr lang="en-US" altLang="zh-CN" dirty="0" err="1"/>
              <a:t>embedding_dim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method</a:t>
            </a:r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	one-hot embedding</a:t>
            </a:r>
            <a:r>
              <a:rPr lang="zh-CN" altLang="zh-CN" dirty="0"/>
              <a:t>：即将</a:t>
            </a:r>
            <a:r>
              <a:rPr lang="en-US" altLang="zh-CN" dirty="0"/>
              <a:t>word</a:t>
            </a:r>
            <a:r>
              <a:rPr lang="zh-CN" altLang="zh-CN" dirty="0"/>
              <a:t>转换为长度为</a:t>
            </a:r>
            <a:r>
              <a:rPr lang="en-US" altLang="zh-CN" dirty="0" err="1"/>
              <a:t>vocabulary_size</a:t>
            </a:r>
            <a:r>
              <a:rPr lang="zh-CN" altLang="zh-CN" dirty="0"/>
              <a:t>的向量，第</a:t>
            </a:r>
            <a:r>
              <a:rPr lang="en-US" altLang="zh-CN" dirty="0" err="1"/>
              <a:t>idx</a:t>
            </a:r>
            <a:r>
              <a:rPr lang="zh-CN" altLang="zh-CN" dirty="0"/>
              <a:t>维设为</a:t>
            </a:r>
            <a:r>
              <a:rPr lang="en-US" altLang="zh-CN" dirty="0"/>
              <a:t>1</a:t>
            </a:r>
            <a:r>
              <a:rPr lang="zh-CN" altLang="zh-CN" dirty="0"/>
              <a:t>，其余位均为</a:t>
            </a:r>
            <a:r>
              <a:rPr lang="en-US" altLang="zh-CN" dirty="0"/>
              <a:t>0</a:t>
            </a:r>
            <a:endParaRPr lang="zh-CN" altLang="zh-CN" dirty="0"/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	</a:t>
            </a:r>
            <a:r>
              <a:rPr lang="zh-CN" altLang="zh-CN" dirty="0"/>
              <a:t>隐主题</a:t>
            </a:r>
            <a:r>
              <a:rPr lang="en-US" altLang="zh-CN" dirty="0"/>
              <a:t>embedding</a:t>
            </a:r>
            <a:r>
              <a:rPr lang="zh-CN" altLang="zh-CN" dirty="0"/>
              <a:t>：结合</a:t>
            </a:r>
            <a:r>
              <a:rPr lang="en-US" altLang="zh-CN" dirty="0"/>
              <a:t>LDA</a:t>
            </a:r>
            <a:r>
              <a:rPr lang="zh-CN" altLang="zh-CN" dirty="0"/>
              <a:t>，</a:t>
            </a:r>
            <a:r>
              <a:rPr lang="en-US" altLang="zh-CN" dirty="0"/>
              <a:t>PLSA</a:t>
            </a:r>
            <a:r>
              <a:rPr lang="zh-CN" altLang="zh-CN" dirty="0"/>
              <a:t>等主题方法得到</a:t>
            </a:r>
            <a:r>
              <a:rPr lang="en-US" altLang="zh-CN" dirty="0"/>
              <a:t>word</a:t>
            </a:r>
            <a:r>
              <a:rPr lang="zh-CN" altLang="zh-CN" dirty="0"/>
              <a:t>在不同隐主题上的分布，并得到</a:t>
            </a:r>
            <a:r>
              <a:rPr lang="en-US" altLang="zh-CN" dirty="0"/>
              <a:t>embedding vector</a:t>
            </a:r>
            <a:endParaRPr lang="zh-CN" altLang="zh-CN" dirty="0"/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	</a:t>
            </a:r>
            <a:r>
              <a:rPr lang="zh-CN" altLang="zh-CN" dirty="0"/>
              <a:t>基于矩阵方法的</a:t>
            </a:r>
            <a:r>
              <a:rPr lang="en-US" altLang="zh-CN" dirty="0"/>
              <a:t>embedding</a:t>
            </a:r>
            <a:r>
              <a:rPr lang="zh-CN" altLang="zh-CN" dirty="0"/>
              <a:t>：比如</a:t>
            </a:r>
            <a:r>
              <a:rPr lang="en-US" altLang="zh-CN" dirty="0"/>
              <a:t>glove</a:t>
            </a:r>
            <a:r>
              <a:rPr lang="zh-CN" altLang="zh-CN" dirty="0"/>
              <a:t>模型</a:t>
            </a:r>
          </a:p>
          <a:p>
            <a:pPr lvl="1"/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	</a:t>
            </a:r>
            <a:r>
              <a:rPr lang="zh-CN" altLang="zh-CN" dirty="0"/>
              <a:t>基于网络的方法：比如</a:t>
            </a:r>
            <a:r>
              <a:rPr lang="en-US" altLang="zh-CN" dirty="0"/>
              <a:t>word2vec</a:t>
            </a:r>
            <a:r>
              <a:rPr lang="zh-CN" altLang="zh-CN" dirty="0"/>
              <a:t>和神经网络方法</a:t>
            </a:r>
          </a:p>
          <a:p>
            <a:r>
              <a:rPr lang="en-US" altLang="zh-CN" dirty="0"/>
              <a:t>one-hot embedding </a:t>
            </a:r>
            <a:r>
              <a:rPr lang="zh-CN" altLang="en-US" dirty="0"/>
              <a:t>和 </a:t>
            </a:r>
            <a:r>
              <a:rPr lang="en-US" altLang="zh-CN" dirty="0"/>
              <a:t>glove model </a:t>
            </a:r>
            <a:r>
              <a:rPr lang="zh-CN" altLang="en-US" dirty="0"/>
              <a:t>和 （</a:t>
            </a:r>
            <a:r>
              <a:rPr lang="en-US" altLang="zh-CN" dirty="0" err="1"/>
              <a:t>allen-nlp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6881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829</Words>
  <Application>Microsoft Office PowerPoint</Application>
  <PresentationFormat>宽屏</PresentationFormat>
  <Paragraphs>135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Times New Roman</vt:lpstr>
      <vt:lpstr>Office 主题​​</vt:lpstr>
      <vt:lpstr>Toxic Comment Classification Challenge</vt:lpstr>
      <vt:lpstr>Challenge Description</vt:lpstr>
      <vt:lpstr>Experiment Environment</vt:lpstr>
      <vt:lpstr>Data Analysis</vt:lpstr>
      <vt:lpstr>Data Analysis</vt:lpstr>
      <vt:lpstr>data process</vt:lpstr>
      <vt:lpstr>Challenge Analysis</vt:lpstr>
      <vt:lpstr>Model Design</vt:lpstr>
      <vt:lpstr>Embedding</vt:lpstr>
      <vt:lpstr>Feature extraction</vt:lpstr>
      <vt:lpstr>LSTM</vt:lpstr>
      <vt:lpstr>CNN</vt:lpstr>
      <vt:lpstr>Self-attention</vt:lpstr>
      <vt:lpstr>Classification</vt:lpstr>
      <vt:lpstr>Three ways in pytorch to get middle state</vt:lpstr>
      <vt:lpstr>Evaluate</vt:lpstr>
      <vt:lpstr>Experiment</vt:lpstr>
      <vt:lpstr>Experiment</vt:lpstr>
      <vt:lpstr>Six </vt:lpstr>
      <vt:lpstr>visualization</vt:lpstr>
      <vt:lpstr>Vis Time</vt:lpstr>
      <vt:lpstr>Result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 Challenge</dc:title>
  <dc:creator>庞 博琛</dc:creator>
  <cp:lastModifiedBy>庞 博琛</cp:lastModifiedBy>
  <cp:revision>7</cp:revision>
  <dcterms:created xsi:type="dcterms:W3CDTF">2018-07-05T06:53:44Z</dcterms:created>
  <dcterms:modified xsi:type="dcterms:W3CDTF">2018-07-05T08:47:16Z</dcterms:modified>
</cp:coreProperties>
</file>