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33" d="100"/>
          <a:sy n="33" d="100"/>
        </p:scale>
        <p:origin x="900" y="-5016"/>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2802" y="78"/>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06E83F0D-B3DF-4810-8DEF-F32FFBD9D52D}" type="datetimeFigureOut">
              <a:rPr lang="zh-CN" altLang="en-US" smtClean="0"/>
              <a:t>2016/11/29</a:t>
            </a:fld>
            <a:endParaRPr lang="zh-CN" altLang="en-US"/>
          </a:p>
        </p:txBody>
      </p:sp>
      <p:sp>
        <p:nvSpPr>
          <p:cNvPr id="4" name="页脚占位符 3"/>
          <p:cNvSpPr>
            <a:spLocks noGrp="1"/>
          </p:cNvSpPr>
          <p:nvPr>
            <p:ph type="ftr" sz="quarter" idx="2"/>
          </p:nvPr>
        </p:nvSpPr>
        <p:spPr>
          <a:xfrm>
            <a:off x="0" y="8824913"/>
            <a:ext cx="3035300" cy="46513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967163" y="8824913"/>
            <a:ext cx="3035300" cy="465137"/>
          </a:xfrm>
          <a:prstGeom prst="rect">
            <a:avLst/>
          </a:prstGeom>
        </p:spPr>
        <p:txBody>
          <a:bodyPr vert="horz" lIns="91440" tIns="45720" rIns="91440" bIns="45720" rtlCol="0" anchor="b"/>
          <a:lstStyle>
            <a:lvl1pPr algn="r">
              <a:defRPr sz="1200"/>
            </a:lvl1pPr>
          </a:lstStyle>
          <a:p>
            <a:fld id="{29C04867-DB4E-4DCE-B77C-C99BA6DFAF39}" type="slidenum">
              <a:rPr lang="zh-CN" altLang="en-US" smtClean="0"/>
              <a:t>‹#›</a:t>
            </a:fld>
            <a:endParaRPr lang="zh-CN" altLang="en-US"/>
          </a:p>
        </p:txBody>
      </p:sp>
    </p:spTree>
    <p:extLst>
      <p:ext uri="{BB962C8B-B14F-4D97-AF65-F5344CB8AC3E}">
        <p14:creationId xmlns:p14="http://schemas.microsoft.com/office/powerpoint/2010/main" val="224092918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40142319"/>
            <a:ext cx="30267275" cy="26519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This poster template is set up for A0</a:t>
            </a:r>
            <a:r>
              <a:rPr lang="en-US" sz="6000" baseline="0" dirty="0">
                <a:solidFill>
                  <a:srgbClr val="7F7F7F"/>
                </a:solidFill>
                <a:latin typeface="Calibri" pitchFamily="34" charset="0"/>
                <a:cs typeface="Calibri" panose="020F0502020204030204" pitchFamily="34" charset="0"/>
              </a:rPr>
              <a:t> international paper size of 1189 mm x 841 mm</a:t>
            </a:r>
            <a:r>
              <a:rPr lang="en-US" sz="6000" dirty="0">
                <a:solidFill>
                  <a:srgbClr val="7F7F7F"/>
                </a:solidFill>
                <a:latin typeface="Calibri" pitchFamily="34" charset="0"/>
                <a:cs typeface="Calibri" panose="020F0502020204030204" pitchFamily="34" charset="0"/>
              </a:rPr>
              <a:t> (46.8” high by 33.1” wide). It can be printed at</a:t>
            </a:r>
            <a:r>
              <a:rPr lang="en-US" sz="6000" baseline="0" dirty="0">
                <a:solidFill>
                  <a:srgbClr val="7F7F7F"/>
                </a:solidFill>
                <a:latin typeface="Calibri" pitchFamily="34" charset="0"/>
                <a:cs typeface="Calibri" panose="020F0502020204030204" pitchFamily="34" charset="0"/>
              </a:rPr>
              <a:t> 70.6% for an A1 poster of 841 mm x 594 mm.</a:t>
            </a:r>
            <a:endParaRPr lang="en-US" sz="60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International: +(1) 913-441-1410</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a:t>Click to edit Master title style</a:t>
            </a:r>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11/29/2016</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4.wmf"/><Relationship Id="rId21" Type="http://schemas.openxmlformats.org/officeDocument/2006/relationships/image" Target="../media/image19.png"/><Relationship Id="rId7" Type="http://schemas.openxmlformats.org/officeDocument/2006/relationships/image" Target="../media/image8.png"/><Relationship Id="rId12" Type="http://schemas.openxmlformats.org/officeDocument/2006/relationships/image" Target="../media/image100.png"/><Relationship Id="rId17" Type="http://schemas.openxmlformats.org/officeDocument/2006/relationships/image" Target="../media/image12.png"/><Relationship Id="rId25" Type="http://schemas.openxmlformats.org/officeDocument/2006/relationships/image" Target="../media/image23.png"/><Relationship Id="rId2" Type="http://schemas.openxmlformats.org/officeDocument/2006/relationships/image" Target="../media/image3.jpg"/><Relationship Id="rId16" Type="http://schemas.openxmlformats.org/officeDocument/2006/relationships/image" Target="../media/image15.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7.wmf"/><Relationship Id="rId24" Type="http://schemas.openxmlformats.org/officeDocument/2006/relationships/image" Target="../media/image22.png"/><Relationship Id="rId5" Type="http://schemas.openxmlformats.org/officeDocument/2006/relationships/image" Target="../media/image6.jpg"/><Relationship Id="rId15" Type="http://schemas.openxmlformats.org/officeDocument/2006/relationships/image" Target="../media/image14.png"/><Relationship Id="rId23" Type="http://schemas.openxmlformats.org/officeDocument/2006/relationships/image" Target="../media/image21.png"/><Relationship Id="rId19" Type="http://schemas.openxmlformats.org/officeDocument/2006/relationships/image" Target="../media/image17.png"/><Relationship Id="rId4" Type="http://schemas.openxmlformats.org/officeDocument/2006/relationships/image" Target="../media/image5.wmf"/><Relationship Id="rId9" Type="http://schemas.openxmlformats.org/officeDocument/2006/relationships/image" Target="../media/image10.png"/><Relationship Id="rId14" Type="http://schemas.openxmlformats.org/officeDocument/2006/relationships/image" Target="../media/image13.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547779" y="720885"/>
            <a:ext cx="21117102" cy="4509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altLang="zh-CN" sz="8000" b="1">
                <a:solidFill>
                  <a:schemeClr val="bg1"/>
                </a:solidFill>
              </a:rPr>
              <a:t>Stereo-Inertial Pose Estimation and Online Sensors Extrinsic Calibration</a:t>
            </a:r>
            <a:endParaRPr lang="en-GB" altLang="zh-CN" sz="8000" b="1">
              <a:solidFill>
                <a:schemeClr val="bg1"/>
              </a:solidFill>
            </a:endParaRPr>
          </a:p>
          <a:p>
            <a:pPr algn="ctr" eaLnBrk="1" hangingPunct="1"/>
            <a:endParaRPr lang="en-US" sz="76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547779" y="3167496"/>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b="1" dirty="0" err="1">
                <a:solidFill>
                  <a:schemeClr val="accent3">
                    <a:lumMod val="20000"/>
                    <a:lumOff val="80000"/>
                  </a:schemeClr>
                </a:solidFill>
                <a:latin typeface="+mn-lt"/>
              </a:rPr>
              <a:t>Fumin</a:t>
            </a:r>
            <a:r>
              <a:rPr lang="en-US" sz="4600" b="1" dirty="0">
                <a:solidFill>
                  <a:schemeClr val="accent3">
                    <a:lumMod val="20000"/>
                    <a:lumOff val="80000"/>
                  </a:schemeClr>
                </a:solidFill>
                <a:latin typeface="+mn-lt"/>
              </a:rPr>
              <a:t> Pang   and   </a:t>
            </a:r>
            <a:r>
              <a:rPr lang="en-US" sz="4600" b="1" dirty="0" err="1">
                <a:solidFill>
                  <a:schemeClr val="accent3">
                    <a:lumMod val="20000"/>
                    <a:lumOff val="80000"/>
                  </a:schemeClr>
                </a:solidFill>
                <a:latin typeface="+mn-lt"/>
              </a:rPr>
              <a:t>Tianmiao</a:t>
            </a:r>
            <a:r>
              <a:rPr lang="en-US" sz="4600" b="1" dirty="0">
                <a:solidFill>
                  <a:schemeClr val="accent3">
                    <a:lumMod val="20000"/>
                    <a:lumOff val="80000"/>
                  </a:schemeClr>
                </a:solidFill>
                <a:latin typeface="+mn-lt"/>
              </a:rPr>
              <a:t> Wang</a:t>
            </a:r>
            <a:endParaRPr lang="en-US" sz="4600" b="1" baseline="30000" dirty="0">
              <a:solidFill>
                <a:schemeClr val="accent3">
                  <a:lumMod val="20000"/>
                  <a:lumOff val="80000"/>
                </a:schemeClr>
              </a:solidFill>
              <a:latin typeface="+mn-lt"/>
            </a:endParaRPr>
          </a:p>
          <a:p>
            <a:pPr algn="ctr" eaLnBrk="1" hangingPunct="1"/>
            <a:r>
              <a:rPr lang="en-US" sz="4600" i="1" dirty="0">
                <a:solidFill>
                  <a:schemeClr val="accent3">
                    <a:lumMod val="20000"/>
                    <a:lumOff val="80000"/>
                  </a:schemeClr>
                </a:solidFill>
                <a:latin typeface="+mn-lt"/>
              </a:rPr>
              <a:t>School of Mechanical Engineering and Automation, </a:t>
            </a:r>
            <a:r>
              <a:rPr lang="en-US" sz="4600" i="1" dirty="0" err="1">
                <a:solidFill>
                  <a:schemeClr val="accent3">
                    <a:lumMod val="20000"/>
                    <a:lumOff val="80000"/>
                  </a:schemeClr>
                </a:solidFill>
                <a:latin typeface="+mn-lt"/>
              </a:rPr>
              <a:t>Beihang</a:t>
            </a:r>
            <a:r>
              <a:rPr lang="en-US" sz="4600" i="1" dirty="0">
                <a:solidFill>
                  <a:schemeClr val="accent3">
                    <a:lumMod val="20000"/>
                    <a:lumOff val="80000"/>
                  </a:schemeClr>
                </a:solidFill>
                <a:latin typeface="+mn-lt"/>
              </a:rPr>
              <a:t> University (BUAA)</a:t>
            </a:r>
          </a:p>
        </p:txBody>
      </p:sp>
      <p:sp>
        <p:nvSpPr>
          <p:cNvPr id="24" name="TextBox 23"/>
          <p:cNvSpPr txBox="1"/>
          <p:nvPr/>
        </p:nvSpPr>
        <p:spPr>
          <a:xfrm>
            <a:off x="1261135" y="41208179"/>
            <a:ext cx="5271585" cy="1472814"/>
          </a:xfrm>
          <a:prstGeom prst="rect">
            <a:avLst/>
          </a:prstGeom>
          <a:solidFill>
            <a:schemeClr val="accent1">
              <a:lumMod val="40000"/>
              <a:lumOff val="60000"/>
            </a:schemeClr>
          </a:solidFill>
        </p:spPr>
        <p:txBody>
          <a:bodyPr wrap="none" lIns="86970" tIns="43485" rIns="86970" bIns="43485" rtlCol="0">
            <a:spAutoFit/>
          </a:bodyPr>
          <a:lstStyle/>
          <a:p>
            <a:r>
              <a:rPr lang="en-US" sz="3000" i="1" dirty="0" err="1"/>
              <a:t>Fumin</a:t>
            </a:r>
            <a:r>
              <a:rPr lang="en-US" sz="3000" i="1" dirty="0"/>
              <a:t> Pang</a:t>
            </a:r>
          </a:p>
          <a:p>
            <a:r>
              <a:rPr lang="en-US" altLang="zh-CN" sz="3000" i="1" dirty="0" err="1"/>
              <a:t>Beihang</a:t>
            </a:r>
            <a:r>
              <a:rPr lang="en-US" altLang="zh-CN" sz="3000" i="1" dirty="0"/>
              <a:t> University (BUAA) </a:t>
            </a:r>
          </a:p>
          <a:p>
            <a:r>
              <a:rPr lang="en-US" sz="3000" i="1" dirty="0"/>
              <a:t>Email: fuminpang@buaa.edu.cn </a:t>
            </a:r>
          </a:p>
        </p:txBody>
      </p:sp>
      <p:sp>
        <p:nvSpPr>
          <p:cNvPr id="25" name="TextBox 24"/>
          <p:cNvSpPr txBox="1"/>
          <p:nvPr/>
        </p:nvSpPr>
        <p:spPr>
          <a:xfrm>
            <a:off x="1261135" y="40289363"/>
            <a:ext cx="2385859" cy="918816"/>
          </a:xfrm>
          <a:prstGeom prst="rect">
            <a:avLst/>
          </a:prstGeom>
          <a:noFill/>
        </p:spPr>
        <p:txBody>
          <a:bodyPr wrap="none" lIns="86970" tIns="43485" rIns="86970" bIns="43485" rtlCol="0">
            <a:spAutoFit/>
          </a:bodyPr>
          <a:lstStyle/>
          <a:p>
            <a:r>
              <a:rPr lang="en-US" sz="5400" b="1" dirty="0"/>
              <a:t>Contact</a:t>
            </a:r>
          </a:p>
        </p:txBody>
      </p:sp>
      <p:sp>
        <p:nvSpPr>
          <p:cNvPr id="26" name="TextBox 25"/>
          <p:cNvSpPr txBox="1"/>
          <p:nvPr/>
        </p:nvSpPr>
        <p:spPr>
          <a:xfrm>
            <a:off x="15473382" y="41051991"/>
            <a:ext cx="13452122" cy="1605379"/>
          </a:xfrm>
          <a:prstGeom prst="rect">
            <a:avLst/>
          </a:prstGeom>
          <a:noFill/>
        </p:spPr>
        <p:txBody>
          <a:bodyPr wrap="square" lIns="86970" tIns="86970" rIns="86970" bIns="86970" numCol="1" spcCol="434850" rtlCol="0">
            <a:noAutofit/>
          </a:bodyPr>
          <a:lstStyle/>
          <a:p>
            <a:r>
              <a:rPr lang="en-US" altLang="zh-CN" sz="1800" dirty="0"/>
              <a:t>[1]  </a:t>
            </a:r>
            <a:r>
              <a:rPr lang="en-US" altLang="zh-CN" sz="1800" dirty="0" err="1"/>
              <a:t>Roumeliotis</a:t>
            </a:r>
            <a:r>
              <a:rPr lang="en-US" altLang="zh-CN" sz="1800" dirty="0"/>
              <a:t> S I, </a:t>
            </a:r>
            <a:r>
              <a:rPr lang="en-US" altLang="zh-CN" sz="1800" dirty="0" err="1"/>
              <a:t>Sukhatme</a:t>
            </a:r>
            <a:r>
              <a:rPr lang="en-US" altLang="zh-CN" sz="1800" dirty="0"/>
              <a:t> G S, </a:t>
            </a:r>
            <a:r>
              <a:rPr lang="en-US" altLang="zh-CN" sz="1800" dirty="0" err="1"/>
              <a:t>Bekey</a:t>
            </a:r>
            <a:r>
              <a:rPr lang="en-US" altLang="zh-CN" sz="1800" dirty="0"/>
              <a:t> G A. Circumventing dynamic modeling: Evaluation of the error-state </a:t>
            </a:r>
            <a:r>
              <a:rPr lang="en-US" altLang="zh-CN" sz="1800" dirty="0" err="1"/>
              <a:t>kalman</a:t>
            </a:r>
            <a:r>
              <a:rPr lang="en-US" altLang="zh-CN" sz="1800" dirty="0"/>
              <a:t> filter applied to mobile        robot localization[C]//Robotics and Automation, 1999. Proceedings. 1999 IEEE International Conference on. IEEE, 1999, 2: 1656-1663.</a:t>
            </a:r>
            <a:r>
              <a:rPr lang="en-US" sz="1800" dirty="0"/>
              <a:t> </a:t>
            </a:r>
          </a:p>
          <a:p>
            <a:r>
              <a:rPr lang="en-US" sz="1600" dirty="0"/>
              <a:t> [2]  </a:t>
            </a:r>
            <a:r>
              <a:rPr lang="en-US" altLang="zh-CN" sz="1800" dirty="0" err="1"/>
              <a:t>Mourikis</a:t>
            </a:r>
            <a:r>
              <a:rPr lang="en-US" altLang="zh-CN" sz="1800" dirty="0"/>
              <a:t> A I, </a:t>
            </a:r>
            <a:r>
              <a:rPr lang="en-US" altLang="zh-CN" sz="1800" dirty="0" err="1"/>
              <a:t>Roumeliotis</a:t>
            </a:r>
            <a:r>
              <a:rPr lang="en-US" altLang="zh-CN" sz="1800" dirty="0"/>
              <a:t> S I. A multi-state constraint Kalman filter for vision-aided inertial navigation[C]//Proceedings 2007 IEEE International Conference on Robotics and Automation. IEEE, 2007: 3565-3572.</a:t>
            </a:r>
            <a:endParaRPr lang="en-US" sz="1800" dirty="0"/>
          </a:p>
          <a:p>
            <a:r>
              <a:rPr lang="en-US" sz="1600" dirty="0"/>
              <a:t> [3] </a:t>
            </a:r>
            <a:r>
              <a:rPr lang="en-US" altLang="zh-CN" sz="1800" dirty="0"/>
              <a:t>Kelly J, </a:t>
            </a:r>
            <a:r>
              <a:rPr lang="en-US" altLang="zh-CN" sz="1800" dirty="0" err="1"/>
              <a:t>Sukhatme</a:t>
            </a:r>
            <a:r>
              <a:rPr lang="en-US" altLang="zh-CN" sz="1800" dirty="0"/>
              <a:t> G S. Visual-inertial sensor fusion: Localization, mapping and sensor-to-sensor self-calibration[J]. The International Journal of Robotics Research, 2011, 30(1): 56-79.</a:t>
            </a:r>
            <a:r>
              <a:rPr lang="en-US" sz="1800" dirty="0"/>
              <a:t> </a:t>
            </a:r>
          </a:p>
          <a:p>
            <a:pPr marL="434850" indent="-434850">
              <a:buFont typeface="+mj-lt"/>
              <a:buAutoNum type="arabicPeriod"/>
            </a:pPr>
            <a:endParaRPr lang="en-US" sz="1600" dirty="0"/>
          </a:p>
        </p:txBody>
      </p:sp>
      <p:sp>
        <p:nvSpPr>
          <p:cNvPr id="27" name="TextBox 26"/>
          <p:cNvSpPr txBox="1"/>
          <p:nvPr/>
        </p:nvSpPr>
        <p:spPr>
          <a:xfrm>
            <a:off x="15442440" y="40289363"/>
            <a:ext cx="3325668" cy="918816"/>
          </a:xfrm>
          <a:prstGeom prst="rect">
            <a:avLst/>
          </a:prstGeom>
          <a:noFill/>
        </p:spPr>
        <p:txBody>
          <a:bodyPr wrap="none" lIns="86970" tIns="43485" rIns="86970" bIns="43485" rtlCol="0">
            <a:spAutoFit/>
          </a:bodyPr>
          <a:lstStyle/>
          <a:p>
            <a:r>
              <a:rPr lang="en-US" sz="5400" b="1" dirty="0"/>
              <a:t>References</a:t>
            </a:r>
          </a:p>
        </p:txBody>
      </p:sp>
      <p:sp>
        <p:nvSpPr>
          <p:cNvPr id="10" name="Text Box 189"/>
          <p:cNvSpPr txBox="1">
            <a:spLocks noChangeArrowheads="1"/>
          </p:cNvSpPr>
          <p:nvPr/>
        </p:nvSpPr>
        <p:spPr bwMode="auto">
          <a:xfrm>
            <a:off x="1261135" y="6782603"/>
            <a:ext cx="13452123" cy="5275702"/>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t>   The fusion of visual and inertial measurement has been popular in mobile robotics community for decades due to the complementary properties of two sensors. In this paper ,we propose a method which fuses stereo visual and inertial cues based on Multi-State Constraint Kalman Filter (MSCKF), to estimate 6DOF pose of mobile robot. In addition, </a:t>
            </a:r>
            <a:r>
              <a:rPr lang="en-US" altLang="zh-CN" sz="3200" dirty="0"/>
              <a:t>the </a:t>
            </a:r>
            <a:r>
              <a:rPr lang="en-US" sz="3200" dirty="0"/>
              <a:t>proposed method includes extrinsic parameters in state vector to do online calibration. Experimental results on real-world datasets demonstrate that proposed method is consistent and substantially improves the accuracy of pose estimation, as well as the calibration between sensors.</a:t>
            </a:r>
          </a:p>
        </p:txBody>
      </p:sp>
      <p:sp>
        <p:nvSpPr>
          <p:cNvPr id="32" name="Rectangle 31"/>
          <p:cNvSpPr/>
          <p:nvPr/>
        </p:nvSpPr>
        <p:spPr>
          <a:xfrm>
            <a:off x="1261136" y="5886968"/>
            <a:ext cx="13452122"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Abstract</a:t>
            </a:r>
          </a:p>
        </p:txBody>
      </p:sp>
      <p:sp>
        <p:nvSpPr>
          <p:cNvPr id="33" name="Rectangle 32"/>
          <p:cNvSpPr/>
          <p:nvPr/>
        </p:nvSpPr>
        <p:spPr>
          <a:xfrm>
            <a:off x="1261135" y="12590377"/>
            <a:ext cx="13452122"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Introduction</a:t>
            </a:r>
          </a:p>
        </p:txBody>
      </p:sp>
      <p:sp>
        <p:nvSpPr>
          <p:cNvPr id="11" name="Text Box 190"/>
          <p:cNvSpPr txBox="1">
            <a:spLocks noChangeArrowheads="1"/>
          </p:cNvSpPr>
          <p:nvPr/>
        </p:nvSpPr>
        <p:spPr bwMode="auto">
          <a:xfrm>
            <a:off x="1261135" y="13481924"/>
            <a:ext cx="13452122" cy="26112176"/>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altLang="zh-CN" sz="3200" dirty="0"/>
              <a:t>     In this paper, we propose a stereo visual inertial navigation system. Stereo visual measurement can give a real metric perception of   environment, which results in a better initialization of the estimator. A key contribution of proposed method is we give the derivation of stereo visual measurement model, which is different from the existing monocular one. In addition, to improve the performance, the system includes online extrinsic calibration between IMU and two cameras. </a:t>
            </a:r>
          </a:p>
          <a:p>
            <a:pPr eaLnBrk="1" hangingPunct="1"/>
            <a:endParaRPr lang="en-US" sz="3200" dirty="0">
              <a:latin typeface="+mn-lt"/>
            </a:endParaRPr>
          </a:p>
          <a:p>
            <a:pPr eaLnBrk="1" hangingPunct="1"/>
            <a:r>
              <a:rPr lang="en-US" altLang="zh-CN" sz="3200" dirty="0"/>
              <a:t>     Summarized as follows:</a:t>
            </a:r>
            <a:endParaRPr lang="en-US" sz="3200" dirty="0"/>
          </a:p>
          <a:p>
            <a:pPr marL="457200" indent="-457200">
              <a:spcBef>
                <a:spcPts val="600"/>
              </a:spcBef>
              <a:buFont typeface="Wingdings" panose="05000000000000000000" pitchFamily="2" charset="2"/>
              <a:buChar char="u"/>
            </a:pPr>
            <a:r>
              <a:rPr lang="en-US" altLang="ja-JP" sz="3200" dirty="0"/>
              <a:t>A stereo-inertial VIO </a:t>
            </a:r>
            <a:r>
              <a:rPr lang="en-US" altLang="ja-JP" sz="3200" dirty="0">
                <a:ea typeface="新細明體" pitchFamily="18" charset="-120"/>
              </a:rPr>
              <a:t>based on Multi-State Constraint Kalman Filter (MSCKF).</a:t>
            </a:r>
          </a:p>
          <a:p>
            <a:pPr marL="457200" indent="-457200">
              <a:spcBef>
                <a:spcPts val="600"/>
              </a:spcBef>
              <a:buFont typeface="Wingdings" panose="05000000000000000000" pitchFamily="2" charset="2"/>
              <a:buChar char="u"/>
            </a:pPr>
            <a:r>
              <a:rPr lang="en-US" altLang="ja-JP" sz="3200" dirty="0">
                <a:ea typeface="新細明體" pitchFamily="18" charset="-120"/>
              </a:rPr>
              <a:t>Online extrinsic calibration of </a:t>
            </a:r>
            <a:r>
              <a:rPr lang="en-US" altLang="zh-CN" sz="3200" dirty="0">
                <a:ea typeface="新細明體" pitchFamily="18" charset="-120"/>
              </a:rPr>
              <a:t>sensors is included to improve the performance.</a:t>
            </a:r>
          </a:p>
          <a:p>
            <a:pPr marL="457200" indent="-457200">
              <a:spcBef>
                <a:spcPts val="600"/>
              </a:spcBef>
              <a:buFont typeface="Wingdings" panose="05000000000000000000" pitchFamily="2" charset="2"/>
              <a:buChar char="u"/>
            </a:pPr>
            <a:r>
              <a:rPr lang="en-US" altLang="ja-JP" sz="3200" dirty="0">
                <a:ea typeface="新細明體" pitchFamily="18" charset="-120"/>
              </a:rPr>
              <a:t>The proposed method attains substantially higher accuracy than monocular MSCKF.</a:t>
            </a:r>
          </a:p>
          <a:p>
            <a:pPr>
              <a:spcBef>
                <a:spcPts val="600"/>
              </a:spcBef>
            </a:pPr>
            <a:endParaRPr lang="en-US" altLang="ja-JP" sz="3200" dirty="0">
              <a:ea typeface="新細明體" pitchFamily="18" charset="-120"/>
            </a:endParaRPr>
          </a:p>
          <a:p>
            <a:pPr>
              <a:spcBef>
                <a:spcPts val="600"/>
              </a:spcBef>
            </a:pPr>
            <a:endParaRPr lang="en-US" altLang="ja-JP" sz="3200" dirty="0">
              <a:ea typeface="新細明體" pitchFamily="18" charset="-120"/>
            </a:endParaRPr>
          </a:p>
          <a:p>
            <a:pPr marL="457200" indent="-457200">
              <a:spcBef>
                <a:spcPts val="600"/>
              </a:spcBef>
              <a:buFont typeface="Wingdings" panose="05000000000000000000" pitchFamily="2" charset="2"/>
              <a:buChar char="u"/>
            </a:pPr>
            <a:endParaRPr lang="en-US" altLang="ja-JP" sz="3200" dirty="0">
              <a:ea typeface="新細明體" pitchFamily="18" charset="-120"/>
            </a:endParaRPr>
          </a:p>
          <a:p>
            <a:pPr marL="457200" indent="-457200">
              <a:spcBef>
                <a:spcPts val="600"/>
              </a:spcBef>
              <a:buFont typeface="Wingdings" panose="05000000000000000000" pitchFamily="2" charset="2"/>
              <a:buChar char="u"/>
            </a:pPr>
            <a:endParaRPr lang="en-US" altLang="ja-JP" sz="3200" dirty="0">
              <a:ea typeface="新細明體" pitchFamily="18" charset="-120"/>
            </a:endParaRPr>
          </a:p>
          <a:p>
            <a:pPr marL="457200" indent="-457200">
              <a:spcBef>
                <a:spcPts val="600"/>
              </a:spcBef>
              <a:buFont typeface="Wingdings" panose="05000000000000000000" pitchFamily="2" charset="2"/>
              <a:buChar char="u"/>
            </a:pPr>
            <a:endParaRPr lang="en-US" altLang="ja-JP" sz="3200" dirty="0">
              <a:ea typeface="新細明體" pitchFamily="18" charset="-120"/>
            </a:endParaRPr>
          </a:p>
          <a:p>
            <a:pPr marL="457200" indent="-457200">
              <a:spcBef>
                <a:spcPts val="600"/>
              </a:spcBef>
              <a:buFont typeface="Wingdings" panose="05000000000000000000" pitchFamily="2" charset="2"/>
              <a:buChar char="u"/>
            </a:pPr>
            <a:endParaRPr lang="en-US" altLang="ja-JP" sz="3200" dirty="0">
              <a:ea typeface="新細明體" pitchFamily="18" charset="-120"/>
            </a:endParaRPr>
          </a:p>
          <a:p>
            <a:pPr marL="457200" indent="-457200">
              <a:spcBef>
                <a:spcPts val="600"/>
              </a:spcBef>
              <a:buFont typeface="Wingdings" panose="05000000000000000000" pitchFamily="2" charset="2"/>
              <a:buChar char="u"/>
            </a:pPr>
            <a:endParaRPr lang="en-US" altLang="ja-JP" sz="3200" dirty="0">
              <a:ea typeface="新細明體" pitchFamily="18" charset="-120"/>
            </a:endParaRPr>
          </a:p>
          <a:p>
            <a:pPr marL="457200" indent="-457200">
              <a:spcBef>
                <a:spcPts val="600"/>
              </a:spcBef>
              <a:buFont typeface="Wingdings" panose="05000000000000000000" pitchFamily="2" charset="2"/>
              <a:buChar char="u"/>
            </a:pPr>
            <a:endParaRPr lang="en-US" altLang="ja-JP" sz="3200" dirty="0">
              <a:ea typeface="新細明體" pitchFamily="18" charset="-120"/>
            </a:endParaRPr>
          </a:p>
          <a:p>
            <a:pPr>
              <a:spcBef>
                <a:spcPts val="600"/>
              </a:spcBef>
            </a:pPr>
            <a:endParaRPr lang="en-US" altLang="ja-JP" sz="3200" dirty="0">
              <a:ea typeface="新細明體" pitchFamily="18" charset="-120"/>
            </a:endParaRPr>
          </a:p>
          <a:p>
            <a:pPr>
              <a:spcBef>
                <a:spcPts val="600"/>
              </a:spcBef>
            </a:pPr>
            <a:r>
              <a:rPr lang="en-US" altLang="zh-CN" sz="3600" b="1" i="1" dirty="0">
                <a:solidFill>
                  <a:schemeClr val="tx2">
                    <a:lumMod val="75000"/>
                  </a:schemeClr>
                </a:solidFill>
                <a:ea typeface="新細明體" pitchFamily="18" charset="-120"/>
              </a:rPr>
              <a:t>A. </a:t>
            </a:r>
            <a:r>
              <a:rPr lang="en-US" altLang="ja-JP" sz="3600" b="1" i="1" dirty="0">
                <a:solidFill>
                  <a:schemeClr val="tx2">
                    <a:lumMod val="75000"/>
                  </a:schemeClr>
                </a:solidFill>
                <a:ea typeface="新細明體" pitchFamily="18" charset="-120"/>
              </a:rPr>
              <a:t>MSCKF State Parametrization</a:t>
            </a:r>
          </a:p>
          <a:p>
            <a:pPr>
              <a:spcBef>
                <a:spcPts val="600"/>
              </a:spcBef>
            </a:pPr>
            <a:r>
              <a:rPr lang="en-US" altLang="ja-JP" sz="3200" dirty="0">
                <a:ea typeface="新細明體" pitchFamily="18" charset="-120"/>
              </a:rPr>
              <a:t>    The </a:t>
            </a:r>
            <a:r>
              <a:rPr lang="en-US" altLang="ja-JP" sz="3200" i="1" dirty="0">
                <a:solidFill>
                  <a:srgbClr val="0070C0"/>
                </a:solidFill>
                <a:ea typeface="新細明體" pitchFamily="18" charset="-120"/>
              </a:rPr>
              <a:t>error state</a:t>
            </a:r>
            <a:r>
              <a:rPr lang="en-US" altLang="ja-JP" sz="3200" baseline="30000" dirty="0">
                <a:ea typeface="新細明體" pitchFamily="18" charset="-120"/>
              </a:rPr>
              <a:t>[1]</a:t>
            </a:r>
            <a:r>
              <a:rPr lang="en-US" altLang="ja-JP" sz="3200" baseline="30000" dirty="0">
                <a:solidFill>
                  <a:srgbClr val="0070C0"/>
                </a:solidFill>
                <a:ea typeface="新細明體" pitchFamily="18" charset="-120"/>
              </a:rPr>
              <a:t> </a:t>
            </a:r>
            <a:r>
              <a:rPr lang="en-US" altLang="ja-JP" sz="3200" dirty="0">
                <a:ea typeface="新細明體" pitchFamily="18" charset="-120"/>
              </a:rPr>
              <a:t>of the estimator includes three part </a:t>
            </a:r>
            <a:r>
              <a:rPr lang="en-US" altLang="zh-CN" sz="3200" dirty="0">
                <a:ea typeface="新細明體" pitchFamily="18" charset="-120"/>
              </a:rPr>
              <a:t>at time </a:t>
            </a:r>
            <a:r>
              <a:rPr lang="en-US" altLang="zh-CN" sz="3200" i="1" dirty="0">
                <a:ea typeface="新細明體" pitchFamily="18" charset="-120"/>
              </a:rPr>
              <a:t>k</a:t>
            </a:r>
            <a:r>
              <a:rPr lang="en-US" altLang="ja-JP" sz="3200" dirty="0">
                <a:ea typeface="新細明體" pitchFamily="18" charset="-120"/>
              </a:rPr>
              <a:t>:</a:t>
            </a:r>
          </a:p>
          <a:p>
            <a:pPr>
              <a:spcBef>
                <a:spcPts val="600"/>
              </a:spcBef>
            </a:pPr>
            <a:endParaRPr lang="en-US" altLang="ja-JP" sz="3600" b="1" dirty="0">
              <a:ea typeface="新細明體" pitchFamily="18" charset="-120"/>
            </a:endParaRPr>
          </a:p>
          <a:p>
            <a:pPr>
              <a:spcBef>
                <a:spcPts val="600"/>
              </a:spcBef>
            </a:pPr>
            <a:endParaRPr lang="en-US" altLang="ja-JP" sz="3600" b="1" dirty="0">
              <a:ea typeface="新細明體" pitchFamily="18" charset="-120"/>
            </a:endParaRPr>
          </a:p>
          <a:p>
            <a:pPr>
              <a:spcBef>
                <a:spcPts val="600"/>
              </a:spcBef>
            </a:pPr>
            <a:r>
              <a:rPr lang="en-US" altLang="ja-JP" sz="3600" b="1" dirty="0">
                <a:ea typeface="新細明體" pitchFamily="18" charset="-120"/>
              </a:rPr>
              <a:t>   </a:t>
            </a:r>
          </a:p>
          <a:p>
            <a:pPr>
              <a:spcBef>
                <a:spcPts val="600"/>
              </a:spcBef>
            </a:pPr>
            <a:r>
              <a:rPr lang="en-US" altLang="ja-JP" sz="3200" dirty="0">
                <a:ea typeface="新細明體" pitchFamily="18" charset="-120"/>
              </a:rPr>
              <a:t>    The IMU readings are used to propagate the IMU state , and the stereo visual measurements are used for update the filter , correcting the estimator means and covariance</a:t>
            </a:r>
            <a:r>
              <a:rPr lang="en-US" altLang="ja-JP" sz="3200" baseline="30000" dirty="0">
                <a:ea typeface="新細明體" pitchFamily="18" charset="-120"/>
              </a:rPr>
              <a:t>[2]</a:t>
            </a:r>
            <a:r>
              <a:rPr lang="en-US" altLang="ja-JP" sz="3200" dirty="0">
                <a:ea typeface="新細明體" pitchFamily="18" charset="-120"/>
              </a:rPr>
              <a:t>.</a:t>
            </a:r>
          </a:p>
          <a:p>
            <a:pPr>
              <a:spcBef>
                <a:spcPts val="600"/>
              </a:spcBef>
            </a:pPr>
            <a:r>
              <a:rPr lang="en-US" altLang="zh-CN" sz="3600" b="1" i="1" dirty="0">
                <a:solidFill>
                  <a:schemeClr val="tx2">
                    <a:lumMod val="75000"/>
                  </a:schemeClr>
                </a:solidFill>
                <a:ea typeface="新細明體" pitchFamily="18" charset="-120"/>
              </a:rPr>
              <a:t>B. Measurement Model</a:t>
            </a:r>
            <a:endParaRPr lang="en-US" altLang="ja-JP" sz="3600" b="1" i="1" dirty="0">
              <a:solidFill>
                <a:schemeClr val="tx2">
                  <a:lumMod val="75000"/>
                </a:schemeClr>
              </a:solidFill>
              <a:ea typeface="新細明體" pitchFamily="18" charset="-120"/>
            </a:endParaRPr>
          </a:p>
          <a:p>
            <a:pPr>
              <a:spcBef>
                <a:spcPts val="600"/>
              </a:spcBef>
            </a:pPr>
            <a:r>
              <a:rPr lang="en-US" altLang="ja-JP" sz="3200" dirty="0">
                <a:ea typeface="新細明體" pitchFamily="18" charset="-120"/>
              </a:rPr>
              <a:t>     In the update step the </a:t>
            </a:r>
            <a:r>
              <a:rPr lang="en-US" altLang="zh-CN" sz="3200" dirty="0">
                <a:ea typeface="新細明體" pitchFamily="18" charset="-120"/>
              </a:rPr>
              <a:t>reprojection errors</a:t>
            </a:r>
            <a:r>
              <a:rPr lang="en-US" altLang="ja-JP" sz="3200" dirty="0">
                <a:ea typeface="新細明體" pitchFamily="18" charset="-120"/>
              </a:rPr>
              <a:t> are calculated  in a sliding window of images in which the feature is co-visible. Comparing to the monocular-MSCKF, the stereo reprojection errors are calculated:</a:t>
            </a:r>
          </a:p>
          <a:p>
            <a:pPr>
              <a:spcBef>
                <a:spcPts val="600"/>
              </a:spcBef>
            </a:pPr>
            <a:endParaRPr lang="en-US" altLang="ja-JP" sz="3200" dirty="0">
              <a:ea typeface="新細明體" pitchFamily="18" charset="-120"/>
            </a:endParaRPr>
          </a:p>
          <a:p>
            <a:pPr>
              <a:spcBef>
                <a:spcPts val="600"/>
              </a:spcBef>
            </a:pPr>
            <a:endParaRPr lang="en-US" altLang="ja-JP" sz="3200" dirty="0">
              <a:ea typeface="新細明體" pitchFamily="18" charset="-120"/>
            </a:endParaRPr>
          </a:p>
          <a:p>
            <a:pPr>
              <a:spcBef>
                <a:spcPts val="600"/>
              </a:spcBef>
            </a:pPr>
            <a:endParaRPr lang="en-US" altLang="ja-JP" sz="3200" dirty="0">
              <a:ea typeface="新細明體" pitchFamily="18" charset="-120"/>
            </a:endParaRPr>
          </a:p>
          <a:p>
            <a:pPr>
              <a:spcBef>
                <a:spcPts val="600"/>
              </a:spcBef>
            </a:pPr>
            <a:r>
              <a:rPr lang="en-US" altLang="zh-CN" sz="3200" dirty="0"/>
              <a:t>    For the Kalman Filter update step ,  the measurement model is linearized with First-Order Approximation.:</a:t>
            </a:r>
          </a:p>
          <a:p>
            <a:pPr>
              <a:spcBef>
                <a:spcPts val="600"/>
              </a:spcBef>
            </a:pPr>
            <a:endParaRPr lang="en-US" altLang="zh-CN" sz="3200" dirty="0"/>
          </a:p>
          <a:p>
            <a:pPr>
              <a:spcBef>
                <a:spcPts val="600"/>
              </a:spcBef>
            </a:pPr>
            <a:endParaRPr lang="en-US" altLang="zh-CN" sz="3200" dirty="0"/>
          </a:p>
          <a:p>
            <a:pPr>
              <a:spcBef>
                <a:spcPts val="600"/>
              </a:spcBef>
            </a:pPr>
            <a:r>
              <a:rPr lang="en-US" altLang="zh-CN" sz="3200" dirty="0"/>
              <a:t>The related Jacobians are given by:</a:t>
            </a:r>
          </a:p>
          <a:p>
            <a:pPr>
              <a:spcBef>
                <a:spcPts val="600"/>
              </a:spcBef>
            </a:pPr>
            <a:endParaRPr lang="en-US" altLang="zh-CN" sz="3200" dirty="0"/>
          </a:p>
          <a:p>
            <a:pPr>
              <a:spcBef>
                <a:spcPts val="600"/>
              </a:spcBef>
            </a:pPr>
            <a:endParaRPr lang="en-US" altLang="zh-CN" sz="3200" dirty="0"/>
          </a:p>
          <a:p>
            <a:pPr>
              <a:spcBef>
                <a:spcPts val="600"/>
              </a:spcBef>
            </a:pPr>
            <a:r>
              <a:rPr lang="en-US" altLang="zh-CN" sz="3200" dirty="0"/>
              <a:t> Here we give more detail about the Jacobians with respect to </a:t>
            </a:r>
            <a:r>
              <a:rPr lang="en-US" altLang="zh-CN" sz="3200" i="1" dirty="0">
                <a:solidFill>
                  <a:srgbClr val="0070C0"/>
                </a:solidFill>
                <a:ea typeface="新細明體" pitchFamily="18" charset="-120"/>
              </a:rPr>
              <a:t>extrinsic </a:t>
            </a:r>
            <a:endParaRPr lang="en-US" altLang="zh-CN" sz="32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6036" y="109534"/>
            <a:ext cx="7108189" cy="1069918"/>
          </a:xfrm>
          <a:prstGeom prst="rect">
            <a:avLst/>
          </a:prstGeom>
        </p:spPr>
      </p:pic>
      <p:sp>
        <p:nvSpPr>
          <p:cNvPr id="38" name="Rectangle 35"/>
          <p:cNvSpPr/>
          <p:nvPr/>
        </p:nvSpPr>
        <p:spPr>
          <a:xfrm>
            <a:off x="15442440" y="14147500"/>
            <a:ext cx="13452122" cy="91725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Experiments</a:t>
            </a:r>
          </a:p>
        </p:txBody>
      </p:sp>
      <p:sp>
        <p:nvSpPr>
          <p:cNvPr id="39" name="Text Box 190"/>
          <p:cNvSpPr txBox="1">
            <a:spLocks noChangeArrowheads="1"/>
          </p:cNvSpPr>
          <p:nvPr/>
        </p:nvSpPr>
        <p:spPr bwMode="auto">
          <a:xfrm>
            <a:off x="15442440" y="15091652"/>
            <a:ext cx="13452122" cy="24819514"/>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07490" y="20958749"/>
            <a:ext cx="9401175" cy="3429000"/>
          </a:xfrm>
          <a:prstGeom prst="rect">
            <a:avLst/>
          </a:prstGeom>
        </p:spPr>
      </p:pic>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52732" y="28390116"/>
            <a:ext cx="4339285" cy="3254464"/>
          </a:xfrm>
          <a:prstGeom prst="rect">
            <a:avLst/>
          </a:prstGeom>
        </p:spPr>
      </p:pic>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58636" y="15228910"/>
            <a:ext cx="4717563" cy="4043625"/>
          </a:xfrm>
          <a:prstGeom prst="rect">
            <a:avLst/>
          </a:prstGeom>
        </p:spPr>
      </p:pic>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259881" y="33547676"/>
            <a:ext cx="4400498" cy="3300374"/>
          </a:xfrm>
          <a:prstGeom prst="rect">
            <a:avLst/>
          </a:prstGeom>
        </p:spPr>
      </p:pic>
      <p:pic>
        <p:nvPicPr>
          <p:cNvPr id="46" name="图片 4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78204" y="21572426"/>
            <a:ext cx="4809524" cy="3952381"/>
          </a:xfrm>
          <a:prstGeom prst="rect">
            <a:avLst/>
          </a:prstGeom>
        </p:spPr>
      </p:pic>
      <mc:AlternateContent xmlns:mc="http://schemas.openxmlformats.org/markup-compatibility/2006">
        <mc:Choice xmlns:a14="http://schemas.microsoft.com/office/drawing/2010/main" Requires="a14">
          <p:sp>
            <p:nvSpPr>
              <p:cNvPr id="41" name="文本框 40"/>
              <p:cNvSpPr txBox="1"/>
              <p:nvPr/>
            </p:nvSpPr>
            <p:spPr>
              <a:xfrm>
                <a:off x="1417637" y="21903516"/>
                <a:ext cx="9938749" cy="3539430"/>
              </a:xfrm>
              <a:prstGeom prst="rect">
                <a:avLst/>
              </a:prstGeom>
              <a:noFill/>
            </p:spPr>
            <p:txBody>
              <a:bodyPr wrap="square" rtlCol="0">
                <a:spAutoFit/>
              </a:bodyPr>
              <a:lstStyle/>
              <a:p>
                <a:r>
                  <a:rPr lang="en-US" altLang="zh-CN" sz="3200" dirty="0">
                    <a:latin typeface="Arial" charset="0"/>
                    <a:ea typeface="新細明體" pitchFamily="18" charset="-120"/>
                  </a:rPr>
                  <a:t>    The frame system is defined as Fig.1 illustrated:</a:t>
                </a:r>
              </a:p>
              <a:p>
                <a:pPr marL="457200" indent="-457200">
                  <a:buFont typeface="Wingdings" panose="05000000000000000000" pitchFamily="2" charset="2"/>
                  <a:buChar char="l"/>
                </a:pPr>
                <a14:m>
                  <m:oMath xmlns:m="http://schemas.openxmlformats.org/officeDocument/2006/math">
                    <m:d>
                      <m:dPr>
                        <m:begChr m:val="{"/>
                        <m:endChr m:val="}"/>
                        <m:ctrlPr>
                          <a:rPr lang="zh-CN" altLang="en-US" sz="3200" i="1">
                            <a:latin typeface="Cambria Math" panose="02040503050406030204" pitchFamily="18" charset="0"/>
                          </a:rPr>
                        </m:ctrlPr>
                      </m:dPr>
                      <m:e>
                        <m:r>
                          <a:rPr lang="en-US" altLang="zh-CN" sz="3200" b="0" i="1" smtClean="0">
                            <a:latin typeface="Cambria Math" panose="02040503050406030204" pitchFamily="18" charset="0"/>
                          </a:rPr>
                          <m:t>𝐺</m:t>
                        </m:r>
                      </m:e>
                    </m:d>
                  </m:oMath>
                </a14:m>
                <a:r>
                  <a:rPr lang="en-US" altLang="zh-CN" sz="3200" dirty="0">
                    <a:latin typeface="Arial" charset="0"/>
                    <a:ea typeface="新細明體" pitchFamily="18" charset="-120"/>
                  </a:rPr>
                  <a:t>  :  Global frame </a:t>
                </a:r>
              </a:p>
              <a:p>
                <a:pPr marL="457200" indent="-457200">
                  <a:buFont typeface="Wingdings" panose="05000000000000000000" pitchFamily="2" charset="2"/>
                  <a:buChar char="l"/>
                </a:pPr>
                <a14:m>
                  <m:oMath xmlns:m="http://schemas.openxmlformats.org/officeDocument/2006/math">
                    <m:d>
                      <m:dPr>
                        <m:begChr m:val="{"/>
                        <m:endChr m:val="}"/>
                        <m:ctrlPr>
                          <a:rPr lang="zh-CN" altLang="en-US" sz="3200" i="1">
                            <a:latin typeface="Cambria Math" panose="02040503050406030204" pitchFamily="18" charset="0"/>
                          </a:rPr>
                        </m:ctrlPr>
                      </m:dPr>
                      <m:e>
                        <m:r>
                          <a:rPr lang="en-US" altLang="zh-CN" sz="3200" b="0" i="1" smtClean="0">
                            <a:latin typeface="Cambria Math" panose="02040503050406030204" pitchFamily="18" charset="0"/>
                          </a:rPr>
                          <m:t>𝐵</m:t>
                        </m:r>
                      </m:e>
                    </m:d>
                    <m:r>
                      <a:rPr lang="zh-CN" altLang="en-US" sz="3200" i="1">
                        <a:latin typeface="Cambria Math" panose="02040503050406030204" pitchFamily="18" charset="0"/>
                      </a:rPr>
                      <m:t> </m:t>
                    </m:r>
                  </m:oMath>
                </a14:m>
                <a:r>
                  <a:rPr lang="en-US" altLang="zh-CN" sz="3200" dirty="0">
                    <a:latin typeface="Arial" charset="0"/>
                    <a:ea typeface="新細明體" pitchFamily="18" charset="-120"/>
                  </a:rPr>
                  <a:t> :  Body frame fixed to IMU</a:t>
                </a:r>
              </a:p>
              <a:p>
                <a:pPr marL="457200" indent="-457200">
                  <a:buFont typeface="Wingdings" panose="05000000000000000000" pitchFamily="2" charset="2"/>
                  <a:buChar char="l"/>
                </a:pPr>
                <a14:m>
                  <m:oMath xmlns:m="http://schemas.openxmlformats.org/officeDocument/2006/math">
                    <m:d>
                      <m:dPr>
                        <m:begChr m:val="{"/>
                        <m:endChr m:val="}"/>
                        <m:ctrlPr>
                          <a:rPr lang="zh-CN" altLang="en-US" sz="3200" i="1">
                            <a:latin typeface="Cambria Math" panose="02040503050406030204" pitchFamily="18" charset="0"/>
                          </a:rPr>
                        </m:ctrlPr>
                      </m:dPr>
                      <m:e>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𝐶</m:t>
                            </m:r>
                          </m:e>
                          <m:sub>
                            <m:r>
                              <a:rPr lang="zh-CN" altLang="en-US" sz="3200">
                                <a:latin typeface="Cambria Math" panose="02040503050406030204" pitchFamily="18" charset="0"/>
                              </a:rPr>
                              <m:t>0</m:t>
                            </m:r>
                          </m:sub>
                        </m:sSub>
                      </m:e>
                    </m:d>
                  </m:oMath>
                </a14:m>
                <a:r>
                  <a:rPr lang="zh-CN" altLang="en-US" sz="3200" dirty="0"/>
                  <a:t>  </a:t>
                </a:r>
                <a:r>
                  <a:rPr lang="en-US" altLang="zh-CN" sz="3200" dirty="0"/>
                  <a:t>: </a:t>
                </a:r>
                <a:r>
                  <a:rPr lang="en-US" altLang="zh-CN" sz="3200" dirty="0">
                    <a:latin typeface="Arial" charset="0"/>
                    <a:ea typeface="新細明體" pitchFamily="18" charset="-120"/>
                  </a:rPr>
                  <a:t>Camera frame CAM0</a:t>
                </a:r>
              </a:p>
              <a:p>
                <a:pPr marL="457200" indent="-457200">
                  <a:buFont typeface="Wingdings" panose="05000000000000000000" pitchFamily="2" charset="2"/>
                  <a:buChar char="l"/>
                </a:pPr>
                <a14:m>
                  <m:oMath xmlns:m="http://schemas.openxmlformats.org/officeDocument/2006/math">
                    <m:d>
                      <m:dPr>
                        <m:begChr m:val="{"/>
                        <m:endChr m:val="}"/>
                        <m:ctrlPr>
                          <a:rPr lang="zh-CN" altLang="en-US" sz="3200" i="1">
                            <a:latin typeface="Cambria Math" panose="02040503050406030204" pitchFamily="18" charset="0"/>
                            <a:ea typeface="新細明體" pitchFamily="18" charset="-120"/>
                          </a:rPr>
                        </m:ctrlPr>
                      </m:dPr>
                      <m:e>
                        <m:sSub>
                          <m:sSubPr>
                            <m:ctrlPr>
                              <a:rPr lang="zh-CN" altLang="en-US" sz="3200" i="1">
                                <a:latin typeface="Cambria Math" panose="02040503050406030204" pitchFamily="18" charset="0"/>
                                <a:ea typeface="新細明體" pitchFamily="18" charset="-120"/>
                              </a:rPr>
                            </m:ctrlPr>
                          </m:sSubPr>
                          <m:e>
                            <m:r>
                              <a:rPr lang="zh-CN" altLang="en-US" sz="3200">
                                <a:latin typeface="Cambria Math" panose="02040503050406030204" pitchFamily="18" charset="0"/>
                                <a:ea typeface="新細明體" pitchFamily="18" charset="-120"/>
                              </a:rPr>
                              <m:t>𝐶</m:t>
                            </m:r>
                          </m:e>
                          <m:sub>
                            <m:r>
                              <a:rPr lang="en-US" altLang="zh-CN" sz="3200">
                                <a:latin typeface="Cambria Math" panose="02040503050406030204" pitchFamily="18" charset="0"/>
                                <a:ea typeface="新細明體" pitchFamily="18" charset="-120"/>
                              </a:rPr>
                              <m:t>1</m:t>
                            </m:r>
                          </m:sub>
                        </m:sSub>
                      </m:e>
                    </m:d>
                  </m:oMath>
                </a14:m>
                <a:r>
                  <a:rPr lang="zh-CN" altLang="en-US" sz="3200" dirty="0">
                    <a:latin typeface="Arial" charset="0"/>
                    <a:ea typeface="新細明體" pitchFamily="18" charset="-120"/>
                  </a:rPr>
                  <a:t>  </a:t>
                </a:r>
                <a:r>
                  <a:rPr lang="en-US" altLang="zh-CN" sz="3200" dirty="0">
                    <a:latin typeface="Arial" charset="0"/>
                    <a:ea typeface="新細明體" pitchFamily="18" charset="-120"/>
                  </a:rPr>
                  <a:t>: Camera frame CAM1</a:t>
                </a:r>
                <a:endParaRPr lang="zh-CN" altLang="en-US" sz="3200" dirty="0">
                  <a:latin typeface="Arial" charset="0"/>
                  <a:ea typeface="新細明體" pitchFamily="18" charset="-120"/>
                </a:endParaRPr>
              </a:p>
              <a:p>
                <a:endParaRPr lang="zh-CN" altLang="en-US" sz="3200" dirty="0"/>
              </a:p>
              <a:p>
                <a:pPr marL="457200" indent="-457200">
                  <a:buFont typeface="Wingdings" panose="05000000000000000000" pitchFamily="2" charset="2"/>
                  <a:buChar char="l"/>
                </a:pPr>
                <a:endParaRPr lang="en-US" altLang="zh-CN" sz="3200" dirty="0">
                  <a:latin typeface="Arial" charset="0"/>
                  <a:ea typeface="新細明體" pitchFamily="18" charset="-120"/>
                </a:endParaRPr>
              </a:p>
            </p:txBody>
          </p:sp>
        </mc:Choice>
        <mc:Fallback>
          <p:sp>
            <p:nvSpPr>
              <p:cNvPr id="41" name="文本框 40"/>
              <p:cNvSpPr txBox="1">
                <a:spLocks noRot="1" noChangeAspect="1" noMove="1" noResize="1" noEditPoints="1" noAdjustHandles="1" noChangeArrowheads="1" noChangeShapeType="1" noTextEdit="1"/>
              </p:cNvSpPr>
              <p:nvPr/>
            </p:nvSpPr>
            <p:spPr>
              <a:xfrm>
                <a:off x="1417637" y="21903516"/>
                <a:ext cx="9938749" cy="3539430"/>
              </a:xfrm>
              <a:prstGeom prst="rect">
                <a:avLst/>
              </a:prstGeom>
              <a:blipFill>
                <a:blip r:embed="rId8"/>
                <a:stretch>
                  <a:fillRect t="-2238"/>
                </a:stretch>
              </a:blipFill>
            </p:spPr>
            <p:txBody>
              <a:bodyPr/>
              <a:lstStyle/>
              <a:p>
                <a:r>
                  <a:rPr lang="zh-CN" altLang="en-US">
                    <a:noFill/>
                  </a:rPr>
                  <a:t> </a:t>
                </a:r>
              </a:p>
            </p:txBody>
          </p:sp>
        </mc:Fallback>
      </mc:AlternateContent>
      <p:sp>
        <p:nvSpPr>
          <p:cNvPr id="47" name="文本框 46"/>
          <p:cNvSpPr txBox="1"/>
          <p:nvPr/>
        </p:nvSpPr>
        <p:spPr>
          <a:xfrm>
            <a:off x="8985437" y="25668303"/>
            <a:ext cx="5904929" cy="2092881"/>
          </a:xfrm>
          <a:prstGeom prst="rect">
            <a:avLst/>
          </a:prstGeom>
          <a:noFill/>
        </p:spPr>
        <p:txBody>
          <a:bodyPr wrap="square" rtlCol="0">
            <a:spAutoFit/>
          </a:bodyPr>
          <a:lstStyle/>
          <a:p>
            <a:pPr algn="ctr"/>
            <a:r>
              <a:rPr lang="en-US" altLang="ja-JP" sz="2400" dirty="0">
                <a:latin typeface="Arial" charset="0"/>
                <a:ea typeface="新細明體" pitchFamily="18" charset="-120"/>
              </a:rPr>
              <a:t>Fig.1 Coordinate frames involved in sensor platform and visual feature</a:t>
            </a:r>
          </a:p>
          <a:p>
            <a:endParaRPr lang="zh-CN" altLang="en-US" dirty="0"/>
          </a:p>
        </p:txBody>
      </p:sp>
      <mc:AlternateContent xmlns:mc="http://schemas.openxmlformats.org/markup-compatibility/2006">
        <mc:Choice xmlns:a14="http://schemas.microsoft.com/office/drawing/2010/main" Requires="a14">
          <p:sp>
            <p:nvSpPr>
              <p:cNvPr id="58" name="Text Box 190"/>
              <p:cNvSpPr txBox="1">
                <a:spLocks noChangeArrowheads="1"/>
              </p:cNvSpPr>
              <p:nvPr/>
            </p:nvSpPr>
            <p:spPr bwMode="auto">
              <a:xfrm>
                <a:off x="15442440" y="5959453"/>
                <a:ext cx="13452122" cy="7522471"/>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i="1" dirty="0">
                    <a:solidFill>
                      <a:srgbClr val="0070C0"/>
                    </a:solidFill>
                    <a:ea typeface="新細明體" pitchFamily="18" charset="-120"/>
                  </a:rPr>
                  <a:t>calibration </a:t>
                </a:r>
                <a:r>
                  <a:rPr lang="en-US" sz="3200" dirty="0"/>
                  <a:t>parts and the </a:t>
                </a:r>
                <a:r>
                  <a:rPr lang="en-US" sz="3200" i="1" dirty="0">
                    <a:solidFill>
                      <a:srgbClr val="0070C0"/>
                    </a:solidFill>
                    <a:ea typeface="新細明體" pitchFamily="18" charset="-120"/>
                  </a:rPr>
                  <a:t>body states </a:t>
                </a:r>
                <a:r>
                  <a:rPr lang="en-US" sz="3200" dirty="0"/>
                  <a:t>parts:</a:t>
                </a:r>
              </a:p>
              <a:p>
                <a:pPr eaLnBrk="1" hangingPunct="1"/>
                <a:endParaRPr lang="en-US" sz="3000" dirty="0">
                  <a:latin typeface="+mn-lt"/>
                </a:endParaRPr>
              </a:p>
              <a:p>
                <a:pP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r>
                  <a:rPr lang="en-US" sz="3200" dirty="0"/>
                  <a:t>where </a:t>
                </a:r>
                <a14:m>
                  <m:oMath xmlns:m="http://schemas.openxmlformats.org/officeDocument/2006/math">
                    <m:r>
                      <a:rPr lang="en-US" altLang="zh-CN" sz="3200">
                        <a:latin typeface="Cambria Math" panose="02040503050406030204" pitchFamily="18" charset="0"/>
                      </a:rPr>
                      <m:t>𝐽</m:t>
                    </m:r>
                  </m:oMath>
                </a14:m>
                <a:r>
                  <a:rPr lang="en-US" sz="3200" dirty="0"/>
                  <a:t> is the Jacobian matrix of  the perspective model.</a:t>
                </a:r>
              </a:p>
              <a:p>
                <a:pPr eaLnBrk="1" hangingPunct="1"/>
                <a:r>
                  <a:rPr lang="en-US" sz="3200" dirty="0"/>
                  <a:t>    Following MSCKF pipeline, all the residuals of all measurements of the feature is stacked.  In order to transform the linearized measurement equation into the standard form to update , we </a:t>
                </a:r>
                <a:r>
                  <a:rPr lang="en-US" altLang="zh-CN" sz="3200" dirty="0"/>
                  <a:t>eliminate the Jacobian w.r.t the 3D point         .</a:t>
                </a:r>
              </a:p>
              <a:p>
                <a:pPr eaLnBrk="1" hangingPunct="1"/>
                <a:r>
                  <a:rPr lang="en-US" sz="3200" dirty="0"/>
                  <a:t>    Finally, we stack all the errors for all features selected for update and make a EKF update.</a:t>
                </a:r>
              </a:p>
            </p:txBody>
          </p:sp>
        </mc:Choice>
        <mc:Fallback>
          <p:sp>
            <p:nvSpPr>
              <p:cNvPr id="58" name="Text Box 190"/>
              <p:cNvSpPr txBox="1">
                <a:spLocks noRot="1" noChangeAspect="1" noMove="1" noResize="1" noEditPoints="1" noAdjustHandles="1" noChangeArrowheads="1" noChangeShapeType="1" noTextEdit="1"/>
              </p:cNvSpPr>
              <p:nvPr/>
            </p:nvSpPr>
            <p:spPr bwMode="auto">
              <a:xfrm>
                <a:off x="15442440" y="5959453"/>
                <a:ext cx="13452122" cy="7522471"/>
              </a:xfrm>
              <a:prstGeom prst="rect">
                <a:avLst/>
              </a:prstGeom>
              <a:blipFill>
                <a:blip r:embed="rId9"/>
                <a:stretch>
                  <a:fillRect l="-498" r="-453"/>
                </a:stretch>
              </a:blipFill>
              <a:ln w="12700">
                <a:solidFill>
                  <a:schemeClr val="accent1">
                    <a:lumMod val="75000"/>
                  </a:schemeClr>
                </a:solidFill>
              </a:ln>
              <a:effectLst/>
            </p:spPr>
            <p:txBody>
              <a:bodyPr/>
              <a:lstStyle/>
              <a:p>
                <a:r>
                  <a:rPr lang="zh-CN" altLang="en-US">
                    <a:noFill/>
                  </a:rPr>
                  <a:t> </a:t>
                </a:r>
              </a:p>
            </p:txBody>
          </p:sp>
        </mc:Fallback>
      </mc:AlternateContent>
      <p:sp>
        <p:nvSpPr>
          <p:cNvPr id="63" name="矩形 62"/>
          <p:cNvSpPr/>
          <p:nvPr/>
        </p:nvSpPr>
        <p:spPr>
          <a:xfrm>
            <a:off x="8582060" y="165335"/>
            <a:ext cx="25777824" cy="1077218"/>
          </a:xfrm>
          <a:prstGeom prst="rect">
            <a:avLst/>
          </a:prstGeom>
        </p:spPr>
        <p:txBody>
          <a:bodyPr wrap="square">
            <a:spAutoFit/>
          </a:bodyPr>
          <a:lstStyle/>
          <a:p>
            <a:r>
              <a:rPr lang="en-US" altLang="ja-JP" sz="3200" b="1" dirty="0">
                <a:latin typeface="Arial" panose="020B0604020202020204" pitchFamily="34" charset="0"/>
              </a:rPr>
              <a:t>2016 IEEE International Conference on Robotics and Biomimetics</a:t>
            </a:r>
          </a:p>
          <a:p>
            <a:r>
              <a:rPr lang="en-US" altLang="ja-JP" sz="3200" b="1" dirty="0">
                <a:latin typeface="Arial" panose="020B0604020202020204" pitchFamily="34" charset="0"/>
              </a:rPr>
              <a:t>                        December 3-7, 2016 </a:t>
            </a:r>
            <a:r>
              <a:rPr lang="en-US" altLang="zh-CN" sz="3200" b="1" dirty="0">
                <a:latin typeface="Arial" panose="020B0604020202020204" pitchFamily="34" charset="0"/>
                <a:ea typeface="ＭＳ Ｐゴシック" panose="020B0600070205080204" pitchFamily="34" charset="-128"/>
              </a:rPr>
              <a:t>Qingdao</a:t>
            </a:r>
            <a:r>
              <a:rPr lang="en-US" altLang="ja-JP" sz="3200" b="1" dirty="0">
                <a:latin typeface="Arial" panose="020B0604020202020204" pitchFamily="34" charset="0"/>
              </a:rPr>
              <a:t>, China</a:t>
            </a:r>
          </a:p>
        </p:txBody>
      </p:sp>
      <p:sp>
        <p:nvSpPr>
          <p:cNvPr id="12" name="文本框 11"/>
          <p:cNvSpPr txBox="1"/>
          <p:nvPr/>
        </p:nvSpPr>
        <p:spPr>
          <a:xfrm>
            <a:off x="15683228" y="15355073"/>
            <a:ext cx="8275408" cy="5016758"/>
          </a:xfrm>
          <a:prstGeom prst="rect">
            <a:avLst/>
          </a:prstGeom>
          <a:noFill/>
        </p:spPr>
        <p:txBody>
          <a:bodyPr wrap="square" rtlCol="0">
            <a:spAutoFit/>
          </a:bodyPr>
          <a:lstStyle/>
          <a:p>
            <a:r>
              <a:rPr lang="en-US" altLang="zh-CN" sz="3200" dirty="0">
                <a:latin typeface="Arial" charset="0"/>
              </a:rPr>
              <a:t>     We tested the proposed method and it is compared with the </a:t>
            </a:r>
            <a:r>
              <a:rPr lang="en-US" altLang="zh-CN" sz="3200" dirty="0" err="1">
                <a:latin typeface="Arial" charset="0"/>
              </a:rPr>
              <a:t>monocluar</a:t>
            </a:r>
            <a:r>
              <a:rPr lang="en-US" altLang="zh-CN" sz="3200" dirty="0">
                <a:latin typeface="Arial" charset="0"/>
              </a:rPr>
              <a:t>-MSCKF</a:t>
            </a:r>
          </a:p>
          <a:p>
            <a:r>
              <a:rPr lang="en-US" altLang="zh-CN" sz="3200" dirty="0">
                <a:latin typeface="Arial" charset="0"/>
              </a:rPr>
              <a:t>method on the  </a:t>
            </a:r>
            <a:r>
              <a:rPr lang="en-US" altLang="zh-CN" sz="3200" i="1" dirty="0" err="1">
                <a:solidFill>
                  <a:srgbClr val="0070C0"/>
                </a:solidFill>
                <a:latin typeface="Arial" charset="0"/>
                <a:ea typeface="新細明體" pitchFamily="18" charset="-120"/>
              </a:rPr>
              <a:t>EuRoC</a:t>
            </a:r>
            <a:r>
              <a:rPr lang="en-US" altLang="zh-CN" sz="3200" i="1" dirty="0">
                <a:solidFill>
                  <a:srgbClr val="0070C0"/>
                </a:solidFill>
                <a:latin typeface="Arial" charset="0"/>
                <a:ea typeface="新細明體" pitchFamily="18" charset="-120"/>
              </a:rPr>
              <a:t> dataset </a:t>
            </a:r>
            <a:r>
              <a:rPr lang="en-US" altLang="zh-CN" sz="3200" baseline="30000" dirty="0">
                <a:latin typeface="Arial" charset="0"/>
              </a:rPr>
              <a:t> </a:t>
            </a:r>
            <a:r>
              <a:rPr lang="en-US" altLang="zh-CN" sz="3200" dirty="0">
                <a:latin typeface="Arial" charset="0"/>
              </a:rPr>
              <a:t>recorded by ETH Autonomous Systems Lab .</a:t>
            </a:r>
          </a:p>
          <a:p>
            <a:r>
              <a:rPr lang="en-US" altLang="zh-CN" sz="3200" dirty="0">
                <a:latin typeface="Arial" charset="0"/>
              </a:rPr>
              <a:t>      In the front end, we extracted between 100 and 200 salient point features  using Oriented FAST and Rotated BRIEF (ORB) detector of OpenCV from the stereo pairs and tracked them temporally using </a:t>
            </a:r>
            <a:r>
              <a:rPr lang="en-US" altLang="zh-CN" sz="3200" dirty="0" err="1">
                <a:latin typeface="Arial" charset="0"/>
              </a:rPr>
              <a:t>Kanade</a:t>
            </a:r>
            <a:r>
              <a:rPr lang="en-US" altLang="zh-CN" sz="3200" dirty="0">
                <a:latin typeface="Arial" charset="0"/>
              </a:rPr>
              <a:t>-Lucas-</a:t>
            </a:r>
            <a:r>
              <a:rPr lang="en-US" altLang="zh-CN" sz="3200" dirty="0" err="1">
                <a:latin typeface="Arial" charset="0"/>
              </a:rPr>
              <a:t>Tomasi</a:t>
            </a:r>
            <a:r>
              <a:rPr lang="en-US" altLang="zh-CN" sz="3200" dirty="0">
                <a:latin typeface="Arial" charset="0"/>
              </a:rPr>
              <a:t> (KLT) tracking.</a:t>
            </a:r>
            <a:endParaRPr lang="zh-CN" altLang="en-US" sz="3200" dirty="0">
              <a:latin typeface="Arial" charset="0"/>
            </a:endParaRPr>
          </a:p>
        </p:txBody>
      </p:sp>
      <p:sp>
        <p:nvSpPr>
          <p:cNvPr id="40" name="文本框 39"/>
          <p:cNvSpPr txBox="1"/>
          <p:nvPr/>
        </p:nvSpPr>
        <p:spPr>
          <a:xfrm>
            <a:off x="23621110" y="19191346"/>
            <a:ext cx="5202064" cy="2831544"/>
          </a:xfrm>
          <a:prstGeom prst="rect">
            <a:avLst/>
          </a:prstGeom>
          <a:noFill/>
        </p:spPr>
        <p:txBody>
          <a:bodyPr wrap="square" rtlCol="0">
            <a:spAutoFit/>
          </a:bodyPr>
          <a:lstStyle/>
          <a:p>
            <a:pPr algn="ctr"/>
            <a:r>
              <a:rPr lang="en-US" altLang="ja-JP" sz="2400" dirty="0">
                <a:latin typeface="Arial" charset="0"/>
                <a:ea typeface="新細明體" pitchFamily="18" charset="-120"/>
              </a:rPr>
              <a:t>Fig.2 Sample images from dataset used in pose estimation experiment. (a) is the first pair of stereo images. (b) is the last pair.</a:t>
            </a:r>
          </a:p>
          <a:p>
            <a:endParaRPr lang="zh-CN" altLang="en-US" dirty="0"/>
          </a:p>
        </p:txBody>
      </p:sp>
      <p:sp>
        <p:nvSpPr>
          <p:cNvPr id="13" name="文本框 12"/>
          <p:cNvSpPr txBox="1"/>
          <p:nvPr/>
        </p:nvSpPr>
        <p:spPr>
          <a:xfrm>
            <a:off x="24221972" y="21458878"/>
            <a:ext cx="5117508" cy="1200329"/>
          </a:xfrm>
          <a:prstGeom prst="rect">
            <a:avLst/>
          </a:prstGeom>
          <a:noFill/>
        </p:spPr>
        <p:txBody>
          <a:bodyPr wrap="square" rtlCol="0">
            <a:spAutoFit/>
          </a:bodyPr>
          <a:lstStyle/>
          <a:p>
            <a:pPr marL="742950" indent="-742950">
              <a:buAutoNum type="alphaUcPeriod"/>
            </a:pPr>
            <a:r>
              <a:rPr lang="en-US" altLang="zh-CN" sz="3600" b="1" i="1" dirty="0">
                <a:solidFill>
                  <a:schemeClr val="tx2">
                    <a:lumMod val="75000"/>
                  </a:schemeClr>
                </a:solidFill>
                <a:latin typeface="Arial" charset="0"/>
                <a:ea typeface="新細明體" pitchFamily="18" charset="-120"/>
              </a:rPr>
              <a:t>Pose Estimation</a:t>
            </a:r>
          </a:p>
          <a:p>
            <a:r>
              <a:rPr lang="en-US" altLang="zh-CN" sz="3600" b="1" i="1" dirty="0">
                <a:latin typeface="Arial" charset="0"/>
                <a:ea typeface="新細明體" pitchFamily="18" charset="-120"/>
              </a:rPr>
              <a:t>    </a:t>
            </a:r>
            <a:endParaRPr lang="zh-CN" altLang="en-US" sz="3600" b="1" i="1" dirty="0">
              <a:latin typeface="Arial" charset="0"/>
              <a:ea typeface="新細明體" pitchFamily="18" charset="-120"/>
            </a:endParaRPr>
          </a:p>
        </p:txBody>
      </p:sp>
      <p:sp>
        <p:nvSpPr>
          <p:cNvPr id="42" name="文本框 41"/>
          <p:cNvSpPr txBox="1"/>
          <p:nvPr/>
        </p:nvSpPr>
        <p:spPr>
          <a:xfrm>
            <a:off x="24221972" y="22180964"/>
            <a:ext cx="4363788" cy="3970318"/>
          </a:xfrm>
          <a:prstGeom prst="rect">
            <a:avLst/>
          </a:prstGeom>
          <a:noFill/>
        </p:spPr>
        <p:txBody>
          <a:bodyPr wrap="square" rtlCol="0">
            <a:spAutoFit/>
          </a:bodyPr>
          <a:lstStyle/>
          <a:p>
            <a:r>
              <a:rPr lang="en-US" altLang="zh-CN" sz="3600" dirty="0">
                <a:latin typeface="Arial" charset="0"/>
                <a:ea typeface="新細明體" pitchFamily="18" charset="-120"/>
              </a:rPr>
              <a:t>The results shown in Fig.3 show that the error remains bounded by       , meaning that the filter is consistent. And the proposed</a:t>
            </a:r>
          </a:p>
        </p:txBody>
      </p:sp>
      <p:sp>
        <p:nvSpPr>
          <p:cNvPr id="44" name="文本框 43"/>
          <p:cNvSpPr txBox="1"/>
          <p:nvPr/>
        </p:nvSpPr>
        <p:spPr>
          <a:xfrm>
            <a:off x="15706808" y="24700643"/>
            <a:ext cx="8277749" cy="1200329"/>
          </a:xfrm>
          <a:prstGeom prst="rect">
            <a:avLst/>
          </a:prstGeom>
          <a:noFill/>
        </p:spPr>
        <p:txBody>
          <a:bodyPr wrap="square" rtlCol="0">
            <a:spAutoFit/>
          </a:bodyPr>
          <a:lstStyle/>
          <a:p>
            <a:pPr algn="ctr"/>
            <a:r>
              <a:rPr lang="en-US" altLang="ja-JP" sz="2400" dirty="0">
                <a:latin typeface="Arial" charset="0"/>
                <a:ea typeface="新細明體" pitchFamily="18" charset="-120"/>
              </a:rPr>
              <a:t>Fig.3  The orientation errors and        bounds  about axes x (roll), y (pitch), and z (yaw).  Position and velocity errors and        bounds  about axes x, y, and z.</a:t>
            </a:r>
            <a:endParaRPr lang="zh-CN" altLang="en-US" dirty="0"/>
          </a:p>
        </p:txBody>
      </p:sp>
      <mc:AlternateContent xmlns:mc="http://schemas.openxmlformats.org/markup-compatibility/2006" xmlns:a14="http://schemas.microsoft.com/office/drawing/2010/main">
        <mc:Choice Requires="a14">
          <p:sp>
            <p:nvSpPr>
              <p:cNvPr id="14" name="矩形 13"/>
              <p:cNvSpPr/>
              <p:nvPr/>
            </p:nvSpPr>
            <p:spPr>
              <a:xfrm>
                <a:off x="20135918" y="24715163"/>
                <a:ext cx="8397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a:latin typeface="Cambria Math" panose="02040503050406030204" pitchFamily="18" charset="0"/>
                        </a:rPr>
                        <m:t>±</m:t>
                      </m:r>
                      <m:r>
                        <a:rPr lang="zh-CN" altLang="en-US" sz="2400" i="0">
                          <a:latin typeface="Cambria Math" panose="02040503050406030204" pitchFamily="18" charset="0"/>
                        </a:rPr>
                        <m:t>3</m:t>
                      </m:r>
                      <m:r>
                        <a:rPr lang="zh-CN" altLang="en-US" sz="2400" b="1" i="1">
                          <a:latin typeface="Cambria Math" panose="02040503050406030204" pitchFamily="18" charset="0"/>
                        </a:rPr>
                        <m:t>𝝈</m:t>
                      </m:r>
                    </m:oMath>
                  </m:oMathPara>
                </a14:m>
                <a:endParaRPr lang="zh-CN" altLang="en-US" sz="2400" b="1" dirty="0"/>
              </a:p>
            </p:txBody>
          </p:sp>
        </mc:Choice>
        <mc:Fallback xmlns="">
          <p:sp>
            <p:nvSpPr>
              <p:cNvPr id="14" name="矩形 13"/>
              <p:cNvSpPr>
                <a:spLocks noRot="1" noChangeAspect="1" noMove="1" noResize="1" noEditPoints="1" noAdjustHandles="1" noChangeArrowheads="1" noChangeShapeType="1" noTextEdit="1"/>
              </p:cNvSpPr>
              <p:nvPr/>
            </p:nvSpPr>
            <p:spPr>
              <a:xfrm>
                <a:off x="20135918" y="24715163"/>
                <a:ext cx="839781" cy="461665"/>
              </a:xfrm>
              <a:prstGeom prst="rect">
                <a:avLst/>
              </a:prstGeom>
              <a:blipFill>
                <a:blip r:embed="rId12"/>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矩形 44"/>
              <p:cNvSpPr/>
              <p:nvPr/>
            </p:nvSpPr>
            <p:spPr>
              <a:xfrm>
                <a:off x="17572037" y="25446230"/>
                <a:ext cx="8397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a:latin typeface="Cambria Math" panose="02040503050406030204" pitchFamily="18" charset="0"/>
                        </a:rPr>
                        <m:t>±</m:t>
                      </m:r>
                      <m:r>
                        <a:rPr lang="zh-CN" altLang="en-US" sz="2400" i="0">
                          <a:latin typeface="Cambria Math" panose="02040503050406030204" pitchFamily="18" charset="0"/>
                        </a:rPr>
                        <m:t>3</m:t>
                      </m:r>
                      <m:r>
                        <a:rPr lang="zh-CN" altLang="en-US" sz="2400" b="1" i="1">
                          <a:latin typeface="Cambria Math" panose="02040503050406030204" pitchFamily="18" charset="0"/>
                        </a:rPr>
                        <m:t>𝝈</m:t>
                      </m:r>
                    </m:oMath>
                  </m:oMathPara>
                </a14:m>
                <a:endParaRPr lang="zh-CN" altLang="en-US" sz="2400" b="1" dirty="0"/>
              </a:p>
            </p:txBody>
          </p:sp>
        </mc:Choice>
        <mc:Fallback xmlns="">
          <p:sp>
            <p:nvSpPr>
              <p:cNvPr id="45" name="矩形 44"/>
              <p:cNvSpPr>
                <a:spLocks noRot="1" noChangeAspect="1" noMove="1" noResize="1" noEditPoints="1" noAdjustHandles="1" noChangeArrowheads="1" noChangeShapeType="1" noTextEdit="1"/>
              </p:cNvSpPr>
              <p:nvPr/>
            </p:nvSpPr>
            <p:spPr>
              <a:xfrm>
                <a:off x="17572037" y="25446230"/>
                <a:ext cx="839781" cy="461665"/>
              </a:xfrm>
              <a:prstGeom prst="rect">
                <a:avLst/>
              </a:prstGeom>
              <a:blipFill>
                <a:blip r:embed="rId13"/>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矩形 48"/>
              <p:cNvSpPr/>
              <p:nvPr/>
            </p:nvSpPr>
            <p:spPr>
              <a:xfrm>
                <a:off x="26588368" y="23895352"/>
                <a:ext cx="1061894"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3200">
                          <a:latin typeface="Cambria Math" panose="02040503050406030204" pitchFamily="18" charset="0"/>
                        </a:rPr>
                        <m:t>±</m:t>
                      </m:r>
                      <m:r>
                        <a:rPr lang="zh-CN" altLang="en-US" sz="3200" i="0">
                          <a:latin typeface="Cambria Math" panose="02040503050406030204" pitchFamily="18" charset="0"/>
                        </a:rPr>
                        <m:t>3</m:t>
                      </m:r>
                      <m:r>
                        <a:rPr lang="zh-CN" altLang="en-US" sz="3200" b="1" i="1">
                          <a:latin typeface="Cambria Math" panose="02040503050406030204" pitchFamily="18" charset="0"/>
                        </a:rPr>
                        <m:t>𝝈</m:t>
                      </m:r>
                    </m:oMath>
                  </m:oMathPara>
                </a14:m>
                <a:endParaRPr lang="zh-CN" altLang="en-US" sz="3200" b="1" dirty="0"/>
              </a:p>
            </p:txBody>
          </p:sp>
        </mc:Choice>
        <mc:Fallback xmlns="">
          <p:sp>
            <p:nvSpPr>
              <p:cNvPr id="49" name="矩形 48"/>
              <p:cNvSpPr>
                <a:spLocks noRot="1" noChangeAspect="1" noMove="1" noResize="1" noEditPoints="1" noAdjustHandles="1" noChangeArrowheads="1" noChangeShapeType="1" noTextEdit="1"/>
              </p:cNvSpPr>
              <p:nvPr/>
            </p:nvSpPr>
            <p:spPr>
              <a:xfrm>
                <a:off x="26588368" y="23895352"/>
                <a:ext cx="1061894" cy="584775"/>
              </a:xfrm>
              <a:prstGeom prst="rect">
                <a:avLst/>
              </a:prstGeom>
              <a:blipFill>
                <a:blip r:embed="rId14"/>
                <a:stretch>
                  <a:fillRect/>
                </a:stretch>
              </a:blipFill>
            </p:spPr>
            <p:txBody>
              <a:bodyPr/>
              <a:lstStyle/>
              <a:p>
                <a:r>
                  <a:rPr lang="zh-CN" altLang="en-US">
                    <a:noFill/>
                  </a:rPr>
                  <a:t> </a:t>
                </a:r>
              </a:p>
            </p:txBody>
          </p:sp>
        </mc:Fallback>
      </mc:AlternateContent>
      <p:sp>
        <p:nvSpPr>
          <p:cNvPr id="15" name="文本框 14"/>
          <p:cNvSpPr txBox="1"/>
          <p:nvPr/>
        </p:nvSpPr>
        <p:spPr>
          <a:xfrm>
            <a:off x="15785496" y="26180328"/>
            <a:ext cx="12606941" cy="2862322"/>
          </a:xfrm>
          <a:prstGeom prst="rect">
            <a:avLst/>
          </a:prstGeom>
          <a:noFill/>
        </p:spPr>
        <p:txBody>
          <a:bodyPr wrap="square" rtlCol="0">
            <a:spAutoFit/>
          </a:bodyPr>
          <a:lstStyle/>
          <a:p>
            <a:r>
              <a:rPr lang="en-US" altLang="zh-CN" sz="3600" dirty="0">
                <a:latin typeface="Arial" charset="0"/>
                <a:ea typeface="新細明體" pitchFamily="18" charset="-120"/>
              </a:rPr>
              <a:t>estimator has correct observability properties for camera/IMU system. The roll , pitch and velocities are observable, the error bounds do not increase indefinitely. In contrast, those for the position and yaw do continuously increase because they are not observable</a:t>
            </a:r>
            <a:r>
              <a:rPr lang="en-US" altLang="zh-CN" sz="3600" baseline="30000" dirty="0">
                <a:latin typeface="Arial" charset="0"/>
                <a:ea typeface="新細明體" pitchFamily="18" charset="-120"/>
              </a:rPr>
              <a:t>[3]</a:t>
            </a:r>
            <a:r>
              <a:rPr lang="en-US" altLang="zh-CN" sz="3600" dirty="0">
                <a:latin typeface="Arial" charset="0"/>
                <a:ea typeface="新細明體" pitchFamily="18" charset="-120"/>
              </a:rPr>
              <a:t>.</a:t>
            </a:r>
            <a:endParaRPr lang="zh-CN" altLang="en-US" sz="3600" dirty="0">
              <a:latin typeface="Arial" charset="0"/>
              <a:ea typeface="新細明體" pitchFamily="18" charset="-120"/>
            </a:endParaRPr>
          </a:p>
        </p:txBody>
      </p:sp>
      <p:sp>
        <p:nvSpPr>
          <p:cNvPr id="50" name="文本框 49"/>
          <p:cNvSpPr txBox="1"/>
          <p:nvPr/>
        </p:nvSpPr>
        <p:spPr>
          <a:xfrm>
            <a:off x="23521505" y="31788854"/>
            <a:ext cx="5401273" cy="1569660"/>
          </a:xfrm>
          <a:prstGeom prst="rect">
            <a:avLst/>
          </a:prstGeom>
          <a:noFill/>
        </p:spPr>
        <p:txBody>
          <a:bodyPr wrap="square" rtlCol="0">
            <a:spAutoFit/>
          </a:bodyPr>
          <a:lstStyle/>
          <a:p>
            <a:pPr algn="ctr"/>
            <a:r>
              <a:rPr lang="en-US" altLang="ja-JP" sz="2400" dirty="0">
                <a:latin typeface="Arial" charset="0"/>
                <a:ea typeface="新細明體" pitchFamily="18" charset="-120"/>
              </a:rPr>
              <a:t>Fig.4  Comparison of Root Mean Squared Error (RMSE) of the proposed method, m-MSCKF and IMU-only integration.</a:t>
            </a:r>
            <a:endParaRPr lang="zh-CN" altLang="en-US" dirty="0"/>
          </a:p>
        </p:txBody>
      </p:sp>
      <p:sp>
        <p:nvSpPr>
          <p:cNvPr id="51" name="文本框 50"/>
          <p:cNvSpPr txBox="1"/>
          <p:nvPr/>
        </p:nvSpPr>
        <p:spPr>
          <a:xfrm>
            <a:off x="23616780" y="36804498"/>
            <a:ext cx="5401273" cy="2308324"/>
          </a:xfrm>
          <a:prstGeom prst="rect">
            <a:avLst/>
          </a:prstGeom>
          <a:noFill/>
        </p:spPr>
        <p:txBody>
          <a:bodyPr wrap="square" rtlCol="0">
            <a:spAutoFit/>
          </a:bodyPr>
          <a:lstStyle/>
          <a:p>
            <a:pPr algn="ctr"/>
            <a:r>
              <a:rPr lang="en-US" altLang="ja-JP" sz="2400" dirty="0">
                <a:latin typeface="Arial" charset="0"/>
                <a:ea typeface="新細明體" pitchFamily="18" charset="-120"/>
              </a:rPr>
              <a:t>Fig.5  IMU-camera translation error and        bounds (Top). Translation along axes x(red), y(green), and z(blue). Rotation error and       bounds (bottom). Rotation about axes x (roll, red), y (</a:t>
            </a:r>
            <a:r>
              <a:rPr lang="en-US" altLang="ja-JP" sz="2400" dirty="0" err="1">
                <a:latin typeface="Arial" charset="0"/>
                <a:ea typeface="新細明體" pitchFamily="18" charset="-120"/>
              </a:rPr>
              <a:t>pitch,green</a:t>
            </a:r>
            <a:r>
              <a:rPr lang="en-US" altLang="ja-JP" sz="2400" dirty="0">
                <a:latin typeface="Arial" charset="0"/>
                <a:ea typeface="新細明體" pitchFamily="18" charset="-120"/>
              </a:rPr>
              <a:t>), and z (</a:t>
            </a:r>
            <a:r>
              <a:rPr lang="en-US" altLang="ja-JP" sz="2400" dirty="0" err="1">
                <a:latin typeface="Arial" charset="0"/>
                <a:ea typeface="新細明體" pitchFamily="18" charset="-120"/>
              </a:rPr>
              <a:t>yaw,blue</a:t>
            </a:r>
            <a:r>
              <a:rPr lang="en-US" altLang="ja-JP" sz="2400" dirty="0">
                <a:latin typeface="Arial" charset="0"/>
                <a:ea typeface="新細明體" pitchFamily="18" charset="-120"/>
              </a:rPr>
              <a:t>).</a:t>
            </a:r>
            <a:endParaRPr lang="zh-CN" altLang="en-US" dirty="0"/>
          </a:p>
        </p:txBody>
      </p:sp>
      <mc:AlternateContent xmlns:mc="http://schemas.openxmlformats.org/markup-compatibility/2006" xmlns:a14="http://schemas.microsoft.com/office/drawing/2010/main">
        <mc:Choice Requires="a14">
          <p:sp>
            <p:nvSpPr>
              <p:cNvPr id="52" name="矩形 51"/>
              <p:cNvSpPr/>
              <p:nvPr/>
            </p:nvSpPr>
            <p:spPr>
              <a:xfrm>
                <a:off x="24456217" y="37144656"/>
                <a:ext cx="9071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smtClean="0">
                          <a:latin typeface="Cambria Math" panose="02040503050406030204" pitchFamily="18" charset="0"/>
                        </a:rPr>
                        <m:t>±</m:t>
                      </m:r>
                      <m:r>
                        <a:rPr lang="zh-CN" altLang="en-US" sz="2400" i="0">
                          <a:latin typeface="Cambria Math" panose="02040503050406030204" pitchFamily="18" charset="0"/>
                        </a:rPr>
                        <m:t>3</m:t>
                      </m:r>
                      <m:r>
                        <a:rPr lang="zh-CN" altLang="en-US" sz="2400" b="1" i="1">
                          <a:latin typeface="Cambria Math" panose="02040503050406030204" pitchFamily="18" charset="0"/>
                        </a:rPr>
                        <m:t>𝝈</m:t>
                      </m:r>
                      <m:r>
                        <a:rPr lang="en-US" altLang="zh-CN" sz="2400" b="0" i="1" smtClean="0">
                          <a:latin typeface="Cambria Math" panose="02040503050406030204" pitchFamily="18" charset="0"/>
                        </a:rPr>
                        <m:t> </m:t>
                      </m:r>
                    </m:oMath>
                  </m:oMathPara>
                </a14:m>
                <a:endParaRPr lang="zh-CN" altLang="en-US" sz="2400" dirty="0"/>
              </a:p>
            </p:txBody>
          </p:sp>
        </mc:Choice>
        <mc:Fallback xmlns="">
          <p:sp>
            <p:nvSpPr>
              <p:cNvPr id="52" name="矩形 51"/>
              <p:cNvSpPr>
                <a:spLocks noRot="1" noChangeAspect="1" noMove="1" noResize="1" noEditPoints="1" noAdjustHandles="1" noChangeArrowheads="1" noChangeShapeType="1" noTextEdit="1"/>
              </p:cNvSpPr>
              <p:nvPr/>
            </p:nvSpPr>
            <p:spPr>
              <a:xfrm>
                <a:off x="24456217" y="37144656"/>
                <a:ext cx="907107" cy="461665"/>
              </a:xfrm>
              <a:prstGeom prst="rect">
                <a:avLst/>
              </a:prstGeom>
              <a:blipFill>
                <a:blip r:embed="rId15"/>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52"/>
              <p:cNvSpPr/>
              <p:nvPr/>
            </p:nvSpPr>
            <p:spPr>
              <a:xfrm>
                <a:off x="27180535" y="37879306"/>
                <a:ext cx="8397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smtClean="0">
                          <a:latin typeface="Cambria Math" panose="02040503050406030204" pitchFamily="18" charset="0"/>
                        </a:rPr>
                        <m:t>±</m:t>
                      </m:r>
                      <m:r>
                        <a:rPr lang="zh-CN" altLang="en-US" sz="2400" i="0">
                          <a:latin typeface="Cambria Math" panose="02040503050406030204" pitchFamily="18" charset="0"/>
                        </a:rPr>
                        <m:t>3</m:t>
                      </m:r>
                      <m:r>
                        <a:rPr lang="zh-CN" altLang="en-US" sz="2400" b="1" i="1">
                          <a:latin typeface="Cambria Math" panose="02040503050406030204" pitchFamily="18" charset="0"/>
                        </a:rPr>
                        <m:t>𝝈</m:t>
                      </m:r>
                    </m:oMath>
                  </m:oMathPara>
                </a14:m>
                <a:endParaRPr lang="zh-CN" altLang="en-US" sz="2400" b="1" dirty="0"/>
              </a:p>
            </p:txBody>
          </p:sp>
        </mc:Choice>
        <mc:Fallback xmlns="">
          <p:sp>
            <p:nvSpPr>
              <p:cNvPr id="53" name="矩形 52"/>
              <p:cNvSpPr>
                <a:spLocks noRot="1" noChangeAspect="1" noMove="1" noResize="1" noEditPoints="1" noAdjustHandles="1" noChangeArrowheads="1" noChangeShapeType="1" noTextEdit="1"/>
              </p:cNvSpPr>
              <p:nvPr/>
            </p:nvSpPr>
            <p:spPr>
              <a:xfrm>
                <a:off x="27180535" y="37879306"/>
                <a:ext cx="839781" cy="461665"/>
              </a:xfrm>
              <a:prstGeom prst="rect">
                <a:avLst/>
              </a:prstGeom>
              <a:blipFill>
                <a:blip r:embed="rId16"/>
                <a:stretch>
                  <a:fillRect b="-1316"/>
                </a:stretch>
              </a:blipFill>
            </p:spPr>
            <p:txBody>
              <a:bodyPr/>
              <a:lstStyle/>
              <a:p>
                <a:r>
                  <a:rPr lang="zh-CN" altLang="en-US">
                    <a:noFill/>
                  </a:rPr>
                  <a:t> </a:t>
                </a:r>
              </a:p>
            </p:txBody>
          </p:sp>
        </mc:Fallback>
      </mc:AlternateContent>
      <p:sp>
        <p:nvSpPr>
          <p:cNvPr id="16" name="文本框 15"/>
          <p:cNvSpPr txBox="1"/>
          <p:nvPr/>
        </p:nvSpPr>
        <p:spPr>
          <a:xfrm>
            <a:off x="15785496" y="28994861"/>
            <a:ext cx="8873141" cy="9510296"/>
          </a:xfrm>
          <a:prstGeom prst="rect">
            <a:avLst/>
          </a:prstGeom>
          <a:noFill/>
        </p:spPr>
        <p:txBody>
          <a:bodyPr wrap="square" rtlCol="0">
            <a:spAutoFit/>
          </a:bodyPr>
          <a:lstStyle/>
          <a:p>
            <a:r>
              <a:rPr lang="en-US" altLang="zh-CN" sz="3600" dirty="0">
                <a:latin typeface="Arial" charset="0"/>
                <a:ea typeface="新細明體" pitchFamily="18" charset="-120"/>
              </a:rPr>
              <a:t>     In Fig.4, the RMSE of the proposed method is generally smaller than that of </a:t>
            </a:r>
          </a:p>
          <a:p>
            <a:r>
              <a:rPr lang="en-US" altLang="zh-CN" sz="3600" dirty="0">
                <a:latin typeface="Arial" charset="0"/>
                <a:ea typeface="新細明體" pitchFamily="18" charset="-120"/>
              </a:rPr>
              <a:t>m-MSCKF. The results show that the proposed method owns better  precision than m-MSCKF method.</a:t>
            </a:r>
          </a:p>
          <a:p>
            <a:r>
              <a:rPr lang="en-US" altLang="zh-CN" sz="3600" b="1" i="1" dirty="0">
                <a:solidFill>
                  <a:schemeClr val="tx2">
                    <a:lumMod val="75000"/>
                  </a:schemeClr>
                </a:solidFill>
                <a:latin typeface="Arial" charset="0"/>
                <a:ea typeface="新細明體" pitchFamily="18" charset="-120"/>
              </a:rPr>
              <a:t>B. Sensors Calibration</a:t>
            </a:r>
          </a:p>
          <a:p>
            <a:r>
              <a:rPr lang="en-US" altLang="zh-CN" sz="3600" dirty="0">
                <a:latin typeface="Arial" charset="0"/>
                <a:ea typeface="新細明體" pitchFamily="18" charset="-120"/>
              </a:rPr>
              <a:t>     We added initial alignment error for translation and rotation to the known extrinsic  calibration between sensors to validate the effectiveness of extrinsic calibration. Fig.5 shows the convergence of IMU-CAM0 extrinsic parameters. Table.1 demonstrate that the proposed calibration is effective in real-world environment.</a:t>
            </a:r>
          </a:p>
          <a:p>
            <a:r>
              <a:rPr lang="en-US" altLang="zh-CN" sz="3600" dirty="0">
                <a:latin typeface="Arial" charset="0"/>
                <a:ea typeface="新細明體" pitchFamily="18" charset="-120"/>
              </a:rPr>
              <a:t>     </a:t>
            </a:r>
          </a:p>
          <a:p>
            <a:r>
              <a:rPr lang="en-US" altLang="zh-CN" sz="3600" dirty="0">
                <a:latin typeface="Arial" charset="0"/>
                <a:ea typeface="新細明體" pitchFamily="18" charset="-120"/>
              </a:rPr>
              <a:t>     </a:t>
            </a:r>
            <a:endParaRPr lang="zh-CN" altLang="en-US" sz="3600" dirty="0">
              <a:latin typeface="Arial" charset="0"/>
              <a:ea typeface="新細明體" pitchFamily="18" charset="-120"/>
            </a:endParaRPr>
          </a:p>
        </p:txBody>
      </p:sp>
      <p:pic>
        <p:nvPicPr>
          <p:cNvPr id="18" name="图片 17"/>
          <p:cNvPicPr>
            <a:picLocks noChangeAspect="1"/>
          </p:cNvPicPr>
          <p:nvPr/>
        </p:nvPicPr>
        <p:blipFill>
          <a:blip r:embed="rId17"/>
          <a:stretch>
            <a:fillRect/>
          </a:stretch>
        </p:blipFill>
        <p:spPr>
          <a:xfrm>
            <a:off x="15939526" y="37328876"/>
            <a:ext cx="7120540" cy="1562523"/>
          </a:xfrm>
          <a:prstGeom prst="rect">
            <a:avLst/>
          </a:prstGeom>
        </p:spPr>
      </p:pic>
      <p:sp>
        <p:nvSpPr>
          <p:cNvPr id="60" name="文本框 59"/>
          <p:cNvSpPr txBox="1"/>
          <p:nvPr/>
        </p:nvSpPr>
        <p:spPr>
          <a:xfrm>
            <a:off x="15489217" y="38879535"/>
            <a:ext cx="8495340" cy="830997"/>
          </a:xfrm>
          <a:prstGeom prst="rect">
            <a:avLst/>
          </a:prstGeom>
          <a:noFill/>
        </p:spPr>
        <p:txBody>
          <a:bodyPr wrap="square" rtlCol="0">
            <a:spAutoFit/>
          </a:bodyPr>
          <a:lstStyle/>
          <a:p>
            <a:pPr algn="ctr"/>
            <a:r>
              <a:rPr lang="en-US" altLang="ja-JP" sz="2400" dirty="0">
                <a:latin typeface="Arial" charset="0"/>
                <a:ea typeface="新細明體" pitchFamily="18" charset="-120"/>
              </a:rPr>
              <a:t>Table.1   </a:t>
            </a:r>
            <a:r>
              <a:rPr lang="en-US" altLang="zh-CN" sz="2400" dirty="0">
                <a:latin typeface="Arial" charset="0"/>
                <a:ea typeface="新細明體" pitchFamily="18" charset="-120"/>
              </a:rPr>
              <a:t>Final errors of the IMU-Cameras parameters after 2500 image timestamp </a:t>
            </a:r>
            <a:endParaRPr lang="zh-CN" altLang="en-US" dirty="0"/>
          </a:p>
        </p:txBody>
      </p:sp>
      <p:sp>
        <p:nvSpPr>
          <p:cNvPr id="61" name="TextBox 23"/>
          <p:cNvSpPr txBox="1"/>
          <p:nvPr/>
        </p:nvSpPr>
        <p:spPr>
          <a:xfrm>
            <a:off x="7382280" y="41246429"/>
            <a:ext cx="4482908" cy="1472814"/>
          </a:xfrm>
          <a:prstGeom prst="rect">
            <a:avLst/>
          </a:prstGeom>
          <a:solidFill>
            <a:schemeClr val="accent1">
              <a:lumMod val="40000"/>
              <a:lumOff val="60000"/>
            </a:schemeClr>
          </a:solidFill>
        </p:spPr>
        <p:txBody>
          <a:bodyPr wrap="none" lIns="86970" tIns="43485" rIns="86970" bIns="43485" rtlCol="0">
            <a:spAutoFit/>
          </a:bodyPr>
          <a:lstStyle/>
          <a:p>
            <a:r>
              <a:rPr lang="en-US" sz="3000" i="1" dirty="0" err="1"/>
              <a:t>Tianmiao</a:t>
            </a:r>
            <a:r>
              <a:rPr lang="en-US" sz="3000" i="1" dirty="0"/>
              <a:t> Wang</a:t>
            </a:r>
          </a:p>
          <a:p>
            <a:r>
              <a:rPr lang="en-US" altLang="zh-CN" sz="3000" i="1" dirty="0" err="1"/>
              <a:t>Beihang</a:t>
            </a:r>
            <a:r>
              <a:rPr lang="en-US" altLang="zh-CN" sz="3000" i="1" dirty="0"/>
              <a:t> University (BUAA) </a:t>
            </a:r>
          </a:p>
          <a:p>
            <a:r>
              <a:rPr lang="en-US" sz="3000" i="1" dirty="0"/>
              <a:t>Email: itm@buaa.edu.cn </a:t>
            </a:r>
          </a:p>
        </p:txBody>
      </p:sp>
      <p:pic>
        <p:nvPicPr>
          <p:cNvPr id="6" name="图片 5"/>
          <p:cNvPicPr>
            <a:picLocks noChangeAspect="1"/>
          </p:cNvPicPr>
          <p:nvPr/>
        </p:nvPicPr>
        <p:blipFill>
          <a:blip r:embed="rId18"/>
          <a:stretch>
            <a:fillRect/>
          </a:stretch>
        </p:blipFill>
        <p:spPr>
          <a:xfrm>
            <a:off x="2865437" y="27415635"/>
            <a:ext cx="9489122" cy="1828786"/>
          </a:xfrm>
          <a:prstGeom prst="rect">
            <a:avLst/>
          </a:prstGeom>
        </p:spPr>
      </p:pic>
      <p:pic>
        <p:nvPicPr>
          <p:cNvPr id="7" name="图片 6"/>
          <p:cNvPicPr>
            <a:picLocks noChangeAspect="1"/>
          </p:cNvPicPr>
          <p:nvPr/>
        </p:nvPicPr>
        <p:blipFill>
          <a:blip r:embed="rId19"/>
          <a:stretch>
            <a:fillRect/>
          </a:stretch>
        </p:blipFill>
        <p:spPr>
          <a:xfrm>
            <a:off x="4937371" y="33065757"/>
            <a:ext cx="4889818" cy="1761284"/>
          </a:xfrm>
          <a:prstGeom prst="rect">
            <a:avLst/>
          </a:prstGeom>
        </p:spPr>
      </p:pic>
      <p:pic>
        <p:nvPicPr>
          <p:cNvPr id="9" name="图片 8"/>
          <p:cNvPicPr>
            <a:picLocks noChangeAspect="1"/>
          </p:cNvPicPr>
          <p:nvPr/>
        </p:nvPicPr>
        <p:blipFill>
          <a:blip r:embed="rId20"/>
          <a:stretch>
            <a:fillRect/>
          </a:stretch>
        </p:blipFill>
        <p:spPr>
          <a:xfrm>
            <a:off x="2883622" y="37711186"/>
            <a:ext cx="10207148" cy="700407"/>
          </a:xfrm>
          <a:prstGeom prst="rect">
            <a:avLst/>
          </a:prstGeom>
        </p:spPr>
      </p:pic>
      <p:pic>
        <p:nvPicPr>
          <p:cNvPr id="17" name="图片 16"/>
          <p:cNvPicPr>
            <a:picLocks noChangeAspect="1"/>
          </p:cNvPicPr>
          <p:nvPr/>
        </p:nvPicPr>
        <p:blipFill>
          <a:blip r:embed="rId21"/>
          <a:stretch>
            <a:fillRect/>
          </a:stretch>
        </p:blipFill>
        <p:spPr>
          <a:xfrm>
            <a:off x="15928931" y="6829224"/>
            <a:ext cx="6029127" cy="1531283"/>
          </a:xfrm>
          <a:prstGeom prst="rect">
            <a:avLst/>
          </a:prstGeom>
        </p:spPr>
      </p:pic>
      <p:pic>
        <p:nvPicPr>
          <p:cNvPr id="23" name="图片 22"/>
          <p:cNvPicPr>
            <a:picLocks noChangeAspect="1"/>
          </p:cNvPicPr>
          <p:nvPr/>
        </p:nvPicPr>
        <p:blipFill rotWithShape="1">
          <a:blip r:embed="rId22"/>
          <a:srcRect l="4255" b="-9419"/>
          <a:stretch/>
        </p:blipFill>
        <p:spPr>
          <a:xfrm>
            <a:off x="22687240" y="6804628"/>
            <a:ext cx="5560946" cy="1609361"/>
          </a:xfrm>
          <a:prstGeom prst="rect">
            <a:avLst/>
          </a:prstGeom>
        </p:spPr>
      </p:pic>
      <p:pic>
        <p:nvPicPr>
          <p:cNvPr id="28" name="图片 27"/>
          <p:cNvPicPr>
            <a:picLocks noChangeAspect="1"/>
          </p:cNvPicPr>
          <p:nvPr/>
        </p:nvPicPr>
        <p:blipFill>
          <a:blip r:embed="rId23"/>
          <a:stretch>
            <a:fillRect/>
          </a:stretch>
        </p:blipFill>
        <p:spPr>
          <a:xfrm>
            <a:off x="15925697" y="8416293"/>
            <a:ext cx="6032361" cy="1260493"/>
          </a:xfrm>
          <a:prstGeom prst="rect">
            <a:avLst/>
          </a:prstGeom>
        </p:spPr>
      </p:pic>
      <p:pic>
        <p:nvPicPr>
          <p:cNvPr id="29" name="图片 28"/>
          <p:cNvPicPr>
            <a:picLocks noChangeAspect="1"/>
          </p:cNvPicPr>
          <p:nvPr/>
        </p:nvPicPr>
        <p:blipFill>
          <a:blip r:embed="rId24"/>
          <a:stretch>
            <a:fillRect/>
          </a:stretch>
        </p:blipFill>
        <p:spPr>
          <a:xfrm>
            <a:off x="22687240" y="8477737"/>
            <a:ext cx="5703589" cy="1199050"/>
          </a:xfrm>
          <a:prstGeom prst="rect">
            <a:avLst/>
          </a:prstGeom>
        </p:spPr>
      </p:pic>
      <p:pic>
        <p:nvPicPr>
          <p:cNvPr id="2" name="图片 1"/>
          <p:cNvPicPr>
            <a:picLocks noChangeAspect="1"/>
          </p:cNvPicPr>
          <p:nvPr/>
        </p:nvPicPr>
        <p:blipFill>
          <a:blip r:embed="rId25"/>
          <a:stretch>
            <a:fillRect/>
          </a:stretch>
        </p:blipFill>
        <p:spPr>
          <a:xfrm>
            <a:off x="4228584" y="35824006"/>
            <a:ext cx="7830415" cy="980492"/>
          </a:xfrm>
          <a:prstGeom prst="rect">
            <a:avLst/>
          </a:prstGeom>
        </p:spPr>
      </p:pic>
      <mc:AlternateContent xmlns:mc="http://schemas.openxmlformats.org/markup-compatibility/2006">
        <mc:Choice xmlns:a14="http://schemas.microsoft.com/office/drawing/2010/main" Requires="a14">
          <p:sp>
            <p:nvSpPr>
              <p:cNvPr id="3" name="矩形 2"/>
              <p:cNvSpPr/>
              <p:nvPr/>
            </p:nvSpPr>
            <p:spPr>
              <a:xfrm>
                <a:off x="18769077" y="11634554"/>
                <a:ext cx="1004890" cy="7814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zh-CN" altLang="en-US" sz="3200">
                              <a:latin typeface="Cambria Math" panose="02040503050406030204" pitchFamily="18" charset="0"/>
                            </a:rPr>
                          </m:ctrlPr>
                        </m:sSubSupPr>
                        <m:e>
                          <m:r>
                            <a:rPr lang="zh-CN" altLang="en-US" sz="3200" i="1">
                              <a:latin typeface="Cambria Math" panose="02040503050406030204" pitchFamily="18" charset="0"/>
                            </a:rPr>
                            <m:t>𝐻</m:t>
                          </m:r>
                        </m:e>
                        <m:sub>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𝑓</m:t>
                              </m:r>
                            </m:e>
                            <m:sub>
                              <m:r>
                                <a:rPr lang="zh-CN" altLang="en-US" sz="3200" i="1">
                                  <a:latin typeface="Cambria Math" panose="02040503050406030204" pitchFamily="18" charset="0"/>
                                </a:rPr>
                                <m:t>𝑙</m:t>
                              </m:r>
                            </m:sub>
                          </m:sSub>
                        </m:sub>
                        <m:sup>
                          <m:d>
                            <m:dPr>
                              <m:ctrlPr>
                                <a:rPr lang="zh-CN" altLang="en-US" sz="3200" i="1">
                                  <a:latin typeface="Cambria Math" panose="02040503050406030204" pitchFamily="18" charset="0"/>
                                </a:rPr>
                              </m:ctrlPr>
                            </m:dPr>
                            <m:e>
                              <m:r>
                                <a:rPr lang="zh-CN" altLang="en-US" sz="3200" i="1">
                                  <a:latin typeface="Cambria Math" panose="02040503050406030204" pitchFamily="18" charset="0"/>
                                </a:rPr>
                                <m:t>𝑗</m:t>
                              </m:r>
                            </m:e>
                          </m:d>
                        </m:sup>
                      </m:sSubSup>
                    </m:oMath>
                  </m:oMathPara>
                </a14:m>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18769077" y="11634554"/>
                <a:ext cx="1004890" cy="781432"/>
              </a:xfrm>
              <a:prstGeom prst="rect">
                <a:avLst/>
              </a:prstGeom>
              <a:blipFill>
                <a:blip r:embed="rId2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3847</TotalTime>
  <Words>1127</Words>
  <Application>Microsoft Office PowerPoint</Application>
  <PresentationFormat>自定义</PresentationFormat>
  <Paragraphs>145</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MS PGothic</vt:lpstr>
      <vt:lpstr>新細明體</vt:lpstr>
      <vt:lpstr>等线</vt:lpstr>
      <vt:lpstr>宋体</vt:lpstr>
      <vt:lpstr>Arial</vt:lpstr>
      <vt:lpstr>Calibri</vt:lpstr>
      <vt:lpstr>Cambria Math</vt:lpstr>
      <vt:lpstr>Wingdings</vt:lpstr>
      <vt:lpstr>Office Theme</vt:lpstr>
      <vt:lpstr>PowerPoint 演示文稿</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pang</cp:lastModifiedBy>
  <cp:revision>132</cp:revision>
  <cp:lastPrinted>2013-02-12T02:21:55Z</cp:lastPrinted>
  <dcterms:created xsi:type="dcterms:W3CDTF">2013-02-10T21:14:48Z</dcterms:created>
  <dcterms:modified xsi:type="dcterms:W3CDTF">2016-11-29T04:57:03Z</dcterms:modified>
</cp:coreProperties>
</file>