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76" r:id="rId4"/>
    <p:sldId id="292" r:id="rId5"/>
    <p:sldId id="296" r:id="rId6"/>
    <p:sldId id="287" r:id="rId7"/>
    <p:sldId id="289" r:id="rId8"/>
    <p:sldId id="294" r:id="rId9"/>
    <p:sldId id="290" r:id="rId10"/>
    <p:sldId id="293" r:id="rId11"/>
    <p:sldId id="291" r:id="rId12"/>
    <p:sldId id="29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95B"/>
    <a:srgbClr val="146C46"/>
    <a:srgbClr val="1B2C5F"/>
    <a:srgbClr val="FFFE96"/>
    <a:srgbClr val="800000"/>
    <a:srgbClr val="9FD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3"/>
    <p:restoredTop sz="94021" autoAdjust="0"/>
  </p:normalViewPr>
  <p:slideViewPr>
    <p:cSldViewPr snapToGrid="0" snapToObjects="1">
      <p:cViewPr varScale="1">
        <p:scale>
          <a:sx n="100" d="100"/>
          <a:sy n="100" d="100"/>
        </p:scale>
        <p:origin x="11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3698-48F1-4D73-95E1-AAD7E6A3304B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27C7-4046-40E3-96B3-6F8F8C466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dan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2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git </a:t>
            </a:r>
            <a:r>
              <a:rPr lang="en-US" dirty="0" err="1"/>
              <a:t>tanpa</a:t>
            </a:r>
            <a:r>
              <a:rPr lang="en-US" dirty="0"/>
              <a:t> git hub,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install git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juga di </a:t>
            </a:r>
            <a:r>
              <a:rPr lang="en-US" dirty="0" err="1"/>
              <a:t>gabungkan</a:t>
            </a:r>
            <a:r>
              <a:rPr lang="en-US" dirty="0"/>
              <a:t>, </a:t>
            </a:r>
            <a:r>
              <a:rPr lang="en-US" dirty="0" err="1"/>
              <a:t>keap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D27C7-4046-40E3-96B3-6F8F8C466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Download wallpaper 3840x2160 mountains, forest, fog, landscape 4k uhd 16:9  hd background">
            <a:extLst>
              <a:ext uri="{FF2B5EF4-FFF2-40B4-BE49-F238E27FC236}">
                <a16:creationId xmlns:a16="http://schemas.microsoft.com/office/drawing/2014/main" id="{6F217894-A751-4476-A7B9-DA338DBED1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2D066A2-C9B3-42D9-A155-CA7A8846A7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390471-D141-477C-94AE-E8AF182C0F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97979" y="1276244"/>
            <a:ext cx="996042" cy="116287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5CEF819-13A0-438D-A98B-0DD081F1418A}"/>
              </a:ext>
            </a:extLst>
          </p:cNvPr>
          <p:cNvGrpSpPr/>
          <p:nvPr userDrawn="1"/>
        </p:nvGrpSpPr>
        <p:grpSpPr>
          <a:xfrm>
            <a:off x="5463411" y="3882106"/>
            <a:ext cx="1265177" cy="256674"/>
            <a:chOff x="5133474" y="3914273"/>
            <a:chExt cx="1265177" cy="25667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6AEB37-C8E0-40BB-99E6-ADE4186FD00D}"/>
                </a:ext>
              </a:extLst>
            </p:cNvPr>
            <p:cNvSpPr/>
            <p:nvPr/>
          </p:nvSpPr>
          <p:spPr>
            <a:xfrm>
              <a:off x="5133474" y="3914274"/>
              <a:ext cx="256673" cy="256673"/>
            </a:xfrm>
            <a:prstGeom prst="ellipse">
              <a:avLst/>
            </a:prstGeom>
            <a:solidFill>
              <a:srgbClr val="19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83D2EA-D636-4909-9A53-1045775EF936}"/>
                </a:ext>
              </a:extLst>
            </p:cNvPr>
            <p:cNvSpPr/>
            <p:nvPr/>
          </p:nvSpPr>
          <p:spPr>
            <a:xfrm>
              <a:off x="5469642" y="3914273"/>
              <a:ext cx="256673" cy="256673"/>
            </a:xfrm>
            <a:prstGeom prst="ellipse">
              <a:avLst/>
            </a:prstGeom>
            <a:solidFill>
              <a:srgbClr val="146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033AA60-E00B-4815-A3E0-6D054E9A2437}"/>
                </a:ext>
              </a:extLst>
            </p:cNvPr>
            <p:cNvSpPr/>
            <p:nvPr/>
          </p:nvSpPr>
          <p:spPr>
            <a:xfrm>
              <a:off x="5805810" y="3914273"/>
              <a:ext cx="256673" cy="256673"/>
            </a:xfrm>
            <a:prstGeom prst="ellipse">
              <a:avLst/>
            </a:prstGeom>
            <a:solidFill>
              <a:srgbClr val="9FD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92920-4E2D-4999-B668-86A7C0748721}"/>
                </a:ext>
              </a:extLst>
            </p:cNvPr>
            <p:cNvSpPr/>
            <p:nvPr/>
          </p:nvSpPr>
          <p:spPr>
            <a:xfrm>
              <a:off x="6141978" y="3914273"/>
              <a:ext cx="256673" cy="256673"/>
            </a:xfrm>
            <a:prstGeom prst="ellipse">
              <a:avLst/>
            </a:prstGeom>
            <a:solidFill>
              <a:srgbClr val="FFFE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9E0D04-B986-0A4A-BEAA-671976E9E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747" y="2633246"/>
            <a:ext cx="9144000" cy="584776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1721E-B9D0-A745-BE5C-1390C4E39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747" y="3350423"/>
            <a:ext cx="91440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FFE9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8ECE-E639-4842-9C94-C376F836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F7F5-0506-D246-935A-E9B2959FCE4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9990-9C6C-5749-B299-E2A82D38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25F72-8E8D-BF46-9382-F4AE807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3AC5-7A9C-0D47-8CA0-297AC32D38EE}" type="slidenum">
              <a:rPr lang="en-US" smtClean="0"/>
              <a:t>‹#›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856924-708B-4099-8C26-54E90FBB72BF}"/>
              </a:ext>
            </a:extLst>
          </p:cNvPr>
          <p:cNvGrpSpPr/>
          <p:nvPr userDrawn="1"/>
        </p:nvGrpSpPr>
        <p:grpSpPr>
          <a:xfrm>
            <a:off x="4568947" y="6420510"/>
            <a:ext cx="3390267" cy="266816"/>
            <a:chOff x="3911082" y="124587"/>
            <a:chExt cx="3390267" cy="26681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6E8950-299A-4D49-96CF-F86DE94FC76A}"/>
                </a:ext>
              </a:extLst>
            </p:cNvPr>
            <p:cNvSpPr txBox="1"/>
            <p:nvPr/>
          </p:nvSpPr>
          <p:spPr>
            <a:xfrm>
              <a:off x="4125358" y="129793"/>
              <a:ext cx="10867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sibermu.ac.id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BC726C-1EF8-41B8-A431-E00A69B2D8EB}"/>
                </a:ext>
              </a:extLst>
            </p:cNvPr>
            <p:cNvSpPr txBox="1"/>
            <p:nvPr/>
          </p:nvSpPr>
          <p:spPr>
            <a:xfrm>
              <a:off x="6214616" y="124587"/>
              <a:ext cx="10867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SiberMu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9EB91AE-DC92-4CCE-B279-6846A322E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139783" y="174257"/>
              <a:ext cx="1047715" cy="17974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58B3375-B932-4F65-A17C-F75D3B7AF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911082" y="174257"/>
              <a:ext cx="196398" cy="196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084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653A-136D-5E44-9EF9-6C608A30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7D8A5-603C-D94E-8A95-293D6817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346960"/>
            <a:ext cx="6172200" cy="351409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83956-34C2-A849-9B9C-ACD8816F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46960"/>
            <a:ext cx="3932237" cy="352202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73F75-CD54-EA40-A0FC-516F6E9C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F7F5-0506-D246-935A-E9B2959FCE4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18021-49C1-9A49-B79E-05677BF6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575F9-FAA5-2D42-AEB5-CB33A656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3AC5-7A9C-0D47-8CA0-297AC32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0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EF51-EFA0-7E45-A515-DB6A1DA2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480"/>
            <a:ext cx="10515600" cy="644208"/>
          </a:xfrm>
        </p:spPr>
        <p:txBody>
          <a:bodyPr/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043C8-EE8F-0F44-BEBE-10291F298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6639"/>
            <a:ext cx="10515600" cy="3850323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6290-FDA2-934E-A7F8-E54C759A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F7F5-0506-D246-935A-E9B2959FCE4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2E06-7D33-9C4D-A538-3DF75D64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14DB-8756-D54C-A095-780F4AA9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3AC5-7A9C-0D47-8CA0-297AC32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C7461-E2A8-9243-BB18-04CA3184E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2285999"/>
            <a:ext cx="2628900" cy="3890964"/>
          </a:xfrm>
        </p:spPr>
        <p:txBody>
          <a:bodyPr vert="eaVert"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66CFA-CD78-A846-AD4A-9A961194D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285999"/>
            <a:ext cx="7734300" cy="3890963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266D1-1AE7-904F-B396-446DBB7E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F7F5-0506-D246-935A-E9B2959FCE4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07544-9092-EB42-A648-2C0A85C3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5E068-DE1D-7143-B903-5214DB31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3AC5-7A9C-0D47-8CA0-297AC32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ownload wallpaper 3840x2160 mountains, forest, fog, landscape 4k uhd 16:9  hd background">
            <a:extLst>
              <a:ext uri="{FF2B5EF4-FFF2-40B4-BE49-F238E27FC236}">
                <a16:creationId xmlns:a16="http://schemas.microsoft.com/office/drawing/2014/main" id="{A38EDF2F-51DB-41CF-A46B-720098720D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E4D8F1-A115-49BE-924A-A2AFB4892B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7D1C4D-C4D7-41F1-B9BF-1FC69D3136D0}"/>
              </a:ext>
            </a:extLst>
          </p:cNvPr>
          <p:cNvSpPr/>
          <p:nvPr userDrawn="1"/>
        </p:nvSpPr>
        <p:spPr>
          <a:xfrm>
            <a:off x="0" y="3429000"/>
            <a:ext cx="12191998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589410-F1C2-411D-8707-78DAA69E6D56}"/>
              </a:ext>
            </a:extLst>
          </p:cNvPr>
          <p:cNvGrpSpPr/>
          <p:nvPr userDrawn="1"/>
        </p:nvGrpSpPr>
        <p:grpSpPr>
          <a:xfrm>
            <a:off x="5463409" y="2766619"/>
            <a:ext cx="1265177" cy="256674"/>
            <a:chOff x="5133474" y="3914273"/>
            <a:chExt cx="1265177" cy="25667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86F86AB-1E8A-440A-AE8F-430412B2BB52}"/>
                </a:ext>
              </a:extLst>
            </p:cNvPr>
            <p:cNvSpPr/>
            <p:nvPr/>
          </p:nvSpPr>
          <p:spPr>
            <a:xfrm>
              <a:off x="5133474" y="3914274"/>
              <a:ext cx="256673" cy="256673"/>
            </a:xfrm>
            <a:prstGeom prst="ellipse">
              <a:avLst/>
            </a:prstGeom>
            <a:solidFill>
              <a:srgbClr val="19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753F4B-32A1-47EE-929A-27A4BD14EB33}"/>
                </a:ext>
              </a:extLst>
            </p:cNvPr>
            <p:cNvSpPr/>
            <p:nvPr/>
          </p:nvSpPr>
          <p:spPr>
            <a:xfrm>
              <a:off x="5469642" y="3914273"/>
              <a:ext cx="256673" cy="256673"/>
            </a:xfrm>
            <a:prstGeom prst="ellipse">
              <a:avLst/>
            </a:prstGeom>
            <a:solidFill>
              <a:srgbClr val="146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5F77AF-D887-47E1-AB83-006FCD9DB706}"/>
                </a:ext>
              </a:extLst>
            </p:cNvPr>
            <p:cNvSpPr/>
            <p:nvPr/>
          </p:nvSpPr>
          <p:spPr>
            <a:xfrm>
              <a:off x="5805810" y="3914273"/>
              <a:ext cx="256673" cy="256673"/>
            </a:xfrm>
            <a:prstGeom prst="ellipse">
              <a:avLst/>
            </a:prstGeom>
            <a:solidFill>
              <a:srgbClr val="9FD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CF97C8-9EBE-4A25-A380-5D66CD9B71C7}"/>
                </a:ext>
              </a:extLst>
            </p:cNvPr>
            <p:cNvSpPr/>
            <p:nvPr/>
          </p:nvSpPr>
          <p:spPr>
            <a:xfrm>
              <a:off x="6141978" y="3914273"/>
              <a:ext cx="256673" cy="256673"/>
            </a:xfrm>
            <a:prstGeom prst="ellipse">
              <a:avLst/>
            </a:prstGeom>
            <a:solidFill>
              <a:srgbClr val="FFFE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ABC8F70-7578-4FCD-8BAC-6F88D7738E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50076" y="382084"/>
            <a:ext cx="491844" cy="574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88B33-9B71-9D41-8ECF-736B4D3D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930"/>
            <a:ext cx="10515600" cy="362089"/>
          </a:xfrm>
        </p:spPr>
        <p:txBody>
          <a:bodyPr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D82B-EFA2-474F-9C8B-91B6CC55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3304"/>
            <a:ext cx="10515600" cy="2553658"/>
          </a:xfrm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840DD-C4EE-2741-8F1B-FAF86247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F7F5-0506-D246-935A-E9B2959FCE4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3FF1-B899-C844-8AA6-4A4066D3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7DBFA-C278-424A-8474-3A11726C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3AC5-7A9C-0D47-8CA0-297AC32D38EE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5C25ED-0763-4BCD-8704-B23C8C4DDF59}"/>
              </a:ext>
            </a:extLst>
          </p:cNvPr>
          <p:cNvGrpSpPr/>
          <p:nvPr userDrawn="1"/>
        </p:nvGrpSpPr>
        <p:grpSpPr>
          <a:xfrm>
            <a:off x="4568947" y="6420510"/>
            <a:ext cx="3390267" cy="266816"/>
            <a:chOff x="3911082" y="124587"/>
            <a:chExt cx="3390267" cy="26681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EA0955-C93D-49BD-A744-EDAE6E54F36E}"/>
                </a:ext>
              </a:extLst>
            </p:cNvPr>
            <p:cNvSpPr txBox="1"/>
            <p:nvPr/>
          </p:nvSpPr>
          <p:spPr>
            <a:xfrm>
              <a:off x="4125358" y="129793"/>
              <a:ext cx="10867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sibermu.ac.id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D5D775-0CF8-44A8-BFBC-08425DC750A4}"/>
                </a:ext>
              </a:extLst>
            </p:cNvPr>
            <p:cNvSpPr txBox="1"/>
            <p:nvPr/>
          </p:nvSpPr>
          <p:spPr>
            <a:xfrm>
              <a:off x="6214616" y="124587"/>
              <a:ext cx="10867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SiberMu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1988C72-68F5-4CF3-ACD7-165845080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139783" y="174257"/>
              <a:ext cx="1047715" cy="17974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6267224-C5EE-46FE-8256-81CA1B513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911082" y="174257"/>
              <a:ext cx="196398" cy="196014"/>
            </a:xfrm>
            <a:prstGeom prst="rect">
              <a:avLst/>
            </a:prstGeom>
          </p:spPr>
        </p:pic>
      </p:grp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CFF00C84-CA4D-4953-8592-583FEAF1D3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14475"/>
            <a:ext cx="10515600" cy="4413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187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8B33-9B71-9D41-8ECF-736B4D3D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840"/>
            <a:ext cx="10515600" cy="684848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D82B-EFA2-474F-9C8B-91B6CC55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19"/>
            <a:ext cx="10515600" cy="387064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840DD-C4EE-2741-8F1B-FAF86247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F7F5-0506-D246-935A-E9B2959FCE4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3FF1-B899-C844-8AA6-4A4066D3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7DBFA-C278-424A-8474-3A11726C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3AC5-7A9C-0D47-8CA0-297AC32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2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44A0-FFEE-FF42-9059-660480F5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6"/>
            <a:ext cx="10515600" cy="2516823"/>
          </a:xfrm>
        </p:spPr>
        <p:txBody>
          <a:bodyPr anchor="b"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C4508-9CE2-5946-8AC5-90654CD25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56480"/>
            <a:ext cx="10515600" cy="123317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3831-3B3C-2A46-82F7-D194AFD8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F7F5-0506-D246-935A-E9B2959FCE4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33FA0-F5A9-4642-91CC-5AE6B1A8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9C5A-F0F0-5348-BD3A-4513E964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3AC5-7A9C-0D47-8CA0-297AC32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9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56B8-912E-1B4B-9835-E58DA643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480"/>
            <a:ext cx="10515600" cy="644208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BF30-2F16-3B4A-B460-04C8EA62B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6159"/>
            <a:ext cx="5181600" cy="388080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4991E-6A57-7148-B40B-73EDBE49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6159"/>
            <a:ext cx="5181600" cy="388080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50E9A-FE63-1240-BD74-F447F9A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F7F5-0506-D246-935A-E9B2959FCE4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E746F-BC13-A549-8509-EECCA7E5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5BD6-01DD-264F-9635-A8590866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3AC5-7A9C-0D47-8CA0-297AC32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CF1C-5D62-BB4C-A897-F60AB7AB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36320"/>
            <a:ext cx="10515600" cy="654368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6EE9F-5098-F147-A38B-530F986E1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68879"/>
            <a:ext cx="5157787" cy="537845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1C573-4F89-4C4B-902A-C53DB72B6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39439"/>
            <a:ext cx="5157787" cy="305022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D5F43-AF5C-4A42-9AFE-592741EBE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68880"/>
            <a:ext cx="5183188" cy="503871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D0DEA-828F-764C-8D88-3D980E966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39439"/>
            <a:ext cx="5183188" cy="305022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1F2F7-BFF3-D141-B0E8-8F23B0C8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F7F5-0506-D246-935A-E9B2959FCE4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D913A-335A-0E49-AEBA-B4841E2E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FB7FE-81A7-F344-88F5-B1B4AC4C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3AC5-7A9C-0D47-8CA0-297AC32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F5F7-0D1C-434A-8692-46428BF5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00"/>
            <a:ext cx="10515600" cy="674688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51AB-CBD7-B247-9324-B35C6F95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F7F5-0506-D246-935A-E9B2959FCE4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D396-7537-344F-B124-CD50FE84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8BDC0-7DDB-2A4A-BE37-3F0FE049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3AC5-7A9C-0D47-8CA0-297AC32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6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08557-667C-1044-B07B-3C15431A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F7F5-0506-D246-935A-E9B2959FCE4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24A25-ABE1-4B41-8ADF-99131D82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7D8F5-62AC-F847-B24F-BD077E20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3AC5-7A9C-0D47-8CA0-297AC32D38EE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03E76A-A18A-4EE2-93D4-A76C6B459D22}"/>
              </a:ext>
            </a:extLst>
          </p:cNvPr>
          <p:cNvSpPr txBox="1"/>
          <p:nvPr userDrawn="1"/>
        </p:nvSpPr>
        <p:spPr>
          <a:xfrm>
            <a:off x="0" y="6015898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Kampus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USM</a:t>
            </a:r>
            <a:b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Jalan HOS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Cokroaminoto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No. 17, Kota Yogyakarta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" descr="Download wallpaper 3840x2160 mountains, forest, fog, landscape 4k uhd 16:9  hd background">
            <a:extLst>
              <a:ext uri="{FF2B5EF4-FFF2-40B4-BE49-F238E27FC236}">
                <a16:creationId xmlns:a16="http://schemas.microsoft.com/office/drawing/2014/main" id="{0504B17B-B813-46BC-834C-8E98614379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C543B3F-6190-4CAA-ADEB-3423C8982D2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BCCB16-16C5-40CE-916A-94D51362015C}"/>
              </a:ext>
            </a:extLst>
          </p:cNvPr>
          <p:cNvGrpSpPr/>
          <p:nvPr userDrawn="1"/>
        </p:nvGrpSpPr>
        <p:grpSpPr>
          <a:xfrm>
            <a:off x="4202745" y="4430662"/>
            <a:ext cx="3786507" cy="266816"/>
            <a:chOff x="3911082" y="124587"/>
            <a:chExt cx="3786507" cy="26681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F55F53-77CA-4ED9-893A-D2FEA02E3343}"/>
                </a:ext>
              </a:extLst>
            </p:cNvPr>
            <p:cNvSpPr txBox="1"/>
            <p:nvPr/>
          </p:nvSpPr>
          <p:spPr>
            <a:xfrm>
              <a:off x="4125358" y="129793"/>
              <a:ext cx="10867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cap="none" spc="0" dirty="0" err="1">
                  <a:ln w="0"/>
                  <a:solidFill>
                    <a:srgbClr val="1B2C5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sibermu.ac.id</a:t>
              </a:r>
              <a:endParaRPr lang="en-US" sz="1100" b="0" cap="none" spc="0" dirty="0">
                <a:ln w="0"/>
                <a:solidFill>
                  <a:srgbClr val="1B2C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C86E00-1DC5-49BE-9BD0-84004878C1D4}"/>
                </a:ext>
              </a:extLst>
            </p:cNvPr>
            <p:cNvSpPr txBox="1"/>
            <p:nvPr/>
          </p:nvSpPr>
          <p:spPr>
            <a:xfrm>
              <a:off x="6610856" y="124587"/>
              <a:ext cx="10867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cap="none" spc="0" dirty="0">
                  <a:ln w="0"/>
                  <a:solidFill>
                    <a:srgbClr val="1B2C5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@</a:t>
              </a:r>
              <a:r>
                <a:rPr lang="en-US" sz="1100" b="0" cap="none" spc="0" dirty="0" err="1">
                  <a:ln w="0"/>
                  <a:solidFill>
                    <a:srgbClr val="1B2C5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SiberMu</a:t>
              </a:r>
              <a:endParaRPr lang="en-US" sz="1100" b="0" cap="none" spc="0" dirty="0">
                <a:ln w="0"/>
                <a:solidFill>
                  <a:srgbClr val="1B2C5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DB5AEF0-8453-45D1-A1BB-0734147E3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146C4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36023" y="174257"/>
              <a:ext cx="1047715" cy="17974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CEDAC63-2BA7-418F-8531-51A98C7D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11082" y="174257"/>
              <a:ext cx="196398" cy="196014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CCCC5C9D-EBB7-4315-9691-087D51C93EA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61366" y="1676530"/>
            <a:ext cx="2069265" cy="24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8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DE68-B93F-3745-BD31-1B67127F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8B75-95BF-1140-A662-A5B82CE5F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306320"/>
            <a:ext cx="6172200" cy="355473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3E9EB-4078-7348-911F-AC01D57E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6320"/>
            <a:ext cx="3932237" cy="356266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2AEF-6224-C346-AC11-EC22129E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F7F5-0506-D246-935A-E9B2959FCE4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714D6-F25F-FA48-B908-D0F8C7D1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84C80-5B37-814F-8BBE-39BFE627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3AC5-7A9C-0D47-8CA0-297AC32D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6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2EE9E-AE4D-4447-BED7-D415E38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B6327-BECD-0A4E-B3E1-AAAD400C3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7098-DC45-7848-9590-E09F7FFB2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F7F5-0506-D246-935A-E9B2959FCE4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EFCF-42C2-4646-BE06-9FB0D9BC2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1519-0092-B04E-A518-50F1BC133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3AC5-7A9C-0D47-8CA0-297AC32D38EE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Picture 4" descr="Download wallpaper 3840x2160 mountains, forest, fog, landscape 4k uhd 16:9  hd background">
            <a:extLst>
              <a:ext uri="{FF2B5EF4-FFF2-40B4-BE49-F238E27FC236}">
                <a16:creationId xmlns:a16="http://schemas.microsoft.com/office/drawing/2014/main" id="{F6EF5EEA-6EA9-40F7-9820-3B34DDBEBA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FCA2E9F-D307-4907-94B5-3B57A3CE1B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FE5C54-1A43-4879-87E8-BA36532EA529}"/>
              </a:ext>
            </a:extLst>
          </p:cNvPr>
          <p:cNvSpPr/>
          <p:nvPr userDrawn="1"/>
        </p:nvSpPr>
        <p:spPr>
          <a:xfrm>
            <a:off x="0" y="2209463"/>
            <a:ext cx="12191998" cy="4648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52496E-831D-48FF-84D2-D175AC5E0073}"/>
              </a:ext>
            </a:extLst>
          </p:cNvPr>
          <p:cNvGrpSpPr/>
          <p:nvPr userDrawn="1"/>
        </p:nvGrpSpPr>
        <p:grpSpPr>
          <a:xfrm>
            <a:off x="5463409" y="1821739"/>
            <a:ext cx="1265177" cy="256674"/>
            <a:chOff x="5133474" y="3914273"/>
            <a:chExt cx="1265177" cy="25667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ABF41C4-CC85-4144-8F5D-FE8FFABA3F4A}"/>
                </a:ext>
              </a:extLst>
            </p:cNvPr>
            <p:cNvSpPr/>
            <p:nvPr/>
          </p:nvSpPr>
          <p:spPr>
            <a:xfrm>
              <a:off x="5133474" y="3914274"/>
              <a:ext cx="256673" cy="256673"/>
            </a:xfrm>
            <a:prstGeom prst="ellipse">
              <a:avLst/>
            </a:prstGeom>
            <a:solidFill>
              <a:srgbClr val="19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2C27803-52DE-470C-9A5D-E3CBFC6EAED1}"/>
                </a:ext>
              </a:extLst>
            </p:cNvPr>
            <p:cNvSpPr/>
            <p:nvPr/>
          </p:nvSpPr>
          <p:spPr>
            <a:xfrm>
              <a:off x="5469642" y="3914273"/>
              <a:ext cx="256673" cy="256673"/>
            </a:xfrm>
            <a:prstGeom prst="ellipse">
              <a:avLst/>
            </a:prstGeom>
            <a:solidFill>
              <a:srgbClr val="146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F745625-3A86-4267-93AC-E522618A2A8F}"/>
                </a:ext>
              </a:extLst>
            </p:cNvPr>
            <p:cNvSpPr/>
            <p:nvPr/>
          </p:nvSpPr>
          <p:spPr>
            <a:xfrm>
              <a:off x="5805810" y="3914273"/>
              <a:ext cx="256673" cy="256673"/>
            </a:xfrm>
            <a:prstGeom prst="ellipse">
              <a:avLst/>
            </a:prstGeom>
            <a:solidFill>
              <a:srgbClr val="9FD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0159D85-422E-4600-A7D6-DE5C8873B5BB}"/>
                </a:ext>
              </a:extLst>
            </p:cNvPr>
            <p:cNvSpPr/>
            <p:nvPr/>
          </p:nvSpPr>
          <p:spPr>
            <a:xfrm>
              <a:off x="6141978" y="3914273"/>
              <a:ext cx="256673" cy="256673"/>
            </a:xfrm>
            <a:prstGeom prst="ellipse">
              <a:avLst/>
            </a:prstGeom>
            <a:solidFill>
              <a:srgbClr val="FFFE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7DFDF9-6CF6-4F8F-A127-18D5EC74DB33}"/>
              </a:ext>
            </a:extLst>
          </p:cNvPr>
          <p:cNvGrpSpPr/>
          <p:nvPr userDrawn="1"/>
        </p:nvGrpSpPr>
        <p:grpSpPr>
          <a:xfrm>
            <a:off x="4568947" y="6420510"/>
            <a:ext cx="3390267" cy="266816"/>
            <a:chOff x="3911082" y="124587"/>
            <a:chExt cx="3390267" cy="2668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C924B39-1953-4619-A4EF-DDB0C19FB941}"/>
                </a:ext>
              </a:extLst>
            </p:cNvPr>
            <p:cNvSpPr txBox="1"/>
            <p:nvPr/>
          </p:nvSpPr>
          <p:spPr>
            <a:xfrm>
              <a:off x="4125358" y="129793"/>
              <a:ext cx="10867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sibermu.ac.id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02F95B-CDCF-4E8F-89C8-044772E26382}"/>
                </a:ext>
              </a:extLst>
            </p:cNvPr>
            <p:cNvSpPr txBox="1"/>
            <p:nvPr/>
          </p:nvSpPr>
          <p:spPr>
            <a:xfrm>
              <a:off x="6214616" y="124587"/>
              <a:ext cx="10867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SiberMu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D8A2F0E-B689-4DFD-9271-5A9892635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139783" y="174257"/>
              <a:ext cx="1047715" cy="17974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7DA7076-E027-4855-A7FC-341D24DB8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911082" y="174257"/>
              <a:ext cx="196398" cy="196014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02F8EE5-793A-4D2D-BC11-F9A74FD1B7EA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5850076" y="382084"/>
            <a:ext cx="491844" cy="5742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9526B84-9025-452C-B929-24FC95CBDDF7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42848" y="284847"/>
            <a:ext cx="491844" cy="571154"/>
          </a:xfrm>
          <a:prstGeom prst="rect">
            <a:avLst/>
          </a:prstGeom>
        </p:spPr>
      </p:pic>
      <p:pic>
        <p:nvPicPr>
          <p:cNvPr id="42" name="Picture 2" descr="https://pps.whatsapp.net/v/t61.24694-24/184850623_460018962757065_7262030180130179479_n.jpg?ccb=11-4&amp;oh=01_AdTGcfQDe0whP885aiRjYpJoOjpwzUg1HrW2rRKh2bvosw&amp;oe=635E3CCE">
            <a:extLst>
              <a:ext uri="{FF2B5EF4-FFF2-40B4-BE49-F238E27FC236}">
                <a16:creationId xmlns:a16="http://schemas.microsoft.com/office/drawing/2014/main" id="{3482446C-88AF-4AB0-B9FC-F372001BF3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03" y="290107"/>
            <a:ext cx="571154" cy="5711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wnload wallpaper 3840x2160 mountains, forest, fog, landscape 4k uhd 16:9  hd background">
            <a:extLst>
              <a:ext uri="{FF2B5EF4-FFF2-40B4-BE49-F238E27FC236}">
                <a16:creationId xmlns:a16="http://schemas.microsoft.com/office/drawing/2014/main" id="{904A9556-C1B5-EB4D-8EB0-BCCA043C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CFDB68-66E9-3D42-ADAA-4A190DE731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14EE5B-E80C-2144-9F6B-ED5F3C714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79" y="1276244"/>
            <a:ext cx="996042" cy="1162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A69E98-1421-004C-8AE3-35B3310AB69F}"/>
              </a:ext>
            </a:extLst>
          </p:cNvPr>
          <p:cNvSpPr txBox="1"/>
          <p:nvPr/>
        </p:nvSpPr>
        <p:spPr>
          <a:xfrm>
            <a:off x="0" y="263050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PROGRAMMING #3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A671E-73DC-CA40-8BA5-B66A6D9BE39F}"/>
              </a:ext>
            </a:extLst>
          </p:cNvPr>
          <p:cNvSpPr txBox="1"/>
          <p:nvPr/>
        </p:nvSpPr>
        <p:spPr>
          <a:xfrm>
            <a:off x="0" y="3253694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PANGGAH WIDIANDANA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DB4D11-B32D-5645-8065-53025736A148}"/>
              </a:ext>
            </a:extLst>
          </p:cNvPr>
          <p:cNvGrpSpPr/>
          <p:nvPr/>
        </p:nvGrpSpPr>
        <p:grpSpPr>
          <a:xfrm>
            <a:off x="5463411" y="3882106"/>
            <a:ext cx="1265177" cy="256674"/>
            <a:chOff x="5133474" y="3914273"/>
            <a:chExt cx="1265177" cy="2566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7C8BA2-CE52-1F46-A215-B4156DC3438A}"/>
                </a:ext>
              </a:extLst>
            </p:cNvPr>
            <p:cNvSpPr/>
            <p:nvPr/>
          </p:nvSpPr>
          <p:spPr>
            <a:xfrm>
              <a:off x="5133474" y="3914274"/>
              <a:ext cx="256673" cy="256673"/>
            </a:xfrm>
            <a:prstGeom prst="ellipse">
              <a:avLst/>
            </a:prstGeom>
            <a:solidFill>
              <a:srgbClr val="19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FD1574-8065-9B4F-802B-FC698004759D}"/>
                </a:ext>
              </a:extLst>
            </p:cNvPr>
            <p:cNvSpPr/>
            <p:nvPr/>
          </p:nvSpPr>
          <p:spPr>
            <a:xfrm>
              <a:off x="5469642" y="3914273"/>
              <a:ext cx="256673" cy="256673"/>
            </a:xfrm>
            <a:prstGeom prst="ellipse">
              <a:avLst/>
            </a:prstGeom>
            <a:solidFill>
              <a:srgbClr val="146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3F87AC-DF6E-2B42-98B7-5B245BDF91C6}"/>
                </a:ext>
              </a:extLst>
            </p:cNvPr>
            <p:cNvSpPr/>
            <p:nvPr/>
          </p:nvSpPr>
          <p:spPr>
            <a:xfrm>
              <a:off x="5805810" y="3914273"/>
              <a:ext cx="256673" cy="256673"/>
            </a:xfrm>
            <a:prstGeom prst="ellipse">
              <a:avLst/>
            </a:prstGeom>
            <a:solidFill>
              <a:srgbClr val="9FD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8D7AEB-8D56-8541-AD28-580653F87E9B}"/>
                </a:ext>
              </a:extLst>
            </p:cNvPr>
            <p:cNvSpPr/>
            <p:nvPr/>
          </p:nvSpPr>
          <p:spPr>
            <a:xfrm>
              <a:off x="6141978" y="3914273"/>
              <a:ext cx="256673" cy="256673"/>
            </a:xfrm>
            <a:prstGeom prst="ellipse">
              <a:avLst/>
            </a:prstGeom>
            <a:solidFill>
              <a:srgbClr val="FFFE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94A078-920C-364F-85D3-CB9CECA365C3}"/>
              </a:ext>
            </a:extLst>
          </p:cNvPr>
          <p:cNvGrpSpPr/>
          <p:nvPr/>
        </p:nvGrpSpPr>
        <p:grpSpPr>
          <a:xfrm>
            <a:off x="4242493" y="6075526"/>
            <a:ext cx="3786507" cy="266816"/>
            <a:chOff x="3911082" y="124587"/>
            <a:chExt cx="3786507" cy="26681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237E8E-5667-E148-88C4-E728E167650E}"/>
                </a:ext>
              </a:extLst>
            </p:cNvPr>
            <p:cNvSpPr txBox="1"/>
            <p:nvPr/>
          </p:nvSpPr>
          <p:spPr>
            <a:xfrm>
              <a:off x="4125358" y="129793"/>
              <a:ext cx="10867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sibermu.ac.id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A7A1B0-355B-B845-97C2-B31A78D82959}"/>
                </a:ext>
              </a:extLst>
            </p:cNvPr>
            <p:cNvSpPr txBox="1"/>
            <p:nvPr/>
          </p:nvSpPr>
          <p:spPr>
            <a:xfrm>
              <a:off x="6610856" y="124587"/>
              <a:ext cx="10867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</a:t>
              </a:r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SiberMu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2BA5E10-3D33-894F-8DFC-645B1231B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6023" y="174257"/>
              <a:ext cx="1047715" cy="17974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987A805-694E-DF42-98D1-01E24BA2D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11082" y="174257"/>
              <a:ext cx="196398" cy="1960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939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49E4-C24B-CBEC-E4B7-0155F375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28D0-407D-D295-BE3B-090D629F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&lt;td class="text-center" onclick="</a:t>
            </a:r>
            <a:r>
              <a:rPr lang="en-US" sz="2400" dirty="0" err="1">
                <a:latin typeface="Consolas" panose="020B0609020204030204" pitchFamily="49" charset="0"/>
              </a:rPr>
              <a:t>javascript:return</a:t>
            </a:r>
            <a:r>
              <a:rPr lang="en-US" sz="2400" dirty="0">
                <a:latin typeface="Consolas" panose="020B0609020204030204" pitchFamily="49" charset="0"/>
              </a:rPr>
              <a:t> confirm('Apakah Yakin Akan </a:t>
            </a:r>
            <a:r>
              <a:rPr lang="en-US" sz="2400" dirty="0" err="1">
                <a:latin typeface="Consolas" panose="020B0609020204030204" pitchFamily="49" charset="0"/>
              </a:rPr>
              <a:t>DIhapus</a:t>
            </a:r>
            <a:r>
              <a:rPr lang="en-US" sz="2400" dirty="0">
                <a:latin typeface="Consolas" panose="020B0609020204030204" pitchFamily="49" charset="0"/>
              </a:rPr>
              <a:t>?')"&gt;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&lt;?</a:t>
            </a:r>
            <a:r>
              <a:rPr lang="en-US" sz="2400" dirty="0" err="1">
                <a:latin typeface="Consolas" panose="020B0609020204030204" pitchFamily="49" charset="0"/>
              </a:rPr>
              <a:t>php</a:t>
            </a:r>
            <a:r>
              <a:rPr lang="en-US" sz="2400" dirty="0">
                <a:latin typeface="Consolas" panose="020B0609020204030204" pitchFamily="49" charset="0"/>
              </a:rPr>
              <a:t> echo anchor('admin/hapus/' . $</a:t>
            </a:r>
            <a:r>
              <a:rPr lang="en-US" sz="2400" dirty="0" err="1">
                <a:latin typeface="Consolas" panose="020B0609020204030204" pitchFamily="49" charset="0"/>
              </a:rPr>
              <a:t>ak</a:t>
            </a:r>
            <a:r>
              <a:rPr lang="en-US" sz="2400" dirty="0">
                <a:latin typeface="Consolas" panose="020B0609020204030204" pitchFamily="49" charset="0"/>
              </a:rPr>
              <a:t>['</a:t>
            </a:r>
            <a:r>
              <a:rPr lang="en-US" sz="2400" dirty="0" err="1">
                <a:latin typeface="Consolas" panose="020B0609020204030204" pitchFamily="49" charset="0"/>
              </a:rPr>
              <a:t>id_ruang</a:t>
            </a:r>
            <a:r>
              <a:rPr lang="en-US" sz="2400" dirty="0">
                <a:latin typeface="Consolas" panose="020B0609020204030204" pitchFamily="49" charset="0"/>
              </a:rPr>
              <a:t>'], '&lt;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class="</a:t>
            </a:r>
            <a:r>
              <a:rPr lang="en-US" sz="2400" dirty="0" err="1">
                <a:latin typeface="Consolas" panose="020B0609020204030204" pitchFamily="49" charset="0"/>
              </a:rPr>
              <a:t>btn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btn</a:t>
            </a:r>
            <a:r>
              <a:rPr lang="en-US" sz="2400" dirty="0">
                <a:latin typeface="Consolas" panose="020B0609020204030204" pitchFamily="49" charset="0"/>
              </a:rPr>
              <a:t>-danger"&gt;Hapus&lt;/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&gt;') ?&gt;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           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&lt;/td&gt;</a:t>
            </a:r>
          </a:p>
        </p:txBody>
      </p:sp>
    </p:spTree>
    <p:extLst>
      <p:ext uri="{BB962C8B-B14F-4D97-AF65-F5344CB8AC3E}">
        <p14:creationId xmlns:p14="http://schemas.microsoft.com/office/powerpoint/2010/main" val="336064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1B67-D171-2473-A5E7-9E3E646F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 #2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4149E7-583C-0AEA-169A-1720AD2B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580" y="4961042"/>
            <a:ext cx="4552951" cy="11039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Buatlah</a:t>
            </a:r>
            <a:r>
              <a:rPr lang="en-US" sz="1600" dirty="0"/>
              <a:t> function </a:t>
            </a:r>
            <a:r>
              <a:rPr lang="en-US" sz="1600" dirty="0" err="1"/>
              <a:t>delete_data</a:t>
            </a:r>
            <a:r>
              <a:rPr lang="en-US" sz="1600" dirty="0"/>
              <a:t> dalam </a:t>
            </a:r>
            <a:r>
              <a:rPr lang="en-US" sz="1600" dirty="0" err="1"/>
              <a:t>M_user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D73A84-8EC1-7903-7603-F2EA2206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184" y="2474670"/>
            <a:ext cx="515374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1B67-D171-2473-A5E7-9E3E646F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Delete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4149E7-583C-0AEA-169A-1720AD2B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176" y="2428876"/>
            <a:ext cx="7076356" cy="363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public function hapus($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id_ruang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$where = array('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id_ruang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 =&gt; $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id_ruang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$this-&gt;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m_user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delete_data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($where, 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redirect('admin/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25986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CA28B7-423A-4245-8256-8F208F7D2F31}"/>
              </a:ext>
            </a:extLst>
          </p:cNvPr>
          <p:cNvSpPr txBox="1"/>
          <p:nvPr/>
        </p:nvSpPr>
        <p:spPr>
          <a:xfrm>
            <a:off x="0" y="6015898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 err="1">
                <a:solidFill>
                  <a:srgbClr val="192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Kampus</a:t>
            </a:r>
            <a:r>
              <a:rPr lang="en-ID" sz="1200" b="1" dirty="0">
                <a:solidFill>
                  <a:srgbClr val="192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USM</a:t>
            </a:r>
            <a:br>
              <a:rPr lang="en-ID" sz="1200" b="1" dirty="0">
                <a:solidFill>
                  <a:srgbClr val="19295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200" b="1" dirty="0">
                <a:solidFill>
                  <a:srgbClr val="192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Jalan HOS </a:t>
            </a:r>
            <a:r>
              <a:rPr lang="en-ID" sz="1200" b="1" dirty="0" err="1">
                <a:solidFill>
                  <a:srgbClr val="192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Cokroaminoto</a:t>
            </a:r>
            <a:r>
              <a:rPr lang="en-ID" sz="1200" b="1" dirty="0">
                <a:solidFill>
                  <a:srgbClr val="192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No. 17, Kota Yogyakarta</a:t>
            </a:r>
            <a:endParaRPr lang="en-US" sz="1200" b="1" dirty="0">
              <a:solidFill>
                <a:srgbClr val="19295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8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wnload wallpaper 3840x2160 mountains, forest, fog, landscape 4k uhd 16:9  hd background">
            <a:extLst>
              <a:ext uri="{FF2B5EF4-FFF2-40B4-BE49-F238E27FC236}">
                <a16:creationId xmlns:a16="http://schemas.microsoft.com/office/drawing/2014/main" id="{904A9556-C1B5-EB4D-8EB0-BCCA043C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CFDB68-66E9-3D42-ADAA-4A190DE731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18A0D9-6468-D042-8C6D-48BB63286FD9}"/>
              </a:ext>
            </a:extLst>
          </p:cNvPr>
          <p:cNvSpPr/>
          <p:nvPr/>
        </p:nvSpPr>
        <p:spPr>
          <a:xfrm>
            <a:off x="2" y="3521730"/>
            <a:ext cx="12191998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B370A-D2D8-EB4C-B866-AF69618FDBAD}"/>
              </a:ext>
            </a:extLst>
          </p:cNvPr>
          <p:cNvSpPr txBox="1"/>
          <p:nvPr/>
        </p:nvSpPr>
        <p:spPr>
          <a:xfrm>
            <a:off x="-1" y="1141771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B2E7FE-26BB-1F49-A7B8-017DB2966BAD}"/>
              </a:ext>
            </a:extLst>
          </p:cNvPr>
          <p:cNvSpPr txBox="1"/>
          <p:nvPr/>
        </p:nvSpPr>
        <p:spPr>
          <a:xfrm>
            <a:off x="1769085" y="1704942"/>
            <a:ext cx="865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CRUD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merupakan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kependekan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dari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Create Read Update dan Delete,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dimana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fitur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ini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merupakan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fitur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pokok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dalam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membuat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sebuah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aplikasi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baik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website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maupun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mobile pada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kesempatan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ini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kita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akan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belajar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mengenai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dua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fungsi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</a:t>
            </a:r>
            <a:r>
              <a:rPr lang="en-ID" sz="1200" b="1" dirty="0" err="1">
                <a:solidFill>
                  <a:srgbClr val="BCC0C3"/>
                </a:solidFill>
                <a:latin typeface="arial" panose="020B0604020202020204" pitchFamily="34" charset="0"/>
              </a:rPr>
              <a:t>yaitu</a:t>
            </a:r>
            <a:r>
              <a:rPr lang="en-ID" sz="1200" b="1" dirty="0">
                <a:solidFill>
                  <a:srgbClr val="BCC0C3"/>
                </a:solidFill>
                <a:latin typeface="arial" panose="020B0604020202020204" pitchFamily="34" charset="0"/>
              </a:rPr>
              <a:t> Update dan Delete</a:t>
            </a:r>
            <a:endParaRPr lang="en-ID" sz="1200" b="1" i="0" dirty="0">
              <a:solidFill>
                <a:srgbClr val="BCC0C3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DAD014-7ED0-344E-9D81-4A41650A9E3F}"/>
              </a:ext>
            </a:extLst>
          </p:cNvPr>
          <p:cNvGrpSpPr/>
          <p:nvPr/>
        </p:nvGrpSpPr>
        <p:grpSpPr>
          <a:xfrm>
            <a:off x="5463409" y="2766619"/>
            <a:ext cx="1265177" cy="256674"/>
            <a:chOff x="5133474" y="3914273"/>
            <a:chExt cx="1265177" cy="25667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ADCAB4-84C1-6549-B007-C3E4DE103309}"/>
                </a:ext>
              </a:extLst>
            </p:cNvPr>
            <p:cNvSpPr/>
            <p:nvPr/>
          </p:nvSpPr>
          <p:spPr>
            <a:xfrm>
              <a:off x="5133474" y="3914274"/>
              <a:ext cx="256673" cy="256673"/>
            </a:xfrm>
            <a:prstGeom prst="ellipse">
              <a:avLst/>
            </a:prstGeom>
            <a:solidFill>
              <a:srgbClr val="1929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B45ED3C-1B78-5044-A7F6-6B0C3D3F2A51}"/>
                </a:ext>
              </a:extLst>
            </p:cNvPr>
            <p:cNvSpPr/>
            <p:nvPr/>
          </p:nvSpPr>
          <p:spPr>
            <a:xfrm>
              <a:off x="5469642" y="3914273"/>
              <a:ext cx="256673" cy="256673"/>
            </a:xfrm>
            <a:prstGeom prst="ellipse">
              <a:avLst/>
            </a:prstGeom>
            <a:solidFill>
              <a:srgbClr val="146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8819A5-588D-5345-907B-5932BFE62A28}"/>
                </a:ext>
              </a:extLst>
            </p:cNvPr>
            <p:cNvSpPr/>
            <p:nvPr/>
          </p:nvSpPr>
          <p:spPr>
            <a:xfrm>
              <a:off x="5805810" y="3914273"/>
              <a:ext cx="256673" cy="256673"/>
            </a:xfrm>
            <a:prstGeom prst="ellipse">
              <a:avLst/>
            </a:prstGeom>
            <a:solidFill>
              <a:srgbClr val="9FD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AB5D8E-ECFD-E34E-B4FD-43961C37C359}"/>
                </a:ext>
              </a:extLst>
            </p:cNvPr>
            <p:cNvSpPr/>
            <p:nvPr/>
          </p:nvSpPr>
          <p:spPr>
            <a:xfrm>
              <a:off x="6141978" y="3914273"/>
              <a:ext cx="256673" cy="256673"/>
            </a:xfrm>
            <a:prstGeom prst="ellipse">
              <a:avLst/>
            </a:prstGeom>
            <a:solidFill>
              <a:srgbClr val="FFFE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F8E12EA-5232-934E-8CF7-7154CB4EBBE6}"/>
              </a:ext>
            </a:extLst>
          </p:cNvPr>
          <p:cNvSpPr txBox="1"/>
          <p:nvPr/>
        </p:nvSpPr>
        <p:spPr>
          <a:xfrm>
            <a:off x="1925529" y="4157274"/>
            <a:ext cx="546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Mampu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Mampu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modifikasi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Mampu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menghapus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1E3631-CAEB-DC47-B444-EE884F3CBC00}"/>
              </a:ext>
            </a:extLst>
          </p:cNvPr>
          <p:cNvGrpSpPr/>
          <p:nvPr/>
        </p:nvGrpSpPr>
        <p:grpSpPr>
          <a:xfrm>
            <a:off x="4242493" y="6425716"/>
            <a:ext cx="3786507" cy="266816"/>
            <a:chOff x="3911082" y="124587"/>
            <a:chExt cx="3786507" cy="26681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3F3E5F-A474-0848-9F9F-FDFD7D540A03}"/>
                </a:ext>
              </a:extLst>
            </p:cNvPr>
            <p:cNvSpPr txBox="1"/>
            <p:nvPr/>
          </p:nvSpPr>
          <p:spPr>
            <a:xfrm>
              <a:off x="4125358" y="129793"/>
              <a:ext cx="10867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sibermu.ac.id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1F107A-837C-714A-B203-EF7D525EB38B}"/>
                </a:ext>
              </a:extLst>
            </p:cNvPr>
            <p:cNvSpPr txBox="1"/>
            <p:nvPr/>
          </p:nvSpPr>
          <p:spPr>
            <a:xfrm>
              <a:off x="6610856" y="124587"/>
              <a:ext cx="10867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</a:t>
              </a:r>
              <a:r>
                <a:rPr lang="en-US" sz="1100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SiberMu</a:t>
              </a:r>
              <a:endPara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AAEC58B-79CE-324E-B5F1-4CA667B8A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536023" y="174257"/>
              <a:ext cx="1047715" cy="17974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579ADD-1249-394F-B4F0-45B0F0AB6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911082" y="174257"/>
              <a:ext cx="196398" cy="196014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D98BABBE-A0FD-4043-9E0B-D4A4F4BE0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076" y="382084"/>
            <a:ext cx="491844" cy="5742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1007CC-96CF-494D-9804-BF437A6B859D}"/>
              </a:ext>
            </a:extLst>
          </p:cNvPr>
          <p:cNvSpPr txBox="1"/>
          <p:nvPr/>
        </p:nvSpPr>
        <p:spPr>
          <a:xfrm>
            <a:off x="1885779" y="3849497"/>
            <a:ext cx="43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Apa itu CRUD? Definisi, Fungsi, dan Contoh Penerapannya">
            <a:extLst>
              <a:ext uri="{FF2B5EF4-FFF2-40B4-BE49-F238E27FC236}">
                <a16:creationId xmlns:a16="http://schemas.microsoft.com/office/drawing/2014/main" id="{9A1BEEEC-ACB3-9EFB-3106-F2944B82DA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5"/>
          <a:stretch/>
        </p:blipFill>
        <p:spPr bwMode="auto">
          <a:xfrm>
            <a:off x="6728586" y="3889338"/>
            <a:ext cx="4800566" cy="216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14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1B67-D171-2473-A5E7-9E3E646F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 #1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4149E7-583C-0AEA-169A-1720AD2B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9" y="5286375"/>
            <a:ext cx="5257800" cy="11572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Buatlah</a:t>
            </a:r>
            <a:r>
              <a:rPr lang="en-US" sz="1600" dirty="0"/>
              <a:t> form yang </a:t>
            </a:r>
            <a:r>
              <a:rPr lang="en-US" sz="1600" dirty="0" err="1"/>
              <a:t>menampilkan</a:t>
            </a:r>
            <a:r>
              <a:rPr lang="en-US" sz="1600" dirty="0"/>
              <a:t> data dalam setiap </a:t>
            </a:r>
            <a:r>
              <a:rPr lang="en-US" sz="1600" dirty="0" err="1"/>
              <a:t>inputnya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Kirim form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kedalam</a:t>
            </a:r>
            <a:r>
              <a:rPr lang="en-US" sz="1600" dirty="0"/>
              <a:t> controller admin dan </a:t>
            </a:r>
            <a:r>
              <a:rPr lang="en-US" sz="1600" dirty="0" err="1"/>
              <a:t>arahkan</a:t>
            </a:r>
            <a:r>
              <a:rPr lang="en-US" sz="1600" dirty="0"/>
              <a:t> pada function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CD7D4-BE3F-637F-6489-72C135CC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16" y="2396238"/>
            <a:ext cx="5944365" cy="289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1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0FFE-9911-5CA8-E4C4-5689D0ED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Modal Update#1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8225-DC21-B7CC-AEFE-2A712E6E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&lt;!-- Button trigger modal --&gt;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&lt;button type="button" class="</a:t>
            </a:r>
            <a:r>
              <a:rPr lang="en-US" sz="1050" dirty="0" err="1">
                <a:latin typeface="Consolas" panose="020B0609020204030204" pitchFamily="49" charset="0"/>
              </a:rPr>
              <a:t>btn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btn</a:t>
            </a:r>
            <a:r>
              <a:rPr lang="en-US" sz="1050" dirty="0">
                <a:latin typeface="Consolas" panose="020B0609020204030204" pitchFamily="49" charset="0"/>
              </a:rPr>
              <a:t>-warning" data-bs-toggle="modal" data-bs-target="#Modal&lt;?= $</a:t>
            </a:r>
            <a:r>
              <a:rPr lang="en-US" sz="1050" dirty="0" err="1">
                <a:latin typeface="Consolas" panose="020B0609020204030204" pitchFamily="49" charset="0"/>
              </a:rPr>
              <a:t>ak</a:t>
            </a:r>
            <a:r>
              <a:rPr lang="en-US" sz="1050" dirty="0">
                <a:latin typeface="Consolas" panose="020B0609020204030204" pitchFamily="49" charset="0"/>
              </a:rPr>
              <a:t>['</a:t>
            </a:r>
            <a:r>
              <a:rPr lang="en-US" sz="1050" dirty="0" err="1">
                <a:latin typeface="Consolas" panose="020B0609020204030204" pitchFamily="49" charset="0"/>
              </a:rPr>
              <a:t>id_ruang</a:t>
            </a:r>
            <a:r>
              <a:rPr lang="en-US" sz="1050" dirty="0">
                <a:latin typeface="Consolas" panose="020B0609020204030204" pitchFamily="49" charset="0"/>
              </a:rPr>
              <a:t>']; ?&gt;"&gt;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Edit Data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&lt;/button&gt;</a:t>
            </a:r>
          </a:p>
          <a:p>
            <a:pPr marL="457200" lvl="1" indent="0">
              <a:buNone/>
            </a:pP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&lt;!-- Modal --&gt;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&lt;div class="modal fade" id="Modal&lt;?= $</a:t>
            </a:r>
            <a:r>
              <a:rPr lang="en-US" sz="1050" dirty="0" err="1">
                <a:latin typeface="Consolas" panose="020B0609020204030204" pitchFamily="49" charset="0"/>
              </a:rPr>
              <a:t>ak</a:t>
            </a:r>
            <a:r>
              <a:rPr lang="en-US" sz="1050" dirty="0">
                <a:latin typeface="Consolas" panose="020B0609020204030204" pitchFamily="49" charset="0"/>
              </a:rPr>
              <a:t>['</a:t>
            </a:r>
            <a:r>
              <a:rPr lang="en-US" sz="1050" dirty="0" err="1">
                <a:latin typeface="Consolas" panose="020B0609020204030204" pitchFamily="49" charset="0"/>
              </a:rPr>
              <a:t>id_ruang</a:t>
            </a:r>
            <a:r>
              <a:rPr lang="en-US" sz="1050" dirty="0">
                <a:latin typeface="Consolas" panose="020B0609020204030204" pitchFamily="49" charset="0"/>
              </a:rPr>
              <a:t>']; ?&gt;" </a:t>
            </a:r>
            <a:r>
              <a:rPr lang="en-US" sz="1050" dirty="0" err="1">
                <a:latin typeface="Consolas" panose="020B0609020204030204" pitchFamily="49" charset="0"/>
              </a:rPr>
              <a:t>tabindex</a:t>
            </a:r>
            <a:r>
              <a:rPr lang="en-US" sz="1050" dirty="0">
                <a:latin typeface="Consolas" panose="020B0609020204030204" pitchFamily="49" charset="0"/>
              </a:rPr>
              <a:t>="-1" aria-</a:t>
            </a:r>
            <a:r>
              <a:rPr lang="en-US" sz="1050" dirty="0" err="1">
                <a:latin typeface="Consolas" panose="020B0609020204030204" pitchFamily="49" charset="0"/>
              </a:rPr>
              <a:t>labelledby</a:t>
            </a:r>
            <a:r>
              <a:rPr lang="en-US" sz="1050" dirty="0">
                <a:latin typeface="Consolas" panose="020B0609020204030204" pitchFamily="49" charset="0"/>
              </a:rPr>
              <a:t>="</a:t>
            </a:r>
            <a:r>
              <a:rPr lang="en-US" sz="1050" dirty="0" err="1">
                <a:latin typeface="Consolas" panose="020B0609020204030204" pitchFamily="49" charset="0"/>
              </a:rPr>
              <a:t>exampleModalLabel</a:t>
            </a:r>
            <a:r>
              <a:rPr lang="en-US" sz="1050" dirty="0">
                <a:latin typeface="Consolas" panose="020B0609020204030204" pitchFamily="49" charset="0"/>
              </a:rPr>
              <a:t>" aria-hidden="true"&gt;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&lt;div class="modal-dialog modal-xl"&gt;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&lt;div class="modal-content"&gt;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&lt;div class="modal-header"&gt;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    &lt;h1 class="modal-title fs-5" id="Modal1Label"&gt;Edit&lt;/h1&gt;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    &lt;button type="button" class="</a:t>
            </a:r>
            <a:r>
              <a:rPr lang="en-US" sz="1050" dirty="0" err="1">
                <a:latin typeface="Consolas" panose="020B0609020204030204" pitchFamily="49" charset="0"/>
              </a:rPr>
              <a:t>btn</a:t>
            </a:r>
            <a:r>
              <a:rPr lang="en-US" sz="1050" dirty="0">
                <a:latin typeface="Consolas" panose="020B0609020204030204" pitchFamily="49" charset="0"/>
              </a:rPr>
              <a:t>-close" data-bs-dismiss="modal" aria-label="Close"&gt;&lt;/button&gt;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&lt;/div&gt;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&lt;div class="modal-body"&gt;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    &lt;form method="POST" action="&lt;?= </a:t>
            </a:r>
            <a:r>
              <a:rPr lang="en-US" sz="1050" dirty="0" err="1">
                <a:latin typeface="Consolas" panose="020B0609020204030204" pitchFamily="49" charset="0"/>
              </a:rPr>
              <a:t>base_url</a:t>
            </a:r>
            <a:r>
              <a:rPr lang="en-US" sz="1050" dirty="0">
                <a:latin typeface="Consolas" panose="020B0609020204030204" pitchFamily="49" charset="0"/>
              </a:rPr>
              <a:t>() . 'admin/update'; ?&gt;"&gt;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        &lt;div class="row mb-3"&gt;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            &lt;label for="</a:t>
            </a:r>
            <a:r>
              <a:rPr lang="en-US" sz="1050" dirty="0" err="1">
                <a:latin typeface="Consolas" panose="020B0609020204030204" pitchFamily="49" charset="0"/>
              </a:rPr>
              <a:t>inputText</a:t>
            </a:r>
            <a:r>
              <a:rPr lang="en-US" sz="1050" dirty="0">
                <a:latin typeface="Consolas" panose="020B0609020204030204" pitchFamily="49" charset="0"/>
              </a:rPr>
              <a:t>" class="col-sm-2 col-form-label" id="</a:t>
            </a:r>
            <a:r>
              <a:rPr lang="en-US" sz="1050" dirty="0" err="1">
                <a:latin typeface="Consolas" panose="020B0609020204030204" pitchFamily="49" charset="0"/>
              </a:rPr>
              <a:t>nama_ruang</a:t>
            </a:r>
            <a:r>
              <a:rPr lang="en-US" sz="1050" dirty="0">
                <a:latin typeface="Consolas" panose="020B0609020204030204" pitchFamily="49" charset="0"/>
              </a:rPr>
              <a:t>"&gt;Nama Ruang&lt;/label&gt;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            &lt;div class="col-sm-10"&gt;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                &lt;input type="hidden" class="form-control" id="</a:t>
            </a:r>
            <a:r>
              <a:rPr lang="en-US" sz="1050" dirty="0" err="1">
                <a:latin typeface="Consolas" panose="020B0609020204030204" pitchFamily="49" charset="0"/>
              </a:rPr>
              <a:t>id_ruang</a:t>
            </a:r>
            <a:r>
              <a:rPr lang="en-US" sz="1050" dirty="0">
                <a:latin typeface="Consolas" panose="020B0609020204030204" pitchFamily="49" charset="0"/>
              </a:rPr>
              <a:t>" name="</a:t>
            </a:r>
            <a:r>
              <a:rPr lang="en-US" sz="1050" dirty="0" err="1">
                <a:latin typeface="Consolas" panose="020B0609020204030204" pitchFamily="49" charset="0"/>
              </a:rPr>
              <a:t>id_ruang</a:t>
            </a:r>
            <a:r>
              <a:rPr lang="en-US" sz="1050" dirty="0">
                <a:latin typeface="Consolas" panose="020B0609020204030204" pitchFamily="49" charset="0"/>
              </a:rPr>
              <a:t>" value="&lt;?= $</a:t>
            </a:r>
            <a:r>
              <a:rPr lang="en-US" sz="1050" dirty="0" err="1">
                <a:latin typeface="Consolas" panose="020B0609020204030204" pitchFamily="49" charset="0"/>
              </a:rPr>
              <a:t>ak</a:t>
            </a:r>
            <a:r>
              <a:rPr lang="en-US" sz="1050" dirty="0">
                <a:latin typeface="Consolas" panose="020B0609020204030204" pitchFamily="49" charset="0"/>
              </a:rPr>
              <a:t>['</a:t>
            </a:r>
            <a:r>
              <a:rPr lang="en-US" sz="1050" dirty="0" err="1">
                <a:latin typeface="Consolas" panose="020B0609020204030204" pitchFamily="49" charset="0"/>
              </a:rPr>
              <a:t>id_ruang</a:t>
            </a:r>
            <a:r>
              <a:rPr lang="en-US" sz="1050" dirty="0">
                <a:latin typeface="Consolas" panose="020B0609020204030204" pitchFamily="49" charset="0"/>
              </a:rPr>
              <a:t>']; ?&gt; "&gt;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                &lt;input type="text" class="form-control" id="</a:t>
            </a:r>
            <a:r>
              <a:rPr lang="en-US" sz="1050" dirty="0" err="1">
                <a:latin typeface="Consolas" panose="020B0609020204030204" pitchFamily="49" charset="0"/>
              </a:rPr>
              <a:t>nama_ruang</a:t>
            </a:r>
            <a:r>
              <a:rPr lang="en-US" sz="1050" dirty="0">
                <a:latin typeface="Consolas" panose="020B0609020204030204" pitchFamily="49" charset="0"/>
              </a:rPr>
              <a:t>" name="</a:t>
            </a:r>
            <a:r>
              <a:rPr lang="en-US" sz="1050" dirty="0" err="1">
                <a:latin typeface="Consolas" panose="020B0609020204030204" pitchFamily="49" charset="0"/>
              </a:rPr>
              <a:t>nama_ruang</a:t>
            </a:r>
            <a:r>
              <a:rPr lang="en-US" sz="1050" dirty="0">
                <a:latin typeface="Consolas" panose="020B0609020204030204" pitchFamily="49" charset="0"/>
              </a:rPr>
              <a:t>" value="&lt;?= $</a:t>
            </a:r>
            <a:r>
              <a:rPr lang="en-US" sz="1050" dirty="0" err="1">
                <a:latin typeface="Consolas" panose="020B0609020204030204" pitchFamily="49" charset="0"/>
              </a:rPr>
              <a:t>ak</a:t>
            </a:r>
            <a:r>
              <a:rPr lang="en-US" sz="1050" dirty="0">
                <a:latin typeface="Consolas" panose="020B0609020204030204" pitchFamily="49" charset="0"/>
              </a:rPr>
              <a:t>['</a:t>
            </a:r>
            <a:r>
              <a:rPr lang="en-US" sz="1050" dirty="0" err="1">
                <a:latin typeface="Consolas" panose="020B0609020204030204" pitchFamily="49" charset="0"/>
              </a:rPr>
              <a:t>nama_ruang</a:t>
            </a:r>
            <a:r>
              <a:rPr lang="en-US" sz="1050" dirty="0">
                <a:latin typeface="Consolas" panose="020B0609020204030204" pitchFamily="49" charset="0"/>
              </a:rPr>
              <a:t>']; ?&gt; "&gt;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            &lt;/div&gt;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        &lt;/div&gt;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        &lt;div class="row mb-3"&gt;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            &lt;label for="</a:t>
            </a:r>
            <a:r>
              <a:rPr lang="en-US" sz="1050" dirty="0" err="1">
                <a:latin typeface="Consolas" panose="020B0609020204030204" pitchFamily="49" charset="0"/>
              </a:rPr>
              <a:t>inputText</a:t>
            </a:r>
            <a:r>
              <a:rPr lang="en-US" sz="1050" dirty="0">
                <a:latin typeface="Consolas" panose="020B0609020204030204" pitchFamily="49" charset="0"/>
              </a:rPr>
              <a:t>" class="col-sm-2 col-form-label"&gt;</a:t>
            </a:r>
            <a:r>
              <a:rPr lang="en-US" sz="1050" dirty="0" err="1">
                <a:latin typeface="Consolas" panose="020B0609020204030204" pitchFamily="49" charset="0"/>
              </a:rPr>
              <a:t>Kapasitas</a:t>
            </a:r>
            <a:r>
              <a:rPr lang="en-US" sz="1050" dirty="0">
                <a:latin typeface="Consolas" panose="020B0609020204030204" pitchFamily="49" charset="0"/>
              </a:rPr>
              <a:t> Ruang&lt;/label&gt;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            &lt;div class="col-sm-10"&gt;</a:t>
            </a:r>
          </a:p>
          <a:p>
            <a:pPr marL="457200" lvl="1" indent="0">
              <a:buNone/>
            </a:pPr>
            <a:r>
              <a:rPr lang="en-US" sz="1050" dirty="0">
                <a:latin typeface="Consolas" panose="020B0609020204030204" pitchFamily="49" charset="0"/>
              </a:rPr>
              <a:t>                                                                        &lt;input</a:t>
            </a:r>
          </a:p>
        </p:txBody>
      </p:sp>
    </p:spTree>
    <p:extLst>
      <p:ext uri="{BB962C8B-B14F-4D97-AF65-F5344CB8AC3E}">
        <p14:creationId xmlns:p14="http://schemas.microsoft.com/office/powerpoint/2010/main" val="248877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0FFE-9911-5CA8-E4C4-5689D0ED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Modal Update#2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8225-DC21-B7CC-AEFE-2A712E6E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type="text" class="form-control" id="</a:t>
            </a:r>
            <a:r>
              <a:rPr lang="en-US" sz="600" dirty="0" err="1">
                <a:latin typeface="Consolas" panose="020B0609020204030204" pitchFamily="49" charset="0"/>
              </a:rPr>
              <a:t>kapasitas_ruang</a:t>
            </a:r>
            <a:r>
              <a:rPr lang="en-US" sz="600" dirty="0">
                <a:latin typeface="Consolas" panose="020B0609020204030204" pitchFamily="49" charset="0"/>
              </a:rPr>
              <a:t>" name="</a:t>
            </a:r>
            <a:r>
              <a:rPr lang="en-US" sz="600" dirty="0" err="1">
                <a:latin typeface="Consolas" panose="020B0609020204030204" pitchFamily="49" charset="0"/>
              </a:rPr>
              <a:t>kapasitas_ruang</a:t>
            </a:r>
            <a:r>
              <a:rPr lang="en-US" sz="600" dirty="0">
                <a:latin typeface="Consolas" panose="020B0609020204030204" pitchFamily="49" charset="0"/>
              </a:rPr>
              <a:t>" value="&lt;?= $</a:t>
            </a:r>
            <a:r>
              <a:rPr lang="en-US" sz="600" dirty="0" err="1">
                <a:latin typeface="Consolas" panose="020B0609020204030204" pitchFamily="49" charset="0"/>
              </a:rPr>
              <a:t>ak</a:t>
            </a:r>
            <a:r>
              <a:rPr lang="en-US" sz="600" dirty="0">
                <a:latin typeface="Consolas" panose="020B0609020204030204" pitchFamily="49" charset="0"/>
              </a:rPr>
              <a:t>['</a:t>
            </a:r>
            <a:r>
              <a:rPr lang="en-US" sz="600" dirty="0" err="1">
                <a:latin typeface="Consolas" panose="020B0609020204030204" pitchFamily="49" charset="0"/>
              </a:rPr>
              <a:t>kapasitas_ruang</a:t>
            </a:r>
            <a:r>
              <a:rPr lang="en-US" sz="600" dirty="0">
                <a:latin typeface="Consolas" panose="020B0609020204030204" pitchFamily="49" charset="0"/>
              </a:rPr>
              <a:t>']; ?&gt; "&gt;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&lt;/div&gt;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&lt;/div&gt;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&lt;div class="row mb-3"&gt;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&lt;label for="</a:t>
            </a:r>
            <a:r>
              <a:rPr lang="en-US" sz="600" dirty="0" err="1">
                <a:latin typeface="Consolas" panose="020B0609020204030204" pitchFamily="49" charset="0"/>
              </a:rPr>
              <a:t>inputDate</a:t>
            </a:r>
            <a:r>
              <a:rPr lang="en-US" sz="600" dirty="0">
                <a:latin typeface="Consolas" panose="020B0609020204030204" pitchFamily="49" charset="0"/>
              </a:rPr>
              <a:t>" class="col-sm-2 col-form-label" id="</a:t>
            </a:r>
            <a:r>
              <a:rPr lang="en-US" sz="600" dirty="0" err="1">
                <a:latin typeface="Consolas" panose="020B0609020204030204" pitchFamily="49" charset="0"/>
              </a:rPr>
              <a:t>tgl_pakai</a:t>
            </a:r>
            <a:r>
              <a:rPr lang="en-US" sz="600" dirty="0">
                <a:latin typeface="Consolas" panose="020B0609020204030204" pitchFamily="49" charset="0"/>
              </a:rPr>
              <a:t>"&gt;Tanggal </a:t>
            </a:r>
            <a:r>
              <a:rPr lang="en-US" sz="600" dirty="0" err="1">
                <a:latin typeface="Consolas" panose="020B0609020204030204" pitchFamily="49" charset="0"/>
              </a:rPr>
              <a:t>Pemakaian</a:t>
            </a:r>
            <a:r>
              <a:rPr lang="en-US" sz="600" dirty="0">
                <a:latin typeface="Consolas" panose="020B0609020204030204" pitchFamily="49" charset="0"/>
              </a:rPr>
              <a:t>&lt;/label&gt;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&lt;div class="col-sm-10"&gt;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    &lt;input type="date" class="form-control" id="</a:t>
            </a:r>
            <a:r>
              <a:rPr lang="en-US" sz="600" dirty="0" err="1">
                <a:latin typeface="Consolas" panose="020B0609020204030204" pitchFamily="49" charset="0"/>
              </a:rPr>
              <a:t>tgl_pakai</a:t>
            </a:r>
            <a:r>
              <a:rPr lang="en-US" sz="600" dirty="0">
                <a:latin typeface="Consolas" panose="020B0609020204030204" pitchFamily="49" charset="0"/>
              </a:rPr>
              <a:t>" name="</a:t>
            </a:r>
            <a:r>
              <a:rPr lang="en-US" sz="600" dirty="0" err="1">
                <a:latin typeface="Consolas" panose="020B0609020204030204" pitchFamily="49" charset="0"/>
              </a:rPr>
              <a:t>tgl_pakai</a:t>
            </a:r>
            <a:r>
              <a:rPr lang="en-US" sz="600" dirty="0">
                <a:latin typeface="Consolas" panose="020B0609020204030204" pitchFamily="49" charset="0"/>
              </a:rPr>
              <a:t>" value="&lt;?</a:t>
            </a:r>
            <a:r>
              <a:rPr lang="en-US" sz="600" dirty="0" err="1">
                <a:latin typeface="Consolas" panose="020B0609020204030204" pitchFamily="49" charset="0"/>
              </a:rPr>
              <a:t>php</a:t>
            </a:r>
            <a:r>
              <a:rPr lang="en-US" sz="600" dirty="0">
                <a:latin typeface="Consolas" panose="020B0609020204030204" pitchFamily="49" charset="0"/>
              </a:rPr>
              <a:t> echo date('Y-m-d', </a:t>
            </a:r>
            <a:r>
              <a:rPr lang="en-US" sz="600" dirty="0" err="1">
                <a:latin typeface="Consolas" panose="020B0609020204030204" pitchFamily="49" charset="0"/>
              </a:rPr>
              <a:t>strtotime</a:t>
            </a:r>
            <a:r>
              <a:rPr lang="en-US" sz="600" dirty="0">
                <a:latin typeface="Consolas" panose="020B0609020204030204" pitchFamily="49" charset="0"/>
              </a:rPr>
              <a:t>($</a:t>
            </a:r>
            <a:r>
              <a:rPr lang="en-US" sz="600" dirty="0" err="1">
                <a:latin typeface="Consolas" panose="020B0609020204030204" pitchFamily="49" charset="0"/>
              </a:rPr>
              <a:t>ak</a:t>
            </a:r>
            <a:r>
              <a:rPr lang="en-US" sz="600" dirty="0">
                <a:latin typeface="Consolas" panose="020B0609020204030204" pitchFamily="49" charset="0"/>
              </a:rPr>
              <a:t>["</a:t>
            </a:r>
            <a:r>
              <a:rPr lang="en-US" sz="600" dirty="0" err="1">
                <a:latin typeface="Consolas" panose="020B0609020204030204" pitchFamily="49" charset="0"/>
              </a:rPr>
              <a:t>tgl_pakai</a:t>
            </a:r>
            <a:r>
              <a:rPr lang="en-US" sz="600" dirty="0">
                <a:latin typeface="Consolas" panose="020B0609020204030204" pitchFamily="49" charset="0"/>
              </a:rPr>
              <a:t>"])) ?&gt;" required&gt;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&lt;/div&gt;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&lt;/div&gt;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&lt;div class="row mb-3"&gt;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&lt;label class="col-sm-2 col-form-label"&gt;Status Ruang&lt;/label&gt;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&lt;div class="col-sm-10"&gt;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    &lt;select class="form-select" aria-label="Default select example" name="</a:t>
            </a:r>
            <a:r>
              <a:rPr lang="en-US" sz="600" dirty="0" err="1">
                <a:latin typeface="Consolas" panose="020B0609020204030204" pitchFamily="49" charset="0"/>
              </a:rPr>
              <a:t>status_ruang</a:t>
            </a:r>
            <a:r>
              <a:rPr lang="en-US" sz="600" dirty="0">
                <a:latin typeface="Consolas" panose="020B0609020204030204" pitchFamily="49" charset="0"/>
              </a:rPr>
              <a:t>" required&gt;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        &lt;option&gt;&lt;?= $</a:t>
            </a:r>
            <a:r>
              <a:rPr lang="en-US" sz="600" dirty="0" err="1">
                <a:latin typeface="Consolas" panose="020B0609020204030204" pitchFamily="49" charset="0"/>
              </a:rPr>
              <a:t>ak</a:t>
            </a:r>
            <a:r>
              <a:rPr lang="en-US" sz="600" dirty="0">
                <a:latin typeface="Consolas" panose="020B0609020204030204" pitchFamily="49" charset="0"/>
              </a:rPr>
              <a:t>['</a:t>
            </a:r>
            <a:r>
              <a:rPr lang="en-US" sz="600" dirty="0" err="1">
                <a:latin typeface="Consolas" panose="020B0609020204030204" pitchFamily="49" charset="0"/>
              </a:rPr>
              <a:t>status_ruang</a:t>
            </a:r>
            <a:r>
              <a:rPr lang="en-US" sz="600" dirty="0">
                <a:latin typeface="Consolas" panose="020B0609020204030204" pitchFamily="49" charset="0"/>
              </a:rPr>
              <a:t>']; ?&gt;&lt;/option&gt;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        &lt;option name="Ready"&gt;Ready&lt;/option&gt;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        &lt;option name="Closed"&gt;Closed&lt;/option&gt;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        &lt;option name="Booked"&gt;Booked&lt;/option&gt;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    &lt;/select&gt;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&lt;/div&gt;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&lt;/div&gt;</a:t>
            </a:r>
          </a:p>
          <a:p>
            <a:pPr marL="457200" lvl="1" indent="0">
              <a:buNone/>
            </a:pPr>
            <a:br>
              <a:rPr lang="en-US" sz="600" dirty="0">
                <a:latin typeface="Consolas" panose="020B0609020204030204" pitchFamily="49" charset="0"/>
              </a:rPr>
            </a:b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&lt;!-- &lt;div class="row mb-3"&gt;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&lt;label for="</a:t>
            </a:r>
            <a:r>
              <a:rPr lang="en-US" sz="600" dirty="0" err="1">
                <a:latin typeface="Consolas" panose="020B0609020204030204" pitchFamily="49" charset="0"/>
              </a:rPr>
              <a:t>inputNumber</a:t>
            </a:r>
            <a:r>
              <a:rPr lang="en-US" sz="600" dirty="0">
                <a:latin typeface="Consolas" panose="020B0609020204030204" pitchFamily="49" charset="0"/>
              </a:rPr>
              <a:t>" class="col-sm-2 col-form-label" id="</a:t>
            </a:r>
            <a:r>
              <a:rPr lang="en-US" sz="600" dirty="0" err="1">
                <a:latin typeface="Consolas" panose="020B0609020204030204" pitchFamily="49" charset="0"/>
              </a:rPr>
              <a:t>foto_ruang</a:t>
            </a:r>
            <a:r>
              <a:rPr lang="en-US" sz="600" dirty="0">
                <a:latin typeface="Consolas" panose="020B0609020204030204" pitchFamily="49" charset="0"/>
              </a:rPr>
              <a:t>"&gt;Foto Ruang&lt;/label&gt;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&lt;div class="col-sm-10"&gt;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    &lt;</a:t>
            </a:r>
            <a:r>
              <a:rPr lang="en-US" sz="600" dirty="0" err="1">
                <a:latin typeface="Consolas" panose="020B0609020204030204" pitchFamily="49" charset="0"/>
              </a:rPr>
              <a:t>img</a:t>
            </a:r>
            <a:r>
              <a:rPr lang="en-US" sz="600" dirty="0">
                <a:latin typeface="Consolas" panose="020B0609020204030204" pitchFamily="49" charset="0"/>
              </a:rPr>
              <a:t> </a:t>
            </a:r>
            <a:r>
              <a:rPr lang="en-US" sz="600" dirty="0" err="1">
                <a:latin typeface="Consolas" panose="020B0609020204030204" pitchFamily="49" charset="0"/>
              </a:rPr>
              <a:t>src</a:t>
            </a:r>
            <a:r>
              <a:rPr lang="en-US" sz="600" dirty="0">
                <a:latin typeface="Consolas" panose="020B0609020204030204" pitchFamily="49" charset="0"/>
              </a:rPr>
              <a:t>="&lt;?= </a:t>
            </a:r>
            <a:r>
              <a:rPr lang="en-US" sz="600" dirty="0" err="1">
                <a:latin typeface="Consolas" panose="020B0609020204030204" pitchFamily="49" charset="0"/>
              </a:rPr>
              <a:t>base_url</a:t>
            </a:r>
            <a:r>
              <a:rPr lang="en-US" sz="600" dirty="0">
                <a:latin typeface="Consolas" panose="020B0609020204030204" pitchFamily="49" charset="0"/>
              </a:rPr>
              <a:t>('upload/</a:t>
            </a:r>
            <a:r>
              <a:rPr lang="en-US" sz="600" dirty="0" err="1">
                <a:latin typeface="Consolas" panose="020B0609020204030204" pitchFamily="49" charset="0"/>
              </a:rPr>
              <a:t>img</a:t>
            </a:r>
            <a:r>
              <a:rPr lang="en-US" sz="600" dirty="0">
                <a:latin typeface="Consolas" panose="020B0609020204030204" pitchFamily="49" charset="0"/>
              </a:rPr>
              <a:t>/' . $</a:t>
            </a:r>
            <a:r>
              <a:rPr lang="en-US" sz="600" dirty="0" err="1">
                <a:latin typeface="Consolas" panose="020B0609020204030204" pitchFamily="49" charset="0"/>
              </a:rPr>
              <a:t>ak</a:t>
            </a:r>
            <a:r>
              <a:rPr lang="en-US" sz="600" dirty="0">
                <a:latin typeface="Consolas" panose="020B0609020204030204" pitchFamily="49" charset="0"/>
              </a:rPr>
              <a:t>['</a:t>
            </a:r>
            <a:r>
              <a:rPr lang="en-US" sz="600" dirty="0" err="1">
                <a:latin typeface="Consolas" panose="020B0609020204030204" pitchFamily="49" charset="0"/>
              </a:rPr>
              <a:t>foto_ruang</a:t>
            </a:r>
            <a:r>
              <a:rPr lang="en-US" sz="600" dirty="0">
                <a:latin typeface="Consolas" panose="020B0609020204030204" pitchFamily="49" charset="0"/>
              </a:rPr>
              <a:t>']) ?&gt;" alt="Profile" class="rounded-corners" width="100px" height="100px"&gt;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    &lt;?= $</a:t>
            </a:r>
            <a:r>
              <a:rPr lang="en-US" sz="600" dirty="0" err="1">
                <a:latin typeface="Consolas" panose="020B0609020204030204" pitchFamily="49" charset="0"/>
              </a:rPr>
              <a:t>ak</a:t>
            </a:r>
            <a:r>
              <a:rPr lang="en-US" sz="600" dirty="0">
                <a:latin typeface="Consolas" panose="020B0609020204030204" pitchFamily="49" charset="0"/>
              </a:rPr>
              <a:t>['</a:t>
            </a:r>
            <a:r>
              <a:rPr lang="en-US" sz="600" dirty="0" err="1">
                <a:latin typeface="Consolas" panose="020B0609020204030204" pitchFamily="49" charset="0"/>
              </a:rPr>
              <a:t>foto_ruang</a:t>
            </a:r>
            <a:r>
              <a:rPr lang="en-US" sz="600" dirty="0">
                <a:latin typeface="Consolas" panose="020B0609020204030204" pitchFamily="49" charset="0"/>
              </a:rPr>
              <a:t>']; ?&gt;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    &lt;input class="form-control" type="file" id="</a:t>
            </a:r>
            <a:r>
              <a:rPr lang="en-US" sz="600" dirty="0" err="1">
                <a:latin typeface="Consolas" panose="020B0609020204030204" pitchFamily="49" charset="0"/>
              </a:rPr>
              <a:t>foto_ruangnew</a:t>
            </a:r>
            <a:r>
              <a:rPr lang="en-US" sz="600" dirty="0">
                <a:latin typeface="Consolas" panose="020B0609020204030204" pitchFamily="49" charset="0"/>
              </a:rPr>
              <a:t>" name="</a:t>
            </a:r>
            <a:r>
              <a:rPr lang="en-US" sz="600" dirty="0" err="1">
                <a:latin typeface="Consolas" panose="020B0609020204030204" pitchFamily="49" charset="0"/>
              </a:rPr>
              <a:t>foto_ruangnew</a:t>
            </a:r>
            <a:r>
              <a:rPr lang="en-US" sz="600" dirty="0">
                <a:latin typeface="Consolas" panose="020B0609020204030204" pitchFamily="49" charset="0"/>
              </a:rPr>
              <a:t>"&gt;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    &lt;/div&gt;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    &lt;/div&gt; --&gt;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&lt;/div&gt;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&lt;div class="modal-footer"&gt;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&lt;button id='</a:t>
            </a:r>
            <a:r>
              <a:rPr lang="en-US" sz="600" dirty="0" err="1">
                <a:latin typeface="Consolas" panose="020B0609020204030204" pitchFamily="49" charset="0"/>
              </a:rPr>
              <a:t>closeModal</a:t>
            </a:r>
            <a:r>
              <a:rPr lang="en-US" sz="600" dirty="0">
                <a:latin typeface="Consolas" panose="020B0609020204030204" pitchFamily="49" charset="0"/>
              </a:rPr>
              <a:t>' type="button" class="</a:t>
            </a:r>
            <a:r>
              <a:rPr lang="en-US" sz="600" dirty="0" err="1">
                <a:latin typeface="Consolas" panose="020B0609020204030204" pitchFamily="49" charset="0"/>
              </a:rPr>
              <a:t>btn</a:t>
            </a:r>
            <a:r>
              <a:rPr lang="en-US" sz="600" dirty="0">
                <a:latin typeface="Consolas" panose="020B0609020204030204" pitchFamily="49" charset="0"/>
              </a:rPr>
              <a:t> </a:t>
            </a:r>
            <a:r>
              <a:rPr lang="en-US" sz="600" dirty="0" err="1">
                <a:latin typeface="Consolas" panose="020B0609020204030204" pitchFamily="49" charset="0"/>
              </a:rPr>
              <a:t>btn</a:t>
            </a:r>
            <a:r>
              <a:rPr lang="en-US" sz="600" dirty="0">
                <a:latin typeface="Consolas" panose="020B0609020204030204" pitchFamily="49" charset="0"/>
              </a:rPr>
              <a:t>-danger" data-bs-dismiss="modal"&gt;Close&lt;/button&gt;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&lt;!-- &lt;button type="button" class="</a:t>
            </a:r>
            <a:r>
              <a:rPr lang="en-US" sz="600" dirty="0" err="1">
                <a:latin typeface="Consolas" panose="020B0609020204030204" pitchFamily="49" charset="0"/>
              </a:rPr>
              <a:t>btn</a:t>
            </a:r>
            <a:r>
              <a:rPr lang="en-US" sz="600" dirty="0">
                <a:latin typeface="Consolas" panose="020B0609020204030204" pitchFamily="49" charset="0"/>
              </a:rPr>
              <a:t> </a:t>
            </a:r>
            <a:r>
              <a:rPr lang="en-US" sz="600" dirty="0" err="1">
                <a:latin typeface="Consolas" panose="020B0609020204030204" pitchFamily="49" charset="0"/>
              </a:rPr>
              <a:t>btn</a:t>
            </a:r>
            <a:r>
              <a:rPr lang="en-US" sz="600" dirty="0">
                <a:latin typeface="Consolas" panose="020B0609020204030204" pitchFamily="49" charset="0"/>
              </a:rPr>
              <a:t>-secondary" data-dismiss="modal"&gt;Close&lt;/button&gt; --&gt;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    &lt;button type="submit" class="</a:t>
            </a:r>
            <a:r>
              <a:rPr lang="en-US" sz="600" dirty="0" err="1">
                <a:latin typeface="Consolas" panose="020B0609020204030204" pitchFamily="49" charset="0"/>
              </a:rPr>
              <a:t>btn</a:t>
            </a:r>
            <a:r>
              <a:rPr lang="en-US" sz="600" dirty="0">
                <a:latin typeface="Consolas" panose="020B0609020204030204" pitchFamily="49" charset="0"/>
              </a:rPr>
              <a:t> </a:t>
            </a:r>
            <a:r>
              <a:rPr lang="en-US" sz="600" dirty="0" err="1">
                <a:latin typeface="Consolas" panose="020B0609020204030204" pitchFamily="49" charset="0"/>
              </a:rPr>
              <a:t>btn</a:t>
            </a:r>
            <a:r>
              <a:rPr lang="en-US" sz="600" dirty="0">
                <a:latin typeface="Consolas" panose="020B0609020204030204" pitchFamily="49" charset="0"/>
              </a:rPr>
              <a:t>-primary"&gt;Update&lt;/button&gt;</a:t>
            </a:r>
          </a:p>
          <a:p>
            <a:pPr marL="457200" lvl="1" indent="0">
              <a:buNone/>
            </a:pPr>
            <a:r>
              <a:rPr lang="en-US" sz="600" dirty="0">
                <a:latin typeface="Consolas" panose="020B0609020204030204" pitchFamily="49" charset="0"/>
              </a:rPr>
              <a:t>                                                        &lt;/div&gt;</a:t>
            </a:r>
          </a:p>
        </p:txBody>
      </p:sp>
    </p:spTree>
    <p:extLst>
      <p:ext uri="{BB962C8B-B14F-4D97-AF65-F5344CB8AC3E}">
        <p14:creationId xmlns:p14="http://schemas.microsoft.com/office/powerpoint/2010/main" val="203785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1B67-D171-2473-A5E7-9E3E646F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 #2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4149E7-583C-0AEA-169A-1720AD2B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9" y="2505990"/>
            <a:ext cx="5257800" cy="14278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Buatlah</a:t>
            </a:r>
            <a:r>
              <a:rPr lang="en-US" sz="1600" dirty="0"/>
              <a:t> function update pada controller admin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Copy </a:t>
            </a:r>
            <a:r>
              <a:rPr lang="en-US" sz="1600" dirty="0" err="1"/>
              <a:t>Pastekan</a:t>
            </a:r>
            <a:r>
              <a:rPr lang="en-US" sz="1600" dirty="0"/>
              <a:t> script insert data </a:t>
            </a:r>
            <a:r>
              <a:rPr lang="en-US" sz="1600" dirty="0" err="1"/>
              <a:t>kedalam</a:t>
            </a:r>
            <a:r>
              <a:rPr lang="en-US" sz="1600" dirty="0"/>
              <a:t> function update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Tambahkan</a:t>
            </a:r>
            <a:r>
              <a:rPr lang="en-US" sz="1600" dirty="0"/>
              <a:t> scrip dibawah ini dibawah array $data pada function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F79E0-CE45-3BA3-4DAA-43DDE87C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365"/>
            <a:ext cx="5001868" cy="3209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3C7FF7-1923-D7D9-5685-145D2AEB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71902"/>
            <a:ext cx="397247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1B67-D171-2473-A5E7-9E3E646F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 #3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4149E7-583C-0AEA-169A-1720AD2B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505990"/>
            <a:ext cx="5257800" cy="14278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Buatlah</a:t>
            </a:r>
            <a:r>
              <a:rPr lang="en-US" sz="1600" dirty="0"/>
              <a:t> model dengan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M_user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Buatlah</a:t>
            </a:r>
            <a:r>
              <a:rPr lang="en-US" sz="1600" dirty="0"/>
              <a:t> function model Seperti berikut ini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04C9D1-FE36-962F-8556-B85EA99A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18" y="2766849"/>
            <a:ext cx="528711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9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1B67-D171-2473-A5E7-9E3E646F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Update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4149E7-583C-0AEA-169A-1720AD2B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505990"/>
            <a:ext cx="10677526" cy="377098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public function update()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$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id_ruang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$this-&gt;input-&gt;post('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id_ruang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$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nama_ruang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$this-&gt;input-&gt;post('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nama_ruang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$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kapasitas_ruang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$this-&gt;input-&gt;post('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kapasitas_ruang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$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tgl_pakai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$this-&gt;input-&gt;post('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tgl_pakai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$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status_ruang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$this-&gt;input-&gt;post('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status_ruang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$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id_user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$this-&gt;session-&gt;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userdata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id_user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$data = array(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    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nama_ruang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 =&gt; $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nama_ruang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    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kapasitas_ruang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 =&gt; $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kapasitas_ruang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    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tgl_pakai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 =&gt; $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tgl_pakai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    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status_ruang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 =&gt; $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status_ruang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    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id_user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 =&gt; $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id_user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);</a:t>
            </a:r>
          </a:p>
          <a:p>
            <a:pPr marL="0" indent="0">
              <a:buNone/>
            </a:pPr>
            <a:br>
              <a:rPr lang="en-US" sz="1100" b="0" dirty="0"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effectLst/>
                <a:latin typeface="Consolas" panose="020B0609020204030204" pitchFamily="49" charset="0"/>
              </a:rPr>
              <a:t>        $where = array('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id_ruang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 =&gt; $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id_ruang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$this-&gt;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m_user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update_data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($where, '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', $data);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    redirect('admin/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ruang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66668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1B67-D171-2473-A5E7-9E3E646F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 #1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4149E7-583C-0AEA-169A-1720AD2B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698" y="3478455"/>
            <a:ext cx="4552951" cy="11039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Buatlah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button untuk 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Kirimkan</a:t>
            </a:r>
            <a:r>
              <a:rPr lang="en-US" sz="1600" dirty="0"/>
              <a:t> id </a:t>
            </a:r>
            <a:r>
              <a:rPr lang="en-US" sz="1600" dirty="0" err="1"/>
              <a:t>kedalam</a:t>
            </a:r>
            <a:r>
              <a:rPr lang="en-US" sz="1600" dirty="0"/>
              <a:t> controller admin dengan function hapus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ED38D-1078-7206-F1A9-4072CFB2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98" y="2686875"/>
            <a:ext cx="7363853" cy="647790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CD22BD90-C410-6124-EB73-94FBC2798478}"/>
              </a:ext>
            </a:extLst>
          </p:cNvPr>
          <p:cNvSpPr txBox="1">
            <a:spLocks/>
          </p:cNvSpPr>
          <p:nvPr/>
        </p:nvSpPr>
        <p:spPr>
          <a:xfrm>
            <a:off x="5628756" y="4661999"/>
            <a:ext cx="4552951" cy="1103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Buatlah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function hapus dalam controller admin yang </a:t>
            </a:r>
            <a:r>
              <a:rPr lang="en-US" sz="1600" dirty="0" err="1"/>
              <a:t>berisi</a:t>
            </a:r>
            <a:r>
              <a:rPr lang="en-US" sz="1600" dirty="0"/>
              <a:t> parameter ($id)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Tuliskan</a:t>
            </a:r>
            <a:r>
              <a:rPr lang="en-US" sz="1600" dirty="0"/>
              <a:t> script </a:t>
            </a:r>
            <a:r>
              <a:rPr lang="en-US" sz="1600" dirty="0" err="1"/>
              <a:t>seperti</a:t>
            </a:r>
            <a:r>
              <a:rPr lang="en-US" sz="1600" dirty="0"/>
              <a:t> diatas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446838-DF71-EE47-489C-D6856760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98" y="4579128"/>
            <a:ext cx="363905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1313</Words>
  <Application>Microsoft Office PowerPoint</Application>
  <PresentationFormat>Widescreen</PresentationFormat>
  <Paragraphs>127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Update Data #1</vt:lpstr>
      <vt:lpstr>Script Modal Update#1</vt:lpstr>
      <vt:lpstr>Script Modal Update#2</vt:lpstr>
      <vt:lpstr>Update Data #2</vt:lpstr>
      <vt:lpstr>Update Data #3</vt:lpstr>
      <vt:lpstr>Script Update</vt:lpstr>
      <vt:lpstr>Delete Data #1</vt:lpstr>
      <vt:lpstr>Script Delete</vt:lpstr>
      <vt:lpstr>Delete Data #2</vt:lpstr>
      <vt:lpstr>Script Delete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Panggah Widiandana</cp:lastModifiedBy>
  <cp:revision>172</cp:revision>
  <dcterms:created xsi:type="dcterms:W3CDTF">2022-08-02T07:30:23Z</dcterms:created>
  <dcterms:modified xsi:type="dcterms:W3CDTF">2023-07-02T13:38:16Z</dcterms:modified>
</cp:coreProperties>
</file>