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5" r:id="rId4"/>
  </p:sldMasterIdLst>
  <p:notesMasterIdLst>
    <p:notesMasterId r:id="rId6"/>
  </p:notesMasterIdLst>
  <p:sldIdLst>
    <p:sldId id="257" r:id="rId5"/>
    <p:sldId id="258" r:id="rId7"/>
    <p:sldId id="960" r:id="rId8"/>
    <p:sldId id="961" r:id="rId9"/>
    <p:sldId id="512" r:id="rId10"/>
    <p:sldId id="518" r:id="rId11"/>
    <p:sldId id="966" r:id="rId12"/>
    <p:sldId id="697" r:id="rId13"/>
    <p:sldId id="690" r:id="rId14"/>
    <p:sldId id="691" r:id="rId15"/>
    <p:sldId id="692" r:id="rId16"/>
    <p:sldId id="693" r:id="rId17"/>
    <p:sldId id="694" r:id="rId18"/>
    <p:sldId id="968" r:id="rId19"/>
    <p:sldId id="695" r:id="rId20"/>
    <p:sldId id="696" r:id="rId21"/>
    <p:sldId id="699" r:id="rId22"/>
    <p:sldId id="700" r:id="rId23"/>
    <p:sldId id="820" r:id="rId24"/>
    <p:sldId id="834" r:id="rId25"/>
    <p:sldId id="835" r:id="rId26"/>
    <p:sldId id="830" r:id="rId27"/>
    <p:sldId id="831" r:id="rId28"/>
    <p:sldId id="836" r:id="rId29"/>
    <p:sldId id="837" r:id="rId30"/>
    <p:sldId id="819" r:id="rId31"/>
    <p:sldId id="832" r:id="rId32"/>
    <p:sldId id="833" r:id="rId33"/>
    <p:sldId id="822" r:id="rId34"/>
    <p:sldId id="829" r:id="rId35"/>
    <p:sldId id="701" r:id="rId36"/>
    <p:sldId id="702" r:id="rId37"/>
    <p:sldId id="821" r:id="rId38"/>
    <p:sldId id="703" r:id="rId39"/>
    <p:sldId id="705" r:id="rId40"/>
    <p:sldId id="706" r:id="rId41"/>
    <p:sldId id="707" r:id="rId42"/>
    <p:sldId id="708" r:id="rId43"/>
    <p:sldId id="709" r:id="rId44"/>
    <p:sldId id="710" r:id="rId45"/>
    <p:sldId id="711" r:id="rId46"/>
    <p:sldId id="969" r:id="rId47"/>
    <p:sldId id="712" r:id="rId48"/>
    <p:sldId id="713" r:id="rId49"/>
    <p:sldId id="300" r:id="rId50"/>
    <p:sldId id="301" r:id="rId51"/>
    <p:sldId id="722" r:id="rId52"/>
    <p:sldId id="723" r:id="rId53"/>
    <p:sldId id="724" r:id="rId54"/>
    <p:sldId id="725" r:id="rId55"/>
    <p:sldId id="726" r:id="rId56"/>
    <p:sldId id="727" r:id="rId57"/>
    <p:sldId id="728" r:id="rId58"/>
    <p:sldId id="733" r:id="rId59"/>
    <p:sldId id="734" r:id="rId60"/>
    <p:sldId id="735" r:id="rId61"/>
    <p:sldId id="736" r:id="rId62"/>
    <p:sldId id="737" r:id="rId63"/>
    <p:sldId id="970" r:id="rId64"/>
    <p:sldId id="729" r:id="rId65"/>
    <p:sldId id="739"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67" r:id="rId87"/>
    <p:sldId id="368" r:id="rId88"/>
    <p:sldId id="369" r:id="rId89"/>
  </p:sldIdLst>
  <p:sldSz cx="9144000" cy="6858000" type="screen4x3"/>
  <p:notesSz cx="6858000" cy="9144000"/>
  <p:custDataLst>
    <p:tags r:id="rId9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84" d="100"/>
          <a:sy n="84" d="100"/>
        </p:scale>
        <p:origin x="-1152" y="-36"/>
      </p:cViewPr>
      <p:guideLst>
        <p:guide orient="horz" pos="2182"/>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3" Type="http://schemas.openxmlformats.org/officeDocument/2006/relationships/tags" Target="tags/tag2.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p:cNvSpPr>
          <p:nvPr>
            <p:ph type="dt" idx="1"/>
          </p:nvPr>
        </p:nvSpPr>
        <p:spPr>
          <a:xfrm>
            <a:off x="3884613" y="0"/>
            <a:ext cx="2971800" cy="457200"/>
          </a:xfrm>
          <a:prstGeom prst="rect">
            <a:avLst/>
          </a:prstGeom>
          <a:noFill/>
          <a:ln w="9525">
            <a:noFill/>
          </a:ln>
        </p:spPr>
        <p:txBody>
          <a:bodyPr/>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1556" name="Rectangle 4"/>
          <p:cNvSpPr>
            <a:spLocks noGrp="1"/>
          </p:cNvSpPr>
          <p:nvPr>
            <p:ph type="sldImg"/>
          </p:nvPr>
        </p:nvSpPr>
        <p:spPr>
          <a:xfrm>
            <a:off x="1143000" y="685800"/>
            <a:ext cx="4572000" cy="3429000"/>
          </a:xfrm>
          <a:prstGeom prst="rect">
            <a:avLst/>
          </a:prstGeom>
          <a:noFill/>
          <a:ln w="9525">
            <a:noFill/>
          </a:ln>
        </p:spPr>
      </p:sp>
      <p:sp>
        <p:nvSpPr>
          <p:cNvPr id="4101"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endParaRPr>
          </a:p>
        </p:txBody>
      </p:sp>
      <p:sp>
        <p:nvSpPr>
          <p:cNvPr id="2054" name="Rectangle 6"/>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2578" name="幻灯片图像占位符 1"/>
          <p:cNvSpPr>
            <a:spLocks noGrp="1" noRot="1" noChangeAspect="1" noTextEdit="1"/>
          </p:cNvSpPr>
          <p:nvPr>
            <p:ph type="sldImg"/>
          </p:nvPr>
        </p:nvSpPr>
        <p:spPr>
          <a:xfrm>
            <a:off x="1660323388" y="0"/>
            <a:ext cx="0" cy="2147011200"/>
          </a:xfrm>
        </p:spPr>
      </p:sp>
      <p:sp>
        <p:nvSpPr>
          <p:cNvPr id="152579" name="备注占位符 2"/>
          <p:cNvSpPr>
            <a:spLocks noGrp="1" noRot="1" noChangeAspect="1"/>
          </p:cNvSpPr>
          <p:nvPr>
            <p:ph type="body"/>
          </p:nvPr>
        </p:nvSpPr>
        <p:spPr>
          <a:xfrm>
            <a:off x="2147482688" y="0"/>
            <a:ext cx="0" cy="2147011200"/>
          </a:xfrm>
        </p:spPr>
        <p:txBody>
          <a:bodyPr wrap="square" lIns="91440" tIns="45720" rIns="91440" bIns="45720" anchor="ctr" anchorCtr="0"/>
          <a:p>
            <a:pPr lvl="0"/>
            <a:endParaRPr lang="zh-CN" altLang="en-US" dirty="0"/>
          </a:p>
          <a:p>
            <a:pPr lvl="0"/>
            <a:r>
              <a:rPr lang="zh-CN" altLang="en-US" dirty="0"/>
              <a:t>绪论</a:t>
            </a:r>
            <a:r>
              <a:rPr lang="en-US" altLang="zh-CN" dirty="0"/>
              <a:t>and</a:t>
            </a:r>
            <a:r>
              <a:rPr lang="zh-CN" altLang="en-US" dirty="0"/>
              <a:t>第二章 如果没有学过软件工程 可能需要另外介绍</a:t>
            </a:r>
            <a:r>
              <a:rPr lang="en-US" altLang="zh-CN" dirty="0"/>
              <a:t>oop</a:t>
            </a:r>
            <a:endParaRPr lang="en-US" altLang="zh-CN" dirty="0"/>
          </a:p>
          <a:p>
            <a:pPr lvl="0"/>
            <a:endParaRPr lang="en-US" altLang="zh-CN" dirty="0"/>
          </a:p>
          <a:p>
            <a:pPr lvl="0"/>
            <a:r>
              <a:rPr lang="en-US" altLang="zh-CN" dirty="0"/>
              <a:t>随着信息技术的飞速发展，软件产品的规模也越来越庞大，各软件企业都在积极将软件项目管理引入到开发活动中，对软件项目实行有效的管理。软件项目管理是为 了使软件项目能够按照预定的成本、进度、质量顺利完成，而进行分析和管理的活动。另外，进行软件项目管理有利于将个人开发能力转化成企业的开发能力，企业 的软件开发能力越高，表明这个企业的软件生产越趋向于成熟，企业越能够稳定发展。特别是在当今的软件项目中，项目管理的质量与软件产品的质量有着直接的对 应关系，因此，提高项目管理的能力对于软件组织生产力的提高是极为重要的。</a:t>
            </a:r>
            <a:endParaRPr lang="en-US" altLang="zh-CN" dirty="0"/>
          </a:p>
          <a:p>
            <a:pPr lvl="0"/>
            <a:endParaRPr lang="en-US" altLang="zh-CN" dirty="0"/>
          </a:p>
          <a:p>
            <a:pPr lvl="0"/>
            <a:r>
              <a:rPr lang="en-US" altLang="zh-CN" dirty="0"/>
              <a:t>《软件项目管理》是软件工程专业开设的专业课程，以培训更加专业的软件项目管理者为目的，统计表明：97%项目的成功是由有经验的项目 经理领导的结果。而且随着我国软件产业规模的不断扩大，保证项目的成功，需要更多高素质的项目管理者。该课程涉及内容广泛、实践性强、新技术新方法多。</a:t>
            </a:r>
            <a:endParaRPr lang="en-US" altLang="zh-CN" dirty="0"/>
          </a:p>
          <a:p>
            <a:pPr lvl="0"/>
            <a:endParaRPr lang="en-US" altLang="zh-CN" dirty="0"/>
          </a:p>
          <a:p>
            <a:pPr lvl="0"/>
            <a:r>
              <a:rPr lang="en-US" altLang="zh-CN" dirty="0"/>
              <a:t>本课程是向软件项目管理的人员传授项目管理的理论、方法以及技巧，让学生可以在短时间内掌握软件项目管理的基本知识和实践能力。讲授了作为一个软件项目经 理的主要工作，职责和权利。本课程注重理论与实际的结合，通过实际工作中的案例说明帮助您对所学内容的消化和理解。本课程是一门理论基础与先进实践技术相 结合的工程类课程，它涵盖了项目管理的基本概念、软件项目管理理论、软件项目管理方法、软件项目管理工具等多方面的内容。</a:t>
            </a:r>
            <a:endParaRPr lang="en-US" altLang="zh-CN" dirty="0"/>
          </a:p>
          <a:p>
            <a:pPr lvl="0"/>
            <a:endParaRPr lang="en-US" altLang="zh-CN" dirty="0"/>
          </a:p>
          <a:p>
            <a:pPr lvl="0"/>
            <a:r>
              <a:rPr lang="en-US" altLang="zh-CN" dirty="0"/>
              <a:t>本课程中，首先通过面授的方式，讲述项目管理基本概念、软件过程概念、软件项目管理经典理论、技术等基础内容以及软件项目工具；其次， 选择比较典型的软件企业的项目管理案例，逐步向学生讲述案例的实施过程；最后，在课内实验中，根据一个具体的项目的实施，学生采用项目管理工具编制项目管 理计划，并采用工具跟踪项目的实施，应用所学的知识。</a:t>
            </a:r>
            <a:endParaRPr lang="en-US" altLang="zh-CN" dirty="0"/>
          </a:p>
          <a:p>
            <a:pPr lvl="0"/>
            <a:endParaRPr lang="en-US" altLang="zh-CN" dirty="0"/>
          </a:p>
          <a:p>
            <a:pPr lvl="0"/>
            <a:r>
              <a:rPr lang="en-US" altLang="zh-CN" dirty="0"/>
              <a:t>教学过程中，面授采用教师和学员之间的多向交流的方式，对软件项目中的各种实际问题展开深入的讨论，充分激发学生的思考力，提高学生分 析和解决问题的能力，以达到更好的教学效果；实验部分以分组的方式进行一个小项目,每组5人左右,每人分担不同的角色，其中选定一个项目经理,由项目经理 对项目组中的成员分配角色，包括需求管理角色，设计角色，开发角色，质量管理角色等，然后设定不同的职责，让学生熟悉团队开发的基本模式，协同开发。由项 目经理组织项目计划的编制和跟踪管理。</a:t>
            </a:r>
            <a:endParaRPr lang="en-US" altLang="zh-CN" dirty="0"/>
          </a:p>
          <a:p>
            <a:pPr lvl="0"/>
            <a:endParaRPr lang="en-US" altLang="zh-CN" dirty="0"/>
          </a:p>
          <a:p>
            <a:pPr lvl="0"/>
            <a:r>
              <a:rPr lang="en-US" altLang="zh-CN" dirty="0"/>
              <a:t>教学过程中除了面授的主讲教师，还有助理教师负责实践环节。教学需要多媒体教室一间，用于面授教学和案例演示；具备软件管理工具的机器，如：Microsoft project和Rational Portfolio Manager。</a:t>
            </a:r>
            <a:endParaRPr lang="en-US" altLang="zh-CN" dirty="0"/>
          </a:p>
          <a:p>
            <a:pPr lvl="0"/>
            <a:endParaRPr lang="en-US" altLang="zh-CN" dirty="0"/>
          </a:p>
          <a:p>
            <a:pPr lvl="0"/>
            <a:endParaRPr lang="en-US" altLang="zh-CN" dirty="0"/>
          </a:p>
          <a:p>
            <a:pPr lvl="0"/>
            <a:endParaRPr lang="en-US" altLang="zh-CN" dirty="0"/>
          </a:p>
          <a:p>
            <a:pPr lvl="0"/>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幻灯片图像占位符 1"/>
          <p:cNvSpPr>
            <a:spLocks noGrp="1" noTextEdit="1"/>
          </p:cNvSpPr>
          <p:nvPr>
            <p:ph type="sldImg"/>
          </p:nvPr>
        </p:nvSpPr>
        <p:spPr/>
      </p:sp>
      <p:sp>
        <p:nvSpPr>
          <p:cNvPr id="161795" name="文本占位符 2"/>
          <p:cNvSpPr>
            <a:spLocks noGrp="1"/>
          </p:cNvSpPr>
          <p:nvPr>
            <p:ph type="body"/>
          </p:nvPr>
        </p:nvSpPr>
        <p:spPr/>
        <p:txBody>
          <a:bodyPr wrap="square" lIns="91440" tIns="45720" rIns="91440" bIns="45720" anchor="ctr" anchorCtr="0"/>
          <a:p>
            <a:pPr lvl="0"/>
            <a:r>
              <a:rPr lang="zh-CN" altLang="zh-CN" dirty="0">
                <a:sym typeface="宋体" panose="02010600030101010101" pitchFamily="2" charset="-122"/>
              </a:rPr>
              <a:t>项目管理的突破性成就出现在20世纪50年代。</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幻灯片图像占位符 1"/>
          <p:cNvSpPr>
            <a:spLocks noGrp="1" noTextEdit="1"/>
          </p:cNvSpPr>
          <p:nvPr>
            <p:ph type="sldImg"/>
          </p:nvPr>
        </p:nvSpPr>
        <p:spPr/>
      </p:sp>
      <p:sp>
        <p:nvSpPr>
          <p:cNvPr id="162819" name="文本占位符 2"/>
          <p:cNvSpPr>
            <a:spLocks noGrp="1"/>
          </p:cNvSpPr>
          <p:nvPr>
            <p:ph type="body"/>
          </p:nvPr>
        </p:nvSpPr>
        <p:spPr/>
        <p:txBody>
          <a:bodyPr wrap="square" lIns="91440" tIns="45720" rIns="91440" bIns="45720" anchor="ctr" anchorCtr="0"/>
          <a:p>
            <a:pPr lvl="0"/>
            <a:r>
              <a:rPr lang="zh-CN" altLang="en-US" dirty="0"/>
              <a:t>阿波罗登月计划</a:t>
            </a:r>
            <a:endParaRPr lang="zh-CN" altLang="en-US" dirty="0"/>
          </a:p>
          <a:p>
            <a:pPr lvl="0"/>
            <a:r>
              <a:rPr lang="zh-CN" altLang="en-US" dirty="0"/>
              <a:t>工期：历时约11年</a:t>
            </a:r>
            <a:endParaRPr lang="zh-CN" altLang="en-US" dirty="0"/>
          </a:p>
          <a:p>
            <a:pPr lvl="0"/>
            <a:r>
              <a:rPr lang="zh-CN" altLang="en-US" dirty="0"/>
              <a:t>耗资：255亿美元</a:t>
            </a:r>
            <a:endParaRPr lang="zh-CN" altLang="en-US" dirty="0"/>
          </a:p>
          <a:p>
            <a:pPr lvl="0"/>
            <a:r>
              <a:rPr lang="zh-CN" altLang="en-US" dirty="0"/>
              <a:t>团队：工程高峰时期，超过30万人参与</a:t>
            </a:r>
            <a:endParaRPr lang="zh-CN" altLang="en-US" dirty="0"/>
          </a:p>
          <a:p>
            <a:pPr lvl="0"/>
            <a:r>
              <a:rPr lang="zh-CN" altLang="en-US" dirty="0"/>
              <a:t>阿波罗计划(Project Apollo)，又称阿波罗工程，始于1961年5月，至1972年12月第6次登月成功结束这个计划的成功，关键在于整个组织管理过程采用了项目管理的方法和步骤，国家宇航局设计了阿波罗计划办公室主管全部工作，在该局附属的三个研究中心分别设计了阿波罗项目办公室，受该局设计办公室的领导，负责分管的任务。</a:t>
            </a:r>
            <a:endParaRPr lang="zh-CN" altLang="en-US" dirty="0"/>
          </a:p>
          <a:p>
            <a:pPr lvl="0"/>
            <a:r>
              <a:rPr lang="zh-CN" altLang="en-US" dirty="0"/>
              <a:t>阿波罗计划采用了“工作分解结构“的方法，将整个计划由上而下逐级分成项目、系统、分系统、任务、分任务等六个层次。并利用“三值加权平均”、“关键路径法”等项目管理方法。</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幻灯片图像占位符 1"/>
          <p:cNvSpPr>
            <a:spLocks noGrp="1" noTextEdit="1"/>
          </p:cNvSpPr>
          <p:nvPr>
            <p:ph type="sldImg"/>
          </p:nvPr>
        </p:nvSpPr>
        <p:spPr/>
      </p:sp>
      <p:sp>
        <p:nvSpPr>
          <p:cNvPr id="163843" name="文本占位符 2"/>
          <p:cNvSpPr>
            <a:spLocks noGrp="1"/>
          </p:cNvSpPr>
          <p:nvPr>
            <p:ph type="body"/>
          </p:nvPr>
        </p:nvSpPr>
        <p:spPr/>
        <p:txBody>
          <a:bodyPr wrap="square" lIns="91440" tIns="45720" rIns="91440" bIns="45720" anchor="ctr" anchorCtr="0"/>
          <a:p>
            <a:pPr lvl="0"/>
            <a:r>
              <a:rPr lang="zh-CN" altLang="en-US" dirty="0"/>
              <a:t>01</a:t>
            </a:r>
            <a:endParaRPr lang="zh-CN" altLang="en-US" dirty="0"/>
          </a:p>
          <a:p>
            <a:pPr lvl="0"/>
            <a:r>
              <a:rPr lang="zh-CN" altLang="en-US" dirty="0"/>
              <a:t>项目管理发展简史</a:t>
            </a:r>
            <a:endParaRPr lang="zh-CN" altLang="en-US" dirty="0"/>
          </a:p>
          <a:p>
            <a:pPr lvl="0"/>
            <a:r>
              <a:rPr lang="zh-CN" altLang="en-US" dirty="0"/>
              <a:t>1.1917年，Henry Gantt发明了甘特图。</a:t>
            </a:r>
            <a:endParaRPr lang="zh-CN" altLang="en-US" dirty="0"/>
          </a:p>
          <a:p>
            <a:pPr lvl="0"/>
            <a:r>
              <a:rPr lang="zh-CN" altLang="en-US" dirty="0"/>
              <a:t>2.1910年代，阿丹密基协调图技术，这是CPM、PERT技术的始祖。</a:t>
            </a:r>
            <a:endParaRPr lang="zh-CN" altLang="en-US" dirty="0"/>
          </a:p>
          <a:p>
            <a:pPr lvl="0"/>
            <a:r>
              <a:rPr lang="zh-CN" altLang="en-US" dirty="0"/>
              <a:t>3.1918年，出现了网络计划技术的始祖，线路分析技术，用来分析活动间关系的方法。</a:t>
            </a:r>
            <a:endParaRPr lang="zh-CN" altLang="en-US" dirty="0"/>
          </a:p>
          <a:p>
            <a:pPr lvl="0"/>
            <a:r>
              <a:rPr lang="zh-CN" altLang="en-US" dirty="0"/>
              <a:t>4.1920年代，出现了“产品品牌管理“，即指定一人对某一产品的研发、生产和营销等所有工作负全责，这是项目经理的前身。</a:t>
            </a:r>
            <a:endParaRPr lang="zh-CN" altLang="en-US" dirty="0"/>
          </a:p>
          <a:p>
            <a:pPr lvl="0"/>
            <a:r>
              <a:rPr lang="zh-CN" altLang="en-US" dirty="0"/>
              <a:t>5.1930年代，美国航空业逐步采用类似“项目办公室“的方法来监控飞机的研制过程。美国工程行业也开始设立”项目工程师“的职位来监控和协调项目相关的各个部门。</a:t>
            </a:r>
            <a:endParaRPr lang="zh-CN" altLang="en-US" dirty="0"/>
          </a:p>
          <a:p>
            <a:pPr lvl="0"/>
            <a:r>
              <a:rPr lang="zh-CN" altLang="en-US" dirty="0"/>
              <a:t>6.1939年，二次世界大战爆发，项目管理被弗雷姆认为是世界大战的副产品，“战争的无序之中，诞生出了项目管理的有序”</a:t>
            </a:r>
            <a:endParaRPr lang="zh-CN" altLang="en-US" dirty="0"/>
          </a:p>
          <a:p>
            <a:pPr lvl="0"/>
            <a:r>
              <a:rPr lang="zh-CN" altLang="en-US" dirty="0"/>
              <a:t>7.1940年代，曼哈顿计划应用项目管理来进行计划和协调，但也有人认为曼哈顿计划对于现代项目管理的促进作用并不是决定性的。</a:t>
            </a:r>
            <a:endParaRPr lang="zh-CN" altLang="en-US" dirty="0"/>
          </a:p>
          <a:p>
            <a:pPr lvl="0"/>
            <a:r>
              <a:rPr lang="zh-CN" altLang="en-US" dirty="0"/>
              <a:t>8.1950年代</a:t>
            </a:r>
            <a:endParaRPr lang="zh-CN" altLang="en-US" dirty="0"/>
          </a:p>
          <a:p>
            <a:pPr lvl="0"/>
            <a:r>
              <a:rPr lang="zh-CN" altLang="en-US" dirty="0"/>
              <a:t>9.1960年代</a:t>
            </a:r>
            <a:endParaRPr lang="zh-CN" altLang="en-US" dirty="0"/>
          </a:p>
          <a:p>
            <a:pPr lvl="0"/>
            <a:r>
              <a:rPr lang="zh-CN" altLang="en-US" dirty="0"/>
              <a:t>10.1964年，约翰米在《商业地平线》杂志上发表文章，专门介绍矩阵式组织。</a:t>
            </a:r>
            <a:endParaRPr lang="zh-CN" altLang="en-US" dirty="0"/>
          </a:p>
          <a:p>
            <a:pPr lvl="0"/>
            <a:r>
              <a:rPr lang="zh-CN" altLang="en-US" dirty="0"/>
              <a:t>11.1965年，国际项目管理协会IPMA在欧洲瑞士成立。</a:t>
            </a:r>
            <a:endParaRPr lang="zh-CN" altLang="en-US" dirty="0"/>
          </a:p>
          <a:p>
            <a:pPr lvl="0"/>
            <a:r>
              <a:rPr lang="zh-CN" altLang="en-US" dirty="0"/>
              <a:t>12.1967年，美国国防部借助C/SCSC（成本进度控制系统方法）把项目管理正式系统化。C/SCSC也是现代挣值管理技术的前身。</a:t>
            </a:r>
            <a:endParaRPr lang="zh-CN" altLang="en-US" dirty="0"/>
          </a:p>
          <a:p>
            <a:pPr lvl="0"/>
            <a:r>
              <a:rPr lang="zh-CN" altLang="en-US" dirty="0"/>
              <a:t>13.1967 年，挣值管理（EVM）被运用“民兵导弹计划”，这个项目对提升挣值的地位有非常重大的意义，此时挣值管理还是C/SCSC的一部分</a:t>
            </a:r>
            <a:endParaRPr lang="zh-CN" altLang="en-US" dirty="0"/>
          </a:p>
          <a:p>
            <a:pPr lvl="0"/>
            <a:r>
              <a:rPr lang="zh-CN" altLang="en-US" dirty="0"/>
              <a:t>14.1969年，美国项目管理协会PMI 在美国宾州成立，倡议发起人是销售McAUTO CPM软件的恩格曼先生。</a:t>
            </a:r>
            <a:endParaRPr lang="zh-CN" altLang="en-US" dirty="0"/>
          </a:p>
          <a:p>
            <a:pPr lvl="0"/>
            <a:r>
              <a:rPr lang="zh-CN" altLang="en-US" dirty="0"/>
              <a:t>15.1970年代，项目管理发展成为具有自身特色的专业学科。并且认识到人性对项目管理成功的重要影响。</a:t>
            </a:r>
            <a:endParaRPr lang="zh-CN" altLang="en-US" dirty="0"/>
          </a:p>
          <a:p>
            <a:pPr lvl="0"/>
            <a:r>
              <a:rPr lang="zh-CN" altLang="en-US" dirty="0"/>
              <a:t>16.80年代是传统项目管理和现代项目管理阶段的分水岭。</a:t>
            </a:r>
            <a:endParaRPr lang="zh-CN" altLang="en-US" dirty="0"/>
          </a:p>
          <a:p>
            <a:pPr lvl="0"/>
            <a:r>
              <a:rPr lang="zh-CN" altLang="en-US" dirty="0"/>
              <a:t>17.1980年代，美国、英国和澳大利亚等国家设立了正式的项目管理学位课程。</a:t>
            </a:r>
            <a:endParaRPr lang="zh-CN" altLang="en-US" dirty="0"/>
          </a:p>
          <a:p>
            <a:pPr lvl="0"/>
            <a:r>
              <a:rPr lang="zh-CN" altLang="en-US" dirty="0"/>
              <a:t>18.1981年，PMI正式启动了题为“道德、标准和认证（ESA）“的研究计划。</a:t>
            </a:r>
            <a:endParaRPr lang="zh-CN" altLang="en-US" dirty="0"/>
          </a:p>
          <a:p>
            <a:pPr lvl="0"/>
            <a:r>
              <a:rPr lang="zh-CN" altLang="en-US" dirty="0"/>
              <a:t>19.1983年，PMI发布了ESA的研究报告，在这份报告中范围管理被正式提出来。</a:t>
            </a:r>
            <a:endParaRPr lang="zh-CN" altLang="en-US" dirty="0"/>
          </a:p>
          <a:p>
            <a:pPr lvl="0"/>
            <a:r>
              <a:rPr lang="zh-CN" altLang="en-US" dirty="0"/>
              <a:t>20.1984年，PMI推出严格的、以考试为依据的专家资质认证制度PMP。</a:t>
            </a:r>
            <a:endParaRPr lang="zh-CN" altLang="en-US" dirty="0"/>
          </a:p>
          <a:p>
            <a:pPr lvl="0"/>
            <a:r>
              <a:rPr lang="zh-CN" altLang="en-US" dirty="0"/>
              <a:t>21.1987年，PMI公布在ESA研究报告基础上公布了项目管理知识体系（PMBOK）的第1版草稿。</a:t>
            </a:r>
            <a:endParaRPr lang="zh-CN" altLang="en-US" dirty="0"/>
          </a:p>
          <a:p>
            <a:pPr lvl="0"/>
            <a:r>
              <a:rPr lang="zh-CN" altLang="en-US" dirty="0"/>
              <a:t>22.1992年，英国的项目管理协会出版了欧洲版的项目管理知识体系，也就是《APM知识体系》。</a:t>
            </a:r>
            <a:endParaRPr lang="zh-CN" altLang="en-US" dirty="0"/>
          </a:p>
          <a:p>
            <a:pPr lvl="0"/>
            <a:r>
              <a:rPr lang="zh-CN" altLang="en-US" dirty="0"/>
              <a:t>23.1996年，PMI发布项目管理知识体系PMBOK第1版，此后每隔4~5年更新一版，这标志着项目管理从此具备了成熟的知识体系。</a:t>
            </a:r>
            <a:endParaRPr lang="zh-CN" altLang="en-US" dirty="0"/>
          </a:p>
          <a:p>
            <a:pPr lvl="0"/>
            <a:r>
              <a:rPr lang="zh-CN" altLang="en-US" dirty="0"/>
              <a:t>24.1996年，澳大利亚项目管理协会出版了世界上第一本项目管理能力标准，即《项目管理能力国家标准》</a:t>
            </a:r>
            <a:endParaRPr lang="zh-CN" altLang="en-US" dirty="0"/>
          </a:p>
          <a:p>
            <a:pPr lvl="0"/>
            <a:r>
              <a:rPr lang="zh-CN" altLang="en-US" dirty="0"/>
              <a:t>25.1996 年 12月，美国国防部主管采办与技术的副部长批准了新的32 项挣值标准( EVMS)，并将该标准列入了1997 年新版的DOD(美国国防部)Instruction 5000.2R中。</a:t>
            </a:r>
            <a:endParaRPr lang="zh-CN" altLang="en-US" dirty="0"/>
          </a:p>
          <a:p>
            <a:pPr lvl="0"/>
            <a:r>
              <a:rPr lang="zh-CN" altLang="en-US" dirty="0"/>
              <a:t>26.1997年，ISO以PMBOK为框架颁布为ISO 10006 项目管理质量标准。</a:t>
            </a:r>
            <a:endParaRPr lang="zh-CN" altLang="en-US" dirty="0"/>
          </a:p>
          <a:p>
            <a:pPr lvl="0"/>
            <a:r>
              <a:rPr lang="zh-CN" altLang="en-US" dirty="0"/>
              <a:t>27.1998年，IPMA推出ICB（国际项目管理专业资质标准）。</a:t>
            </a:r>
            <a:endParaRPr lang="zh-CN" altLang="en-US" dirty="0"/>
          </a:p>
          <a:p>
            <a:pPr lvl="0"/>
            <a:r>
              <a:rPr lang="zh-CN" altLang="en-US" dirty="0"/>
              <a:t>28.1999年，IPMA发布了《IPMA能力基线》。</a:t>
            </a:r>
            <a:endParaRPr lang="zh-CN" altLang="en-US" dirty="0"/>
          </a:p>
          <a:p>
            <a:pPr lvl="0"/>
            <a:r>
              <a:rPr lang="zh-CN" altLang="en-US" dirty="0"/>
              <a:t>29.1999年，PMP成为全球第一个获得ISO 9001认证的认证考试； PMP如今已经被全球130多个国家引进和认可。</a:t>
            </a:r>
            <a:endParaRPr lang="zh-CN" altLang="en-US" dirty="0"/>
          </a:p>
          <a:p>
            <a:pPr lvl="0"/>
            <a:r>
              <a:rPr lang="zh-CN" altLang="en-US" dirty="0"/>
              <a:t>30.2018年3月，PMBOK第6版正式启用</a:t>
            </a:r>
            <a:endParaRPr lang="zh-CN" altLang="en-US" dirty="0"/>
          </a:p>
          <a:p>
            <a:pPr lvl="0"/>
            <a:r>
              <a:rPr lang="zh-CN" altLang="en-US" dirty="0"/>
              <a:t>02</a:t>
            </a:r>
            <a:endParaRPr lang="zh-CN" altLang="en-US" dirty="0"/>
          </a:p>
          <a:p>
            <a:pPr lvl="0"/>
            <a:r>
              <a:rPr lang="zh-CN" altLang="en-US" dirty="0"/>
              <a:t>中国项目管理大发展史</a:t>
            </a:r>
            <a:endParaRPr lang="zh-CN" altLang="en-US" dirty="0"/>
          </a:p>
          <a:p>
            <a:pPr lvl="0"/>
            <a:r>
              <a:rPr lang="zh-CN" altLang="en-US" dirty="0"/>
              <a:t>1.1960年代，在数学家华罗庚的倡导下，中国引进了项目管理技术中的网络计划技术，这种方法被命名为“统筹法“。</a:t>
            </a:r>
            <a:endParaRPr lang="zh-CN" altLang="en-US" dirty="0"/>
          </a:p>
          <a:p>
            <a:pPr lvl="0"/>
            <a:r>
              <a:rPr lang="zh-CN" altLang="en-US" dirty="0"/>
              <a:t>2.1980年代随着现代化管理方法在我国的推广应用，进一步促进了统筹法在项目管理过程中的应用，但主要应用在国防和建筑行业。</a:t>
            </a:r>
            <a:endParaRPr lang="zh-CN" altLang="en-US" dirty="0"/>
          </a:p>
          <a:p>
            <a:pPr lvl="0"/>
            <a:r>
              <a:rPr lang="zh-CN" altLang="en-US" dirty="0"/>
              <a:t>3.1982年，在我国利用世界银行贷款建设的鲁布格水电站是第一个运用现代项目管理方法的大型项目。</a:t>
            </a:r>
            <a:endParaRPr lang="zh-CN" altLang="en-US" dirty="0"/>
          </a:p>
          <a:p>
            <a:pPr lvl="0"/>
            <a:r>
              <a:rPr lang="zh-CN" altLang="en-US" dirty="0"/>
              <a:t>4.1987年国家计委、建设部等有关部门联合发出通知在一批试点企业和建设单位要求采用项目管理施工法，并开始建立中国的项目经理认证制度。</a:t>
            </a:r>
            <a:endParaRPr lang="zh-CN" altLang="en-US" dirty="0"/>
          </a:p>
          <a:p>
            <a:pPr lvl="0"/>
            <a:r>
              <a:rPr lang="zh-CN" altLang="en-US" dirty="0"/>
              <a:t>5.1991年建设部进一步提出把试点工作转变为全行业推进的综合改革，全面推广项目管理和项目经理负责制。比如这一时期的二滩水电站、三峡工程都是采用现代的项目管理方法。</a:t>
            </a:r>
            <a:endParaRPr lang="zh-CN" altLang="en-US" dirty="0"/>
          </a:p>
          <a:p>
            <a:pPr lvl="0"/>
            <a:r>
              <a:rPr lang="zh-CN" altLang="en-US" dirty="0"/>
              <a:t>6.1990年代初，在西北工业大学等单位的倡导下成立了我国第一个跨学科的项目管理专业学术组织——中国优选法统筹法与经济数学研究会项目管理研究委员会（ProjectManagementResearchCommittee，China，简称PMRC），PMRC的成立是中国项目管理学科体系的开始走向成熟的标志。在此此后，许多行业也纷纷成立了相应的项目管理组织，如中国建筑业协会工程项目管理委员会、中国国际工程咨询协会项目管理工作委员会、中国工程咨询协会项目管理指导工作委员会等等都是中国项目管理学科得到发展与日益应用的体现。</a:t>
            </a:r>
            <a:endParaRPr lang="zh-CN" altLang="en-US" dirty="0"/>
          </a:p>
          <a:p>
            <a:pPr lvl="0"/>
            <a:r>
              <a:rPr lang="zh-CN" altLang="en-US" dirty="0"/>
              <a:t>7.2000年，国家外国专家局引进PMBOK，成为PMI在华唯一一家负责PMP资格认证考试的组织机构和教育培训机构。</a:t>
            </a:r>
            <a:endParaRPr lang="zh-CN" altLang="en-US" dirty="0"/>
          </a:p>
          <a:p>
            <a:pPr lvl="0"/>
            <a:r>
              <a:rPr lang="zh-CN" altLang="en-US" dirty="0"/>
              <a:t>8.PMRC于2001年在其成立10周年之际也正式推出了《中国项目管理知识体系》（C－PMBOK）。</a:t>
            </a:r>
            <a:endParaRPr lang="zh-CN" altLang="en-US" dirty="0"/>
          </a:p>
          <a:p>
            <a:pPr lvl="0"/>
            <a:r>
              <a:rPr lang="zh-CN" altLang="en-US" dirty="0"/>
              <a:t>9.2002年劳动保障部正式推出了“中国项目管理师（CPMP）”资格认证，标志我国政府对项目管理重要性的认同，项目管理职业化方向发展成为必然。</a:t>
            </a:r>
            <a:endParaRPr lang="zh-CN" altLang="en-US" dirty="0"/>
          </a:p>
          <a:p>
            <a:pPr lvl="0"/>
            <a:r>
              <a:rPr lang="zh-CN" altLang="en-US" dirty="0"/>
              <a:t>10.2016之后，项目管理成为职场人士必备技能。</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幻灯片图像占位符 493569"/>
          <p:cNvSpPr>
            <a:spLocks noGrp="1" noTextEdit="1"/>
          </p:cNvSpPr>
          <p:nvPr>
            <p:ph type="sldImg"/>
          </p:nvPr>
        </p:nvSpPr>
        <p:spPr/>
      </p:sp>
      <p:sp>
        <p:nvSpPr>
          <p:cNvPr id="165891" name="文本占位符 493570"/>
          <p:cNvSpPr>
            <a:spLocks noGrp="1"/>
          </p:cNvSpPr>
          <p:nvPr>
            <p:ph type="body"/>
          </p:nvPr>
        </p:nvSpPr>
        <p:spPr/>
        <p:txBody>
          <a:bodyPr wrap="square" lIns="92075" tIns="46038" rIns="92075" bIns="46038" anchor="ctr" anchorCtr="0"/>
          <a:p>
            <a:pPr lvl="0"/>
            <a:endParaRPr lang="zh-CN" altLang="zh-CN" dirty="0">
              <a:latin typeface="黑体" panose="02010609060101010101" pitchFamily="49" charset="-122"/>
              <a:ea typeface="黑体" panose="02010609060101010101" pitchFamily="49" charset="-122"/>
            </a:endParaRPr>
          </a:p>
        </p:txBody>
      </p:sp>
      <p:sp>
        <p:nvSpPr>
          <p:cNvPr id="165892"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幻灯片图像占位符 495617"/>
          <p:cNvSpPr>
            <a:spLocks noGrp="1" noTextEdit="1"/>
          </p:cNvSpPr>
          <p:nvPr>
            <p:ph type="sldImg"/>
          </p:nvPr>
        </p:nvSpPr>
        <p:spPr/>
      </p:sp>
      <p:sp>
        <p:nvSpPr>
          <p:cNvPr id="166915" name="文本占位符 495618"/>
          <p:cNvSpPr>
            <a:spLocks noGrp="1"/>
          </p:cNvSpPr>
          <p:nvPr>
            <p:ph type="body"/>
          </p:nvPr>
        </p:nvSpPr>
        <p:spPr/>
        <p:txBody>
          <a:bodyPr wrap="square" lIns="92075" tIns="46038" rIns="92075" bIns="46038" anchor="ctr" anchorCtr="0"/>
          <a:p>
            <a:pPr lvl="0"/>
            <a:r>
              <a:rPr lang="zh-CN" altLang="en-US" dirty="0">
                <a:latin typeface="黑体" panose="02010609060101010101" pitchFamily="49" charset="-122"/>
                <a:ea typeface="黑体" panose="02010609060101010101" pitchFamily="49" charset="-122"/>
              </a:rPr>
              <a:t>软件开发项目管理定义</a:t>
            </a:r>
            <a:endParaRPr lang="zh-CN" altLang="en-US" dirty="0">
              <a:latin typeface="黑体" panose="02010609060101010101" pitchFamily="49" charset="-122"/>
              <a:ea typeface="黑体" panose="02010609060101010101" pitchFamily="49" charset="-122"/>
            </a:endParaRPr>
          </a:p>
        </p:txBody>
      </p:sp>
      <p:sp>
        <p:nvSpPr>
          <p:cNvPr id="166916"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幻灯片图像占位符 497665"/>
          <p:cNvSpPr>
            <a:spLocks noGrp="1" noTextEdit="1"/>
          </p:cNvSpPr>
          <p:nvPr>
            <p:ph type="sldImg"/>
          </p:nvPr>
        </p:nvSpPr>
        <p:spPr/>
      </p:sp>
      <p:sp>
        <p:nvSpPr>
          <p:cNvPr id="167939" name="文本占位符 497666"/>
          <p:cNvSpPr>
            <a:spLocks noGrp="1"/>
          </p:cNvSpPr>
          <p:nvPr>
            <p:ph type="body"/>
          </p:nvPr>
        </p:nvSpPr>
        <p:spPr/>
        <p:txBody>
          <a:bodyPr wrap="square" lIns="92075" tIns="46038" rIns="92075" bIns="46038" anchor="ctr" anchorCtr="0"/>
          <a:p>
            <a:pPr lvl="0"/>
            <a:r>
              <a:rPr lang="zh-CN" altLang="en-US" b="1" dirty="0">
                <a:solidFill>
                  <a:srgbClr val="FF66FF"/>
                </a:solidFill>
                <a:latin typeface="黑体" panose="02010609060101010101" pitchFamily="49" charset="-122"/>
                <a:ea typeface="黑体" panose="02010609060101010101" pitchFamily="49" charset="-122"/>
              </a:rPr>
              <a:t>三、项目管理知识体系（</a:t>
            </a:r>
            <a:r>
              <a:rPr lang="en-US" altLang="zh-CN" b="1" dirty="0">
                <a:solidFill>
                  <a:srgbClr val="FF66FF"/>
                </a:solidFill>
                <a:latin typeface="黑体" panose="02010609060101010101" pitchFamily="49" charset="-122"/>
                <a:ea typeface="黑体" panose="02010609060101010101" pitchFamily="49" charset="-122"/>
              </a:rPr>
              <a:t>PMBOK</a:t>
            </a:r>
            <a:r>
              <a:rPr lang="zh-CN" altLang="en-US" b="1" dirty="0">
                <a:solidFill>
                  <a:srgbClr val="FF66FF"/>
                </a:solidFill>
                <a:latin typeface="黑体" panose="02010609060101010101" pitchFamily="49" charset="-122"/>
                <a:ea typeface="黑体" panose="02010609060101010101" pitchFamily="49" charset="-122"/>
              </a:rPr>
              <a:t>）</a:t>
            </a:r>
            <a:endParaRPr lang="zh-CN" altLang="en-US" b="1" dirty="0">
              <a:solidFill>
                <a:srgbClr val="FF66FF"/>
              </a:solidFill>
              <a:latin typeface="黑体" panose="02010609060101010101" pitchFamily="49" charset="-122"/>
              <a:ea typeface="黑体" panose="02010609060101010101" pitchFamily="49" charset="-122"/>
            </a:endParaRPr>
          </a:p>
        </p:txBody>
      </p:sp>
      <p:sp>
        <p:nvSpPr>
          <p:cNvPr id="167940"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幻灯片图像占位符 498689"/>
          <p:cNvSpPr>
            <a:spLocks noGrp="1" noTextEdit="1"/>
          </p:cNvSpPr>
          <p:nvPr>
            <p:ph type="sldImg"/>
          </p:nvPr>
        </p:nvSpPr>
        <p:spPr/>
      </p:sp>
      <p:sp>
        <p:nvSpPr>
          <p:cNvPr id="168963" name="文本占位符 498690"/>
          <p:cNvSpPr>
            <a:spLocks noGrp="1"/>
          </p:cNvSpPr>
          <p:nvPr>
            <p:ph type="body"/>
          </p:nvPr>
        </p:nvSpPr>
        <p:spPr/>
        <p:txBody>
          <a:bodyPr wrap="square" lIns="92075" tIns="46038" rIns="92075" bIns="46038" anchor="ctr" anchorCtr="0"/>
          <a:p>
            <a:pPr lvl="0"/>
            <a:endParaRPr lang="zh-CN" altLang="zh-CN" dirty="0"/>
          </a:p>
        </p:txBody>
      </p:sp>
      <p:sp>
        <p:nvSpPr>
          <p:cNvPr id="168964"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幻灯片图像占位符 499713"/>
          <p:cNvSpPr>
            <a:spLocks noGrp="1" noTextEdit="1"/>
          </p:cNvSpPr>
          <p:nvPr>
            <p:ph type="sldImg"/>
          </p:nvPr>
        </p:nvSpPr>
        <p:spPr/>
      </p:sp>
      <p:sp>
        <p:nvSpPr>
          <p:cNvPr id="169987" name="文本占位符 499714"/>
          <p:cNvSpPr>
            <a:spLocks noGrp="1"/>
          </p:cNvSpPr>
          <p:nvPr>
            <p:ph type="body"/>
          </p:nvPr>
        </p:nvSpPr>
        <p:spPr/>
        <p:txBody>
          <a:bodyPr wrap="square" lIns="92075" tIns="46038" rIns="92075" bIns="46038" anchor="ctr" anchorCtr="0"/>
          <a:p>
            <a:pPr lvl="0"/>
            <a:endParaRPr lang="zh-CN" altLang="zh-CN" dirty="0"/>
          </a:p>
        </p:txBody>
      </p:sp>
      <p:sp>
        <p:nvSpPr>
          <p:cNvPr id="169988"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幻灯片图像占位符 509953"/>
          <p:cNvSpPr>
            <a:spLocks noGrp="1" noTextEdit="1"/>
          </p:cNvSpPr>
          <p:nvPr>
            <p:ph type="sldImg"/>
          </p:nvPr>
        </p:nvSpPr>
        <p:spPr/>
      </p:sp>
      <p:sp>
        <p:nvSpPr>
          <p:cNvPr id="171011" name="文本占位符 509954"/>
          <p:cNvSpPr>
            <a:spLocks noGrp="1"/>
          </p:cNvSpPr>
          <p:nvPr>
            <p:ph type="body"/>
          </p:nvPr>
        </p:nvSpPr>
        <p:spPr/>
        <p:txBody>
          <a:bodyPr wrap="square" lIns="92075" tIns="46038" rIns="92075" bIns="46038" anchor="ctr" anchorCtr="0"/>
          <a:p>
            <a:pPr lvl="0"/>
            <a:r>
              <a:rPr lang="zh-CN" altLang="en-US" b="1" dirty="0">
                <a:solidFill>
                  <a:srgbClr val="FF66FF"/>
                </a:solidFill>
                <a:latin typeface="黑体" panose="02010609060101010101" pitchFamily="49" charset="-122"/>
                <a:ea typeface="黑体" panose="02010609060101010101" pitchFamily="49" charset="-122"/>
              </a:rPr>
              <a:t>五、过程管理与软件项目管理的关系</a:t>
            </a:r>
            <a:endParaRPr lang="zh-CN" altLang="en-US" b="1" dirty="0">
              <a:solidFill>
                <a:srgbClr val="FF66FF"/>
              </a:solidFill>
              <a:latin typeface="黑体" panose="02010609060101010101" pitchFamily="49" charset="-122"/>
              <a:ea typeface="黑体" panose="02010609060101010101" pitchFamily="49" charset="-122"/>
            </a:endParaRPr>
          </a:p>
        </p:txBody>
      </p:sp>
      <p:sp>
        <p:nvSpPr>
          <p:cNvPr id="171012"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幻灯片图像占位符 510977"/>
          <p:cNvSpPr>
            <a:spLocks noGrp="1" noTextEdit="1"/>
          </p:cNvSpPr>
          <p:nvPr>
            <p:ph type="sldImg"/>
          </p:nvPr>
        </p:nvSpPr>
        <p:spPr/>
      </p:sp>
      <p:sp>
        <p:nvSpPr>
          <p:cNvPr id="172035" name="文本占位符 510978"/>
          <p:cNvSpPr>
            <a:spLocks noGrp="1"/>
          </p:cNvSpPr>
          <p:nvPr>
            <p:ph type="body"/>
          </p:nvPr>
        </p:nvSpPr>
        <p:spPr/>
        <p:txBody>
          <a:bodyPr wrap="square" lIns="92075" tIns="46038" rIns="92075" bIns="46038" anchor="ctr" anchorCtr="0"/>
          <a:p>
            <a:pPr lvl="0"/>
            <a:endParaRPr lang="zh-CN" altLang="zh-CN" dirty="0"/>
          </a:p>
        </p:txBody>
      </p:sp>
      <p:sp>
        <p:nvSpPr>
          <p:cNvPr id="172036"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02" name="幻灯片图像占位符 1"/>
          <p:cNvSpPr>
            <a:spLocks noGrp="1" noRot="1" noChangeAspect="1" noTextEdit="1"/>
          </p:cNvSpPr>
          <p:nvPr>
            <p:ph type="sldImg"/>
          </p:nvPr>
        </p:nvSpPr>
        <p:spPr>
          <a:xfrm>
            <a:off x="36513" y="0"/>
            <a:ext cx="0" cy="0"/>
          </a:xfrm>
        </p:spPr>
      </p:sp>
      <p:sp>
        <p:nvSpPr>
          <p:cNvPr id="153603" name="备注占位符 2"/>
          <p:cNvSpPr>
            <a:spLocks noGrp="1" noRot="1" noChangeAspect="1"/>
          </p:cNvSpPr>
          <p:nvPr>
            <p:ph type="body"/>
          </p:nvPr>
        </p:nvSpPr>
        <p:spPr>
          <a:xfrm>
            <a:off x="912813" y="1446213"/>
            <a:ext cx="7772400" cy="4572000"/>
          </a:xfrm>
        </p:spPr>
        <p:txBody>
          <a:bodyPr wrap="square" lIns="91440" tIns="45720" rIns="91440" bIns="45720" anchor="ctr" anchorCtr="0"/>
          <a:p>
            <a:pPr lvl="0"/>
            <a:endParaRPr lang="zh-CN" altLang="en-US" dirty="0"/>
          </a:p>
          <a:p>
            <a:pPr lvl="0"/>
            <a:r>
              <a:rPr lang="zh-CN" altLang="en-US" dirty="0"/>
              <a:t>软件项目管理》是软件工程专业开设的专业课程，以培养软件项目管理能力为目的，本课程以路线图的形式讲述了软件项目管理的理论、方法以及技巧，包括项目初始、项目计划、项目执行控制、项目结束。本课程将CDIO工程教育模式引入到课堂教学中来，以实现“做中学”和“基于项目的学习”。通过贯穿始终的项目案例和学生的情景项目展示，让学生切身体会软件项目管理过程，从而更好地将软件项目管理理论与实践相结合。本课程网站是http://www.buptsse.cn/SPM/JSP/index.jsp，于2007年度获得教育部-IBM精品课程。本课教材《软件项目管理案例教程》有百余所高校采用，具有不错口碑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幻灯片图像占位符 557057"/>
          <p:cNvSpPr>
            <a:spLocks noGrp="1" noTextEdit="1"/>
          </p:cNvSpPr>
          <p:nvPr>
            <p:ph type="sldImg"/>
          </p:nvPr>
        </p:nvSpPr>
        <p:spPr>
          <a:xfrm>
            <a:off x="852488" y="744538"/>
            <a:ext cx="4964112" cy="3722687"/>
          </a:xfrm>
        </p:spPr>
      </p:sp>
      <p:sp>
        <p:nvSpPr>
          <p:cNvPr id="173059" name="文本占位符 557058"/>
          <p:cNvSpPr>
            <a:spLocks noGrp="1"/>
          </p:cNvSpPr>
          <p:nvPr>
            <p:ph type="body"/>
          </p:nvPr>
        </p:nvSpPr>
        <p:spPr/>
        <p:txBody>
          <a:bodyPr wrap="square" lIns="92075" tIns="46038" rIns="92075" bIns="46038" anchor="ctr" anchorCtr="0"/>
          <a:p>
            <a:pPr marL="228600" lvl="0" indent="-228600"/>
            <a:r>
              <a:rPr lang="zh-CN" altLang="en-US" dirty="0"/>
              <a:t>据统计，仅货运一项就损失多达</a:t>
            </a:r>
            <a:r>
              <a:rPr lang="en-US" altLang="zh-CN" dirty="0"/>
              <a:t>3</a:t>
            </a:r>
            <a:r>
              <a:rPr lang="zh-CN" altLang="en-US" dirty="0"/>
              <a:t>百亿港元</a:t>
            </a:r>
            <a:endParaRPr lang="zh-CN" altLang="en-US" dirty="0"/>
          </a:p>
        </p:txBody>
      </p:sp>
      <p:sp>
        <p:nvSpPr>
          <p:cNvPr id="173060"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幻灯片图像占位符 512001"/>
          <p:cNvSpPr>
            <a:spLocks noGrp="1" noTextEdit="1"/>
          </p:cNvSpPr>
          <p:nvPr>
            <p:ph type="sldImg"/>
          </p:nvPr>
        </p:nvSpPr>
        <p:spPr/>
      </p:sp>
      <p:sp>
        <p:nvSpPr>
          <p:cNvPr id="174083" name="文本占位符 512002"/>
          <p:cNvSpPr>
            <a:spLocks noGrp="1"/>
          </p:cNvSpPr>
          <p:nvPr>
            <p:ph type="body"/>
          </p:nvPr>
        </p:nvSpPr>
        <p:spPr/>
        <p:txBody>
          <a:bodyPr wrap="square" lIns="92075" tIns="46038" rIns="92075" bIns="46038" anchor="ctr" anchorCtr="0"/>
          <a:p>
            <a:pPr lvl="0"/>
            <a:endParaRPr lang="zh-CN" altLang="zh-CN" dirty="0"/>
          </a:p>
        </p:txBody>
      </p:sp>
      <p:sp>
        <p:nvSpPr>
          <p:cNvPr id="174084"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幻灯片图像占位符 513025"/>
          <p:cNvSpPr>
            <a:spLocks noGrp="1" noTextEdit="1"/>
          </p:cNvSpPr>
          <p:nvPr>
            <p:ph type="sldImg"/>
          </p:nvPr>
        </p:nvSpPr>
        <p:spPr/>
      </p:sp>
      <p:sp>
        <p:nvSpPr>
          <p:cNvPr id="175107" name="文本占位符 513026"/>
          <p:cNvSpPr>
            <a:spLocks noGrp="1"/>
          </p:cNvSpPr>
          <p:nvPr>
            <p:ph type="body"/>
          </p:nvPr>
        </p:nvSpPr>
        <p:spPr/>
        <p:txBody>
          <a:bodyPr wrap="square" lIns="92075" tIns="46038" rIns="92075" bIns="46038" anchor="ctr" anchorCtr="0"/>
          <a:p>
            <a:pPr lvl="0"/>
            <a:r>
              <a:rPr lang="zh-CN" altLang="en-US" dirty="0">
                <a:solidFill>
                  <a:srgbClr val="000000"/>
                </a:solidFill>
                <a:latin typeface="黑体" panose="02010609060101010101" pitchFamily="49" charset="-122"/>
                <a:ea typeface="黑体" panose="02010609060101010101" pitchFamily="49" charset="-122"/>
              </a:rPr>
              <a:t>过程管理的定义</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75108"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幻灯片图像占位符 514049"/>
          <p:cNvSpPr>
            <a:spLocks noGrp="1" noTextEdit="1"/>
          </p:cNvSpPr>
          <p:nvPr>
            <p:ph type="sldImg"/>
          </p:nvPr>
        </p:nvSpPr>
        <p:spPr/>
      </p:sp>
      <p:sp>
        <p:nvSpPr>
          <p:cNvPr id="176131" name="文本占位符 514050"/>
          <p:cNvSpPr>
            <a:spLocks noGrp="1"/>
          </p:cNvSpPr>
          <p:nvPr>
            <p:ph type="body"/>
          </p:nvPr>
        </p:nvSpPr>
        <p:spPr/>
        <p:txBody>
          <a:bodyPr wrap="square" lIns="92075" tIns="46038" rIns="92075" bIns="46038" anchor="ctr" anchorCtr="0"/>
          <a:p>
            <a:pPr lvl="0"/>
            <a:endParaRPr lang="zh-CN" altLang="zh-CN" dirty="0">
              <a:solidFill>
                <a:srgbClr val="000000"/>
              </a:solidFill>
              <a:latin typeface="黑体" panose="02010609060101010101" pitchFamily="49" charset="-122"/>
              <a:ea typeface="黑体" panose="02010609060101010101" pitchFamily="49" charset="-122"/>
            </a:endParaRPr>
          </a:p>
        </p:txBody>
      </p:sp>
      <p:sp>
        <p:nvSpPr>
          <p:cNvPr id="176132"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p:nvPr>
        </p:nvSpPr>
        <p:spPr/>
        <p:txBody>
          <a:bodyPr wrap="square" lIns="92075" tIns="46038" rIns="92075" bIns="46038" anchor="t" anchorCtr="0"/>
          <a:p>
            <a:pPr lvl="0"/>
            <a:endParaRPr lang="zh-CN" altLang="en-US" dirty="0"/>
          </a:p>
        </p:txBody>
      </p:sp>
      <p:sp>
        <p:nvSpPr>
          <p:cNvPr id="177156" name="灯片编号占位符 3"/>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nchorCtr="0"/>
          <a:p>
            <a:pPr lvl="0" algn="r" eaLnBrk="1" hangingPunct="1">
              <a:buSzPct val="100000"/>
            </a:pP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7"/>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nchorCtr="0"/>
          <a:p>
            <a:pPr lvl="0" algn="r" eaLnBrk="1" hangingPunct="1">
              <a:buSzPct val="100000"/>
            </a:pPr>
            <a:fld id="{9A0DB2DC-4C9A-4742-B13C-FB6460FD3503}" type="slidenum">
              <a:rPr lang="en-US" altLang="zh-CN" dirty="0"/>
            </a:fld>
            <a:endParaRPr lang="en-US" altLang="zh-CN" dirty="0"/>
          </a:p>
        </p:txBody>
      </p:sp>
      <p:sp>
        <p:nvSpPr>
          <p:cNvPr id="178179" name="Rectangle 2"/>
          <p:cNvSpPr>
            <a:spLocks noGrp="1" noTextEdit="1"/>
          </p:cNvSpPr>
          <p:nvPr>
            <p:ph type="sldImg"/>
          </p:nvPr>
        </p:nvSpPr>
        <p:spPr/>
      </p:sp>
      <p:sp>
        <p:nvSpPr>
          <p:cNvPr id="178180" name="Rectangle 3"/>
          <p:cNvSpPr>
            <a:spLocks noGrp="1"/>
          </p:cNvSpPr>
          <p:nvPr>
            <p:ph type="body"/>
          </p:nvPr>
        </p:nvSpPr>
        <p:spPr/>
        <p:txBody>
          <a:bodyPr wrap="square" lIns="92075" tIns="46038" rIns="92075" bIns="46038" anchor="t" anchorCtr="0"/>
          <a:p>
            <a:pPr lvl="0" eaLnBrk="1" hangingPunct="1"/>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nchorCtr="0"/>
          <a:p>
            <a:pPr lvl="0" algn="r" eaLnBrk="1" hangingPunct="1">
              <a:buSzPct val="100000"/>
            </a:pPr>
            <a:fld id="{9A0DB2DC-4C9A-4742-B13C-FB6460FD3503}" type="slidenum">
              <a:rPr lang="en-US" altLang="zh-CN" dirty="0"/>
            </a:fld>
            <a:endParaRPr lang="en-US" altLang="zh-CN" dirty="0"/>
          </a:p>
        </p:txBody>
      </p:sp>
      <p:sp>
        <p:nvSpPr>
          <p:cNvPr id="179203" name="Rectangle 2"/>
          <p:cNvSpPr>
            <a:spLocks noGrp="1" noTextEdit="1"/>
          </p:cNvSpPr>
          <p:nvPr>
            <p:ph type="sldImg"/>
          </p:nvPr>
        </p:nvSpPr>
        <p:spPr/>
      </p:sp>
      <p:sp>
        <p:nvSpPr>
          <p:cNvPr id="179204" name="Rectangle 3"/>
          <p:cNvSpPr>
            <a:spLocks noGrp="1"/>
          </p:cNvSpPr>
          <p:nvPr>
            <p:ph type="body"/>
          </p:nvPr>
        </p:nvSpPr>
        <p:spPr/>
        <p:txBody>
          <a:bodyPr wrap="square" lIns="92075" tIns="46038" rIns="92075" bIns="46038" anchor="t" anchorCtr="0"/>
          <a:p>
            <a:pPr lvl="0" eaLnBrk="1" hangingPunct="1"/>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幻灯片图像占位符 520193"/>
          <p:cNvSpPr>
            <a:spLocks noGrp="1" noTextEdit="1"/>
          </p:cNvSpPr>
          <p:nvPr>
            <p:ph type="sldImg"/>
          </p:nvPr>
        </p:nvSpPr>
        <p:spPr/>
      </p:sp>
      <p:sp>
        <p:nvSpPr>
          <p:cNvPr id="181251" name="文本占位符 520194"/>
          <p:cNvSpPr>
            <a:spLocks noGrp="1"/>
          </p:cNvSpPr>
          <p:nvPr>
            <p:ph type="body"/>
          </p:nvPr>
        </p:nvSpPr>
        <p:spPr/>
        <p:txBody>
          <a:bodyPr wrap="square" lIns="92075" tIns="46038" rIns="92075" bIns="46038" anchor="ctr" anchorCtr="0"/>
          <a:p>
            <a:pPr lvl="0"/>
            <a:r>
              <a:rPr lang="zh-CN" altLang="en-US" dirty="0">
                <a:latin typeface="黑体" panose="02010609060101010101" pitchFamily="49" charset="-122"/>
                <a:ea typeface="黑体" panose="02010609060101010101" pitchFamily="49" charset="-122"/>
              </a:rPr>
              <a:t>小结</a:t>
            </a:r>
            <a:endParaRPr lang="zh-CN" altLang="en-US" dirty="0">
              <a:latin typeface="黑体" panose="02010609060101010101" pitchFamily="49" charset="-122"/>
              <a:ea typeface="黑体" panose="02010609060101010101" pitchFamily="49" charset="-122"/>
            </a:endParaRPr>
          </a:p>
        </p:txBody>
      </p:sp>
      <p:sp>
        <p:nvSpPr>
          <p:cNvPr id="181252"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幻灯片图像占位符 1"/>
          <p:cNvSpPr>
            <a:spLocks noGrp="1" noTextEdit="1"/>
          </p:cNvSpPr>
          <p:nvPr>
            <p:ph type="sldImg"/>
          </p:nvPr>
        </p:nvSpPr>
        <p:spPr/>
      </p:sp>
      <p:sp>
        <p:nvSpPr>
          <p:cNvPr id="154627" name="文本占位符 2"/>
          <p:cNvSpPr>
            <a:spLocks noGrp="1"/>
          </p:cNvSpPr>
          <p:nvPr>
            <p:ph type="body"/>
          </p:nvPr>
        </p:nvSpPr>
        <p:spPr/>
        <p:txBody>
          <a:bodyPr wrap="square" lIns="91440" tIns="45720" rIns="91440" bIns="45720" anchor="ctr" anchorCtr="0"/>
          <a:p>
            <a:pPr lvl="0"/>
            <a:r>
              <a:rPr lang="zh-CN" altLang="en-US" dirty="0"/>
              <a:t>前言</a:t>
            </a:r>
            <a:endParaRPr lang="zh-CN" altLang="en-US" dirty="0"/>
          </a:p>
          <a:p>
            <a:pPr lvl="0"/>
            <a:r>
              <a:rPr lang="zh-CN" altLang="en-US" dirty="0"/>
              <a:t>第1章 软件项目管理概述</a:t>
            </a:r>
            <a:endParaRPr lang="zh-CN" altLang="en-US" dirty="0"/>
          </a:p>
          <a:p>
            <a:pPr lvl="0"/>
            <a:r>
              <a:rPr lang="zh-CN" altLang="en-US" dirty="0"/>
              <a:t>1.1 项目与软件项目</a:t>
            </a:r>
            <a:endParaRPr lang="zh-CN" altLang="en-US" dirty="0"/>
          </a:p>
          <a:p>
            <a:pPr lvl="0"/>
            <a:r>
              <a:rPr lang="zh-CN" altLang="en-US" dirty="0"/>
              <a:t>1.1.1 项目及其特征</a:t>
            </a:r>
            <a:endParaRPr lang="zh-CN" altLang="en-US" dirty="0"/>
          </a:p>
          <a:p>
            <a:pPr lvl="0"/>
            <a:r>
              <a:rPr lang="zh-CN" altLang="en-US" dirty="0"/>
              <a:t>1.1.2 项目群与项目、项目与子项目的关系</a:t>
            </a:r>
            <a:endParaRPr lang="zh-CN" altLang="en-US" dirty="0"/>
          </a:p>
          <a:p>
            <a:pPr lvl="0"/>
            <a:r>
              <a:rPr lang="zh-CN" altLang="en-US" dirty="0"/>
              <a:t>1.1.3 软件项目</a:t>
            </a:r>
            <a:endParaRPr lang="zh-CN" altLang="en-US" dirty="0"/>
          </a:p>
          <a:p>
            <a:pPr lvl="0"/>
            <a:r>
              <a:rPr lang="zh-CN" altLang="en-US" dirty="0"/>
              <a:t>1.1.4 软件项目要素组成</a:t>
            </a:r>
            <a:endParaRPr lang="zh-CN" altLang="en-US" dirty="0"/>
          </a:p>
          <a:p>
            <a:pPr lvl="0"/>
            <a:r>
              <a:rPr lang="zh-CN" altLang="en-US" dirty="0"/>
              <a:t>1.1.5 项目目标实现的制约因素</a:t>
            </a:r>
            <a:endParaRPr lang="zh-CN" altLang="en-US" dirty="0"/>
          </a:p>
          <a:p>
            <a:pPr lvl="0"/>
            <a:r>
              <a:rPr lang="zh-CN" altLang="en-US" dirty="0"/>
              <a:t>1.2 项目管理</a:t>
            </a:r>
            <a:endParaRPr lang="zh-CN" altLang="en-US" dirty="0"/>
          </a:p>
          <a:p>
            <a:pPr lvl="0"/>
            <a:r>
              <a:rPr lang="zh-CN" altLang="en-US" dirty="0"/>
              <a:t>1.2.1 项目管理背景</a:t>
            </a:r>
            <a:endParaRPr lang="zh-CN" altLang="en-US" dirty="0"/>
          </a:p>
          <a:p>
            <a:pPr lvl="0"/>
            <a:r>
              <a:rPr lang="zh-CN" altLang="en-US" dirty="0"/>
              <a:t>1.2.2 项目管理定义</a:t>
            </a:r>
            <a:endParaRPr lang="zh-CN" altLang="en-US" dirty="0"/>
          </a:p>
          <a:p>
            <a:pPr lvl="0"/>
            <a:r>
              <a:rPr lang="zh-CN" altLang="en-US" dirty="0"/>
              <a:t>1.2.3 软件项目管理的特征及重要性</a:t>
            </a:r>
            <a:endParaRPr lang="zh-CN" altLang="en-US" dirty="0"/>
          </a:p>
          <a:p>
            <a:pPr lvl="0"/>
            <a:r>
              <a:rPr lang="zh-CN" altLang="en-US" dirty="0"/>
              <a:t>1.3 项目管理知识体系</a:t>
            </a:r>
            <a:endParaRPr lang="zh-CN" altLang="en-US" dirty="0"/>
          </a:p>
          <a:p>
            <a:pPr lvl="0"/>
            <a:r>
              <a:rPr lang="zh-CN" altLang="en-US" dirty="0"/>
              <a:t>1.3.1 项目管理的知识领域</a:t>
            </a:r>
            <a:endParaRPr lang="zh-CN" altLang="en-US" dirty="0"/>
          </a:p>
          <a:p>
            <a:pPr lvl="0"/>
            <a:r>
              <a:rPr lang="zh-CN" altLang="en-US" dirty="0"/>
              <a:t>1.3.2 项目管理知识体系的标准化过程组</a:t>
            </a:r>
            <a:endParaRPr lang="zh-CN" altLang="en-US" dirty="0"/>
          </a:p>
          <a:p>
            <a:pPr lvl="0"/>
            <a:r>
              <a:rPr lang="zh-CN" altLang="en-US" dirty="0"/>
              <a:t>1.4 过程管理与软件项目管理的关系</a:t>
            </a:r>
            <a:endParaRPr lang="zh-CN" altLang="en-US" dirty="0"/>
          </a:p>
          <a:p>
            <a:pPr lvl="0"/>
            <a:r>
              <a:rPr lang="zh-CN" altLang="en-US" dirty="0"/>
              <a:t>1.4.1 软件过程定义</a:t>
            </a:r>
            <a:endParaRPr lang="zh-CN" altLang="en-US" dirty="0"/>
          </a:p>
          <a:p>
            <a:pPr lvl="0"/>
            <a:r>
              <a:rPr lang="zh-CN" altLang="en-US" dirty="0"/>
              <a:t>1.4.2 过程管理在软件项目中的作用</a:t>
            </a:r>
            <a:endParaRPr lang="zh-CN" altLang="en-US" dirty="0"/>
          </a:p>
          <a:p>
            <a:pPr lvl="0"/>
            <a:r>
              <a:rPr lang="zh-CN" altLang="en-US" dirty="0"/>
              <a:t>1.4.3 过程管理与项目管理的关系</a:t>
            </a:r>
            <a:endParaRPr lang="zh-CN" altLang="en-US" dirty="0"/>
          </a:p>
          <a:p>
            <a:pPr lvl="0"/>
            <a:r>
              <a:rPr lang="zh-CN" altLang="en-US" dirty="0"/>
              <a:t>1.4.4 软件工程技术的发展趋势</a:t>
            </a:r>
            <a:endParaRPr lang="zh-CN" altLang="en-US" dirty="0"/>
          </a:p>
          <a:p>
            <a:pPr lvl="0"/>
            <a:r>
              <a:rPr lang="zh-CN" altLang="en-US" dirty="0"/>
              <a:t>1.5 本书的组织结构</a:t>
            </a:r>
            <a:endParaRPr lang="zh-CN" altLang="en-US" dirty="0"/>
          </a:p>
          <a:p>
            <a:pPr lvl="0"/>
            <a:r>
              <a:rPr lang="zh-CN" altLang="en-US" dirty="0"/>
              <a:t>1.6 案例分析及课程实践说明</a:t>
            </a:r>
            <a:endParaRPr lang="zh-CN" altLang="en-US" dirty="0"/>
          </a:p>
          <a:p>
            <a:pPr lvl="0"/>
            <a:r>
              <a:rPr lang="zh-CN" altLang="en-US" dirty="0"/>
              <a:t>1.7 小结</a:t>
            </a:r>
            <a:endParaRPr lang="zh-CN" altLang="en-US" dirty="0"/>
          </a:p>
          <a:p>
            <a:pPr lvl="0"/>
            <a:r>
              <a:rPr lang="zh-CN" altLang="en-US" dirty="0"/>
              <a:t>1.8 练习题</a:t>
            </a:r>
            <a:endParaRPr lang="zh-CN" altLang="en-US" dirty="0"/>
          </a:p>
          <a:p>
            <a:pPr lvl="0"/>
            <a:r>
              <a:rPr lang="zh-CN" altLang="en-US" dirty="0"/>
              <a:t>第一篇 项目初始</a:t>
            </a:r>
            <a:endParaRPr lang="zh-CN" altLang="en-US" dirty="0"/>
          </a:p>
          <a:p>
            <a:pPr lvl="0"/>
            <a:r>
              <a:rPr lang="zh-CN" altLang="en-US" dirty="0"/>
              <a:t>第2章 项目确立</a:t>
            </a:r>
            <a:endParaRPr lang="zh-CN" altLang="en-US" dirty="0"/>
          </a:p>
          <a:p>
            <a:pPr lvl="0"/>
            <a:r>
              <a:rPr lang="zh-CN" altLang="en-US" dirty="0"/>
              <a:t>2.1 项目评估</a:t>
            </a:r>
            <a:endParaRPr lang="zh-CN" altLang="en-US" dirty="0"/>
          </a:p>
          <a:p>
            <a:pPr lvl="0"/>
            <a:r>
              <a:rPr lang="zh-CN" altLang="en-US" dirty="0"/>
              <a:t>2.2 项目立项</a:t>
            </a:r>
            <a:endParaRPr lang="zh-CN" altLang="en-US" dirty="0"/>
          </a:p>
          <a:p>
            <a:pPr lvl="0"/>
            <a:r>
              <a:rPr lang="zh-CN" altLang="en-US" dirty="0"/>
              <a:t>2.2.1 立项流程</a:t>
            </a:r>
            <a:endParaRPr lang="zh-CN" altLang="en-US" dirty="0"/>
          </a:p>
          <a:p>
            <a:pPr lvl="0"/>
            <a:r>
              <a:rPr lang="zh-CN" altLang="en-US" dirty="0"/>
              <a:t>2.2.2 自造购买决策</a:t>
            </a:r>
            <a:endParaRPr lang="zh-CN" altLang="en-US" dirty="0"/>
          </a:p>
          <a:p>
            <a:pPr lvl="0"/>
            <a:r>
              <a:rPr lang="zh-CN" altLang="en-US" dirty="0"/>
              <a:t>2.3 项目招投标</a:t>
            </a:r>
            <a:endParaRPr lang="zh-CN" altLang="en-US" dirty="0"/>
          </a:p>
          <a:p>
            <a:pPr lvl="0"/>
            <a:r>
              <a:rPr lang="zh-CN" altLang="en-US" dirty="0"/>
              <a:t>2.3.1 甲方招标书定义</a:t>
            </a:r>
            <a:endParaRPr lang="zh-CN" altLang="en-US" dirty="0"/>
          </a:p>
          <a:p>
            <a:pPr lvl="0"/>
            <a:r>
              <a:rPr lang="zh-CN" altLang="en-US" dirty="0"/>
              <a:t>2.3.2 乙方项目分析与竞标准备</a:t>
            </a:r>
            <a:endParaRPr lang="zh-CN" altLang="en-US" dirty="0"/>
          </a:p>
          <a:p>
            <a:pPr lvl="0"/>
            <a:r>
              <a:rPr lang="zh-CN" altLang="en-US" dirty="0"/>
              <a:t>2.3.3 招标过程</a:t>
            </a:r>
            <a:endParaRPr lang="zh-CN" altLang="en-US" dirty="0"/>
          </a:p>
          <a:p>
            <a:pPr lvl="0"/>
            <a:r>
              <a:rPr lang="zh-CN" altLang="en-US" dirty="0"/>
              <a:t>2.3.4 合同签署</a:t>
            </a:r>
            <a:endParaRPr lang="zh-CN" altLang="en-US" dirty="0"/>
          </a:p>
          <a:p>
            <a:pPr lvl="0"/>
            <a:r>
              <a:rPr lang="zh-CN" altLang="en-US" dirty="0"/>
              <a:t>2.4 项目授权</a:t>
            </a:r>
            <a:endParaRPr lang="zh-CN" altLang="en-US" dirty="0"/>
          </a:p>
          <a:p>
            <a:pPr lvl="0"/>
            <a:r>
              <a:rPr lang="zh-CN" altLang="en-US" dirty="0"/>
              <a:t>2.4.1 项目章程</a:t>
            </a:r>
            <a:endParaRPr lang="zh-CN" altLang="en-US" dirty="0"/>
          </a:p>
          <a:p>
            <a:pPr lvl="0"/>
            <a:r>
              <a:rPr lang="zh-CN" altLang="en-US" dirty="0"/>
              <a:t>2.4.2 项目经理的职责</a:t>
            </a:r>
            <a:endParaRPr lang="zh-CN" altLang="en-US" dirty="0"/>
          </a:p>
          <a:p>
            <a:pPr lvl="0"/>
            <a:r>
              <a:rPr lang="zh-CN" altLang="en-US" dirty="0"/>
              <a:t>2.5 “医疗信息商务平台”招投标案例分析</a:t>
            </a:r>
            <a:endParaRPr lang="zh-CN" altLang="en-US" dirty="0"/>
          </a:p>
          <a:p>
            <a:pPr lvl="0"/>
            <a:r>
              <a:rPr lang="zh-CN" altLang="en-US" dirty="0"/>
              <a:t>2.5.1 甲方招标书</a:t>
            </a:r>
            <a:endParaRPr lang="zh-CN" altLang="en-US" dirty="0"/>
          </a:p>
          <a:p>
            <a:pPr lvl="0"/>
            <a:r>
              <a:rPr lang="zh-CN" altLang="en-US" dirty="0"/>
              <a:t>2.5.2 乙方投标书</a:t>
            </a:r>
            <a:endParaRPr lang="zh-CN" altLang="en-US" dirty="0"/>
          </a:p>
          <a:p>
            <a:pPr lvl="0"/>
            <a:r>
              <a:rPr lang="zh-CN" altLang="en-US" dirty="0"/>
              <a:t>2.5.3 项目合同</a:t>
            </a:r>
            <a:endParaRPr lang="zh-CN" altLang="en-US" dirty="0"/>
          </a:p>
          <a:p>
            <a:pPr lvl="0"/>
            <a:r>
              <a:rPr lang="zh-CN" altLang="en-US" dirty="0"/>
              <a:t>2.6 课程实践一：项目招投标</a:t>
            </a:r>
            <a:endParaRPr lang="zh-CN" altLang="en-US" dirty="0"/>
          </a:p>
          <a:p>
            <a:pPr lvl="0"/>
            <a:r>
              <a:rPr lang="zh-CN" altLang="en-US" dirty="0"/>
              <a:t>2.7 小结</a:t>
            </a:r>
            <a:endParaRPr lang="zh-CN" altLang="en-US" dirty="0"/>
          </a:p>
          <a:p>
            <a:pPr lvl="0"/>
            <a:r>
              <a:rPr lang="zh-CN" altLang="en-US" dirty="0"/>
              <a:t>2.8 练习题</a:t>
            </a:r>
            <a:endParaRPr lang="zh-CN" altLang="en-US" dirty="0"/>
          </a:p>
          <a:p>
            <a:pPr lvl="0"/>
            <a:r>
              <a:rPr lang="zh-CN" altLang="en-US" dirty="0"/>
              <a:t>第3章 生存期模型</a:t>
            </a:r>
            <a:endParaRPr lang="zh-CN" altLang="en-US" dirty="0"/>
          </a:p>
          <a:p>
            <a:pPr lvl="0"/>
            <a:r>
              <a:rPr lang="zh-CN" altLang="en-US" dirty="0"/>
              <a:t>3.1 瀑布模型</a:t>
            </a:r>
            <a:endParaRPr lang="zh-CN" altLang="en-US" dirty="0"/>
          </a:p>
          <a:p>
            <a:pPr lvl="0"/>
            <a:r>
              <a:rPr lang="zh-CN" altLang="en-US" dirty="0"/>
              <a:t>3.2 V模型</a:t>
            </a:r>
            <a:endParaRPr lang="zh-CN" altLang="en-US" dirty="0"/>
          </a:p>
          <a:p>
            <a:pPr lvl="0"/>
            <a:r>
              <a:rPr lang="zh-CN" altLang="en-US" dirty="0"/>
              <a:t>3.3 快速原型模型</a:t>
            </a:r>
            <a:endParaRPr lang="zh-CN" altLang="en-US" dirty="0"/>
          </a:p>
          <a:p>
            <a:pPr lvl="0"/>
            <a:r>
              <a:rPr lang="zh-CN" altLang="en-US" dirty="0"/>
              <a:t>3.4 增量式模型</a:t>
            </a:r>
            <a:endParaRPr lang="zh-CN" altLang="en-US" dirty="0"/>
          </a:p>
          <a:p>
            <a:pPr lvl="0"/>
            <a:r>
              <a:rPr lang="zh-CN" altLang="en-US" dirty="0"/>
              <a:t>3.5 渐进式阶段模型</a:t>
            </a:r>
            <a:endParaRPr lang="zh-CN" altLang="en-US" dirty="0"/>
          </a:p>
          <a:p>
            <a:pPr lvl="0"/>
            <a:r>
              <a:rPr lang="zh-CN" altLang="en-US" dirty="0"/>
              <a:t>3.6 敏捷生存期模型</a:t>
            </a:r>
            <a:endParaRPr lang="zh-CN" altLang="en-US" dirty="0"/>
          </a:p>
          <a:p>
            <a:pPr lvl="0"/>
            <a:r>
              <a:rPr lang="zh-CN" altLang="en-US" dirty="0"/>
              <a:t>3.6.1 Scrum</a:t>
            </a:r>
            <a:endParaRPr lang="zh-CN" altLang="en-US" dirty="0"/>
          </a:p>
          <a:p>
            <a:pPr lvl="0"/>
            <a:r>
              <a:rPr lang="zh-CN" altLang="en-US" dirty="0"/>
              <a:t>3.6.2 XP</a:t>
            </a:r>
            <a:endParaRPr lang="zh-CN" altLang="en-US" dirty="0"/>
          </a:p>
          <a:p>
            <a:pPr lvl="0"/>
            <a:r>
              <a:rPr lang="zh-CN" altLang="en-US" dirty="0"/>
              <a:t>3.6.3 OpenUP</a:t>
            </a:r>
            <a:endParaRPr lang="zh-CN" altLang="en-US" dirty="0"/>
          </a:p>
          <a:p>
            <a:pPr lvl="0"/>
            <a:r>
              <a:rPr lang="zh-CN" altLang="en-US" dirty="0"/>
              <a:t>3.7 “医疗信息商务平台”生存期模型案例分析</a:t>
            </a:r>
            <a:endParaRPr lang="zh-CN" altLang="en-US" dirty="0"/>
          </a:p>
          <a:p>
            <a:pPr lvl="0"/>
            <a:r>
              <a:rPr lang="zh-CN" altLang="en-US" dirty="0"/>
              <a:t>3.8 课程实践二：生存期模型确定</a:t>
            </a:r>
            <a:endParaRPr lang="zh-CN" altLang="en-US" dirty="0"/>
          </a:p>
          <a:p>
            <a:pPr lvl="0"/>
            <a:r>
              <a:rPr lang="zh-CN" altLang="en-US" dirty="0"/>
              <a:t>3.9 小结</a:t>
            </a:r>
            <a:endParaRPr lang="zh-CN" altLang="en-US" dirty="0"/>
          </a:p>
          <a:p>
            <a:pPr lvl="0"/>
            <a:r>
              <a:rPr lang="zh-CN" altLang="en-US" dirty="0"/>
              <a:t>3.10 练习题</a:t>
            </a:r>
            <a:endParaRPr lang="zh-CN" altLang="en-US" dirty="0"/>
          </a:p>
          <a:p>
            <a:pPr lvl="0"/>
            <a:endParaRPr lang="zh-CN" altLang="en-US" dirty="0"/>
          </a:p>
          <a:p>
            <a:pPr lvl="0"/>
            <a:r>
              <a:rPr lang="zh-CN" altLang="en-US" dirty="0"/>
              <a:t>第二篇 项目计划</a:t>
            </a:r>
            <a:endParaRPr lang="zh-CN" altLang="en-US" dirty="0"/>
          </a:p>
          <a:p>
            <a:pPr lvl="0"/>
            <a:r>
              <a:rPr lang="zh-CN" altLang="en-US" dirty="0"/>
              <a:t>第4章 软件项目范围计划--需求管理</a:t>
            </a:r>
            <a:endParaRPr lang="zh-CN" altLang="en-US" dirty="0"/>
          </a:p>
          <a:p>
            <a:pPr lvl="0"/>
            <a:r>
              <a:rPr lang="zh-CN" altLang="en-US" dirty="0"/>
              <a:t>4.1 软件需求定义</a:t>
            </a:r>
            <a:endParaRPr lang="zh-CN" altLang="en-US" dirty="0"/>
          </a:p>
          <a:p>
            <a:pPr lvl="0"/>
            <a:r>
              <a:rPr lang="zh-CN" altLang="en-US" dirty="0"/>
              <a:t>4.2 需求管理过程</a:t>
            </a:r>
            <a:endParaRPr lang="zh-CN" altLang="en-US" dirty="0"/>
          </a:p>
          <a:p>
            <a:pPr lvl="0"/>
            <a:r>
              <a:rPr lang="zh-CN" altLang="en-US" dirty="0"/>
              <a:t>4.2.1 需求获取</a:t>
            </a:r>
            <a:endParaRPr lang="zh-CN" altLang="en-US" dirty="0"/>
          </a:p>
          <a:p>
            <a:pPr lvl="0"/>
            <a:r>
              <a:rPr lang="zh-CN" altLang="en-US" dirty="0"/>
              <a:t>4.2.2 需求分析</a:t>
            </a:r>
            <a:endParaRPr lang="zh-CN" altLang="en-US" dirty="0"/>
          </a:p>
          <a:p>
            <a:pPr lvl="0"/>
            <a:r>
              <a:rPr lang="zh-CN" altLang="en-US" dirty="0"/>
              <a:t>4.2.3 需求规格编写</a:t>
            </a:r>
            <a:endParaRPr lang="zh-CN" altLang="en-US" dirty="0"/>
          </a:p>
          <a:p>
            <a:pPr lvl="0"/>
            <a:r>
              <a:rPr lang="zh-CN" altLang="en-US" dirty="0"/>
              <a:t>4.2.4 需求验证</a:t>
            </a:r>
            <a:endParaRPr lang="zh-CN" altLang="en-US" dirty="0"/>
          </a:p>
          <a:p>
            <a:pPr lvl="0"/>
            <a:r>
              <a:rPr lang="zh-CN" altLang="en-US" dirty="0"/>
              <a:t>4.2.5 需求变更</a:t>
            </a:r>
            <a:endParaRPr lang="zh-CN" altLang="en-US" dirty="0"/>
          </a:p>
          <a:p>
            <a:pPr lvl="0"/>
            <a:r>
              <a:rPr lang="zh-CN" altLang="en-US" dirty="0"/>
              <a:t>4.3 需求分析方法</a:t>
            </a:r>
            <a:endParaRPr lang="zh-CN" altLang="en-US" dirty="0"/>
          </a:p>
          <a:p>
            <a:pPr lvl="0"/>
            <a:r>
              <a:rPr lang="zh-CN" altLang="en-US" dirty="0"/>
              <a:t>4.3.1 结构化分析方法</a:t>
            </a:r>
            <a:endParaRPr lang="zh-CN" altLang="en-US" dirty="0"/>
          </a:p>
          <a:p>
            <a:pPr lvl="0"/>
            <a:r>
              <a:rPr lang="zh-CN" altLang="en-US" dirty="0"/>
              <a:t>4.3.2 面向对象的用例分析方法</a:t>
            </a:r>
            <a:endParaRPr lang="zh-CN" altLang="en-US" dirty="0"/>
          </a:p>
          <a:p>
            <a:pPr lvl="0"/>
            <a:r>
              <a:rPr lang="zh-CN" altLang="en-US" dirty="0"/>
              <a:t>4.3.3 功能列表方法</a:t>
            </a:r>
            <a:endParaRPr lang="zh-CN" altLang="en-US" dirty="0"/>
          </a:p>
          <a:p>
            <a:pPr lvl="0"/>
            <a:r>
              <a:rPr lang="zh-CN" altLang="en-US" dirty="0"/>
              <a:t>4.4 “医疗信息商务平台”需求案例分析</a:t>
            </a:r>
            <a:endParaRPr lang="zh-CN" altLang="en-US" dirty="0"/>
          </a:p>
          <a:p>
            <a:pPr lvl="0"/>
            <a:r>
              <a:rPr lang="zh-CN" altLang="en-US" dirty="0"/>
              <a:t>4.4.1 需求规格说明书</a:t>
            </a:r>
            <a:endParaRPr lang="zh-CN" altLang="en-US" dirty="0"/>
          </a:p>
          <a:p>
            <a:pPr lvl="0"/>
            <a:r>
              <a:rPr lang="zh-CN" altLang="en-US" dirty="0"/>
              <a:t>4.4.2 需求变更控制系统</a:t>
            </a:r>
            <a:endParaRPr lang="zh-CN" altLang="en-US" dirty="0"/>
          </a:p>
          <a:p>
            <a:pPr lvl="0"/>
            <a:r>
              <a:rPr lang="zh-CN" altLang="en-US" dirty="0"/>
              <a:t>4.5 课程实践三：项目需求管理</a:t>
            </a:r>
            <a:endParaRPr lang="zh-CN" altLang="en-US" dirty="0"/>
          </a:p>
          <a:p>
            <a:pPr lvl="0"/>
            <a:r>
              <a:rPr lang="zh-CN" altLang="en-US" dirty="0"/>
              <a:t>4.6 小结</a:t>
            </a:r>
            <a:endParaRPr lang="zh-CN" altLang="en-US" dirty="0"/>
          </a:p>
          <a:p>
            <a:pPr lvl="0"/>
            <a:r>
              <a:rPr lang="zh-CN" altLang="en-US" dirty="0"/>
              <a:t>4.7 练习题</a:t>
            </a:r>
            <a:endParaRPr lang="zh-CN" altLang="en-US" dirty="0"/>
          </a:p>
          <a:p>
            <a:pPr lvl="0"/>
            <a:r>
              <a:rPr lang="zh-CN" altLang="en-US" dirty="0"/>
              <a:t>第5章 软件项目范围计划--任务分解</a:t>
            </a:r>
            <a:endParaRPr lang="zh-CN" altLang="en-US" dirty="0"/>
          </a:p>
          <a:p>
            <a:pPr lvl="0"/>
            <a:r>
              <a:rPr lang="zh-CN" altLang="en-US" dirty="0"/>
              <a:t>5.1 任务分解定义</a:t>
            </a:r>
            <a:endParaRPr lang="zh-CN" altLang="en-US" dirty="0"/>
          </a:p>
          <a:p>
            <a:pPr lvl="0"/>
            <a:r>
              <a:rPr lang="zh-CN" altLang="en-US" dirty="0"/>
              <a:t>5.1.1 WBS</a:t>
            </a:r>
            <a:endParaRPr lang="zh-CN" altLang="en-US" dirty="0"/>
          </a:p>
          <a:p>
            <a:pPr lvl="0"/>
            <a:r>
              <a:rPr lang="zh-CN" altLang="en-US" dirty="0"/>
              <a:t>5.1.2 工作包</a:t>
            </a:r>
            <a:endParaRPr lang="zh-CN" altLang="en-US" dirty="0"/>
          </a:p>
          <a:p>
            <a:pPr lvl="0"/>
            <a:r>
              <a:rPr lang="zh-CN" altLang="en-US" dirty="0"/>
              <a:t>5.1.3 任务分解的形式</a:t>
            </a:r>
            <a:endParaRPr lang="zh-CN" altLang="en-US" dirty="0"/>
          </a:p>
          <a:p>
            <a:pPr lvl="0"/>
            <a:r>
              <a:rPr lang="zh-CN" altLang="en-US" dirty="0"/>
              <a:t>5.2 任务分解过程</a:t>
            </a:r>
            <a:endParaRPr lang="zh-CN" altLang="en-US" dirty="0"/>
          </a:p>
          <a:p>
            <a:pPr lvl="0"/>
            <a:r>
              <a:rPr lang="zh-CN" altLang="en-US" dirty="0"/>
              <a:t>5.2.1 任务分解的基本步骤</a:t>
            </a:r>
            <a:endParaRPr lang="zh-CN" altLang="en-US" dirty="0"/>
          </a:p>
          <a:p>
            <a:pPr lvl="0"/>
            <a:r>
              <a:rPr lang="zh-CN" altLang="en-US" dirty="0"/>
              <a:t>5.2.2 任务分解的标准</a:t>
            </a:r>
            <a:endParaRPr lang="zh-CN" altLang="en-US" dirty="0"/>
          </a:p>
          <a:p>
            <a:pPr lvl="0"/>
            <a:r>
              <a:rPr lang="zh-CN" altLang="en-US" dirty="0"/>
              <a:t>5.2.3 WBS字典</a:t>
            </a:r>
            <a:endParaRPr lang="zh-CN" altLang="en-US" dirty="0"/>
          </a:p>
          <a:p>
            <a:pPr lvl="0"/>
            <a:r>
              <a:rPr lang="zh-CN" altLang="en-US" dirty="0"/>
              <a:t>5.3 任务分解方法</a:t>
            </a:r>
            <a:endParaRPr lang="zh-CN" altLang="en-US" dirty="0"/>
          </a:p>
          <a:p>
            <a:pPr lvl="0"/>
            <a:r>
              <a:rPr lang="zh-CN" altLang="en-US" dirty="0"/>
              <a:t>5.4 任务分解结果</a:t>
            </a:r>
            <a:endParaRPr lang="zh-CN" altLang="en-US" dirty="0"/>
          </a:p>
          <a:p>
            <a:pPr lvl="0"/>
            <a:r>
              <a:rPr lang="zh-CN" altLang="en-US" dirty="0"/>
              <a:t>5.4.1 任务分解结果的检验</a:t>
            </a:r>
            <a:endParaRPr lang="zh-CN" altLang="en-US" dirty="0"/>
          </a:p>
          <a:p>
            <a:pPr lvl="0"/>
            <a:r>
              <a:rPr lang="zh-CN" altLang="en-US" dirty="0"/>
              <a:t>5.4.2 任务分解的重要性</a:t>
            </a:r>
            <a:endParaRPr lang="zh-CN" altLang="en-US" dirty="0"/>
          </a:p>
          <a:p>
            <a:pPr lvl="0"/>
            <a:r>
              <a:rPr lang="zh-CN" altLang="en-US" dirty="0"/>
              <a:t>5.5 “医疗信息商务平台”任务分解案例分析</a:t>
            </a:r>
            <a:endParaRPr lang="zh-CN" altLang="en-US" dirty="0"/>
          </a:p>
          <a:p>
            <a:pPr lvl="0"/>
            <a:r>
              <a:rPr lang="zh-CN" altLang="en-US" dirty="0"/>
              <a:t>5.6 课程实践四：项目任务分解</a:t>
            </a:r>
            <a:endParaRPr lang="zh-CN" altLang="en-US" dirty="0"/>
          </a:p>
          <a:p>
            <a:pPr lvl="0"/>
            <a:r>
              <a:rPr lang="zh-CN" altLang="en-US" dirty="0"/>
              <a:t>5.7 小结</a:t>
            </a:r>
            <a:endParaRPr lang="zh-CN" altLang="en-US" dirty="0"/>
          </a:p>
          <a:p>
            <a:pPr lvl="0"/>
            <a:r>
              <a:rPr lang="zh-CN" altLang="en-US" dirty="0"/>
              <a:t>5.8 练习题</a:t>
            </a:r>
            <a:endParaRPr lang="zh-CN" altLang="en-US" dirty="0"/>
          </a:p>
          <a:p>
            <a:pPr lvl="0"/>
            <a:r>
              <a:rPr lang="zh-CN" altLang="en-US" dirty="0"/>
              <a:t>第6章 软件项目成本计划</a:t>
            </a:r>
            <a:endParaRPr lang="zh-CN" altLang="en-US" dirty="0"/>
          </a:p>
          <a:p>
            <a:pPr lvl="0"/>
            <a:r>
              <a:rPr lang="zh-CN" altLang="en-US" dirty="0"/>
              <a:t>6.1 成本估算概述</a:t>
            </a:r>
            <a:endParaRPr lang="zh-CN" altLang="en-US" dirty="0"/>
          </a:p>
          <a:p>
            <a:pPr lvl="0"/>
            <a:r>
              <a:rPr lang="zh-CN" altLang="en-US" dirty="0"/>
              <a:t>6.1.1 项目规模与成本的关系</a:t>
            </a:r>
            <a:endParaRPr lang="zh-CN" altLang="en-US" dirty="0"/>
          </a:p>
          <a:p>
            <a:pPr lvl="0"/>
            <a:r>
              <a:rPr lang="zh-CN" altLang="en-US" dirty="0"/>
              <a:t>6.1.2 成本估算的定义</a:t>
            </a:r>
            <a:endParaRPr lang="zh-CN" altLang="en-US" dirty="0"/>
          </a:p>
          <a:p>
            <a:pPr lvl="0"/>
            <a:r>
              <a:rPr lang="zh-CN" altLang="en-US" dirty="0"/>
              <a:t>6.2 成本估算过程</a:t>
            </a:r>
            <a:endParaRPr lang="zh-CN" altLang="en-US" dirty="0"/>
          </a:p>
          <a:p>
            <a:pPr lvl="0"/>
            <a:r>
              <a:rPr lang="zh-CN" altLang="en-US" dirty="0"/>
              <a:t>6.3 成本估算方法</a:t>
            </a:r>
            <a:endParaRPr lang="zh-CN" altLang="en-US" dirty="0"/>
          </a:p>
          <a:p>
            <a:pPr lvl="0"/>
            <a:r>
              <a:rPr lang="zh-CN" altLang="en-US" dirty="0"/>
              <a:t>6.3.1 代码行估算法</a:t>
            </a:r>
            <a:endParaRPr lang="zh-CN" altLang="en-US" dirty="0"/>
          </a:p>
          <a:p>
            <a:pPr lvl="0"/>
            <a:r>
              <a:rPr lang="zh-CN" altLang="en-US" dirty="0"/>
              <a:t>6.3.2 功能点估算法</a:t>
            </a:r>
            <a:endParaRPr lang="zh-CN" altLang="en-US" dirty="0"/>
          </a:p>
          <a:p>
            <a:pPr lvl="0"/>
            <a:r>
              <a:rPr lang="zh-CN" altLang="en-US" dirty="0"/>
              <a:t>6.3.3 用例点估算法</a:t>
            </a:r>
            <a:endParaRPr lang="zh-CN" altLang="en-US" dirty="0"/>
          </a:p>
          <a:p>
            <a:pPr lvl="0"/>
            <a:r>
              <a:rPr lang="zh-CN" altLang="en-US" dirty="0"/>
              <a:t>6.3.4 类比估算法</a:t>
            </a:r>
            <a:endParaRPr lang="zh-CN" altLang="en-US" dirty="0"/>
          </a:p>
          <a:p>
            <a:pPr lvl="0"/>
            <a:r>
              <a:rPr lang="zh-CN" altLang="en-US" dirty="0"/>
              <a:t>6.3.5 自下而上估算法</a:t>
            </a:r>
            <a:endParaRPr lang="zh-CN" altLang="en-US" dirty="0"/>
          </a:p>
          <a:p>
            <a:pPr lvl="0"/>
            <a:r>
              <a:rPr lang="zh-CN" altLang="en-US" dirty="0"/>
              <a:t>6.3.6 参数模型估算法</a:t>
            </a:r>
            <a:endParaRPr lang="zh-CN" altLang="en-US" dirty="0"/>
          </a:p>
          <a:p>
            <a:pPr lvl="0"/>
            <a:r>
              <a:rPr lang="zh-CN" altLang="en-US" dirty="0"/>
              <a:t>6.3.7 参数模型估算法--COCOMO模型</a:t>
            </a:r>
            <a:endParaRPr lang="zh-CN" altLang="en-US" dirty="0"/>
          </a:p>
          <a:p>
            <a:pPr lvl="0"/>
            <a:r>
              <a:rPr lang="zh-CN" altLang="en-US" dirty="0"/>
              <a:t>6.3.8 参数模型估算法--WalstonFelix模型</a:t>
            </a:r>
            <a:endParaRPr lang="zh-CN" altLang="en-US" dirty="0"/>
          </a:p>
          <a:p>
            <a:pPr lvl="0"/>
            <a:r>
              <a:rPr lang="zh-CN" altLang="en-US" dirty="0"/>
              <a:t>6.3.9 专家估算法</a:t>
            </a:r>
            <a:endParaRPr lang="zh-CN" altLang="en-US" dirty="0"/>
          </a:p>
          <a:p>
            <a:pPr lvl="0"/>
            <a:r>
              <a:rPr lang="zh-CN" altLang="en-US" dirty="0"/>
              <a:t>6.3.10 猜测估算法</a:t>
            </a:r>
            <a:endParaRPr lang="zh-CN" altLang="en-US" dirty="0"/>
          </a:p>
          <a:p>
            <a:pPr lvl="0"/>
            <a:r>
              <a:rPr lang="zh-CN" altLang="en-US" dirty="0"/>
              <a:t>6.3.11 估算方法综述</a:t>
            </a:r>
            <a:endParaRPr lang="zh-CN" altLang="en-US" dirty="0"/>
          </a:p>
          <a:p>
            <a:pPr lvl="0"/>
            <a:r>
              <a:rPr lang="zh-CN" altLang="en-US" dirty="0"/>
              <a:t>6.4 成本预算</a:t>
            </a:r>
            <a:endParaRPr lang="zh-CN" altLang="en-US" dirty="0"/>
          </a:p>
          <a:p>
            <a:pPr lvl="0"/>
            <a:r>
              <a:rPr lang="zh-CN" altLang="en-US" dirty="0"/>
              <a:t>6.5 “医疗信息商务平台”成本估算案例分析</a:t>
            </a:r>
            <a:endParaRPr lang="zh-CN" altLang="en-US" dirty="0"/>
          </a:p>
          <a:p>
            <a:pPr lvl="0"/>
            <a:r>
              <a:rPr lang="zh-CN" altLang="en-US" dirty="0"/>
              <a:t>6.5.1 用例点估算过程</a:t>
            </a:r>
            <a:endParaRPr lang="zh-CN" altLang="en-US" dirty="0"/>
          </a:p>
          <a:p>
            <a:pPr lvl="0"/>
            <a:r>
              <a:rPr lang="zh-CN" altLang="en-US" dirty="0"/>
              <a:t>6.5.2 自下而上成本估算过程</a:t>
            </a:r>
            <a:endParaRPr lang="zh-CN" altLang="en-US" dirty="0"/>
          </a:p>
          <a:p>
            <a:pPr lvl="0"/>
            <a:r>
              <a:rPr lang="zh-CN" altLang="en-US" dirty="0"/>
              <a:t>6.6 课程实践五：项目成本估算</a:t>
            </a:r>
            <a:endParaRPr lang="zh-CN" altLang="en-US" dirty="0"/>
          </a:p>
          <a:p>
            <a:pPr lvl="0"/>
            <a:r>
              <a:rPr lang="zh-CN" altLang="en-US" dirty="0"/>
              <a:t>6.7 小结</a:t>
            </a:r>
            <a:endParaRPr lang="zh-CN" altLang="en-US" dirty="0"/>
          </a:p>
          <a:p>
            <a:pPr lvl="0"/>
            <a:r>
              <a:rPr lang="zh-CN" altLang="en-US" dirty="0"/>
              <a:t>6.8 练习题</a:t>
            </a:r>
            <a:endParaRPr lang="zh-CN" altLang="en-US" dirty="0"/>
          </a:p>
          <a:p>
            <a:pPr lvl="0"/>
            <a:r>
              <a:rPr lang="zh-CN" altLang="en-US" dirty="0"/>
              <a:t>第7章 软件项目进度计划</a:t>
            </a:r>
            <a:endParaRPr lang="zh-CN" altLang="en-US" dirty="0"/>
          </a:p>
          <a:p>
            <a:pPr lvl="0"/>
            <a:r>
              <a:rPr lang="zh-CN" altLang="en-US" dirty="0"/>
              <a:t>7.1 关于进度估算</a:t>
            </a:r>
            <a:endParaRPr lang="zh-CN" altLang="en-US" dirty="0"/>
          </a:p>
          <a:p>
            <a:pPr lvl="0"/>
            <a:r>
              <a:rPr lang="zh-CN" altLang="en-US" dirty="0"/>
              <a:t>7.2 任务定义</a:t>
            </a:r>
            <a:endParaRPr lang="zh-CN" altLang="en-US" dirty="0"/>
          </a:p>
          <a:p>
            <a:pPr lvl="0"/>
            <a:r>
              <a:rPr lang="zh-CN" altLang="en-US" dirty="0"/>
              <a:t>7.3 任务关联关系</a:t>
            </a:r>
            <a:endParaRPr lang="zh-CN" altLang="en-US" dirty="0"/>
          </a:p>
          <a:p>
            <a:pPr lvl="0"/>
            <a:r>
              <a:rPr lang="zh-CN" altLang="en-US" dirty="0"/>
              <a:t>7.3.1 任务之间的关系</a:t>
            </a:r>
            <a:endParaRPr lang="zh-CN" altLang="en-US" dirty="0"/>
          </a:p>
          <a:p>
            <a:pPr lvl="0"/>
            <a:r>
              <a:rPr lang="zh-CN" altLang="en-US" dirty="0"/>
              <a:t>7.3.2 任务间关系的依据</a:t>
            </a:r>
            <a:endParaRPr lang="zh-CN" altLang="en-US" dirty="0"/>
          </a:p>
          <a:p>
            <a:pPr lvl="0"/>
            <a:r>
              <a:rPr lang="zh-CN" altLang="en-US" dirty="0"/>
              <a:t>7.4 进度管理图示</a:t>
            </a:r>
            <a:endParaRPr lang="zh-CN" altLang="en-US" dirty="0"/>
          </a:p>
          <a:p>
            <a:pPr lvl="0"/>
            <a:r>
              <a:rPr lang="zh-CN" altLang="en-US" dirty="0"/>
              <a:t>7.4.1 甘特图</a:t>
            </a:r>
            <a:endParaRPr lang="zh-CN" altLang="en-US" dirty="0"/>
          </a:p>
          <a:p>
            <a:pPr lvl="0"/>
            <a:r>
              <a:rPr lang="zh-CN" altLang="en-US" dirty="0"/>
              <a:t>7.4.2 网络图</a:t>
            </a:r>
            <a:endParaRPr lang="zh-CN" altLang="en-US" dirty="0"/>
          </a:p>
          <a:p>
            <a:pPr lvl="0"/>
            <a:r>
              <a:rPr lang="zh-CN" altLang="en-US" dirty="0"/>
              <a:t>7.4.3 里程碑图</a:t>
            </a:r>
            <a:endParaRPr lang="zh-CN" altLang="en-US" dirty="0"/>
          </a:p>
          <a:p>
            <a:pPr lvl="0"/>
            <a:r>
              <a:rPr lang="zh-CN" altLang="en-US" dirty="0"/>
              <a:t>7.4.4 资源图</a:t>
            </a:r>
            <a:endParaRPr lang="zh-CN" altLang="en-US" dirty="0"/>
          </a:p>
          <a:p>
            <a:pPr lvl="0"/>
            <a:r>
              <a:rPr lang="zh-CN" altLang="en-US" dirty="0"/>
              <a:t>7.5 任务资源估计</a:t>
            </a:r>
            <a:endParaRPr lang="zh-CN" altLang="en-US" dirty="0"/>
          </a:p>
          <a:p>
            <a:pPr lvl="0"/>
            <a:r>
              <a:rPr lang="zh-CN" altLang="en-US" dirty="0"/>
              <a:t>7.6 任务历时估计</a:t>
            </a:r>
            <a:endParaRPr lang="zh-CN" altLang="en-US" dirty="0"/>
          </a:p>
          <a:p>
            <a:pPr lvl="0"/>
            <a:r>
              <a:rPr lang="zh-CN" altLang="en-US" dirty="0"/>
              <a:t>7.6.1 定额估算法</a:t>
            </a:r>
            <a:endParaRPr lang="zh-CN" altLang="en-US" dirty="0"/>
          </a:p>
          <a:p>
            <a:pPr lvl="0"/>
            <a:r>
              <a:rPr lang="zh-CN" altLang="en-US" dirty="0"/>
              <a:t>7.6.2 经验导出模型</a:t>
            </a:r>
            <a:endParaRPr lang="zh-CN" altLang="en-US" dirty="0"/>
          </a:p>
          <a:p>
            <a:pPr lvl="0"/>
            <a:r>
              <a:rPr lang="zh-CN" altLang="en-US" dirty="0"/>
              <a:t>7.6.3 工程评估评审技术</a:t>
            </a:r>
            <a:endParaRPr lang="zh-CN" altLang="en-US" dirty="0"/>
          </a:p>
          <a:p>
            <a:pPr lvl="0"/>
            <a:r>
              <a:rPr lang="zh-CN" altLang="en-US" dirty="0"/>
              <a:t>7.6.4 专家估计方法</a:t>
            </a:r>
            <a:endParaRPr lang="zh-CN" altLang="en-US" dirty="0"/>
          </a:p>
          <a:p>
            <a:pPr lvl="0"/>
            <a:r>
              <a:rPr lang="zh-CN" altLang="en-US" dirty="0"/>
              <a:t>7.6.5 类推估计方法</a:t>
            </a:r>
            <a:endParaRPr lang="zh-CN" altLang="en-US" dirty="0"/>
          </a:p>
          <a:p>
            <a:pPr lvl="0"/>
            <a:r>
              <a:rPr lang="zh-CN" altLang="en-US" dirty="0"/>
              <a:t>7.6.6 模拟估计方法</a:t>
            </a:r>
            <a:endParaRPr lang="zh-CN" altLang="en-US" dirty="0"/>
          </a:p>
          <a:p>
            <a:pPr lvl="0"/>
            <a:r>
              <a:rPr lang="zh-CN" altLang="en-US" dirty="0"/>
              <a:t>7.6.7 基于承诺的进度估计方法</a:t>
            </a:r>
            <a:endParaRPr lang="zh-CN" altLang="en-US" dirty="0"/>
          </a:p>
          <a:p>
            <a:pPr lvl="0"/>
            <a:r>
              <a:rPr lang="zh-CN" altLang="en-US" dirty="0"/>
              <a:t>7.6.8 Jones的一阶估计准则</a:t>
            </a:r>
            <a:endParaRPr lang="zh-CN" altLang="en-US" dirty="0"/>
          </a:p>
          <a:p>
            <a:pPr lvl="0"/>
            <a:r>
              <a:rPr lang="zh-CN" altLang="en-US" dirty="0"/>
              <a:t>7.7 进度计划编排</a:t>
            </a:r>
            <a:endParaRPr lang="zh-CN" altLang="en-US" dirty="0"/>
          </a:p>
          <a:p>
            <a:pPr lvl="0"/>
            <a:r>
              <a:rPr lang="zh-CN" altLang="en-US" dirty="0"/>
              <a:t>7.7.1 关键路径法</a:t>
            </a:r>
            <a:endParaRPr lang="zh-CN" altLang="en-US" dirty="0"/>
          </a:p>
          <a:p>
            <a:pPr lvl="0"/>
            <a:r>
              <a:rPr lang="zh-CN" altLang="en-US" dirty="0"/>
              <a:t>7.7.2 时间压缩法</a:t>
            </a:r>
            <a:endParaRPr lang="zh-CN" altLang="en-US" dirty="0"/>
          </a:p>
          <a:p>
            <a:pPr lvl="0"/>
            <a:r>
              <a:rPr lang="zh-CN" altLang="en-US" dirty="0"/>
              <a:t>7.7.3 资源平衡方法</a:t>
            </a:r>
            <a:endParaRPr lang="zh-CN" altLang="en-US" dirty="0"/>
          </a:p>
          <a:p>
            <a:pPr lvl="0"/>
            <a:r>
              <a:rPr lang="zh-CN" altLang="en-US" dirty="0"/>
              <a:t>7.7.4 管理预留</a:t>
            </a:r>
            <a:endParaRPr lang="zh-CN" altLang="en-US" dirty="0"/>
          </a:p>
          <a:p>
            <a:pPr lvl="0"/>
            <a:r>
              <a:rPr lang="zh-CN" altLang="en-US" dirty="0"/>
              <a:t>7.7.5 敏捷计划</a:t>
            </a:r>
            <a:endParaRPr lang="zh-CN" altLang="en-US" dirty="0"/>
          </a:p>
          <a:p>
            <a:pPr lvl="0"/>
            <a:r>
              <a:rPr lang="zh-CN" altLang="en-US" dirty="0"/>
              <a:t>7.8 软件项目进度问题模型</a:t>
            </a:r>
            <a:endParaRPr lang="zh-CN" altLang="en-US" dirty="0"/>
          </a:p>
          <a:p>
            <a:pPr lvl="0"/>
            <a:r>
              <a:rPr lang="zh-CN" altLang="en-US" dirty="0"/>
              <a:t>7.8.1 项目需要的技能</a:t>
            </a:r>
            <a:endParaRPr lang="zh-CN" altLang="en-US" dirty="0"/>
          </a:p>
          <a:p>
            <a:pPr lvl="0"/>
            <a:r>
              <a:rPr lang="zh-CN" altLang="en-US" dirty="0"/>
              <a:t>7.8.2 项目中的任务</a:t>
            </a:r>
            <a:endParaRPr lang="zh-CN" altLang="en-US" dirty="0"/>
          </a:p>
          <a:p>
            <a:pPr lvl="0"/>
            <a:r>
              <a:rPr lang="zh-CN" altLang="en-US" dirty="0"/>
              <a:t>7.8.3 项目中的人员</a:t>
            </a:r>
            <a:endParaRPr lang="zh-CN" altLang="en-US" dirty="0"/>
          </a:p>
          <a:p>
            <a:pPr lvl="0"/>
            <a:r>
              <a:rPr lang="zh-CN" altLang="en-US" dirty="0"/>
              <a:t>7.8.4 SPSP模型解决方案</a:t>
            </a:r>
            <a:endParaRPr lang="zh-CN" altLang="en-US" dirty="0"/>
          </a:p>
          <a:p>
            <a:pPr lvl="0"/>
            <a:r>
              <a:rPr lang="zh-CN" altLang="en-US" dirty="0"/>
              <a:t>7.8.5 项目进度计划的优化</a:t>
            </a:r>
            <a:endParaRPr lang="zh-CN" altLang="en-US" dirty="0"/>
          </a:p>
          <a:p>
            <a:pPr lvl="0"/>
            <a:r>
              <a:rPr lang="zh-CN" altLang="en-US" dirty="0"/>
              <a:t>7.9 “医疗信息商务平台”项目进度计划案例分析</a:t>
            </a:r>
            <a:endParaRPr lang="zh-CN" altLang="en-US" dirty="0"/>
          </a:p>
          <a:p>
            <a:pPr lvl="0"/>
            <a:r>
              <a:rPr lang="zh-CN" altLang="en-US" dirty="0"/>
              <a:t>7.9.1 迭代计划</a:t>
            </a:r>
            <a:endParaRPr lang="zh-CN" altLang="en-US" dirty="0"/>
          </a:p>
          <a:p>
            <a:pPr lvl="0"/>
            <a:r>
              <a:rPr lang="zh-CN" altLang="en-US" dirty="0"/>
              <a:t>7.9.2 Sprint计划</a:t>
            </a:r>
            <a:endParaRPr lang="zh-CN" altLang="en-US" dirty="0"/>
          </a:p>
          <a:p>
            <a:pPr lvl="0"/>
            <a:r>
              <a:rPr lang="zh-CN" altLang="en-US" dirty="0"/>
              <a:t>7.9.3 Sprint待开发事项列表</a:t>
            </a:r>
            <a:endParaRPr lang="zh-CN" altLang="en-US" dirty="0"/>
          </a:p>
          <a:p>
            <a:pPr lvl="0"/>
            <a:r>
              <a:rPr lang="zh-CN" altLang="en-US" dirty="0"/>
              <a:t>7.9.4 Sprint预算</a:t>
            </a:r>
            <a:endParaRPr lang="zh-CN" altLang="en-US" dirty="0"/>
          </a:p>
          <a:p>
            <a:pPr lvl="0"/>
            <a:r>
              <a:rPr lang="zh-CN" altLang="en-US" dirty="0"/>
              <a:t>7.10 课程实践</a:t>
            </a:r>
            <a:endParaRPr lang="zh-CN" altLang="en-US" dirty="0"/>
          </a:p>
          <a:p>
            <a:pPr lvl="0"/>
            <a:r>
              <a:rPr lang="zh-CN" altLang="en-US" dirty="0"/>
              <a:t>7.10.1 课程实践六：网络图和历时估算</a:t>
            </a:r>
            <a:endParaRPr lang="zh-CN" altLang="en-US" dirty="0"/>
          </a:p>
          <a:p>
            <a:pPr lvl="0"/>
            <a:r>
              <a:rPr lang="zh-CN" altLang="en-US" dirty="0"/>
              <a:t>7.10.2 课程实践七：项目进度编排</a:t>
            </a:r>
            <a:endParaRPr lang="zh-CN" altLang="en-US" dirty="0"/>
          </a:p>
          <a:p>
            <a:pPr lvl="0"/>
            <a:r>
              <a:rPr lang="zh-CN" altLang="en-US" dirty="0"/>
              <a:t>7.11 小结</a:t>
            </a:r>
            <a:endParaRPr lang="zh-CN" altLang="en-US" dirty="0"/>
          </a:p>
          <a:p>
            <a:pPr lvl="0"/>
            <a:r>
              <a:rPr lang="zh-CN" altLang="en-US" dirty="0"/>
              <a:t>7.12 练习题</a:t>
            </a:r>
            <a:endParaRPr lang="zh-CN" altLang="en-US" dirty="0"/>
          </a:p>
          <a:p>
            <a:pPr lvl="0"/>
            <a:r>
              <a:rPr lang="zh-CN" altLang="en-US" dirty="0"/>
              <a:t>第8章 软件项目质量计划</a:t>
            </a:r>
            <a:endParaRPr lang="zh-CN" altLang="en-US" dirty="0"/>
          </a:p>
          <a:p>
            <a:pPr lvl="0"/>
            <a:r>
              <a:rPr lang="zh-CN" altLang="en-US" dirty="0"/>
              <a:t>8.1 质量概述</a:t>
            </a:r>
            <a:endParaRPr lang="zh-CN" altLang="en-US" dirty="0"/>
          </a:p>
          <a:p>
            <a:pPr lvl="0"/>
            <a:r>
              <a:rPr lang="zh-CN" altLang="en-US" dirty="0"/>
              <a:t>8.1.1 质量定义</a:t>
            </a:r>
            <a:endParaRPr lang="zh-CN" altLang="en-US" dirty="0"/>
          </a:p>
          <a:p>
            <a:pPr lvl="0"/>
            <a:r>
              <a:rPr lang="zh-CN" altLang="en-US" dirty="0"/>
              <a:t>8.1.2 质量与等级</a:t>
            </a:r>
            <a:endParaRPr lang="zh-CN" altLang="en-US" dirty="0"/>
          </a:p>
          <a:p>
            <a:pPr lvl="0"/>
            <a:r>
              <a:rPr lang="zh-CN" altLang="en-US" dirty="0"/>
              <a:t>8.2 质量模型</a:t>
            </a:r>
            <a:endParaRPr lang="zh-CN" altLang="en-US" dirty="0"/>
          </a:p>
          <a:p>
            <a:pPr lvl="0"/>
            <a:r>
              <a:rPr lang="zh-CN" altLang="en-US" dirty="0"/>
              <a:t>8.2.1 Boehm质量模型</a:t>
            </a:r>
            <a:endParaRPr lang="zh-CN" altLang="en-US" dirty="0"/>
          </a:p>
          <a:p>
            <a:pPr lvl="0"/>
            <a:r>
              <a:rPr lang="zh-CN" altLang="en-US" dirty="0"/>
              <a:t>8.2.2 McCall质量模型</a:t>
            </a:r>
            <a:endParaRPr lang="zh-CN" altLang="en-US" dirty="0"/>
          </a:p>
          <a:p>
            <a:pPr lvl="0"/>
            <a:r>
              <a:rPr lang="zh-CN" altLang="en-US" dirty="0"/>
              <a:t>8.2.3 ISO/IEC 9126质量模型</a:t>
            </a:r>
            <a:endParaRPr lang="zh-CN" altLang="en-US" dirty="0"/>
          </a:p>
          <a:p>
            <a:pPr lvl="0"/>
            <a:r>
              <a:rPr lang="zh-CN" altLang="en-US" dirty="0"/>
              <a:t>8.3 质量管理过程</a:t>
            </a:r>
            <a:endParaRPr lang="zh-CN" altLang="en-US" dirty="0"/>
          </a:p>
          <a:p>
            <a:pPr lvl="0"/>
            <a:r>
              <a:rPr lang="zh-CN" altLang="en-US" dirty="0"/>
              <a:t>8.3.1 质量计划</a:t>
            </a:r>
            <a:endParaRPr lang="zh-CN" altLang="en-US" dirty="0"/>
          </a:p>
          <a:p>
            <a:pPr lvl="0"/>
            <a:r>
              <a:rPr lang="zh-CN" altLang="en-US" dirty="0"/>
              <a:t>8.3.2 质量保证</a:t>
            </a:r>
            <a:endParaRPr lang="zh-CN" altLang="en-US" dirty="0"/>
          </a:p>
          <a:p>
            <a:pPr lvl="0"/>
            <a:r>
              <a:rPr lang="zh-CN" altLang="en-US" dirty="0"/>
              <a:t>8.3.3 质量控制</a:t>
            </a:r>
            <a:endParaRPr lang="zh-CN" altLang="en-US" dirty="0"/>
          </a:p>
          <a:p>
            <a:pPr lvl="0"/>
            <a:r>
              <a:rPr lang="zh-CN" altLang="en-US" dirty="0"/>
              <a:t>8.4 质量计划开发</a:t>
            </a:r>
            <a:endParaRPr lang="zh-CN" altLang="en-US" dirty="0"/>
          </a:p>
          <a:p>
            <a:pPr lvl="0"/>
            <a:r>
              <a:rPr lang="zh-CN" altLang="en-US" dirty="0"/>
              <a:t>8.4.1 质量成本</a:t>
            </a:r>
            <a:endParaRPr lang="zh-CN" altLang="en-US" dirty="0"/>
          </a:p>
          <a:p>
            <a:pPr lvl="0"/>
            <a:r>
              <a:rPr lang="zh-CN" altLang="en-US" dirty="0"/>
              <a:t>8.4.2 质量计划的方法</a:t>
            </a:r>
            <a:endParaRPr lang="zh-CN" altLang="en-US" dirty="0"/>
          </a:p>
          <a:p>
            <a:pPr lvl="0"/>
            <a:r>
              <a:rPr lang="zh-CN" altLang="en-US" dirty="0"/>
              <a:t>8.4.3 质量计划的编写</a:t>
            </a:r>
            <a:endParaRPr lang="zh-CN" altLang="en-US" dirty="0"/>
          </a:p>
          <a:p>
            <a:pPr lvl="0"/>
            <a:r>
              <a:rPr lang="zh-CN" altLang="en-US" dirty="0"/>
              <a:t>8.5 软件质量改善的建议</a:t>
            </a:r>
            <a:endParaRPr lang="zh-CN" altLang="en-US" dirty="0"/>
          </a:p>
          <a:p>
            <a:pPr lvl="0"/>
            <a:r>
              <a:rPr lang="zh-CN" altLang="en-US" dirty="0"/>
              <a:t>8.6 “医疗信息商务平台”质量计划案例分析</a:t>
            </a:r>
            <a:endParaRPr lang="zh-CN" altLang="en-US" dirty="0"/>
          </a:p>
          <a:p>
            <a:pPr lvl="0"/>
            <a:r>
              <a:rPr lang="zh-CN" altLang="en-US" dirty="0"/>
              <a:t>8.7 课程实践八：项目质量计划</a:t>
            </a:r>
            <a:endParaRPr lang="zh-CN" altLang="en-US" dirty="0"/>
          </a:p>
          <a:p>
            <a:pPr lvl="0"/>
            <a:r>
              <a:rPr lang="zh-CN" altLang="en-US" dirty="0"/>
              <a:t>8.8 小结</a:t>
            </a:r>
            <a:endParaRPr lang="zh-CN" altLang="en-US" dirty="0"/>
          </a:p>
          <a:p>
            <a:pPr lvl="0"/>
            <a:r>
              <a:rPr lang="zh-CN" altLang="en-US" dirty="0"/>
              <a:t>8.9 练习题</a:t>
            </a:r>
            <a:endParaRPr lang="zh-CN" altLang="en-US" dirty="0"/>
          </a:p>
          <a:p>
            <a:pPr lvl="0"/>
            <a:r>
              <a:rPr lang="zh-CN" altLang="en-US" dirty="0"/>
              <a:t>第9章 软件配置管理计划</a:t>
            </a:r>
            <a:endParaRPr lang="zh-CN" altLang="en-US" dirty="0"/>
          </a:p>
          <a:p>
            <a:pPr lvl="0"/>
            <a:r>
              <a:rPr lang="zh-CN" altLang="en-US" dirty="0"/>
              <a:t>9.1 配置管理概述</a:t>
            </a:r>
            <a:endParaRPr lang="zh-CN" altLang="en-US" dirty="0"/>
          </a:p>
          <a:p>
            <a:pPr lvl="0"/>
            <a:r>
              <a:rPr lang="zh-CN" altLang="en-US" dirty="0"/>
              <a:t>9.1.1 配置管理定义</a:t>
            </a:r>
            <a:endParaRPr lang="zh-CN" altLang="en-US" dirty="0"/>
          </a:p>
          <a:p>
            <a:pPr lvl="0"/>
            <a:r>
              <a:rPr lang="zh-CN" altLang="en-US" dirty="0"/>
              <a:t>9.1.2 配置管理在软件开发中的作用</a:t>
            </a:r>
            <a:endParaRPr lang="zh-CN" altLang="en-US" dirty="0"/>
          </a:p>
          <a:p>
            <a:pPr lvl="0"/>
            <a:r>
              <a:rPr lang="zh-CN" altLang="en-US" dirty="0"/>
              <a:t>9.2 配置管理过程</a:t>
            </a:r>
            <a:endParaRPr lang="zh-CN" altLang="en-US" dirty="0"/>
          </a:p>
          <a:p>
            <a:pPr lvl="0"/>
            <a:r>
              <a:rPr lang="zh-CN" altLang="en-US" dirty="0"/>
              <a:t>9.2.1 配置项标识、跟踪</a:t>
            </a:r>
            <a:endParaRPr lang="zh-CN" altLang="en-US" dirty="0"/>
          </a:p>
          <a:p>
            <a:pPr lvl="0"/>
            <a:r>
              <a:rPr lang="zh-CN" altLang="en-US" dirty="0"/>
              <a:t>9.2.2 配置管理环境建立</a:t>
            </a:r>
            <a:endParaRPr lang="zh-CN" altLang="en-US" dirty="0"/>
          </a:p>
          <a:p>
            <a:pPr lvl="0"/>
            <a:r>
              <a:rPr lang="zh-CN" altLang="en-US" dirty="0"/>
              <a:t>9.2.3 基线变更管理</a:t>
            </a:r>
            <a:endParaRPr lang="zh-CN" altLang="en-US" dirty="0"/>
          </a:p>
          <a:p>
            <a:pPr lvl="0"/>
            <a:r>
              <a:rPr lang="zh-CN" altLang="en-US" dirty="0"/>
              <a:t>9.2.4 配置审计</a:t>
            </a:r>
            <a:endParaRPr lang="zh-CN" altLang="en-US" dirty="0"/>
          </a:p>
          <a:p>
            <a:pPr lvl="0"/>
            <a:r>
              <a:rPr lang="zh-CN" altLang="en-US" dirty="0"/>
              <a:t>9.2.5 配置状态统计</a:t>
            </a:r>
            <a:endParaRPr lang="zh-CN" altLang="en-US" dirty="0"/>
          </a:p>
          <a:p>
            <a:pPr lvl="0"/>
            <a:r>
              <a:rPr lang="zh-CN" altLang="en-US" dirty="0"/>
              <a:t>9.3 配置管理计划</a:t>
            </a:r>
            <a:endParaRPr lang="zh-CN" altLang="en-US" dirty="0"/>
          </a:p>
          <a:p>
            <a:pPr lvl="0"/>
            <a:r>
              <a:rPr lang="zh-CN" altLang="en-US" dirty="0"/>
              <a:t>9.3.1 配置管理计划角色</a:t>
            </a:r>
            <a:endParaRPr lang="zh-CN" altLang="en-US" dirty="0"/>
          </a:p>
          <a:p>
            <a:pPr lvl="0"/>
            <a:r>
              <a:rPr lang="zh-CN" altLang="en-US" dirty="0"/>
              <a:t>9.3.2 配置管理计划模板</a:t>
            </a:r>
            <a:endParaRPr lang="zh-CN" altLang="en-US" dirty="0"/>
          </a:p>
          <a:p>
            <a:pPr lvl="0"/>
            <a:r>
              <a:rPr lang="zh-CN" altLang="en-US" dirty="0"/>
              <a:t>9.4 配置管理工具</a:t>
            </a:r>
            <a:endParaRPr lang="zh-CN" altLang="en-US" dirty="0"/>
          </a:p>
          <a:p>
            <a:pPr lvl="0"/>
            <a:r>
              <a:rPr lang="zh-CN" altLang="en-US" dirty="0"/>
              <a:t>9.5 “医疗信息商务平台”配置管理计划案例分析</a:t>
            </a:r>
            <a:endParaRPr lang="zh-CN" altLang="en-US" dirty="0"/>
          </a:p>
          <a:p>
            <a:pPr lvl="0"/>
            <a:r>
              <a:rPr lang="zh-CN" altLang="en-US" dirty="0"/>
              <a:t>9.6 课程实践九：配置管理计划</a:t>
            </a:r>
            <a:endParaRPr lang="zh-CN" altLang="en-US" dirty="0"/>
          </a:p>
          <a:p>
            <a:pPr lvl="0"/>
            <a:r>
              <a:rPr lang="zh-CN" altLang="en-US" dirty="0"/>
              <a:t>9.7 小结</a:t>
            </a:r>
            <a:endParaRPr lang="zh-CN" altLang="en-US" dirty="0"/>
          </a:p>
          <a:p>
            <a:pPr lvl="0"/>
            <a:r>
              <a:rPr lang="zh-CN" altLang="en-US" dirty="0"/>
              <a:t>9.8 习题</a:t>
            </a:r>
            <a:endParaRPr lang="zh-CN" altLang="en-US" dirty="0"/>
          </a:p>
          <a:p>
            <a:pPr lvl="0"/>
            <a:r>
              <a:rPr lang="zh-CN" altLang="en-US" dirty="0"/>
              <a:t>第10章 软件项目人员与沟通计划</a:t>
            </a:r>
            <a:endParaRPr lang="zh-CN" altLang="en-US" dirty="0"/>
          </a:p>
          <a:p>
            <a:pPr lvl="0"/>
            <a:r>
              <a:rPr lang="zh-CN" altLang="en-US" dirty="0"/>
              <a:t>10.1 团队人员计划</a:t>
            </a:r>
            <a:endParaRPr lang="zh-CN" altLang="en-US" dirty="0"/>
          </a:p>
          <a:p>
            <a:pPr lvl="0"/>
            <a:r>
              <a:rPr lang="zh-CN" altLang="en-US" dirty="0"/>
              <a:t>10.1.1 项目组织结构</a:t>
            </a:r>
            <a:endParaRPr lang="zh-CN" altLang="en-US" dirty="0"/>
          </a:p>
          <a:p>
            <a:pPr lvl="0"/>
            <a:r>
              <a:rPr lang="zh-CN" altLang="en-US" dirty="0"/>
              <a:t>10.1.2 责任分配矩阵</a:t>
            </a:r>
            <a:endParaRPr lang="zh-CN" altLang="en-US" dirty="0"/>
          </a:p>
          <a:p>
            <a:pPr lvl="0"/>
            <a:r>
              <a:rPr lang="zh-CN" altLang="en-US" dirty="0"/>
              <a:t>10.1.3 人员管理计划</a:t>
            </a:r>
            <a:endParaRPr lang="zh-CN" altLang="en-US" dirty="0"/>
          </a:p>
          <a:p>
            <a:pPr lvl="0"/>
            <a:r>
              <a:rPr lang="zh-CN" altLang="en-US" dirty="0"/>
              <a:t>10.2 项目干系人计划</a:t>
            </a:r>
            <a:endParaRPr lang="zh-CN" altLang="en-US" dirty="0"/>
          </a:p>
          <a:p>
            <a:pPr lvl="0"/>
            <a:r>
              <a:rPr lang="zh-CN" altLang="en-US" dirty="0"/>
              <a:t>10.2.1 识别项目干系人</a:t>
            </a:r>
            <a:endParaRPr lang="zh-CN" altLang="en-US" dirty="0"/>
          </a:p>
          <a:p>
            <a:pPr lvl="0"/>
            <a:r>
              <a:rPr lang="zh-CN" altLang="en-US" dirty="0"/>
              <a:t>10.2.2 按重要性对干系人进行分析</a:t>
            </a:r>
            <a:endParaRPr lang="zh-CN" altLang="en-US" dirty="0"/>
          </a:p>
          <a:p>
            <a:pPr lvl="0"/>
            <a:r>
              <a:rPr lang="zh-CN" altLang="en-US" dirty="0"/>
              <a:t>10.2.3 按支持度对干系人进行分析</a:t>
            </a:r>
            <a:endParaRPr lang="zh-CN" altLang="en-US" dirty="0"/>
          </a:p>
          <a:p>
            <a:pPr lvl="0"/>
            <a:r>
              <a:rPr lang="zh-CN" altLang="en-US" dirty="0"/>
              <a:t>10.2.4 项目干系人分析坐标格</a:t>
            </a:r>
            <a:endParaRPr lang="zh-CN" altLang="en-US" dirty="0"/>
          </a:p>
          <a:p>
            <a:pPr lvl="0"/>
            <a:r>
              <a:rPr lang="zh-CN" altLang="en-US" dirty="0"/>
              <a:t>10.2.5 项目干系人计划</a:t>
            </a:r>
            <a:endParaRPr lang="zh-CN" altLang="en-US" dirty="0"/>
          </a:p>
          <a:p>
            <a:pPr lvl="0"/>
            <a:r>
              <a:rPr lang="zh-CN" altLang="en-US" dirty="0"/>
              <a:t>10.3 项目沟通计划</a:t>
            </a:r>
            <a:endParaRPr lang="zh-CN" altLang="en-US" dirty="0"/>
          </a:p>
          <a:p>
            <a:pPr lvl="0"/>
            <a:r>
              <a:rPr lang="zh-CN" altLang="en-US" dirty="0"/>
              <a:t>10.3.1 沟通方式</a:t>
            </a:r>
            <a:endParaRPr lang="zh-CN" altLang="en-US" dirty="0"/>
          </a:p>
          <a:p>
            <a:pPr lvl="0"/>
            <a:r>
              <a:rPr lang="zh-CN" altLang="en-US" dirty="0"/>
              <a:t>10.3.2 沟通渠道</a:t>
            </a:r>
            <a:endParaRPr lang="zh-CN" altLang="en-US" dirty="0"/>
          </a:p>
          <a:p>
            <a:pPr lvl="0"/>
            <a:r>
              <a:rPr lang="zh-CN" altLang="en-US" dirty="0"/>
              <a:t>10.3.3 项目沟通计划</a:t>
            </a:r>
            <a:endParaRPr lang="zh-CN" altLang="en-US" dirty="0"/>
          </a:p>
          <a:p>
            <a:pPr lvl="0"/>
            <a:r>
              <a:rPr lang="zh-CN" altLang="en-US" dirty="0"/>
              <a:t>10.4 “医疗信息商务平台”人员与沟通计划案例分析</a:t>
            </a:r>
            <a:endParaRPr lang="zh-CN" altLang="en-US" dirty="0"/>
          </a:p>
          <a:p>
            <a:pPr lvl="0"/>
            <a:r>
              <a:rPr lang="zh-CN" altLang="en-US" dirty="0"/>
              <a:t>10.4.1 团队人员计划</a:t>
            </a:r>
            <a:endParaRPr lang="zh-CN" altLang="en-US" dirty="0"/>
          </a:p>
          <a:p>
            <a:pPr lvl="0"/>
            <a:r>
              <a:rPr lang="zh-CN" altLang="en-US" dirty="0"/>
              <a:t>10.4.2 项目干系人计划</a:t>
            </a:r>
            <a:endParaRPr lang="zh-CN" altLang="en-US" dirty="0"/>
          </a:p>
          <a:p>
            <a:pPr lvl="0"/>
            <a:r>
              <a:rPr lang="zh-CN" altLang="en-US" dirty="0"/>
              <a:t>10.4.3 项目沟通计划</a:t>
            </a:r>
            <a:endParaRPr lang="zh-CN" altLang="en-US" dirty="0"/>
          </a:p>
          <a:p>
            <a:pPr lvl="0"/>
            <a:r>
              <a:rPr lang="zh-CN" altLang="en-US" dirty="0"/>
              <a:t>10.5 课程实践十：团队人员与项目沟通计划</a:t>
            </a:r>
            <a:endParaRPr lang="zh-CN" altLang="en-US" dirty="0"/>
          </a:p>
          <a:p>
            <a:pPr lvl="0"/>
            <a:r>
              <a:rPr lang="zh-CN" altLang="en-US" dirty="0"/>
              <a:t>10.6 小结</a:t>
            </a:r>
            <a:endParaRPr lang="zh-CN" altLang="en-US" dirty="0"/>
          </a:p>
          <a:p>
            <a:pPr lvl="0"/>
            <a:r>
              <a:rPr lang="zh-CN" altLang="en-US" dirty="0"/>
              <a:t>10.7 习题</a:t>
            </a:r>
            <a:endParaRPr lang="zh-CN" altLang="en-US" dirty="0"/>
          </a:p>
          <a:p>
            <a:pPr lvl="0"/>
            <a:r>
              <a:rPr lang="zh-CN" altLang="en-US" dirty="0"/>
              <a:t>第11章 软件项目风险计划</a:t>
            </a:r>
            <a:endParaRPr lang="zh-CN" altLang="en-US" dirty="0"/>
          </a:p>
          <a:p>
            <a:pPr lvl="0"/>
            <a:r>
              <a:rPr lang="zh-CN" altLang="en-US" dirty="0"/>
              <a:t>11.1 风险概念</a:t>
            </a:r>
            <a:endParaRPr lang="zh-CN" altLang="en-US" dirty="0"/>
          </a:p>
          <a:p>
            <a:pPr lvl="0"/>
            <a:r>
              <a:rPr lang="zh-CN" altLang="en-US" dirty="0"/>
              <a:t>11.1.1 风险定义</a:t>
            </a:r>
            <a:endParaRPr lang="zh-CN" altLang="en-US" dirty="0"/>
          </a:p>
          <a:p>
            <a:pPr lvl="0"/>
            <a:r>
              <a:rPr lang="zh-CN" altLang="en-US" dirty="0"/>
              <a:t>11.1.2 风险类型</a:t>
            </a:r>
            <a:endParaRPr lang="zh-CN" altLang="en-US" dirty="0"/>
          </a:p>
          <a:p>
            <a:pPr lvl="0"/>
            <a:r>
              <a:rPr lang="zh-CN" altLang="en-US" dirty="0"/>
              <a:t>11.1.3 风险管理过程</a:t>
            </a:r>
            <a:endParaRPr lang="zh-CN" altLang="en-US" dirty="0"/>
          </a:p>
          <a:p>
            <a:pPr lvl="0"/>
            <a:r>
              <a:rPr lang="zh-CN" altLang="en-US" dirty="0"/>
              <a:t>11.2 风险识别</a:t>
            </a:r>
            <a:endParaRPr lang="zh-CN" altLang="en-US" dirty="0"/>
          </a:p>
          <a:p>
            <a:pPr lvl="0"/>
            <a:r>
              <a:rPr lang="zh-CN" altLang="en-US" dirty="0"/>
              <a:t>11.2.1 风险识别的方法</a:t>
            </a:r>
            <a:endParaRPr lang="zh-CN" altLang="en-US" dirty="0"/>
          </a:p>
          <a:p>
            <a:pPr lvl="0"/>
            <a:r>
              <a:rPr lang="zh-CN" altLang="en-US" dirty="0"/>
              <a:t>11.2.2 风险识别的结果</a:t>
            </a:r>
            <a:endParaRPr lang="zh-CN" altLang="en-US" dirty="0"/>
          </a:p>
          <a:p>
            <a:pPr lvl="0"/>
            <a:r>
              <a:rPr lang="zh-CN" altLang="en-US" dirty="0"/>
              <a:t>11.3 风险评估</a:t>
            </a:r>
            <a:endParaRPr lang="zh-CN" altLang="en-US" dirty="0"/>
          </a:p>
          <a:p>
            <a:pPr lvl="0"/>
            <a:r>
              <a:rPr lang="zh-CN" altLang="en-US" dirty="0"/>
              <a:t>11.3.1 风险评估的方法</a:t>
            </a:r>
            <a:endParaRPr lang="zh-CN" altLang="en-US" dirty="0"/>
          </a:p>
          <a:p>
            <a:pPr lvl="0"/>
            <a:r>
              <a:rPr lang="zh-CN" altLang="en-US" dirty="0"/>
              <a:t>11.3.2 风险评估的结果</a:t>
            </a:r>
            <a:endParaRPr lang="zh-CN" altLang="en-US" dirty="0"/>
          </a:p>
          <a:p>
            <a:pPr lvl="0"/>
            <a:r>
              <a:rPr lang="zh-CN" altLang="en-US" dirty="0"/>
              <a:t>11.4 风险应对策略</a:t>
            </a:r>
            <a:endParaRPr lang="zh-CN" altLang="en-US" dirty="0"/>
          </a:p>
          <a:p>
            <a:pPr lvl="0"/>
            <a:r>
              <a:rPr lang="zh-CN" altLang="en-US" dirty="0"/>
              <a:t>11.4.1 回避风险</a:t>
            </a:r>
            <a:endParaRPr lang="zh-CN" altLang="en-US" dirty="0"/>
          </a:p>
          <a:p>
            <a:pPr lvl="0"/>
            <a:r>
              <a:rPr lang="zh-CN" altLang="en-US" dirty="0"/>
              <a:t>11.4.2 转移风险</a:t>
            </a:r>
            <a:endParaRPr lang="zh-CN" altLang="en-US" dirty="0"/>
          </a:p>
          <a:p>
            <a:pPr lvl="0"/>
            <a:r>
              <a:rPr lang="zh-CN" altLang="en-US" dirty="0"/>
              <a:t>11.4.3 损失控制</a:t>
            </a:r>
            <a:endParaRPr lang="zh-CN" altLang="en-US" dirty="0"/>
          </a:p>
          <a:p>
            <a:pPr lvl="0"/>
            <a:r>
              <a:rPr lang="zh-CN" altLang="en-US" dirty="0"/>
              <a:t>11.4.4 自留风险</a:t>
            </a:r>
            <a:endParaRPr lang="zh-CN" altLang="en-US" dirty="0"/>
          </a:p>
          <a:p>
            <a:pPr lvl="0"/>
            <a:r>
              <a:rPr lang="zh-CN" altLang="en-US" dirty="0"/>
              <a:t>11.5 风险规划</a:t>
            </a:r>
            <a:endParaRPr lang="zh-CN" altLang="en-US" dirty="0"/>
          </a:p>
          <a:p>
            <a:pPr lvl="0"/>
            <a:r>
              <a:rPr lang="zh-CN" altLang="en-US" dirty="0"/>
              <a:t>11.6 “医疗信息商务平台”风险计划案例分析</a:t>
            </a:r>
            <a:endParaRPr lang="zh-CN" altLang="en-US" dirty="0"/>
          </a:p>
          <a:p>
            <a:pPr lvl="0"/>
            <a:r>
              <a:rPr lang="zh-CN" altLang="en-US" dirty="0"/>
              <a:t>11.7 课程实践十一：项目风险计划</a:t>
            </a:r>
            <a:endParaRPr lang="zh-CN" altLang="en-US" dirty="0"/>
          </a:p>
          <a:p>
            <a:pPr lvl="0"/>
            <a:r>
              <a:rPr lang="zh-CN" altLang="en-US" dirty="0"/>
              <a:t>11.8 小结</a:t>
            </a:r>
            <a:endParaRPr lang="zh-CN" altLang="en-US" dirty="0"/>
          </a:p>
          <a:p>
            <a:pPr lvl="0"/>
            <a:r>
              <a:rPr lang="zh-CN" altLang="en-US" dirty="0"/>
              <a:t>11.9 练习题</a:t>
            </a:r>
            <a:endParaRPr lang="zh-CN" altLang="en-US" dirty="0"/>
          </a:p>
          <a:p>
            <a:pPr lvl="0"/>
            <a:r>
              <a:rPr lang="zh-CN" altLang="en-US" dirty="0"/>
              <a:t>第12章 软件项目合同计划</a:t>
            </a:r>
            <a:endParaRPr lang="zh-CN" altLang="en-US" dirty="0"/>
          </a:p>
          <a:p>
            <a:pPr lvl="0"/>
            <a:r>
              <a:rPr lang="zh-CN" altLang="en-US" dirty="0"/>
              <a:t>12.1 项目采购</a:t>
            </a:r>
            <a:endParaRPr lang="zh-CN" altLang="en-US" dirty="0"/>
          </a:p>
          <a:p>
            <a:pPr lvl="0"/>
            <a:r>
              <a:rPr lang="zh-CN" altLang="en-US" dirty="0"/>
              <a:t>12.2 合同</a:t>
            </a:r>
            <a:endParaRPr lang="zh-CN" altLang="en-US" dirty="0"/>
          </a:p>
          <a:p>
            <a:pPr lvl="0"/>
            <a:r>
              <a:rPr lang="zh-CN" altLang="en-US" dirty="0"/>
              <a:t>12.2.1 合同定义</a:t>
            </a:r>
            <a:endParaRPr lang="zh-CN" altLang="en-US" dirty="0"/>
          </a:p>
          <a:p>
            <a:pPr lvl="0"/>
            <a:r>
              <a:rPr lang="zh-CN" altLang="en-US" dirty="0"/>
              <a:t>12.2.2 合同条款</a:t>
            </a:r>
            <a:endParaRPr lang="zh-CN" altLang="en-US" dirty="0"/>
          </a:p>
          <a:p>
            <a:pPr lvl="0"/>
            <a:r>
              <a:rPr lang="zh-CN" altLang="en-US" dirty="0"/>
              <a:t>12.3 合同类型</a:t>
            </a:r>
            <a:endParaRPr lang="zh-CN" altLang="en-US" dirty="0"/>
          </a:p>
          <a:p>
            <a:pPr lvl="0"/>
            <a:r>
              <a:rPr lang="zh-CN" altLang="en-US" dirty="0"/>
              <a:t>12.3.1 成本补偿类合同</a:t>
            </a:r>
            <a:endParaRPr lang="zh-CN" altLang="en-US" dirty="0"/>
          </a:p>
          <a:p>
            <a:pPr lvl="0"/>
            <a:r>
              <a:rPr lang="zh-CN" altLang="en-US" dirty="0"/>
              <a:t>12.3.2 固定价格类合同</a:t>
            </a:r>
            <a:endParaRPr lang="zh-CN" altLang="en-US" dirty="0"/>
          </a:p>
          <a:p>
            <a:pPr lvl="0"/>
            <a:r>
              <a:rPr lang="zh-CN" altLang="en-US" dirty="0"/>
              <a:t>12.3.3 单价类合同</a:t>
            </a:r>
            <a:endParaRPr lang="zh-CN" altLang="en-US" dirty="0"/>
          </a:p>
          <a:p>
            <a:pPr lvl="0"/>
            <a:r>
              <a:rPr lang="zh-CN" altLang="en-US" dirty="0"/>
              <a:t>12.4 软件外包</a:t>
            </a:r>
            <a:endParaRPr lang="zh-CN" altLang="en-US" dirty="0"/>
          </a:p>
          <a:p>
            <a:pPr lvl="0"/>
            <a:r>
              <a:rPr lang="zh-CN" altLang="en-US" dirty="0"/>
              <a:t>12.5 合同计划</a:t>
            </a:r>
            <a:endParaRPr lang="zh-CN" altLang="en-US" dirty="0"/>
          </a:p>
          <a:p>
            <a:pPr lvl="0"/>
            <a:r>
              <a:rPr lang="zh-CN" altLang="en-US" dirty="0"/>
              <a:t>12.6 “医疗信息商务平台”合同计划案例分析</a:t>
            </a:r>
            <a:endParaRPr lang="zh-CN" altLang="en-US" dirty="0"/>
          </a:p>
          <a:p>
            <a:pPr lvl="0"/>
            <a:r>
              <a:rPr lang="zh-CN" altLang="en-US" dirty="0"/>
              <a:t>12.7 小结</a:t>
            </a:r>
            <a:endParaRPr lang="zh-CN" altLang="en-US" dirty="0"/>
          </a:p>
          <a:p>
            <a:pPr lvl="0"/>
            <a:r>
              <a:rPr lang="zh-CN" altLang="en-US" dirty="0"/>
              <a:t>12.8 练习题</a:t>
            </a:r>
            <a:endParaRPr lang="zh-CN" altLang="en-US" dirty="0"/>
          </a:p>
          <a:p>
            <a:pPr lvl="0"/>
            <a:r>
              <a:rPr lang="zh-CN" altLang="en-US" dirty="0"/>
              <a:t>第13章 项目集成计划</a:t>
            </a:r>
            <a:endParaRPr lang="zh-CN" altLang="en-US" dirty="0"/>
          </a:p>
          <a:p>
            <a:pPr lvl="0"/>
            <a:r>
              <a:rPr lang="zh-CN" altLang="en-US" dirty="0"/>
              <a:t>13.1 项目集成概念</a:t>
            </a:r>
            <a:endParaRPr lang="zh-CN" altLang="en-US" dirty="0"/>
          </a:p>
          <a:p>
            <a:pPr lvl="0"/>
            <a:r>
              <a:rPr lang="zh-CN" altLang="en-US" dirty="0"/>
              <a:t>13.1.1 项目目标的集成</a:t>
            </a:r>
            <a:endParaRPr lang="zh-CN" altLang="en-US" dirty="0"/>
          </a:p>
          <a:p>
            <a:pPr lvl="0"/>
            <a:r>
              <a:rPr lang="zh-CN" altLang="en-US" dirty="0"/>
              <a:t>13.1.2 平衡项目四要素关系</a:t>
            </a:r>
            <a:endParaRPr lang="zh-CN" altLang="en-US" dirty="0"/>
          </a:p>
          <a:p>
            <a:pPr lvl="0"/>
            <a:r>
              <a:rPr lang="zh-CN" altLang="en-US" dirty="0"/>
              <a:t>13.2 集成计划</a:t>
            </a:r>
            <a:endParaRPr lang="zh-CN" altLang="en-US" dirty="0"/>
          </a:p>
          <a:p>
            <a:pPr lvl="0"/>
            <a:r>
              <a:rPr lang="zh-CN" altLang="en-US" dirty="0"/>
              <a:t>13.2.1 项目集成计划的内容</a:t>
            </a:r>
            <a:endParaRPr lang="zh-CN" altLang="en-US" dirty="0"/>
          </a:p>
          <a:p>
            <a:pPr lvl="0"/>
            <a:r>
              <a:rPr lang="zh-CN" altLang="en-US" dirty="0"/>
              <a:t>13.2.2 项目集成计划模板</a:t>
            </a:r>
            <a:endParaRPr lang="zh-CN" altLang="en-US" dirty="0"/>
          </a:p>
          <a:p>
            <a:pPr lvl="0"/>
            <a:r>
              <a:rPr lang="zh-CN" altLang="en-US" dirty="0"/>
              <a:t>13.3 “医疗信息商务平台”项目集成计划案例分析</a:t>
            </a:r>
            <a:endParaRPr lang="zh-CN" altLang="en-US" dirty="0"/>
          </a:p>
          <a:p>
            <a:pPr lvl="0"/>
            <a:r>
              <a:rPr lang="zh-CN" altLang="en-US" dirty="0"/>
              <a:t>13.4 课程实践十二：项目集成计划</a:t>
            </a:r>
            <a:endParaRPr lang="zh-CN" altLang="en-US" dirty="0"/>
          </a:p>
          <a:p>
            <a:pPr lvl="0"/>
            <a:r>
              <a:rPr lang="zh-CN" altLang="en-US" dirty="0"/>
              <a:t>13.5 小结</a:t>
            </a:r>
            <a:endParaRPr lang="zh-CN" altLang="en-US" dirty="0"/>
          </a:p>
          <a:p>
            <a:pPr lvl="0"/>
            <a:r>
              <a:rPr lang="zh-CN" altLang="en-US" dirty="0"/>
              <a:t>13.6 练习题</a:t>
            </a:r>
            <a:endParaRPr lang="zh-CN" altLang="en-US" dirty="0"/>
          </a:p>
          <a:p>
            <a:pPr lvl="0"/>
            <a:endParaRPr lang="zh-CN" altLang="en-US" dirty="0"/>
          </a:p>
          <a:p>
            <a:pPr lvl="0"/>
            <a:r>
              <a:rPr lang="zh-CN" altLang="en-US" dirty="0"/>
              <a:t>第三篇 项目执行控制</a:t>
            </a:r>
            <a:endParaRPr lang="zh-CN" altLang="en-US" dirty="0"/>
          </a:p>
          <a:p>
            <a:pPr lvl="0"/>
            <a:r>
              <a:rPr lang="zh-CN" altLang="en-US" dirty="0"/>
              <a:t>第14章 项目集成计划执行控制</a:t>
            </a:r>
            <a:endParaRPr lang="zh-CN" altLang="en-US" dirty="0"/>
          </a:p>
          <a:p>
            <a:pPr lvl="0"/>
            <a:r>
              <a:rPr lang="zh-CN" altLang="en-US" dirty="0"/>
              <a:t>14.1 项目集成管理流程</a:t>
            </a:r>
            <a:endParaRPr lang="zh-CN" altLang="en-US" dirty="0"/>
          </a:p>
          <a:p>
            <a:pPr lvl="0"/>
            <a:r>
              <a:rPr lang="zh-CN" altLang="en-US" dirty="0"/>
              <a:t>14.2 项目数据采集与度量分析</a:t>
            </a:r>
            <a:endParaRPr lang="zh-CN" altLang="en-US" dirty="0"/>
          </a:p>
          <a:p>
            <a:pPr lvl="0"/>
            <a:r>
              <a:rPr lang="zh-CN" altLang="en-US" dirty="0"/>
              <a:t>14.3 集成变更管理</a:t>
            </a:r>
            <a:endParaRPr lang="zh-CN" altLang="en-US" dirty="0"/>
          </a:p>
          <a:p>
            <a:pPr lvl="0"/>
            <a:r>
              <a:rPr lang="zh-CN" altLang="en-US" dirty="0"/>
              <a:t>14.4 “医疗信息商务平台”项目数据采集案例分析</a:t>
            </a:r>
            <a:endParaRPr lang="zh-CN" altLang="en-US" dirty="0"/>
          </a:p>
          <a:p>
            <a:pPr lvl="0"/>
            <a:r>
              <a:rPr lang="zh-CN" altLang="en-US" dirty="0"/>
              <a:t>14.4.1 项目工时采集</a:t>
            </a:r>
            <a:endParaRPr lang="zh-CN" altLang="en-US" dirty="0"/>
          </a:p>
          <a:p>
            <a:pPr lvl="0"/>
            <a:r>
              <a:rPr lang="zh-CN" altLang="en-US" dirty="0"/>
              <a:t>14.4.2 人力规模统计</a:t>
            </a:r>
            <a:endParaRPr lang="zh-CN" altLang="en-US" dirty="0"/>
          </a:p>
          <a:p>
            <a:pPr lvl="0"/>
            <a:r>
              <a:rPr lang="zh-CN" altLang="en-US" dirty="0"/>
              <a:t>14.4.3 缺陷数据采集</a:t>
            </a:r>
            <a:endParaRPr lang="zh-CN" altLang="en-US" dirty="0"/>
          </a:p>
          <a:p>
            <a:pPr lvl="0"/>
            <a:r>
              <a:rPr lang="zh-CN" altLang="en-US" dirty="0"/>
              <a:t>14.5 小结</a:t>
            </a:r>
            <a:endParaRPr lang="zh-CN" altLang="en-US" dirty="0"/>
          </a:p>
          <a:p>
            <a:pPr lvl="0"/>
            <a:r>
              <a:rPr lang="zh-CN" altLang="en-US" dirty="0"/>
              <a:t>14.6 练习题</a:t>
            </a:r>
            <a:endParaRPr lang="zh-CN" altLang="en-US" dirty="0"/>
          </a:p>
          <a:p>
            <a:pPr lvl="0"/>
            <a:r>
              <a:rPr lang="zh-CN" altLang="en-US" dirty="0"/>
              <a:t>第15章 项目核心计划执行控制</a:t>
            </a:r>
            <a:endParaRPr lang="zh-CN" altLang="en-US" dirty="0"/>
          </a:p>
          <a:p>
            <a:pPr lvl="0"/>
            <a:r>
              <a:rPr lang="zh-CN" altLang="en-US" dirty="0"/>
              <a:t>15.1 范围计划执行控制</a:t>
            </a:r>
            <a:endParaRPr lang="zh-CN" altLang="en-US" dirty="0"/>
          </a:p>
          <a:p>
            <a:pPr lvl="0"/>
            <a:r>
              <a:rPr lang="zh-CN" altLang="en-US" dirty="0"/>
              <a:t>15.1.1 范围计划的执行</a:t>
            </a:r>
            <a:endParaRPr lang="zh-CN" altLang="en-US" dirty="0"/>
          </a:p>
          <a:p>
            <a:pPr lvl="0"/>
            <a:r>
              <a:rPr lang="zh-CN" altLang="en-US" dirty="0"/>
              <a:t>15.1.2 需求变更控制</a:t>
            </a:r>
            <a:endParaRPr lang="zh-CN" altLang="en-US" dirty="0"/>
          </a:p>
          <a:p>
            <a:pPr lvl="0"/>
            <a:r>
              <a:rPr lang="zh-CN" altLang="en-US" dirty="0"/>
              <a:t>15.1.3 范围核实</a:t>
            </a:r>
            <a:endParaRPr lang="zh-CN" altLang="en-US" dirty="0"/>
          </a:p>
          <a:p>
            <a:pPr lvl="0"/>
            <a:r>
              <a:rPr lang="zh-CN" altLang="en-US" dirty="0"/>
              <a:t>15.2 时间、成本执行控制</a:t>
            </a:r>
            <a:endParaRPr lang="zh-CN" altLang="en-US" dirty="0"/>
          </a:p>
          <a:p>
            <a:pPr lvl="0"/>
            <a:r>
              <a:rPr lang="zh-CN" altLang="en-US" dirty="0"/>
              <a:t>15.2.1 时间、成本控制要点</a:t>
            </a:r>
            <a:endParaRPr lang="zh-CN" altLang="en-US" dirty="0"/>
          </a:p>
          <a:p>
            <a:pPr lvl="0"/>
            <a:r>
              <a:rPr lang="zh-CN" altLang="en-US" dirty="0"/>
              <a:t>15.2.2 图解控制法</a:t>
            </a:r>
            <a:endParaRPr lang="zh-CN" altLang="en-US" dirty="0"/>
          </a:p>
          <a:p>
            <a:pPr lvl="0"/>
            <a:r>
              <a:rPr lang="zh-CN" altLang="en-US" dirty="0"/>
              <a:t>15.2.3 挣值分析法</a:t>
            </a:r>
            <a:endParaRPr lang="zh-CN" altLang="en-US" dirty="0"/>
          </a:p>
          <a:p>
            <a:pPr lvl="0"/>
            <a:r>
              <a:rPr lang="zh-CN" altLang="en-US" dirty="0"/>
              <a:t>15.2.4 敏捷进度控制</a:t>
            </a:r>
            <a:endParaRPr lang="zh-CN" altLang="en-US" dirty="0"/>
          </a:p>
          <a:p>
            <a:pPr lvl="0"/>
            <a:r>
              <a:rPr lang="zh-CN" altLang="en-US" dirty="0"/>
              <a:t>15.2.5 偏差管理</a:t>
            </a:r>
            <a:endParaRPr lang="zh-CN" altLang="en-US" dirty="0"/>
          </a:p>
          <a:p>
            <a:pPr lvl="0"/>
            <a:r>
              <a:rPr lang="zh-CN" altLang="en-US" dirty="0"/>
              <a:t>15.3 质量计划执行控制</a:t>
            </a:r>
            <a:endParaRPr lang="zh-CN" altLang="en-US" dirty="0"/>
          </a:p>
          <a:p>
            <a:pPr lvl="0"/>
            <a:r>
              <a:rPr lang="zh-CN" altLang="en-US" dirty="0"/>
              <a:t>15.3.1 质量保证的管理</a:t>
            </a:r>
            <a:endParaRPr lang="zh-CN" altLang="en-US" dirty="0"/>
          </a:p>
          <a:p>
            <a:pPr lvl="0"/>
            <a:r>
              <a:rPr lang="zh-CN" altLang="en-US" dirty="0"/>
              <a:t>15.3.2 质量控制的管理</a:t>
            </a:r>
            <a:endParaRPr lang="zh-CN" altLang="en-US" dirty="0"/>
          </a:p>
          <a:p>
            <a:pPr lvl="0"/>
            <a:r>
              <a:rPr lang="zh-CN" altLang="en-US" dirty="0"/>
              <a:t>15.3.3 质量保证与质量控制的关系</a:t>
            </a:r>
            <a:endParaRPr lang="zh-CN" altLang="en-US" dirty="0"/>
          </a:p>
          <a:p>
            <a:pPr lvl="0"/>
            <a:r>
              <a:rPr lang="zh-CN" altLang="en-US" dirty="0"/>
              <a:t>15.4 “医疗信息商务平台”核心计划执行控制案例分析</a:t>
            </a:r>
            <a:endParaRPr lang="zh-CN" altLang="en-US" dirty="0"/>
          </a:p>
          <a:p>
            <a:pPr lvl="0"/>
            <a:r>
              <a:rPr lang="zh-CN" altLang="en-US" dirty="0"/>
              <a:t>15.4.1 范围计划的执行控制</a:t>
            </a:r>
            <a:endParaRPr lang="zh-CN" altLang="en-US" dirty="0"/>
          </a:p>
          <a:p>
            <a:pPr lvl="0"/>
            <a:r>
              <a:rPr lang="zh-CN" altLang="en-US" dirty="0"/>
              <a:t>15.4.2 时间、成本的执行控制</a:t>
            </a:r>
            <a:endParaRPr lang="zh-CN" altLang="en-US" dirty="0"/>
          </a:p>
          <a:p>
            <a:pPr lvl="0"/>
            <a:r>
              <a:rPr lang="zh-CN" altLang="en-US" dirty="0"/>
              <a:t>15.4.3 质量计划的执行控制</a:t>
            </a:r>
            <a:endParaRPr lang="zh-CN" altLang="en-US" dirty="0"/>
          </a:p>
          <a:p>
            <a:pPr lvl="0"/>
            <a:r>
              <a:rPr lang="zh-CN" altLang="en-US" dirty="0"/>
              <a:t>15.5 课程实践</a:t>
            </a:r>
            <a:endParaRPr lang="zh-CN" altLang="en-US" dirty="0"/>
          </a:p>
          <a:p>
            <a:pPr lvl="0"/>
            <a:r>
              <a:rPr lang="zh-CN" altLang="en-US" dirty="0"/>
              <a:t>15.5.1 课程实践十三：进度成本控制</a:t>
            </a:r>
            <a:endParaRPr lang="zh-CN" altLang="en-US" dirty="0"/>
          </a:p>
          <a:p>
            <a:pPr lvl="0"/>
            <a:r>
              <a:rPr lang="zh-CN" altLang="en-US" dirty="0"/>
              <a:t>15.5.2 课程实践十四：项目质量控制</a:t>
            </a:r>
            <a:endParaRPr lang="zh-CN" altLang="en-US" dirty="0"/>
          </a:p>
          <a:p>
            <a:pPr lvl="0"/>
            <a:r>
              <a:rPr lang="zh-CN" altLang="en-US" dirty="0"/>
              <a:t>15.6 小结</a:t>
            </a:r>
            <a:endParaRPr lang="zh-CN" altLang="en-US" dirty="0"/>
          </a:p>
          <a:p>
            <a:pPr lvl="0"/>
            <a:r>
              <a:rPr lang="zh-CN" altLang="en-US" dirty="0"/>
              <a:t>15.7 练习题</a:t>
            </a:r>
            <a:endParaRPr lang="zh-CN" altLang="en-US" dirty="0"/>
          </a:p>
          <a:p>
            <a:pPr lvl="0"/>
            <a:r>
              <a:rPr lang="zh-CN" altLang="en-US" dirty="0"/>
              <a:t>第16章 项目辅助计划执行控制</a:t>
            </a:r>
            <a:endParaRPr lang="zh-CN" altLang="en-US" dirty="0"/>
          </a:p>
          <a:p>
            <a:pPr lvl="0"/>
            <a:r>
              <a:rPr lang="zh-CN" altLang="en-US" dirty="0"/>
              <a:t>16.1 团队人员计划的执行控制</a:t>
            </a:r>
            <a:endParaRPr lang="zh-CN" altLang="en-US" dirty="0"/>
          </a:p>
          <a:p>
            <a:pPr lvl="0"/>
            <a:r>
              <a:rPr lang="zh-CN" altLang="en-US" dirty="0"/>
              <a:t>16.1.1 项目团队建设</a:t>
            </a:r>
            <a:endParaRPr lang="zh-CN" altLang="en-US" dirty="0"/>
          </a:p>
          <a:p>
            <a:pPr lvl="0"/>
            <a:r>
              <a:rPr lang="zh-CN" altLang="en-US" dirty="0"/>
              <a:t>16.1.2 项目成员的培训</a:t>
            </a:r>
            <a:endParaRPr lang="zh-CN" altLang="en-US" dirty="0"/>
          </a:p>
          <a:p>
            <a:pPr lvl="0"/>
            <a:r>
              <a:rPr lang="zh-CN" altLang="en-US" dirty="0"/>
              <a:t>16.1.3 项目成员的激励</a:t>
            </a:r>
            <a:endParaRPr lang="zh-CN" altLang="en-US" dirty="0"/>
          </a:p>
          <a:p>
            <a:pPr lvl="0"/>
            <a:r>
              <a:rPr lang="zh-CN" altLang="en-US" dirty="0"/>
              <a:t>16.2 项目干系人计划的执行控制</a:t>
            </a:r>
            <a:endParaRPr lang="zh-CN" altLang="en-US" dirty="0"/>
          </a:p>
          <a:p>
            <a:pPr lvl="0"/>
            <a:r>
              <a:rPr lang="zh-CN" altLang="en-US" dirty="0"/>
              <a:t>16.3 项目沟通计划的执行控制</a:t>
            </a:r>
            <a:endParaRPr lang="zh-CN" altLang="en-US" dirty="0"/>
          </a:p>
          <a:p>
            <a:pPr lvl="0"/>
            <a:r>
              <a:rPr lang="zh-CN" altLang="en-US" dirty="0"/>
              <a:t>16.3.1 项目沟通执行方式</a:t>
            </a:r>
            <a:endParaRPr lang="zh-CN" altLang="en-US" dirty="0"/>
          </a:p>
          <a:p>
            <a:pPr lvl="0"/>
            <a:r>
              <a:rPr lang="zh-CN" altLang="en-US" dirty="0"/>
              <a:t>16.3.2 沟通中冲突的解决</a:t>
            </a:r>
            <a:endParaRPr lang="zh-CN" altLang="en-US" dirty="0"/>
          </a:p>
          <a:p>
            <a:pPr lvl="0"/>
            <a:r>
              <a:rPr lang="zh-CN" altLang="en-US" dirty="0"/>
              <a:t>16.4 风险计划的执行控制</a:t>
            </a:r>
            <a:endParaRPr lang="zh-CN" altLang="en-US" dirty="0"/>
          </a:p>
          <a:p>
            <a:pPr lvl="0"/>
            <a:r>
              <a:rPr lang="zh-CN" altLang="en-US" dirty="0"/>
              <a:t>16.5 合同计划的执行控制</a:t>
            </a:r>
            <a:endParaRPr lang="zh-CN" altLang="en-US" dirty="0"/>
          </a:p>
          <a:p>
            <a:pPr lvl="0"/>
            <a:r>
              <a:rPr lang="zh-CN" altLang="en-US" dirty="0"/>
              <a:t>16.5.1 甲方合同管理</a:t>
            </a:r>
            <a:endParaRPr lang="zh-CN" altLang="en-US" dirty="0"/>
          </a:p>
          <a:p>
            <a:pPr lvl="0"/>
            <a:r>
              <a:rPr lang="zh-CN" altLang="en-US" dirty="0"/>
              <a:t>16.5.2 乙方合同管理</a:t>
            </a:r>
            <a:endParaRPr lang="zh-CN" altLang="en-US" dirty="0"/>
          </a:p>
          <a:p>
            <a:pPr lvl="0"/>
            <a:r>
              <a:rPr lang="zh-CN" altLang="en-US" dirty="0"/>
              <a:t>16.6 “医疗信息商务平台”辅助计划执行控制案例分析</a:t>
            </a:r>
            <a:endParaRPr lang="zh-CN" altLang="en-US" dirty="0"/>
          </a:p>
          <a:p>
            <a:pPr lvl="0"/>
            <a:r>
              <a:rPr lang="zh-CN" altLang="en-US" dirty="0"/>
              <a:t>16.6.1 项目干系人计划的执行控制</a:t>
            </a:r>
            <a:endParaRPr lang="zh-CN" altLang="en-US" dirty="0"/>
          </a:p>
          <a:p>
            <a:pPr lvl="0"/>
            <a:r>
              <a:rPr lang="zh-CN" altLang="en-US" dirty="0"/>
              <a:t>16.6.2 项目沟通计划的执行控制</a:t>
            </a:r>
            <a:endParaRPr lang="zh-CN" altLang="en-US" dirty="0"/>
          </a:p>
          <a:p>
            <a:pPr lvl="0"/>
            <a:r>
              <a:rPr lang="zh-CN" altLang="en-US" dirty="0"/>
              <a:t>16.6.3 风险计划的执行控制</a:t>
            </a:r>
            <a:endParaRPr lang="zh-CN" altLang="en-US" dirty="0"/>
          </a:p>
          <a:p>
            <a:pPr lvl="0"/>
            <a:r>
              <a:rPr lang="zh-CN" altLang="en-US" dirty="0"/>
              <a:t>16.7 课程实践十五：项目评审管理</a:t>
            </a:r>
            <a:endParaRPr lang="zh-CN" altLang="en-US" dirty="0"/>
          </a:p>
          <a:p>
            <a:pPr lvl="0"/>
            <a:r>
              <a:rPr lang="zh-CN" altLang="en-US" dirty="0"/>
              <a:t>16.8 小结</a:t>
            </a:r>
            <a:endParaRPr lang="zh-CN" altLang="en-US" dirty="0"/>
          </a:p>
          <a:p>
            <a:pPr lvl="0"/>
            <a:r>
              <a:rPr lang="zh-CN" altLang="en-US" dirty="0"/>
              <a:t>16.9 练习题</a:t>
            </a:r>
            <a:endParaRPr lang="zh-CN" altLang="en-US" dirty="0"/>
          </a:p>
          <a:p>
            <a:pPr lvl="0"/>
            <a:endParaRPr lang="zh-CN" altLang="en-US" dirty="0"/>
          </a:p>
          <a:p>
            <a:pPr lvl="0"/>
            <a:r>
              <a:rPr lang="zh-CN" altLang="en-US" dirty="0"/>
              <a:t>第四篇 项目结束</a:t>
            </a:r>
            <a:endParaRPr lang="zh-CN" altLang="en-US" dirty="0"/>
          </a:p>
          <a:p>
            <a:pPr lvl="0"/>
            <a:r>
              <a:rPr lang="zh-CN" altLang="en-US" dirty="0"/>
              <a:t>第17章 项目结束过程</a:t>
            </a:r>
            <a:endParaRPr lang="zh-CN" altLang="en-US" dirty="0"/>
          </a:p>
          <a:p>
            <a:pPr lvl="0"/>
            <a:r>
              <a:rPr lang="zh-CN" altLang="en-US" dirty="0"/>
              <a:t>17.1 合同结束</a:t>
            </a:r>
            <a:endParaRPr lang="zh-CN" altLang="en-US" dirty="0"/>
          </a:p>
          <a:p>
            <a:pPr lvl="0"/>
            <a:r>
              <a:rPr lang="zh-CN" altLang="en-US" dirty="0"/>
              <a:t>17.1.1 甲方合同结束过程</a:t>
            </a:r>
            <a:endParaRPr lang="zh-CN" altLang="en-US" dirty="0"/>
          </a:p>
          <a:p>
            <a:pPr lvl="0"/>
            <a:r>
              <a:rPr lang="zh-CN" altLang="en-US" dirty="0"/>
              <a:t>17.1.2 乙方合同结束过程</a:t>
            </a:r>
            <a:endParaRPr lang="zh-CN" altLang="en-US" dirty="0"/>
          </a:p>
          <a:p>
            <a:pPr lvl="0"/>
            <a:r>
              <a:rPr lang="zh-CN" altLang="en-US" dirty="0"/>
              <a:t>17.2 项目结束</a:t>
            </a:r>
            <a:endParaRPr lang="zh-CN" altLang="en-US" dirty="0"/>
          </a:p>
          <a:p>
            <a:pPr lvl="0"/>
            <a:r>
              <a:rPr lang="zh-CN" altLang="en-US" dirty="0"/>
              <a:t>17.2.1 项目结束过程</a:t>
            </a:r>
            <a:endParaRPr lang="zh-CN" altLang="en-US" dirty="0"/>
          </a:p>
          <a:p>
            <a:pPr lvl="0"/>
            <a:r>
              <a:rPr lang="zh-CN" altLang="en-US" dirty="0"/>
              <a:t>17.2.2 项目总结</a:t>
            </a:r>
            <a:endParaRPr lang="zh-CN" altLang="en-US" dirty="0"/>
          </a:p>
          <a:p>
            <a:pPr lvl="0"/>
            <a:r>
              <a:rPr lang="zh-CN" altLang="en-US" dirty="0"/>
              <a:t>17.3 项目管理的建议</a:t>
            </a:r>
            <a:endParaRPr lang="zh-CN" altLang="en-US" dirty="0"/>
          </a:p>
          <a:p>
            <a:pPr lvl="0"/>
            <a:r>
              <a:rPr lang="zh-CN" altLang="en-US" dirty="0"/>
              <a:t>17.3.1 常见问题</a:t>
            </a:r>
            <a:endParaRPr lang="zh-CN" altLang="en-US" dirty="0"/>
          </a:p>
          <a:p>
            <a:pPr lvl="0"/>
            <a:r>
              <a:rPr lang="zh-CN" altLang="en-US" dirty="0"/>
              <a:t>17.3.2 经验和建议</a:t>
            </a:r>
            <a:endParaRPr lang="zh-CN" altLang="en-US" dirty="0"/>
          </a:p>
          <a:p>
            <a:pPr lvl="0"/>
            <a:r>
              <a:rPr lang="zh-CN" altLang="en-US" dirty="0"/>
              <a:t>17.4 “医疗信息商务平台”结束过程案例分析</a:t>
            </a:r>
            <a:endParaRPr lang="zh-CN" altLang="en-US" dirty="0"/>
          </a:p>
          <a:p>
            <a:pPr lvl="0"/>
            <a:r>
              <a:rPr lang="zh-CN" altLang="en-US" dirty="0"/>
              <a:t>17.4.1 验收计划</a:t>
            </a:r>
            <a:endParaRPr lang="zh-CN" altLang="en-US" dirty="0"/>
          </a:p>
          <a:p>
            <a:pPr lvl="0"/>
            <a:r>
              <a:rPr lang="zh-CN" altLang="en-US" dirty="0"/>
              <a:t>17.4.2 项目验收报告</a:t>
            </a:r>
            <a:endParaRPr lang="zh-CN" altLang="en-US" dirty="0"/>
          </a:p>
          <a:p>
            <a:pPr lvl="0"/>
            <a:r>
              <a:rPr lang="zh-CN" altLang="en-US" dirty="0"/>
              <a:t>17.4.3 项目总结</a:t>
            </a:r>
            <a:endParaRPr lang="zh-CN" altLang="en-US" dirty="0"/>
          </a:p>
          <a:p>
            <a:pPr lvl="0"/>
            <a:r>
              <a:rPr lang="zh-CN" altLang="en-US" dirty="0"/>
              <a:t>17.5 课程实践</a:t>
            </a:r>
            <a:endParaRPr lang="zh-CN" altLang="en-US" dirty="0"/>
          </a:p>
          <a:p>
            <a:pPr lvl="0"/>
            <a:r>
              <a:rPr lang="zh-CN" altLang="en-US" dirty="0"/>
              <a:t>17.5.1 课程实践十六：验收答辩</a:t>
            </a:r>
            <a:endParaRPr lang="zh-CN" altLang="en-US" dirty="0"/>
          </a:p>
          <a:p>
            <a:pPr lvl="0"/>
            <a:r>
              <a:rPr lang="zh-CN" altLang="en-US" dirty="0"/>
              <a:t>17.5.2 课程实践十七：项目总结</a:t>
            </a:r>
            <a:endParaRPr lang="zh-CN" altLang="en-US" dirty="0"/>
          </a:p>
          <a:p>
            <a:pPr lvl="0"/>
            <a:r>
              <a:rPr lang="zh-CN" altLang="en-US" dirty="0"/>
              <a:t>17.6 小结</a:t>
            </a:r>
            <a:endParaRPr lang="zh-CN" altLang="en-US" dirty="0"/>
          </a:p>
          <a:p>
            <a:pPr lvl="0"/>
            <a:r>
              <a:rPr lang="zh-CN" altLang="en-US" dirty="0"/>
              <a:t>17.7 习题</a:t>
            </a:r>
            <a:endParaRPr lang="zh-CN" altLang="en-US" dirty="0"/>
          </a:p>
          <a:p>
            <a:pPr lvl="0"/>
            <a:r>
              <a:rPr lang="zh-CN" altLang="en-US" dirty="0"/>
              <a:t>附录 常用的项目管理模板</a:t>
            </a:r>
            <a:endParaRPr lang="zh-CN" altLang="en-US" dirty="0"/>
          </a:p>
          <a:p>
            <a:pPr lvl="0"/>
            <a:r>
              <a:rPr lang="zh-CN" altLang="en-US" dirty="0"/>
              <a:t>结束语</a:t>
            </a:r>
            <a:endParaRPr lang="zh-CN" altLang="en-US" dirty="0"/>
          </a:p>
          <a:p>
            <a:pPr lvl="0"/>
            <a:r>
              <a:rPr lang="zh-CN" altLang="en-US" dirty="0"/>
              <a:t>参考文献</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幻灯片图像占位符 561153"/>
          <p:cNvSpPr>
            <a:spLocks noGrp="1" noTextEdit="1"/>
          </p:cNvSpPr>
          <p:nvPr>
            <p:ph type="sldImg"/>
          </p:nvPr>
        </p:nvSpPr>
        <p:spPr/>
      </p:sp>
      <p:sp>
        <p:nvSpPr>
          <p:cNvPr id="155651" name="文本占位符 561154"/>
          <p:cNvSpPr>
            <a:spLocks noGrp="1"/>
          </p:cNvSpPr>
          <p:nvPr>
            <p:ph type="body"/>
          </p:nvPr>
        </p:nvSpPr>
        <p:spPr/>
        <p:txBody>
          <a:bodyPr wrap="square" lIns="92075" tIns="46038" rIns="92075" bIns="46038" anchor="ctr" anchorCtr="0"/>
          <a:p>
            <a:pPr lvl="0"/>
            <a:endParaRPr lang="zh-CN" altLang="zh-CN" dirty="0"/>
          </a:p>
        </p:txBody>
      </p:sp>
      <p:sp>
        <p:nvSpPr>
          <p:cNvPr id="155652"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7"/>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nchorCtr="0"/>
          <a:p>
            <a:pPr lvl="0" algn="r" eaLnBrk="1" hangingPunct="1">
              <a:buSzPct val="100000"/>
            </a:pPr>
            <a:fld id="{9A0DB2DC-4C9A-4742-B13C-FB6460FD3503}" type="slidenum">
              <a:rPr lang="en-US" altLang="zh-CN" dirty="0"/>
            </a:fld>
            <a:endParaRPr lang="en-US" altLang="zh-CN" dirty="0"/>
          </a:p>
        </p:txBody>
      </p:sp>
      <p:sp>
        <p:nvSpPr>
          <p:cNvPr id="156675" name="Rectangle 2"/>
          <p:cNvSpPr>
            <a:spLocks noGrp="1" noTextEdit="1"/>
          </p:cNvSpPr>
          <p:nvPr>
            <p:ph type="sldImg"/>
          </p:nvPr>
        </p:nvSpPr>
        <p:spPr/>
      </p:sp>
      <p:sp>
        <p:nvSpPr>
          <p:cNvPr id="156676" name="Rectangle 3"/>
          <p:cNvSpPr>
            <a:spLocks noGrp="1"/>
          </p:cNvSpPr>
          <p:nvPr>
            <p:ph type="body"/>
          </p:nvPr>
        </p:nvSpPr>
        <p:spPr/>
        <p:txBody>
          <a:bodyPr wrap="square" lIns="92075" tIns="46038" rIns="92075" bIns="46038" anchor="t" anchorCtr="0"/>
          <a:p>
            <a:pPr lvl="0" eaLnBrk="1" hangingPunct="1"/>
            <a:r>
              <a:rPr lang="zh-CN" altLang="zh-CN" dirty="0"/>
              <a:t>活动不等于项目</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7"/>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nchorCtr="0"/>
          <a:p>
            <a:pPr lvl="0" algn="r" eaLnBrk="1" hangingPunct="1">
              <a:buSzPct val="100000"/>
            </a:pPr>
            <a:fld id="{9A0DB2DC-4C9A-4742-B13C-FB6460FD3503}" type="slidenum">
              <a:rPr lang="en-US" altLang="zh-CN" dirty="0"/>
            </a:fld>
            <a:endParaRPr lang="en-US" altLang="zh-CN" dirty="0"/>
          </a:p>
        </p:txBody>
      </p:sp>
      <p:sp>
        <p:nvSpPr>
          <p:cNvPr id="157699" name="Rectangle 2"/>
          <p:cNvSpPr>
            <a:spLocks noGrp="1" noTextEdit="1"/>
          </p:cNvSpPr>
          <p:nvPr>
            <p:ph type="sldImg"/>
          </p:nvPr>
        </p:nvSpPr>
        <p:spPr/>
      </p:sp>
      <p:sp>
        <p:nvSpPr>
          <p:cNvPr id="157700" name="Rectangle 3"/>
          <p:cNvSpPr>
            <a:spLocks noGrp="1"/>
          </p:cNvSpPr>
          <p:nvPr>
            <p:ph type="body"/>
          </p:nvPr>
        </p:nvSpPr>
        <p:spPr/>
        <p:txBody>
          <a:bodyPr wrap="square" lIns="92075" tIns="46038" rIns="92075" bIns="46038"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幻灯片图像占位符 489473"/>
          <p:cNvSpPr>
            <a:spLocks noGrp="1" noTextEdit="1"/>
          </p:cNvSpPr>
          <p:nvPr>
            <p:ph type="sldImg"/>
          </p:nvPr>
        </p:nvSpPr>
        <p:spPr/>
      </p:sp>
      <p:sp>
        <p:nvSpPr>
          <p:cNvPr id="158723" name="文本占位符 489474"/>
          <p:cNvSpPr>
            <a:spLocks noGrp="1"/>
          </p:cNvSpPr>
          <p:nvPr>
            <p:ph type="body"/>
          </p:nvPr>
        </p:nvSpPr>
        <p:spPr/>
        <p:txBody>
          <a:bodyPr wrap="square" lIns="92075" tIns="46038" rIns="92075" bIns="46038" anchor="ctr" anchorCtr="0"/>
          <a:p>
            <a:pPr lvl="0"/>
            <a:endParaRPr lang="zh-CN" altLang="zh-CN" dirty="0"/>
          </a:p>
        </p:txBody>
      </p:sp>
      <p:sp>
        <p:nvSpPr>
          <p:cNvPr id="158724"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幻灯片图像占位符 561153"/>
          <p:cNvSpPr>
            <a:spLocks noGrp="1" noTextEdit="1"/>
          </p:cNvSpPr>
          <p:nvPr>
            <p:ph type="sldImg"/>
          </p:nvPr>
        </p:nvSpPr>
        <p:spPr/>
      </p:sp>
      <p:sp>
        <p:nvSpPr>
          <p:cNvPr id="159747" name="文本占位符 561154"/>
          <p:cNvSpPr>
            <a:spLocks noGrp="1"/>
          </p:cNvSpPr>
          <p:nvPr>
            <p:ph type="body"/>
          </p:nvPr>
        </p:nvSpPr>
        <p:spPr/>
        <p:txBody>
          <a:bodyPr wrap="square" lIns="92075" tIns="46038" rIns="92075" bIns="46038" anchor="ctr" anchorCtr="0"/>
          <a:p>
            <a:pPr lvl="0"/>
            <a:endParaRPr lang="zh-CN" altLang="zh-CN" dirty="0"/>
          </a:p>
        </p:txBody>
      </p:sp>
      <p:sp>
        <p:nvSpPr>
          <p:cNvPr id="159748"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幻灯片图像占位符 492545"/>
          <p:cNvSpPr>
            <a:spLocks noGrp="1" noTextEdit="1"/>
          </p:cNvSpPr>
          <p:nvPr>
            <p:ph type="sldImg"/>
          </p:nvPr>
        </p:nvSpPr>
        <p:spPr/>
      </p:sp>
      <p:sp>
        <p:nvSpPr>
          <p:cNvPr id="160771" name="文本占位符 492546"/>
          <p:cNvSpPr>
            <a:spLocks noGrp="1"/>
          </p:cNvSpPr>
          <p:nvPr>
            <p:ph type="body"/>
          </p:nvPr>
        </p:nvSpPr>
        <p:spPr/>
        <p:txBody>
          <a:bodyPr wrap="square" lIns="92075" tIns="46038" rIns="92075" bIns="46038" anchor="ctr" anchorCtr="0"/>
          <a:p>
            <a:pPr lvl="0"/>
            <a:r>
              <a:rPr lang="zh-CN" altLang="zh-CN" dirty="0"/>
              <a:t> </a:t>
            </a:r>
            <a:endParaRPr lang="zh-CN" altLang="zh-CN" dirty="0"/>
          </a:p>
          <a:p>
            <a:pPr lvl="0"/>
            <a:r>
              <a:rPr lang="zh-CN" altLang="zh-CN" dirty="0"/>
              <a:t>3. 曼哈顿计划</a:t>
            </a:r>
            <a:endParaRPr lang="zh-CN" altLang="zh-CN" dirty="0"/>
          </a:p>
          <a:p>
            <a:pPr lvl="0"/>
            <a:r>
              <a:rPr lang="zh-CN" altLang="zh-CN" dirty="0"/>
              <a:t>奥本海默应用了项目管理的思路和方法，大大缩短了工程所耗时间，促进了二战后项目管理的形成和发展。</a:t>
            </a:r>
            <a:endParaRPr lang="zh-CN" altLang="zh-CN" dirty="0"/>
          </a:p>
          <a:p>
            <a:pPr lvl="0"/>
            <a:r>
              <a:rPr lang="zh-CN" altLang="zh-CN" dirty="0"/>
              <a:t>4. 阿波罗登月计划</a:t>
            </a:r>
            <a:endParaRPr lang="zh-CN" altLang="zh-CN" dirty="0"/>
          </a:p>
          <a:p>
            <a:pPr lvl="0"/>
            <a:r>
              <a:rPr lang="zh-CN" altLang="zh-CN" dirty="0"/>
              <a:t>1961.5-1972.12，历时11.5年。阿波罗登月计划的成功，使得项目管理风靡全球，也使得NASA成为项目管理理论和时间的引领者。美国航空航天局成为全球项目管理的引领者</a:t>
            </a:r>
            <a:endParaRPr lang="zh-CN" altLang="zh-CN" dirty="0"/>
          </a:p>
          <a:p>
            <a:pPr lvl="0"/>
            <a:r>
              <a:rPr lang="zh-CN" altLang="zh-CN" dirty="0"/>
              <a:t>5. 北极星计划</a:t>
            </a:r>
            <a:endParaRPr lang="zh-CN" altLang="zh-CN" dirty="0"/>
          </a:p>
          <a:p>
            <a:pPr lvl="0"/>
            <a:r>
              <a:rPr lang="zh-CN" altLang="zh-CN" dirty="0"/>
              <a:t>北极星计划采用了精细计划协调技术（PERT），将复杂项目的完成效率提高550%。北极星项目管理的成功让人们对项目管理应用于大型复杂项目的信息，项目管理进入近代项目管理阶段。</a:t>
            </a:r>
            <a:endParaRPr lang="zh-CN" altLang="zh-CN" dirty="0"/>
          </a:p>
        </p:txBody>
      </p:sp>
      <p:sp>
        <p:nvSpPr>
          <p:cNvPr id="160772"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Arial Narrow" panose="020B0606020202030204" pitchFamily="34" charset="0"/>
              </a:rPr>
            </a:fld>
            <a:endParaRPr lang="zh-CN" altLang="en-US" sz="1200" dirty="0">
              <a:latin typeface="Arial Narrow" panose="020B0606020202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4" Type="http://schemas.openxmlformats.org/officeDocument/2006/relationships/theme" Target="../theme/theme3.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10&#24180;&#39033;&#30446;&#32463;&#29702;&#34218;&#37329;&#35843;&#26597;&#25253;&#21578;.doc"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4.png"/><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 Id="rId3" Type="http://schemas.openxmlformats.org/officeDocument/2006/relationships/oleObject" Target="../embeddings/oleObject2.bin"/><Relationship Id="rId2" Type="http://schemas.openxmlformats.org/officeDocument/2006/relationships/image" Target="../media/image15.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0.emf"/><Relationship Id="rId3" Type="http://schemas.openxmlformats.org/officeDocument/2006/relationships/oleObject" Target="../embeddings/oleObject4.bin"/><Relationship Id="rId2" Type="http://schemas.openxmlformats.org/officeDocument/2006/relationships/image" Target="../media/image19.png"/><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w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wmf"/></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w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w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wmf"/></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3.w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wmf"/></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blipFill>
        <a:effectLst/>
      </p:bgPr>
    </p:bg>
    <p:spTree>
      <p:nvGrpSpPr>
        <p:cNvPr id="1" name=""/>
        <p:cNvGrpSpPr/>
        <p:nvPr/>
      </p:nvGrpSpPr>
      <p:grpSpPr/>
      <p:sp>
        <p:nvSpPr>
          <p:cNvPr id="4098" name="矩形 11"/>
          <p:cNvSpPr/>
          <p:nvPr/>
        </p:nvSpPr>
        <p:spPr>
          <a:xfrm>
            <a:off x="-58737" y="0"/>
            <a:ext cx="9142412" cy="6858000"/>
          </a:xfrm>
          <a:prstGeom prst="rect">
            <a:avLst/>
          </a:prstGeom>
          <a:solidFill>
            <a:srgbClr val="FFFFFF"/>
          </a:solidFill>
          <a:ln w="9525">
            <a:noFill/>
          </a:ln>
        </p:spPr>
        <p:txBody>
          <a:bodyPr anchor="ctr" anchorCtr="0"/>
          <a:p>
            <a:pPr algn="ctr"/>
            <a:endParaRPr lang="zh-CN" altLang="zh-CN" dirty="0">
              <a:solidFill>
                <a:srgbClr val="FFFFFF"/>
              </a:solidFill>
              <a:latin typeface="Perpetua" panose="02020502060401020303" pitchFamily="18" charset="0"/>
              <a:sym typeface="Perpetua" panose="02020502060401020303" pitchFamily="18" charset="0"/>
            </a:endParaRPr>
          </a:p>
        </p:txBody>
      </p:sp>
      <p:sp>
        <p:nvSpPr>
          <p:cNvPr id="4099" name="矩形 9"/>
          <p:cNvSpPr/>
          <p:nvPr/>
        </p:nvSpPr>
        <p:spPr>
          <a:xfrm>
            <a:off x="63500" y="1397000"/>
            <a:ext cx="9020175" cy="120650"/>
          </a:xfrm>
          <a:prstGeom prst="rect">
            <a:avLst/>
          </a:prstGeom>
          <a:solidFill>
            <a:srgbClr val="E6B0A9"/>
          </a:solidFill>
          <a:ln w="9525">
            <a:noFill/>
          </a:ln>
        </p:spPr>
        <p:txBody>
          <a:bodyPr anchor="ctr" anchorCtr="0"/>
          <a:p>
            <a:pPr algn="ctr"/>
            <a:endParaRPr lang="zh-CN" altLang="zh-CN" dirty="0">
              <a:solidFill>
                <a:srgbClr val="FFFFFF"/>
              </a:solidFill>
              <a:latin typeface="Perpetua" panose="02020502060401020303" pitchFamily="18" charset="0"/>
              <a:sym typeface="Perpetua" panose="02020502060401020303" pitchFamily="18" charset="0"/>
            </a:endParaRPr>
          </a:p>
        </p:txBody>
      </p:sp>
      <p:sp>
        <p:nvSpPr>
          <p:cNvPr id="4100" name="矩形 10"/>
          <p:cNvSpPr/>
          <p:nvPr/>
        </p:nvSpPr>
        <p:spPr>
          <a:xfrm>
            <a:off x="63500" y="2976563"/>
            <a:ext cx="9020175" cy="111125"/>
          </a:xfrm>
          <a:prstGeom prst="rect">
            <a:avLst/>
          </a:prstGeom>
          <a:solidFill>
            <a:srgbClr val="918485"/>
          </a:solidFill>
          <a:ln w="9525">
            <a:noFill/>
          </a:ln>
        </p:spPr>
        <p:txBody>
          <a:bodyPr anchor="ctr" anchorCtr="0"/>
          <a:p>
            <a:pPr algn="ctr"/>
            <a:endParaRPr lang="zh-CN" altLang="zh-CN" dirty="0">
              <a:solidFill>
                <a:srgbClr val="FFFFFF"/>
              </a:solidFill>
              <a:latin typeface="Perpetua" panose="02020502060401020303" pitchFamily="18" charset="0"/>
              <a:sym typeface="Perpetua" panose="02020502060401020303" pitchFamily="18" charset="0"/>
            </a:endParaRPr>
          </a:p>
        </p:txBody>
      </p:sp>
      <p:sp>
        <p:nvSpPr>
          <p:cNvPr id="4101" name="副标题 2"/>
          <p:cNvSpPr>
            <a:spLocks noGrp="1"/>
          </p:cNvSpPr>
          <p:nvPr>
            <p:ph type="subTitle" idx="1"/>
          </p:nvPr>
        </p:nvSpPr>
        <p:spPr>
          <a:xfrm>
            <a:off x="2143125" y="4157980"/>
            <a:ext cx="6123305" cy="880745"/>
          </a:xfrm>
        </p:spPr>
        <p:txBody>
          <a:bodyPr vert="horz" wrap="square" lIns="91440" tIns="45720" rIns="91440" bIns="45720" anchor="t" anchorCtr="0"/>
          <a:p>
            <a:pPr algn="l" eaLnBrk="1" hangingPunct="1">
              <a:lnSpc>
                <a:spcPct val="80000"/>
              </a:lnSpc>
              <a:buClrTx/>
              <a:buSzTx/>
              <a:buFontTx/>
            </a:pPr>
            <a:r>
              <a:rPr lang="zh-CN" altLang="en-US" sz="2600" kern="1200"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授课教师：            欧广宇</a:t>
            </a:r>
            <a:endParaRPr lang="zh-CN" altLang="en-US" sz="2600" kern="1200"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endParaRPr>
          </a:p>
          <a:p>
            <a:pPr algn="l" eaLnBrk="1" hangingPunct="1">
              <a:lnSpc>
                <a:spcPct val="80000"/>
              </a:lnSpc>
              <a:buClrTx/>
              <a:buSzTx/>
              <a:buFontTx/>
            </a:pPr>
            <a:r>
              <a:rPr lang="zh-CN" altLang="en-US" sz="2600" kern="1200" dirty="0">
                <a:solidFill>
                  <a:schemeClr val="tx2"/>
                </a:solidFill>
                <a:latin typeface="华文楷体" panose="02010600040101010101" pitchFamily="2" charset="-122"/>
                <a:ea typeface="华文楷体" panose="02010600040101010101" pitchFamily="2" charset="-122"/>
                <a:cs typeface="华文楷体" panose="02010600040101010101" pitchFamily="2" charset="-122"/>
              </a:rPr>
              <a:t>课程代码 :            12003580</a:t>
            </a:r>
            <a:endParaRPr lang="zh-CN" altLang="en-US" sz="2600" kern="1200" dirty="0">
              <a:solidFill>
                <a:schemeClr val="tx2"/>
              </a:solidFill>
              <a:latin typeface="+mn-lt"/>
              <a:ea typeface="+mn-ea"/>
              <a:cs typeface="+mn-cs"/>
            </a:endParaRPr>
          </a:p>
        </p:txBody>
      </p:sp>
      <p:sp>
        <p:nvSpPr>
          <p:cNvPr id="4102" name="标题 1"/>
          <p:cNvSpPr>
            <a:spLocks noGrp="1"/>
          </p:cNvSpPr>
          <p:nvPr>
            <p:ph type="ctrTitle"/>
          </p:nvPr>
        </p:nvSpPr>
        <p:spPr>
          <a:xfrm>
            <a:off x="1588" y="1397000"/>
            <a:ext cx="9020175" cy="1905000"/>
          </a:xfrm>
        </p:spPr>
        <p:txBody>
          <a:bodyPr vert="horz" wrap="square" lIns="91440" tIns="45720" rIns="91440" bIns="45720" anchor="ctr" anchorCtr="0"/>
          <a:p>
            <a:pPr eaLnBrk="1" hangingPunct="1">
              <a:buClrTx/>
              <a:buSzTx/>
              <a:buFontTx/>
            </a:pPr>
            <a:r>
              <a:rPr lang="zh-CN" altLang="en-US" sz="4400" kern="1200" dirty="0">
                <a:solidFill>
                  <a:schemeClr val="tx1"/>
                </a:solidFill>
                <a:latin typeface="+mj-lt"/>
                <a:ea typeface="+mj-ea"/>
                <a:cs typeface="+mj-cs"/>
              </a:rPr>
              <a:t>项目管理与过程改进</a:t>
            </a:r>
            <a:br>
              <a:rPr lang="zh-CN" altLang="en-US" sz="4400" kern="1200" dirty="0">
                <a:solidFill>
                  <a:schemeClr val="tx1"/>
                </a:solidFill>
                <a:latin typeface="+mj-lt"/>
                <a:ea typeface="+mj-ea"/>
                <a:cs typeface="+mj-cs"/>
              </a:rPr>
            </a:br>
            <a:r>
              <a:rPr lang="zh-CN" altLang="en-US" sz="2400" kern="1200" dirty="0">
                <a:solidFill>
                  <a:schemeClr val="tx1"/>
                </a:solidFill>
                <a:latin typeface="+mj-lt"/>
                <a:ea typeface="+mj-ea"/>
                <a:cs typeface="+mj-cs"/>
              </a:rPr>
              <a:t>Software Project Management and Process Improvement</a:t>
            </a:r>
            <a:endParaRPr lang="zh-CN" altLang="en-US" sz="2400" kern="1200" dirty="0">
              <a:solidFill>
                <a:schemeClr val="tx1"/>
              </a:solidFill>
              <a:latin typeface="+mj-lt"/>
              <a:ea typeface="+mj-ea"/>
              <a:cs typeface="+mj-cs"/>
            </a:endParaRPr>
          </a:p>
        </p:txBody>
      </p:sp>
      <p:sp>
        <p:nvSpPr>
          <p:cNvPr id="4103" name="灯片编号占位符 4"/>
          <p:cNvSpPr>
            <a:spLocks noGrp="1"/>
          </p:cNvSpPr>
          <p:nvPr/>
        </p:nvSpPr>
        <p:spPr>
          <a:xfrm>
            <a:off x="146050" y="6210300"/>
            <a:ext cx="457200" cy="457200"/>
          </a:xfrm>
          <a:prstGeom prst="ellipse">
            <a:avLst/>
          </a:prstGeom>
          <a:solidFill>
            <a:srgbClr val="FFFFFF"/>
          </a:solidFill>
          <a:ln w="9525">
            <a:noFill/>
          </a:ln>
        </p:spPr>
        <p:txBody>
          <a:bodyPr lIns="0" tIns="0" rIns="0" bIns="0"/>
          <a:p>
            <a:fld id="{9A0DB2DC-4C9A-4742-B13C-FB6460FD3503}" type="slidenum">
              <a:rPr lang="zh-CN" altLang="en-US" sz="1400" dirty="0">
                <a:solidFill>
                  <a:srgbClr val="FFFFFF"/>
                </a:solidFill>
                <a:latin typeface="Arial" panose="020B0604020202020204" pitchFamily="34" charset="0"/>
              </a:rPr>
            </a:fld>
            <a:endParaRPr lang="zh-CN" altLang="en-US" sz="1400" dirty="0">
              <a:solidFill>
                <a:srgbClr val="FFFFFF"/>
              </a:solidFill>
              <a:latin typeface="Arial" panose="020B0604020202020204" pitchFamily="34" charset="0"/>
            </a:endParaRPr>
          </a:p>
        </p:txBody>
      </p:sp>
      <p:sp>
        <p:nvSpPr>
          <p:cNvPr id="410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410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1026"/>
          <p:cNvSpPr>
            <a:spLocks noGrp="1"/>
          </p:cNvSpPr>
          <p:nvPr>
            <p:ph type="title"/>
          </p:nvPr>
        </p:nvSpPr>
        <p:spPr>
          <a:xfrm>
            <a:off x="395288" y="333375"/>
            <a:ext cx="7772400" cy="11430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项目定义</a:t>
            </a:r>
            <a:endParaRPr lang="zh-CN" altLang="en-US" dirty="0">
              <a:latin typeface="华文隶书" panose="02010800040101010101" pitchFamily="2" charset="-122"/>
              <a:ea typeface="华文隶书" panose="02010800040101010101" pitchFamily="2" charset="-122"/>
            </a:endParaRPr>
          </a:p>
        </p:txBody>
      </p:sp>
      <p:sp>
        <p:nvSpPr>
          <p:cNvPr id="13315" name="页脚占位符 3"/>
          <p:cNvSpPr txBox="1">
            <a:spLocks noGrp="1"/>
          </p:cNvSpPr>
          <p:nvPr>
            <p:ph type="ftr" sz="quarter" idx="11"/>
          </p:nvPr>
        </p:nvSpPr>
        <p:spPr>
          <a:xfrm>
            <a:off x="2124075" y="6165850"/>
            <a:ext cx="5421313"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13316"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sp>
        <p:nvSpPr>
          <p:cNvPr id="25605" name="Rectangle 1027"/>
          <p:cNvSpPr>
            <a:spLocks noGrp="1" noChangeArrowheads="1"/>
          </p:cNvSpPr>
          <p:nvPr>
            <p:ph idx="1"/>
          </p:nvPr>
        </p:nvSpPr>
        <p:spPr>
          <a:xfrm>
            <a:off x="395288" y="2205038"/>
            <a:ext cx="8369300" cy="1511300"/>
          </a:xfrm>
          <a:ln w="28575">
            <a:solidFill>
              <a:schemeClr val="accent1">
                <a:lumMod val="75000"/>
              </a:schemeClr>
            </a:solidFill>
          </a:ln>
        </p:spPr>
        <p:txBody>
          <a:bodyPr vert="horz" wrap="square" lIns="91440" tIns="45720" rIns="91440" bIns="45720" numCol="1" anchor="t" anchorCtr="0" compatLnSpc="1">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panose="05000000000000000000"/>
              <a:buNone/>
              <a:defRPr/>
            </a:pPr>
            <a:r>
              <a:rPr kumimoji="0" lang="zh-CN" altLang="en-US" sz="2900" b="1" i="0" u="none" strike="noStrike" kern="1200" cap="none" spc="0" normalizeH="0" baseline="0" noProof="0" dirty="0" smtClean="0">
                <a:ln>
                  <a:noFill/>
                </a:ln>
                <a:solidFill>
                  <a:schemeClr val="bg2">
                    <a:lumMod val="50000"/>
                  </a:schemeClr>
                </a:solidFill>
                <a:effectLst/>
                <a:uLnTx/>
                <a:uFillTx/>
                <a:latin typeface="华文新魏" panose="02010800040101010101" pitchFamily="2" charset="-122"/>
                <a:ea typeface="华文新魏" panose="02010800040101010101" pitchFamily="2" charset="-122"/>
                <a:cs typeface="+mn-cs"/>
              </a:rPr>
              <a:t>项目是为了创造一个</a:t>
            </a:r>
            <a:r>
              <a:rPr kumimoji="0" lang="zh-CN" altLang="en-US" sz="2900" b="1" i="0" u="sng" strike="noStrike" kern="120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唯一</a:t>
            </a:r>
            <a:r>
              <a:rPr kumimoji="0" lang="zh-CN" altLang="en-US" sz="2900" b="1" i="0" u="none" strike="noStrike" kern="1200" cap="none" spc="0" normalizeH="0" baseline="0" noProof="0" dirty="0" smtClean="0">
                <a:ln>
                  <a:noFill/>
                </a:ln>
                <a:solidFill>
                  <a:schemeClr val="bg2">
                    <a:lumMod val="50000"/>
                  </a:schemeClr>
                </a:solidFill>
                <a:effectLst/>
                <a:uLnTx/>
                <a:uFillTx/>
                <a:latin typeface="华文新魏" panose="02010800040101010101" pitchFamily="2" charset="-122"/>
                <a:ea typeface="华文新魏" panose="02010800040101010101" pitchFamily="2" charset="-122"/>
                <a:cs typeface="+mn-cs"/>
              </a:rPr>
              <a:t>的产品或提供一个唯一的服务而进行的</a:t>
            </a:r>
            <a:r>
              <a:rPr kumimoji="0" lang="zh-CN" altLang="en-US" sz="2900" b="1" i="0" u="sng" strike="noStrike" kern="120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临时性</a:t>
            </a:r>
            <a:r>
              <a:rPr kumimoji="0" lang="zh-CN" altLang="en-US" sz="2900" b="1" i="0" u="none" strike="noStrike" kern="1200" cap="none" spc="0" normalizeH="0" baseline="0" noProof="0" dirty="0" smtClean="0">
                <a:ln>
                  <a:noFill/>
                </a:ln>
                <a:solidFill>
                  <a:schemeClr val="bg2">
                    <a:lumMod val="50000"/>
                  </a:schemeClr>
                </a:solidFill>
                <a:effectLst/>
                <a:uLnTx/>
                <a:uFillTx/>
                <a:latin typeface="华文新魏" panose="02010800040101010101" pitchFamily="2" charset="-122"/>
                <a:ea typeface="华文新魏" panose="02010800040101010101" pitchFamily="2" charset="-122"/>
                <a:cs typeface="+mn-cs"/>
              </a:rPr>
              <a:t>的努力。</a:t>
            </a:r>
            <a:endParaRPr kumimoji="0" lang="zh-CN" altLang="en-US" sz="2900" b="1" i="0" u="none" strike="noStrike" kern="1200" cap="none" spc="0" normalizeH="0" baseline="0" noProof="0" dirty="0" smtClean="0">
              <a:ln>
                <a:noFill/>
              </a:ln>
              <a:solidFill>
                <a:schemeClr val="bg2">
                  <a:lumMod val="50000"/>
                </a:schemeClr>
              </a:solidFill>
              <a:effectLst/>
              <a:uLnTx/>
              <a:uFillTx/>
              <a:latin typeface="华文新魏" panose="02010800040101010101" pitchFamily="2" charset="-122"/>
              <a:ea typeface="华文新魏" panose="02010800040101010101" pitchFamily="2" charset="-122"/>
              <a:cs typeface="+mn-cs"/>
            </a:endParaRPr>
          </a:p>
        </p:txBody>
      </p:sp>
      <p:pic>
        <p:nvPicPr>
          <p:cNvPr id="13318" name="Picture 6"/>
          <p:cNvPicPr>
            <a:picLocks noChangeAspect="1"/>
          </p:cNvPicPr>
          <p:nvPr/>
        </p:nvPicPr>
        <p:blipFill>
          <a:blip r:embed="rId1"/>
          <a:stretch>
            <a:fillRect/>
          </a:stretch>
        </p:blipFill>
        <p:spPr>
          <a:xfrm>
            <a:off x="3419475" y="4005263"/>
            <a:ext cx="2695575" cy="2095500"/>
          </a:xfrm>
          <a:prstGeom prst="rect">
            <a:avLst/>
          </a:prstGeom>
          <a:noFill/>
          <a:ln w="25400">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xfrm>
            <a:off x="323850" y="188913"/>
            <a:ext cx="8153400" cy="990600"/>
          </a:xfrm>
        </p:spPr>
        <p:txBody>
          <a:bodyPr vert="horz" wrap="square" lIns="91440" tIns="45720" rIns="91440" bIns="45720" anchor="ctr" anchorCtr="0"/>
          <a:p>
            <a:pPr eaLnBrk="1" hangingPunct="1"/>
            <a:r>
              <a:rPr lang="zh-CN" altLang="en-US" dirty="0">
                <a:latin typeface="华文隶书" panose="02010800040101010101" pitchFamily="2" charset="-122"/>
                <a:ea typeface="华文隶书" panose="02010800040101010101" pitchFamily="2" charset="-122"/>
              </a:rPr>
              <a:t>项目的特征</a:t>
            </a:r>
            <a:endParaRPr lang="zh-CN" altLang="en-US" dirty="0"/>
          </a:p>
        </p:txBody>
      </p:sp>
      <p:sp>
        <p:nvSpPr>
          <p:cNvPr id="14339" name="页脚占位符 3"/>
          <p:cNvSpPr txBox="1">
            <a:spLocks noGrp="1"/>
          </p:cNvSpPr>
          <p:nvPr>
            <p:ph type="ftr" sz="quarter" idx="11"/>
          </p:nvPr>
        </p:nvSpPr>
        <p:spPr>
          <a:xfrm>
            <a:off x="2124075" y="6308725"/>
            <a:ext cx="5421313"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solidFill>
                  <a:schemeClr val="tx2"/>
                </a:solidFill>
                <a:latin typeface="Arial Narrow" panose="020B0606020202030204" pitchFamily="34" charset="0"/>
              </a:rPr>
              <a:t> chapter__1</a:t>
            </a:r>
            <a:endParaRPr lang="en-US" altLang="zh-CN" sz="1400" dirty="0">
              <a:solidFill>
                <a:schemeClr val="tx2"/>
              </a:solidFill>
              <a:latin typeface="Arial Narrow" panose="020B0606020202030204" pitchFamily="34" charset="0"/>
            </a:endParaRPr>
          </a:p>
        </p:txBody>
      </p:sp>
      <p:sp>
        <p:nvSpPr>
          <p:cNvPr id="14340"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pPr>
            <a:fld id="{9A0DB2DC-4C9A-4742-B13C-FB6460FD3503}" type="slidenum">
              <a:rPr lang="en-US" altLang="zh-CN" sz="1200" b="1" dirty="0">
                <a:solidFill>
                  <a:srgbClr val="FFFFFF"/>
                </a:solidFill>
                <a:latin typeface="Arial Narrow" panose="020B0606020202030204" pitchFamily="34" charset="0"/>
              </a:rPr>
            </a:fld>
            <a:endParaRPr lang="en-US" altLang="zh-CN" sz="1200" b="1" dirty="0">
              <a:solidFill>
                <a:srgbClr val="FFFFFF"/>
              </a:solidFill>
              <a:latin typeface="Arial Narrow" panose="020B0606020202030204" pitchFamily="34" charset="0"/>
            </a:endParaRPr>
          </a:p>
        </p:txBody>
      </p:sp>
      <p:pic>
        <p:nvPicPr>
          <p:cNvPr id="14341" name="图片 2"/>
          <p:cNvPicPr>
            <a:picLocks noChangeAspect="1"/>
          </p:cNvPicPr>
          <p:nvPr/>
        </p:nvPicPr>
        <p:blipFill>
          <a:blip r:embed="rId1"/>
          <a:stretch>
            <a:fillRect/>
          </a:stretch>
        </p:blipFill>
        <p:spPr>
          <a:xfrm>
            <a:off x="1263650" y="955675"/>
            <a:ext cx="7143750" cy="53530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279400" y="260350"/>
            <a:ext cx="7772400" cy="11430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项目与日常运作</a:t>
            </a:r>
            <a:endParaRPr lang="zh-CN" altLang="en-US" dirty="0">
              <a:latin typeface="华文隶书" panose="02010800040101010101" pitchFamily="2" charset="-122"/>
              <a:ea typeface="华文隶书" panose="02010800040101010101" pitchFamily="2" charset="-122"/>
            </a:endParaRPr>
          </a:p>
        </p:txBody>
      </p:sp>
      <p:sp>
        <p:nvSpPr>
          <p:cNvPr id="15363" name="页脚占位符 3"/>
          <p:cNvSpPr txBox="1">
            <a:spLocks noGrp="1"/>
          </p:cNvSpPr>
          <p:nvPr>
            <p:ph type="ftr" sz="quarter" idx="11"/>
          </p:nvPr>
        </p:nvSpPr>
        <p:spPr>
          <a:xfrm>
            <a:off x="2078038" y="6237288"/>
            <a:ext cx="5421312"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15364"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sp>
        <p:nvSpPr>
          <p:cNvPr id="15365" name="Rectangle 3"/>
          <p:cNvSpPr>
            <a:spLocks noGrp="1"/>
          </p:cNvSpPr>
          <p:nvPr>
            <p:ph idx="1"/>
          </p:nvPr>
        </p:nvSpPr>
        <p:spPr>
          <a:xfrm>
            <a:off x="685800" y="1981200"/>
            <a:ext cx="3810000" cy="4114800"/>
          </a:xfrm>
        </p:spPr>
        <p:txBody>
          <a:bodyPr vert="horz" wrap="square" lIns="91440" tIns="45720" rIns="91440" bIns="45720" anchor="t" anchorCtr="0"/>
          <a:p>
            <a:pPr marL="514350" indent="-514350" eaLnBrk="1" hangingPunct="1">
              <a:spcBef>
                <a:spcPts val="700"/>
              </a:spcBef>
              <a:buClr>
                <a:schemeClr val="accent2"/>
              </a:buClr>
              <a:buSzPct val="60000"/>
              <a:buFontTx/>
              <a:buAutoNum type="circleNumDbPlain"/>
            </a:pPr>
            <a:r>
              <a:rPr lang="zh-CN" altLang="en-US" dirty="0">
                <a:latin typeface="华文新魏" panose="02010800040101010101" pitchFamily="2" charset="-122"/>
                <a:ea typeface="华文新魏" panose="02010800040101010101" pitchFamily="2" charset="-122"/>
              </a:rPr>
              <a:t>上课 </a:t>
            </a:r>
            <a:endParaRPr lang="zh-CN" altLang="en-US" dirty="0">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Tx/>
              <a:buAutoNum type="circleNumDbPlain"/>
            </a:pPr>
            <a:r>
              <a:rPr lang="zh-CN" altLang="en-US" dirty="0">
                <a:solidFill>
                  <a:srgbClr val="0063C6"/>
                </a:solidFill>
                <a:latin typeface="华文新魏" panose="02010800040101010101" pitchFamily="2" charset="-122"/>
                <a:ea typeface="华文新魏" panose="02010800040101010101" pitchFamily="2" charset="-122"/>
              </a:rPr>
              <a:t>野餐活动</a:t>
            </a:r>
            <a:endParaRPr lang="zh-CN" altLang="en-US" dirty="0">
              <a:solidFill>
                <a:srgbClr val="0063C6"/>
              </a:solidFill>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Tx/>
              <a:buAutoNum type="circleNumDbPlain"/>
            </a:pPr>
            <a:r>
              <a:rPr lang="zh-CN" altLang="en-US" dirty="0">
                <a:solidFill>
                  <a:srgbClr val="0063C6"/>
                </a:solidFill>
                <a:latin typeface="华文新魏" panose="02010800040101010101" pitchFamily="2" charset="-122"/>
                <a:ea typeface="华文新魏" panose="02010800040101010101" pitchFamily="2" charset="-122"/>
              </a:rPr>
              <a:t>集体婚礼</a:t>
            </a:r>
            <a:endParaRPr lang="zh-CN" altLang="en-US" dirty="0">
              <a:solidFill>
                <a:srgbClr val="0063C6"/>
              </a:solidFill>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Tx/>
              <a:buAutoNum type="circleNumDbPlain"/>
            </a:pPr>
            <a:r>
              <a:rPr lang="zh-CN" altLang="en-US" dirty="0">
                <a:latin typeface="华文新魏" panose="02010800040101010101" pitchFamily="2" charset="-122"/>
                <a:ea typeface="华文新魏" panose="02010800040101010101" pitchFamily="2" charset="-122"/>
              </a:rPr>
              <a:t>社区保安</a:t>
            </a:r>
            <a:endParaRPr lang="zh-CN" altLang="en-US" dirty="0">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Tx/>
              <a:buAutoNum type="circleNumDbPlain"/>
            </a:pPr>
            <a:r>
              <a:rPr lang="zh-CN" altLang="en-US" dirty="0">
                <a:solidFill>
                  <a:srgbClr val="0063C6"/>
                </a:solidFill>
                <a:latin typeface="华文新魏" panose="02010800040101010101" pitchFamily="2" charset="-122"/>
                <a:ea typeface="华文新魏" panose="02010800040101010101" pitchFamily="2" charset="-122"/>
              </a:rPr>
              <a:t>开发操作系统</a:t>
            </a:r>
            <a:endParaRPr lang="zh-CN" altLang="en-US" dirty="0">
              <a:solidFill>
                <a:srgbClr val="0063C6"/>
              </a:solidFill>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Tx/>
              <a:buAutoNum type="circleNumDbPlain"/>
            </a:pPr>
            <a:r>
              <a:rPr lang="zh-CN" altLang="en-US" dirty="0">
                <a:latin typeface="华文新魏" panose="02010800040101010101" pitchFamily="2" charset="-122"/>
                <a:ea typeface="华文新魏" panose="02010800040101010101" pitchFamily="2" charset="-122"/>
              </a:rPr>
              <a:t>每天的卫生保洁 </a:t>
            </a:r>
            <a:endParaRPr lang="zh-CN" altLang="en-US" dirty="0">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Tx/>
              <a:buAutoNum type="circleNumDbPlain"/>
            </a:pPr>
            <a:r>
              <a:rPr lang="zh-CN" altLang="en-US" dirty="0">
                <a:solidFill>
                  <a:srgbClr val="0063C6"/>
                </a:solidFill>
                <a:latin typeface="华文新魏" panose="02010800040101010101" pitchFamily="2" charset="-122"/>
                <a:ea typeface="华文新魏" panose="02010800040101010101" pitchFamily="2" charset="-122"/>
              </a:rPr>
              <a:t>神州飞船计划</a:t>
            </a:r>
            <a:endParaRPr lang="zh-CN" altLang="en-US" dirty="0">
              <a:solidFill>
                <a:srgbClr val="0063C6"/>
              </a:solidFill>
              <a:latin typeface="华文新魏" panose="02010800040101010101" pitchFamily="2" charset="-122"/>
              <a:ea typeface="华文新魏" panose="02010800040101010101" pitchFamily="2" charset="-122"/>
            </a:endParaRPr>
          </a:p>
          <a:p>
            <a:pPr marL="514350" indent="-514350" eaLnBrk="1" hangingPunct="1">
              <a:spcBef>
                <a:spcPts val="700"/>
              </a:spcBef>
              <a:buClr>
                <a:schemeClr val="accent2"/>
              </a:buClr>
              <a:buSzPct val="60000"/>
              <a:buFont typeface="Wingdings" panose="05000000000000000000" pitchFamily="2" charset="2"/>
              <a:buAutoNum type="circleNumDbPlain"/>
            </a:pPr>
            <a:endParaRPr lang="en-US" altLang="zh-CN" sz="2900" dirty="0">
              <a:latin typeface="黑体" panose="02010609060101010101" pitchFamily="49" charset="-122"/>
              <a:ea typeface="黑体" panose="02010609060101010101" pitchFamily="49" charset="-122"/>
            </a:endParaRPr>
          </a:p>
        </p:txBody>
      </p:sp>
      <p:sp>
        <p:nvSpPr>
          <p:cNvPr id="15366" name="Text Box 5"/>
          <p:cNvSpPr txBox="1"/>
          <p:nvPr/>
        </p:nvSpPr>
        <p:spPr>
          <a:xfrm>
            <a:off x="6248400" y="4464050"/>
            <a:ext cx="1981200" cy="523875"/>
          </a:xfrm>
          <a:prstGeom prst="rect">
            <a:avLst/>
          </a:prstGeom>
          <a:noFill/>
          <a:ln w="25400">
            <a:noFill/>
          </a:ln>
        </p:spPr>
        <p:txBody>
          <a:bodyPr>
            <a:spAutoFit/>
          </a:bodyPr>
          <a:p>
            <a:pPr>
              <a:spcBef>
                <a:spcPct val="50000"/>
              </a:spcBef>
              <a:buSzPct val="100000"/>
              <a:buFont typeface="Wingdings" panose="05000000000000000000" pitchFamily="2" charset="2"/>
            </a:pPr>
            <a:r>
              <a:rPr lang="zh-CN" altLang="en-US" sz="2800" dirty="0">
                <a:latin typeface="华文新魏" panose="02010800040101010101" pitchFamily="2" charset="-122"/>
                <a:ea typeface="华文新魏" panose="02010800040101010101" pitchFamily="2" charset="-122"/>
              </a:rPr>
              <a:t>日常运作</a:t>
            </a:r>
            <a:endParaRPr lang="zh-CN" altLang="en-US" sz="2800" dirty="0">
              <a:latin typeface="华文新魏" panose="02010800040101010101" pitchFamily="2" charset="-122"/>
              <a:ea typeface="华文新魏" panose="02010800040101010101" pitchFamily="2" charset="-122"/>
            </a:endParaRPr>
          </a:p>
        </p:txBody>
      </p:sp>
      <p:sp>
        <p:nvSpPr>
          <p:cNvPr id="15367" name="Text Box 6"/>
          <p:cNvSpPr txBox="1"/>
          <p:nvPr/>
        </p:nvSpPr>
        <p:spPr>
          <a:xfrm>
            <a:off x="6553200" y="2286000"/>
            <a:ext cx="1981200" cy="523875"/>
          </a:xfrm>
          <a:prstGeom prst="rect">
            <a:avLst/>
          </a:prstGeom>
          <a:noFill/>
          <a:ln w="25400">
            <a:noFill/>
          </a:ln>
        </p:spPr>
        <p:txBody>
          <a:bodyPr>
            <a:spAutoFit/>
          </a:bodyPr>
          <a:p>
            <a:pPr>
              <a:spcBef>
                <a:spcPct val="50000"/>
              </a:spcBef>
              <a:buSzPct val="100000"/>
              <a:buFont typeface="Wingdings" panose="05000000000000000000" pitchFamily="2" charset="2"/>
            </a:pPr>
            <a:r>
              <a:rPr lang="zh-CN" altLang="en-US" sz="2800" dirty="0">
                <a:latin typeface="华文新魏" panose="02010800040101010101" pitchFamily="2" charset="-122"/>
                <a:ea typeface="华文新魏" panose="02010800040101010101" pitchFamily="2" charset="-122"/>
              </a:rPr>
              <a:t>项目</a:t>
            </a:r>
            <a:endParaRPr lang="zh-CN" altLang="en-US" sz="2800" dirty="0">
              <a:latin typeface="华文新魏" panose="02010800040101010101" pitchFamily="2" charset="-122"/>
              <a:ea typeface="华文新魏" panose="02010800040101010101" pitchFamily="2" charset="-122"/>
            </a:endParaRPr>
          </a:p>
        </p:txBody>
      </p:sp>
      <p:sp>
        <p:nvSpPr>
          <p:cNvPr id="15368" name="Line 8"/>
          <p:cNvSpPr/>
          <p:nvPr/>
        </p:nvSpPr>
        <p:spPr>
          <a:xfrm flipV="1">
            <a:off x="3671888" y="2849563"/>
            <a:ext cx="3276600" cy="2667000"/>
          </a:xfrm>
          <a:prstGeom prst="line">
            <a:avLst/>
          </a:prstGeom>
          <a:ln w="25400" cap="flat" cmpd="sng">
            <a:solidFill>
              <a:schemeClr val="tx1"/>
            </a:solidFill>
            <a:prstDash val="solid"/>
            <a:headEnd type="none" w="sm" len="sm"/>
            <a:tailEnd type="stealth" w="med" len="lg"/>
          </a:ln>
        </p:spPr>
      </p:sp>
      <p:sp>
        <p:nvSpPr>
          <p:cNvPr id="15369" name="Line 9"/>
          <p:cNvSpPr/>
          <p:nvPr/>
        </p:nvSpPr>
        <p:spPr>
          <a:xfrm flipV="1">
            <a:off x="3535363" y="2743200"/>
            <a:ext cx="3124200" cy="1600200"/>
          </a:xfrm>
          <a:prstGeom prst="line">
            <a:avLst/>
          </a:prstGeom>
          <a:ln w="25400" cap="flat" cmpd="sng">
            <a:solidFill>
              <a:schemeClr val="tx1"/>
            </a:solidFill>
            <a:prstDash val="solid"/>
            <a:headEnd type="none" w="sm" len="sm"/>
            <a:tailEnd type="stealth" w="med" len="lg"/>
          </a:ln>
        </p:spPr>
      </p:sp>
      <p:sp>
        <p:nvSpPr>
          <p:cNvPr id="15370" name="Line 10"/>
          <p:cNvSpPr/>
          <p:nvPr/>
        </p:nvSpPr>
        <p:spPr>
          <a:xfrm flipV="1">
            <a:off x="2925763" y="2514600"/>
            <a:ext cx="3733800" cy="228600"/>
          </a:xfrm>
          <a:prstGeom prst="line">
            <a:avLst/>
          </a:prstGeom>
          <a:ln w="25400" cap="flat" cmpd="sng">
            <a:solidFill>
              <a:schemeClr val="tx1"/>
            </a:solidFill>
            <a:prstDash val="solid"/>
            <a:headEnd type="none" w="sm" len="sm"/>
            <a:tailEnd type="stealth" w="med" len="lg"/>
          </a:ln>
        </p:spPr>
      </p:sp>
      <p:sp>
        <p:nvSpPr>
          <p:cNvPr id="15371" name="Line 11"/>
          <p:cNvSpPr/>
          <p:nvPr/>
        </p:nvSpPr>
        <p:spPr>
          <a:xfrm flipV="1">
            <a:off x="2846388" y="2636838"/>
            <a:ext cx="3886200" cy="762000"/>
          </a:xfrm>
          <a:prstGeom prst="line">
            <a:avLst/>
          </a:prstGeom>
          <a:ln w="25400" cap="flat" cmpd="sng">
            <a:solidFill>
              <a:schemeClr val="tx1"/>
            </a:solidFill>
            <a:prstDash val="solid"/>
            <a:headEnd type="none" w="sm" len="sm"/>
            <a:tailEnd type="stealth" w="med" len="lg"/>
          </a:ln>
        </p:spPr>
      </p:sp>
      <p:sp>
        <p:nvSpPr>
          <p:cNvPr id="15372" name="Line 12"/>
          <p:cNvSpPr/>
          <p:nvPr/>
        </p:nvSpPr>
        <p:spPr>
          <a:xfrm>
            <a:off x="2147888" y="2286000"/>
            <a:ext cx="4800600" cy="2133600"/>
          </a:xfrm>
          <a:prstGeom prst="line">
            <a:avLst/>
          </a:prstGeom>
          <a:ln w="25400" cap="flat" cmpd="sng">
            <a:solidFill>
              <a:schemeClr val="tx1"/>
            </a:solidFill>
            <a:prstDash val="solid"/>
            <a:headEnd type="none" w="sm" len="sm"/>
            <a:tailEnd type="stealth" w="med" len="lg"/>
          </a:ln>
        </p:spPr>
      </p:sp>
      <p:sp>
        <p:nvSpPr>
          <p:cNvPr id="15373" name="Line 13"/>
          <p:cNvSpPr/>
          <p:nvPr/>
        </p:nvSpPr>
        <p:spPr>
          <a:xfrm>
            <a:off x="2913063" y="3962400"/>
            <a:ext cx="3868737" cy="533400"/>
          </a:xfrm>
          <a:prstGeom prst="line">
            <a:avLst/>
          </a:prstGeom>
          <a:ln w="25400" cap="flat" cmpd="sng">
            <a:solidFill>
              <a:schemeClr val="tx1"/>
            </a:solidFill>
            <a:prstDash val="solid"/>
            <a:headEnd type="none" w="sm" len="sm"/>
            <a:tailEnd type="stealth" w="med" len="lg"/>
          </a:ln>
        </p:spPr>
      </p:sp>
      <p:sp>
        <p:nvSpPr>
          <p:cNvPr id="15374" name="Line 14"/>
          <p:cNvSpPr/>
          <p:nvPr/>
        </p:nvSpPr>
        <p:spPr>
          <a:xfrm flipV="1">
            <a:off x="4222750" y="4724400"/>
            <a:ext cx="1947863" cy="433388"/>
          </a:xfrm>
          <a:prstGeom prst="line">
            <a:avLst/>
          </a:prstGeom>
          <a:ln w="25400" cap="flat" cmpd="sng">
            <a:solidFill>
              <a:schemeClr val="tx1"/>
            </a:solidFill>
            <a:prstDash val="solid"/>
            <a:headEnd type="none" w="sm" len="sm"/>
            <a:tailEnd type="stealth" w="med" len="lg"/>
          </a:ln>
        </p:spPr>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346113"/>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项目与日常运作的区别</a:t>
            </a:r>
            <a:endParaRPr lang="zh-CN" altLang="en-US" dirty="0">
              <a:latin typeface="黑体" panose="02010609060101010101" pitchFamily="49" charset="-122"/>
              <a:ea typeface="黑体" panose="02010609060101010101" pitchFamily="49" charset="-122"/>
            </a:endParaRPr>
          </a:p>
        </p:txBody>
      </p:sp>
      <p:sp>
        <p:nvSpPr>
          <p:cNvPr id="346115" name="内容占位符 346114"/>
          <p:cNvSpPr>
            <a:spLocks noGrp="1"/>
          </p:cNvSpPr>
          <p:nvPr>
            <p:ph idx="1"/>
          </p:nvPr>
        </p:nvSpPr>
        <p:spPr/>
        <p:txBody>
          <a:bodyPr vert="horz" wrap="square" lIns="91440" tIns="45720" rIns="91440" bIns="45720" anchor="t" anchorCtr="0"/>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项目是一次性的，日常</a:t>
            </a:r>
            <a:r>
              <a:rPr lang="zh-CN" altLang="en-US" dirty="0">
                <a:solidFill>
                  <a:srgbClr val="000000"/>
                </a:solidFill>
                <a:latin typeface="黑体" panose="02010609060101010101" pitchFamily="49" charset="-122"/>
                <a:ea typeface="黑体" panose="02010609060101010101" pitchFamily="49" charset="-122"/>
              </a:rPr>
              <a:t>运作</a:t>
            </a:r>
            <a:r>
              <a:rPr lang="zh-CN" altLang="en-US" dirty="0">
                <a:latin typeface="黑体" panose="02010609060101010101" pitchFamily="49" charset="-122"/>
                <a:ea typeface="黑体" panose="02010609060101010101" pitchFamily="49" charset="-122"/>
              </a:rPr>
              <a:t>是重复进行的，</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项目是以目标为导向的，日常运作是通过效率和有效性体现的，</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项目是通过项目经理及其团队工作完成的，而日常运作是职能式的线性管理；</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项目存在大量的变更管理，而日常运作则基本保持持续的连贯性的。 </a:t>
            </a:r>
            <a:endParaRPr lang="zh-CN" altLang="en-US" dirty="0">
              <a:latin typeface="黑体" panose="02010609060101010101" pitchFamily="49" charset="-122"/>
              <a:ea typeface="黑体" panose="02010609060101010101" pitchFamily="49" charset="-122"/>
            </a:endParaRPr>
          </a:p>
        </p:txBody>
      </p:sp>
      <p:sp>
        <p:nvSpPr>
          <p:cNvPr id="16388"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1638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15">
                                            <p:txEl>
                                              <p:charRg st="0" end="20"/>
                                            </p:txEl>
                                          </p:spTgt>
                                        </p:tgtEl>
                                        <p:attrNameLst>
                                          <p:attrName>style.visibility</p:attrName>
                                        </p:attrNameLst>
                                      </p:cBhvr>
                                      <p:to>
                                        <p:strVal val="visible"/>
                                      </p:to>
                                    </p:set>
                                    <p:animEffect transition="in" filter="blinds(horizontal)">
                                      <p:cBhvr>
                                        <p:cTn id="7" dur="500"/>
                                        <p:tgtEl>
                                          <p:spTgt spid="346115">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6115">
                                            <p:txEl>
                                              <p:charRg st="20" end="49"/>
                                            </p:txEl>
                                          </p:spTgt>
                                        </p:tgtEl>
                                        <p:attrNameLst>
                                          <p:attrName>style.visibility</p:attrName>
                                        </p:attrNameLst>
                                      </p:cBhvr>
                                      <p:to>
                                        <p:strVal val="visible"/>
                                      </p:to>
                                    </p:set>
                                    <p:animEffect transition="in" filter="blinds(horizontal)">
                                      <p:cBhvr>
                                        <p:cTn id="12" dur="500"/>
                                        <p:tgtEl>
                                          <p:spTgt spid="346115">
                                            <p:txEl>
                                              <p:charRg st="20"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6115">
                                            <p:txEl>
                                              <p:charRg st="49" end="84"/>
                                            </p:txEl>
                                          </p:spTgt>
                                        </p:tgtEl>
                                        <p:attrNameLst>
                                          <p:attrName>style.visibility</p:attrName>
                                        </p:attrNameLst>
                                      </p:cBhvr>
                                      <p:to>
                                        <p:strVal val="visible"/>
                                      </p:to>
                                    </p:set>
                                    <p:animEffect transition="in" filter="blinds(horizontal)">
                                      <p:cBhvr>
                                        <p:cTn id="17" dur="500"/>
                                        <p:tgtEl>
                                          <p:spTgt spid="346115">
                                            <p:txEl>
                                              <p:charRg st="49"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6115">
                                            <p:txEl>
                                              <p:charRg st="84" end="116"/>
                                            </p:txEl>
                                          </p:spTgt>
                                        </p:tgtEl>
                                        <p:attrNameLst>
                                          <p:attrName>style.visibility</p:attrName>
                                        </p:attrNameLst>
                                      </p:cBhvr>
                                      <p:to>
                                        <p:strVal val="visible"/>
                                      </p:to>
                                    </p:set>
                                    <p:animEffect transition="in" filter="blinds(horizontal)">
                                      <p:cBhvr>
                                        <p:cTn id="22" dur="500"/>
                                        <p:tgtEl>
                                          <p:spTgt spid="346115">
                                            <p:txEl>
                                              <p:charRg st="84"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kern="0" noProof="0" dirty="0" smtClean="0">
                <a:ln>
                  <a:noFill/>
                </a:ln>
                <a:effectLst/>
                <a:uLnTx/>
                <a:uFillTx/>
                <a:latin typeface="华文中宋" panose="02010600040101010101" pitchFamily="2" charset="-122"/>
                <a:ea typeface="华文中宋" panose="02010600040101010101" pitchFamily="2" charset="-122"/>
                <a:sym typeface="+mn-ea"/>
              </a:rPr>
              <a:t>项目举例</a:t>
            </a:r>
            <a:r>
              <a:rPr lang="en-US" altLang="zh-CN" b="1" kern="0" noProof="0" dirty="0" smtClean="0">
                <a:ln>
                  <a:noFill/>
                </a:ln>
                <a:effectLst/>
                <a:uLnTx/>
                <a:uFillTx/>
                <a:latin typeface="华文中宋" panose="02010600040101010101" pitchFamily="2" charset="-122"/>
                <a:ea typeface="华文中宋" panose="02010600040101010101" pitchFamily="2" charset="-122"/>
                <a:sym typeface="+mn-ea"/>
              </a:rPr>
              <a:t>:</a:t>
            </a:r>
            <a:endParaRPr kumimoji="0" lang="zh-CN" altLang="en-US" b="1"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3" name="内容占位符 2"/>
          <p:cNvSpPr>
            <a:spLocks noGrp="1"/>
          </p:cNvSpPr>
          <p:nvPr>
            <p:ph idx="1"/>
          </p:nvPr>
        </p:nvSpPr>
        <p:spPr/>
        <p:txBody>
          <a:bodyPr/>
          <a:p>
            <a:pPr marL="342900" marR="0" lvl="0" indent="-79375" algn="l" defTabSz="914400" rtl="0" eaLnBrk="1" fontAlgn="base" latinLnBrk="0" hangingPunct="1">
              <a:lnSpc>
                <a:spcPct val="120000"/>
              </a:lnSpc>
              <a:spcBef>
                <a:spcPts val="1800"/>
              </a:spcBef>
              <a:spcAft>
                <a:spcPct val="0"/>
              </a:spcAft>
              <a:buClr>
                <a:schemeClr val="accent1"/>
              </a:buClr>
              <a:buSzTx/>
              <a:buFont typeface="Wingdings" panose="05000000000000000000" pitchFamily="2" charset="2"/>
              <a:buChar char="Ø"/>
              <a:defRPr/>
            </a:pPr>
            <a:r>
              <a:rPr lang="zh-CN" altLang="en-US" kern="0" noProof="0" dirty="0" smtClean="0">
                <a:ln>
                  <a:noFill/>
                </a:ln>
                <a:effectLst/>
                <a:uLnTx/>
                <a:uFillTx/>
                <a:latin typeface="华文中宋" panose="02010600040101010101" pitchFamily="2" charset="-122"/>
                <a:ea typeface="华文中宋" panose="02010600040101010101" pitchFamily="2" charset="-122"/>
                <a:sym typeface="+mn-ea"/>
              </a:rPr>
              <a:t> 安排一个演出活动</a:t>
            </a:r>
            <a:endParaRPr kumimoji="0" lang="zh-CN" altLang="en-US" b="0"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79375" algn="l" defTabSz="914400" rtl="0" eaLnBrk="1" fontAlgn="base" latinLnBrk="0" hangingPunct="1">
              <a:lnSpc>
                <a:spcPct val="120000"/>
              </a:lnSpc>
              <a:spcBef>
                <a:spcPts val="600"/>
              </a:spcBef>
              <a:spcAft>
                <a:spcPct val="0"/>
              </a:spcAft>
              <a:buClr>
                <a:schemeClr val="accent1"/>
              </a:buClr>
              <a:buSzTx/>
              <a:buFont typeface="Wingdings" panose="05000000000000000000" pitchFamily="2" charset="2"/>
              <a:buChar char="Ø"/>
              <a:defRPr/>
            </a:pPr>
            <a:r>
              <a:rPr lang="zh-CN" altLang="en-US" kern="0" noProof="0" dirty="0" smtClean="0">
                <a:ln>
                  <a:noFill/>
                </a:ln>
                <a:effectLst/>
                <a:uLnTx/>
                <a:uFillTx/>
                <a:latin typeface="华文中宋" panose="02010600040101010101" pitchFamily="2" charset="-122"/>
                <a:ea typeface="华文中宋" panose="02010600040101010101" pitchFamily="2" charset="-122"/>
                <a:sym typeface="+mn-ea"/>
              </a:rPr>
              <a:t> 开发和介绍一种新产品</a:t>
            </a:r>
            <a:endParaRPr kumimoji="0" lang="zh-CN" altLang="en-US" b="0"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79375" algn="l" defTabSz="914400" rtl="0" eaLnBrk="1" fontAlgn="base" latinLnBrk="0" hangingPunct="1">
              <a:lnSpc>
                <a:spcPct val="120000"/>
              </a:lnSpc>
              <a:spcBef>
                <a:spcPts val="600"/>
              </a:spcBef>
              <a:spcAft>
                <a:spcPct val="0"/>
              </a:spcAft>
              <a:buClr>
                <a:schemeClr val="accent1"/>
              </a:buClr>
              <a:buSzTx/>
              <a:buFont typeface="Wingdings" panose="05000000000000000000" pitchFamily="2" charset="2"/>
              <a:buChar char="Ø"/>
              <a:defRPr/>
            </a:pPr>
            <a:r>
              <a:rPr lang="zh-CN" altLang="en-US" kern="0" noProof="0" dirty="0" smtClean="0">
                <a:ln>
                  <a:noFill/>
                </a:ln>
                <a:effectLst/>
                <a:uLnTx/>
                <a:uFillTx/>
                <a:latin typeface="华文中宋" panose="02010600040101010101" pitchFamily="2" charset="-122"/>
                <a:ea typeface="华文中宋" panose="02010600040101010101" pitchFamily="2" charset="-122"/>
                <a:sym typeface="+mn-ea"/>
              </a:rPr>
              <a:t> 设计和执行一个计算机系统</a:t>
            </a:r>
            <a:endParaRPr kumimoji="0" lang="zh-CN" altLang="en-US" b="0"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79375" algn="l" defTabSz="914400" rtl="0" eaLnBrk="1" fontAlgn="base" latinLnBrk="0" hangingPunct="1">
              <a:lnSpc>
                <a:spcPct val="120000"/>
              </a:lnSpc>
              <a:spcBef>
                <a:spcPts val="600"/>
              </a:spcBef>
              <a:spcAft>
                <a:spcPct val="0"/>
              </a:spcAft>
              <a:buClr>
                <a:schemeClr val="accent1"/>
              </a:buClr>
              <a:buSzTx/>
              <a:buFont typeface="Wingdings" panose="05000000000000000000" pitchFamily="2" charset="2"/>
              <a:buChar char="Ø"/>
              <a:defRPr/>
            </a:pPr>
            <a:r>
              <a:rPr lang="zh-CN" altLang="en-US" kern="0" noProof="0" dirty="0" smtClean="0">
                <a:ln>
                  <a:noFill/>
                </a:ln>
                <a:effectLst/>
                <a:uLnTx/>
                <a:uFillTx/>
                <a:latin typeface="华文中宋" panose="02010600040101010101" pitchFamily="2" charset="-122"/>
                <a:ea typeface="华文中宋" panose="02010600040101010101" pitchFamily="2" charset="-122"/>
                <a:sym typeface="+mn-ea"/>
              </a:rPr>
              <a:t> 制作一个新闻版面</a:t>
            </a:r>
            <a:endParaRPr kumimoji="0" lang="en-US" altLang="zh-CN" b="0"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79375" algn="l" defTabSz="914400" rtl="0" eaLnBrk="1" fontAlgn="base" latinLnBrk="0" hangingPunct="1">
              <a:lnSpc>
                <a:spcPct val="120000"/>
              </a:lnSpc>
              <a:spcBef>
                <a:spcPts val="600"/>
              </a:spcBef>
              <a:spcAft>
                <a:spcPct val="0"/>
              </a:spcAft>
              <a:buClr>
                <a:schemeClr val="accent1"/>
              </a:buClr>
              <a:buSzTx/>
              <a:buFont typeface="Wingdings" panose="05000000000000000000" pitchFamily="2" charset="2"/>
              <a:buChar char="Ø"/>
              <a:defRPr/>
            </a:pPr>
            <a:r>
              <a:rPr lang="zh-CN" altLang="en-US" kern="0" noProof="0" dirty="0" smtClean="0">
                <a:ln>
                  <a:noFill/>
                </a:ln>
                <a:effectLst/>
                <a:uLnTx/>
                <a:uFillTx/>
                <a:latin typeface="华文中宋" panose="02010600040101010101" pitchFamily="2" charset="-122"/>
                <a:ea typeface="华文中宋" panose="02010600040101010101" pitchFamily="2" charset="-122"/>
                <a:sym typeface="+mn-ea"/>
              </a:rPr>
              <a:t> 组织一次市场调查</a:t>
            </a:r>
            <a:endParaRPr kumimoji="0" lang="en-US" altLang="zh-CN" b="0"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79375" algn="l" defTabSz="914400" rtl="0" eaLnBrk="1" fontAlgn="base" latinLnBrk="0" hangingPunct="1">
              <a:lnSpc>
                <a:spcPct val="120000"/>
              </a:lnSpc>
              <a:spcBef>
                <a:spcPts val="600"/>
              </a:spcBef>
              <a:spcAft>
                <a:spcPct val="0"/>
              </a:spcAft>
              <a:buClr>
                <a:schemeClr val="accent1"/>
              </a:buClr>
              <a:buSzTx/>
              <a:buFont typeface="Wingdings" panose="05000000000000000000" pitchFamily="2" charset="2"/>
              <a:buChar char="Ø"/>
              <a:defRPr/>
            </a:pPr>
            <a:r>
              <a:rPr lang="en-US" altLang="zh-CN" kern="0" noProof="0" dirty="0" smtClean="0">
                <a:ln>
                  <a:noFill/>
                </a:ln>
                <a:effectLst/>
                <a:uLnTx/>
                <a:uFillTx/>
                <a:latin typeface="Baskerville Old Face" panose="02020602080505020303" pitchFamily="18" charset="0"/>
                <a:ea typeface="华文中宋" panose="02010600040101010101" pitchFamily="2" charset="-122"/>
                <a:sym typeface="+mn-ea"/>
              </a:rPr>
              <a:t> </a:t>
            </a:r>
            <a:r>
              <a:rPr lang="zh-CN" altLang="en-US" kern="0" noProof="0" dirty="0" smtClean="0">
                <a:ln>
                  <a:noFill/>
                </a:ln>
                <a:effectLst/>
                <a:uLnTx/>
                <a:uFillTx/>
                <a:latin typeface="Baskerville Old Face" panose="02020602080505020303" pitchFamily="18" charset="0"/>
                <a:ea typeface="华文中宋" panose="02010600040101010101" pitchFamily="2" charset="-122"/>
                <a:sym typeface="+mn-ea"/>
              </a:rPr>
              <a:t>在某组织内安装一次</a:t>
            </a:r>
            <a:r>
              <a:rPr lang="en-US" altLang="zh-CN" kern="0" noProof="0" dirty="0" smtClean="0">
                <a:ln>
                  <a:noFill/>
                </a:ln>
                <a:effectLst/>
                <a:uLnTx/>
                <a:uFillTx/>
                <a:latin typeface="Baskerville Old Face" panose="02020602080505020303" pitchFamily="18" charset="0"/>
                <a:ea typeface="华文中宋" panose="02010600040101010101" pitchFamily="2" charset="-122"/>
                <a:sym typeface="+mn-ea"/>
              </a:rPr>
              <a:t>Office Word</a:t>
            </a:r>
            <a:r>
              <a:rPr lang="zh-CN" altLang="en-US" kern="0" noProof="0" dirty="0" smtClean="0">
                <a:ln>
                  <a:noFill/>
                </a:ln>
                <a:effectLst/>
                <a:uLnTx/>
                <a:uFillTx/>
                <a:latin typeface="Baskerville Old Face" panose="02020602080505020303" pitchFamily="18" charset="0"/>
                <a:ea typeface="华文中宋" panose="02010600040101010101" pitchFamily="2" charset="-122"/>
                <a:sym typeface="+mn-ea"/>
              </a:rPr>
              <a:t>软件</a:t>
            </a:r>
            <a:endParaRPr kumimoji="0" lang="zh-CN" altLang="en-US" b="0" i="0" u="none" strike="noStrike" kern="0" cap="none" spc="0" normalizeH="0" baseline="0" noProof="0" dirty="0" smtClean="0">
              <a:ln>
                <a:noFill/>
              </a:ln>
              <a:solidFill>
                <a:schemeClr val="tx1"/>
              </a:solidFill>
              <a:effectLst/>
              <a:uLnTx/>
              <a:uFillTx/>
              <a:latin typeface="Baskerville Old Face" panose="02020602080505020303" pitchFamily="18" charset="0"/>
              <a:ea typeface="华文中宋" panose="02010600040101010101" pitchFamily="2" charset="-122"/>
              <a:cs typeface="+mn-cs"/>
            </a:endParaRPr>
          </a:p>
          <a:p>
            <a:pPr marL="342900" marR="0" lvl="0" indent="-79375" algn="l" defTabSz="914400" rtl="0" eaLnBrk="1" fontAlgn="base" latinLnBrk="0" hangingPunct="1">
              <a:lnSpc>
                <a:spcPct val="120000"/>
              </a:lnSpc>
              <a:spcBef>
                <a:spcPts val="600"/>
              </a:spcBef>
              <a:spcAft>
                <a:spcPct val="0"/>
              </a:spcAft>
              <a:buClr>
                <a:schemeClr val="accent1"/>
              </a:buClr>
              <a:buSzTx/>
              <a:buFont typeface="Wingdings" panose="05000000000000000000" pitchFamily="2" charset="2"/>
              <a:buChar char="Ø"/>
              <a:defRPr/>
            </a:pPr>
            <a:r>
              <a:rPr lang="zh-CN" altLang="en-US" kern="0" noProof="0" dirty="0" smtClean="0">
                <a:ln>
                  <a:noFill/>
                </a:ln>
                <a:effectLst/>
                <a:uLnTx/>
                <a:uFillTx/>
                <a:latin typeface="华文中宋" panose="02010600040101010101" pitchFamily="2" charset="-122"/>
                <a:ea typeface="华文中宋" panose="02010600040101010101" pitchFamily="2" charset="-122"/>
                <a:sym typeface="+mn-ea"/>
              </a:rPr>
              <a:t> 一次股票买卖</a:t>
            </a:r>
            <a:endParaRPr kumimoji="0" lang="zh-CN" altLang="en-US" b="0" i="0" u="none" strike="noStrike" kern="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352257"/>
          <p:cNvSpPr>
            <a:spLocks noGrp="1"/>
          </p:cNvSpPr>
          <p:nvPr>
            <p:ph type="title"/>
          </p:nvPr>
        </p:nvSpPr>
        <p:spPr>
          <a:xfrm>
            <a:off x="338138" y="303213"/>
            <a:ext cx="7772400" cy="1143000"/>
          </a:xfrm>
        </p:spPr>
        <p:txBody>
          <a:bodyPr vert="horz" wrap="square" lIns="91440" tIns="45720" rIns="91440" bIns="45720" anchor="ctr" anchorCtr="0"/>
          <a:p>
            <a:pPr algn="l" eaLnBrk="1" hangingPunct="1"/>
            <a:r>
              <a:rPr lang="zh-CN" altLang="en-US" dirty="0">
                <a:latin typeface="黑体" panose="02010609060101010101" pitchFamily="49" charset="-122"/>
                <a:ea typeface="黑体" panose="02010609060101010101" pitchFamily="49" charset="-122"/>
              </a:rPr>
              <a:t>软件项目的特殊性</a:t>
            </a:r>
            <a:endParaRPr lang="zh-CN" altLang="en-US" dirty="0">
              <a:latin typeface="黑体" panose="02010609060101010101" pitchFamily="49" charset="-122"/>
              <a:ea typeface="黑体" panose="02010609060101010101" pitchFamily="49" charset="-122"/>
            </a:endParaRPr>
          </a:p>
        </p:txBody>
      </p:sp>
      <p:sp>
        <p:nvSpPr>
          <p:cNvPr id="352259" name="内容占位符 352258"/>
          <p:cNvSpPr>
            <a:spLocks noGrp="1"/>
          </p:cNvSpPr>
          <p:nvPr>
            <p:ph idx="1"/>
          </p:nvPr>
        </p:nvSpPr>
        <p:spPr>
          <a:xfrm>
            <a:off x="109855" y="1600518"/>
            <a:ext cx="8229600" cy="3094037"/>
          </a:xfrm>
        </p:spPr>
        <p:txBody>
          <a:bodyPr vert="horz" wrap="square" lIns="91440" tIns="45720" rIns="91440" bIns="45720" anchor="t" anchorCtr="0"/>
          <a:p>
            <a:pPr marL="457200" indent="-457200">
              <a:spcBef>
                <a:spcPct val="50000"/>
              </a:spcBef>
              <a:buClrTx/>
            </a:pPr>
            <a:r>
              <a:rPr lang="zh-CN" altLang="en-US" sz="3200" dirty="0">
                <a:latin typeface="华文中宋" panose="02010600040101010101" pitchFamily="2" charset="-122"/>
                <a:ea typeface="华文中宋" panose="02010600040101010101" pitchFamily="2" charset="-122"/>
                <a:sym typeface="+mn-ea"/>
              </a:rPr>
              <a:t>除一般项目特征外，还具有</a:t>
            </a:r>
            <a:endParaRPr lang="zh-CN" altLang="en-US" sz="3200" dirty="0">
              <a:solidFill>
                <a:schemeClr val="tx1"/>
              </a:solidFill>
              <a:latin typeface="华文中宋" panose="02010600040101010101" pitchFamily="2" charset="-122"/>
              <a:ea typeface="华文中宋" panose="02010600040101010101" pitchFamily="2" charset="-122"/>
            </a:endParaRPr>
          </a:p>
          <a:p>
            <a:pPr marL="914400" lvl="1" indent="-457200" algn="just" eaLnBrk="1" hangingPunct="1">
              <a:spcBef>
                <a:spcPts val="1200"/>
              </a:spcBef>
              <a:buClr>
                <a:schemeClr val="accent1"/>
              </a:buClr>
              <a:buFont typeface="Wingdings" panose="05000000000000000000" pitchFamily="2" charset="2"/>
              <a:buChar char="Ø"/>
            </a:pPr>
            <a:r>
              <a:rPr lang="zh-CN" altLang="en-US" sz="3200" dirty="0">
                <a:latin typeface="华文中宋" panose="02010600040101010101" pitchFamily="2" charset="-122"/>
                <a:ea typeface="华文中宋" panose="02010600040101010101" pitchFamily="2" charset="-122"/>
                <a:sym typeface="+mn-ea"/>
              </a:rPr>
              <a:t>技术发展快</a:t>
            </a:r>
            <a:endParaRPr lang="zh-CN" altLang="en-US" sz="3200" dirty="0">
              <a:solidFill>
                <a:schemeClr val="tx1"/>
              </a:solidFill>
              <a:latin typeface="华文中宋" panose="02010600040101010101" pitchFamily="2" charset="-122"/>
              <a:ea typeface="华文中宋" panose="02010600040101010101" pitchFamily="2" charset="-122"/>
            </a:endParaRPr>
          </a:p>
          <a:p>
            <a:pPr marL="914400" lvl="1" indent="-457200" algn="just" eaLnBrk="1" hangingPunct="1">
              <a:spcBef>
                <a:spcPts val="1200"/>
              </a:spcBef>
              <a:buClr>
                <a:schemeClr val="accent1"/>
              </a:buClr>
              <a:buFont typeface="Wingdings" panose="05000000000000000000" pitchFamily="2" charset="2"/>
              <a:buChar char="Ø"/>
            </a:pPr>
            <a:r>
              <a:rPr lang="zh-CN" altLang="en-US" sz="3200" dirty="0">
                <a:latin typeface="华文中宋" panose="02010600040101010101" pitchFamily="2" charset="-122"/>
                <a:ea typeface="华文中宋" panose="02010600040101010101" pitchFamily="2" charset="-122"/>
                <a:sym typeface="+mn-ea"/>
              </a:rPr>
              <a:t>复杂度高</a:t>
            </a:r>
            <a:endParaRPr lang="zh-CN" altLang="en-US" sz="3200" dirty="0">
              <a:solidFill>
                <a:schemeClr val="tx1"/>
              </a:solidFill>
              <a:latin typeface="华文中宋" panose="02010600040101010101" pitchFamily="2" charset="-122"/>
              <a:ea typeface="华文中宋" panose="02010600040101010101" pitchFamily="2" charset="-122"/>
            </a:endParaRPr>
          </a:p>
          <a:p>
            <a:pPr marL="914400" lvl="1" indent="-457200" algn="just" eaLnBrk="1" hangingPunct="1">
              <a:spcBef>
                <a:spcPts val="1200"/>
              </a:spcBef>
              <a:buClr>
                <a:schemeClr val="accent1"/>
              </a:buClr>
              <a:buFont typeface="Wingdings" panose="05000000000000000000" pitchFamily="2" charset="2"/>
              <a:buChar char="Ø"/>
            </a:pPr>
            <a:r>
              <a:rPr lang="zh-CN" altLang="en-US" sz="3200" dirty="0">
                <a:latin typeface="华文中宋" panose="02010600040101010101" pitchFamily="2" charset="-122"/>
                <a:ea typeface="华文中宋" panose="02010600040101010101" pitchFamily="2" charset="-122"/>
                <a:sym typeface="+mn-ea"/>
              </a:rPr>
              <a:t>主要依靠脑力劳动</a:t>
            </a:r>
            <a:endParaRPr lang="en-US" altLang="zh-CN" sz="3200" dirty="0">
              <a:solidFill>
                <a:schemeClr val="tx1"/>
              </a:solidFill>
              <a:latin typeface="华文中宋" panose="02010600040101010101" pitchFamily="2" charset="-122"/>
              <a:ea typeface="华文中宋" panose="02010600040101010101" pitchFamily="2" charset="-122"/>
            </a:endParaRPr>
          </a:p>
          <a:p>
            <a:pPr marL="914400" lvl="1" indent="-457200" algn="just" eaLnBrk="1" hangingPunct="1">
              <a:spcBef>
                <a:spcPts val="1200"/>
              </a:spcBef>
              <a:buClr>
                <a:schemeClr val="accent1"/>
              </a:buClr>
              <a:buFont typeface="Wingdings" panose="05000000000000000000" pitchFamily="2" charset="2"/>
              <a:buChar char="Ø"/>
            </a:pPr>
            <a:r>
              <a:rPr lang="zh-CN" altLang="en-US" sz="3200" dirty="0">
                <a:latin typeface="华文中宋" panose="02010600040101010101" pitchFamily="2" charset="-122"/>
                <a:ea typeface="华文中宋" panose="02010600040101010101" pitchFamily="2" charset="-122"/>
                <a:sym typeface="+mn-ea"/>
              </a:rPr>
              <a:t>过程可见性差</a:t>
            </a:r>
            <a:endParaRPr lang="en-US" altLang="zh-CN" sz="3200" dirty="0">
              <a:solidFill>
                <a:schemeClr val="tx1"/>
              </a:solidFill>
              <a:latin typeface="华文中宋" panose="02010600040101010101" pitchFamily="2" charset="-122"/>
              <a:ea typeface="华文中宋" panose="02010600040101010101" pitchFamily="2" charset="-122"/>
            </a:endParaRPr>
          </a:p>
          <a:p>
            <a:pPr marL="914400" lvl="1" indent="-457200" algn="just" eaLnBrk="1" hangingPunct="1">
              <a:spcBef>
                <a:spcPts val="1200"/>
              </a:spcBef>
              <a:buClr>
                <a:schemeClr val="accent1"/>
              </a:buClr>
              <a:buFont typeface="Wingdings" panose="05000000000000000000" pitchFamily="2" charset="2"/>
              <a:buChar char="Ø"/>
            </a:pPr>
            <a:r>
              <a:rPr lang="zh-CN" altLang="en-US" sz="3200" dirty="0">
                <a:latin typeface="华文中宋" panose="02010600040101010101" pitchFamily="2" charset="-122"/>
                <a:ea typeface="华文中宋" panose="02010600040101010101" pitchFamily="2" charset="-122"/>
                <a:sym typeface="+mn-ea"/>
              </a:rPr>
              <a:t>结果难于测试</a:t>
            </a:r>
            <a:endParaRPr lang="en-US" altLang="zh-CN" sz="3200" dirty="0">
              <a:solidFill>
                <a:schemeClr val="tx1"/>
              </a:solidFill>
              <a:latin typeface="华文中宋" panose="02010600040101010101" pitchFamily="2" charset="-122"/>
              <a:ea typeface="华文中宋" panose="02010600040101010101" pitchFamily="2" charset="-122"/>
            </a:endParaRPr>
          </a:p>
          <a:p>
            <a:pPr marL="914400" lvl="1" indent="-457200" algn="just" eaLnBrk="1" hangingPunct="1">
              <a:spcBef>
                <a:spcPts val="1200"/>
              </a:spcBef>
              <a:buClr>
                <a:schemeClr val="accent1"/>
              </a:buClr>
              <a:buFont typeface="Wingdings" panose="05000000000000000000" pitchFamily="2" charset="2"/>
              <a:buChar char="Ø"/>
            </a:pPr>
            <a:r>
              <a:rPr lang="zh-CN" altLang="en-US" sz="3200" dirty="0">
                <a:latin typeface="华文中宋" panose="02010600040101010101" pitchFamily="2" charset="-122"/>
                <a:ea typeface="华文中宋" panose="02010600040101010101" pitchFamily="2" charset="-122"/>
                <a:sym typeface="+mn-ea"/>
              </a:rPr>
              <a:t>大型软件经常是“量身定制”的 </a:t>
            </a:r>
            <a:endParaRPr lang="zh-CN" altLang="en-US" sz="3200" dirty="0">
              <a:solidFill>
                <a:schemeClr val="tx1"/>
              </a:solidFill>
              <a:latin typeface="华文中宋" panose="02010600040101010101" pitchFamily="2" charset="-122"/>
              <a:ea typeface="华文中宋" panose="02010600040101010101" pitchFamily="2" charset="-122"/>
            </a:endParaRPr>
          </a:p>
          <a:p>
            <a:pPr marL="457200" indent="-457200">
              <a:spcBef>
                <a:spcPct val="50000"/>
              </a:spcBef>
              <a:buClrTx/>
              <a:buFontTx/>
            </a:pPr>
            <a:endParaRPr lang="zh-CN" altLang="en-US" dirty="0"/>
          </a:p>
        </p:txBody>
      </p:sp>
      <p:sp>
        <p:nvSpPr>
          <p:cNvPr id="17412"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1741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pic>
        <p:nvPicPr>
          <p:cNvPr id="17414" name="图片 3"/>
          <p:cNvPicPr>
            <a:picLocks noChangeAspect="1"/>
          </p:cNvPicPr>
          <p:nvPr/>
        </p:nvPicPr>
        <p:blipFill>
          <a:blip r:embed="rId1"/>
          <a:stretch>
            <a:fillRect/>
          </a:stretch>
        </p:blipFill>
        <p:spPr>
          <a:xfrm>
            <a:off x="4656455" y="2282508"/>
            <a:ext cx="4368800" cy="3125787"/>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59">
                                            <p:txEl>
                                              <p:charRg st="0" end="9"/>
                                            </p:txEl>
                                          </p:spTgt>
                                        </p:tgtEl>
                                        <p:attrNameLst>
                                          <p:attrName>style.visibility</p:attrName>
                                        </p:attrNameLst>
                                      </p:cBhvr>
                                      <p:to>
                                        <p:strVal val="visible"/>
                                      </p:to>
                                    </p:set>
                                    <p:anim calcmode="lin" valueType="num">
                                      <p:cBhvr>
                                        <p:cTn id="7" dur="500" fill="hold"/>
                                        <p:tgtEl>
                                          <p:spTgt spid="352259">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352259">
                                            <p:txEl>
                                              <p:charRg st="0"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5794" name="标题 545793"/>
          <p:cNvSpPr>
            <a:spLocks noGrp="1"/>
          </p:cNvSpPr>
          <p:nvPr>
            <p:ph type="title"/>
          </p:nvPr>
        </p:nvSpPr>
        <p:spPr/>
        <p:txBody>
          <a:bodyPr vert="horz" wrap="square" lIns="91440" tIns="45720" rIns="91440" bIns="45720" anchor="ctr" anchorCtr="0"/>
          <a:p>
            <a:pPr eaLnBrk="1" hangingPunct="1"/>
            <a:r>
              <a:rPr lang="en-US" altLang="zh-CN" dirty="0">
                <a:latin typeface="隶书" panose="02010509060101010101" pitchFamily="49" charset="-122"/>
                <a:ea typeface="隶书" panose="02010509060101010101" pitchFamily="49" charset="-122"/>
              </a:rPr>
              <a:t>IT</a:t>
            </a:r>
            <a:r>
              <a:rPr lang="zh-CN" altLang="en-US" dirty="0">
                <a:latin typeface="隶书" panose="02010509060101010101" pitchFamily="49" charset="-122"/>
                <a:ea typeface="隶书" panose="02010509060101010101" pitchFamily="49" charset="-122"/>
              </a:rPr>
              <a:t>项目</a:t>
            </a:r>
            <a:endParaRPr lang="zh-CN" altLang="en-US" sz="2200" b="1" dirty="0">
              <a:solidFill>
                <a:schemeClr val="tx1"/>
              </a:solidFill>
              <a:latin typeface="宋体" panose="02010600030101010101" pitchFamily="2" charset="-122"/>
            </a:endParaRPr>
          </a:p>
        </p:txBody>
      </p:sp>
      <p:sp>
        <p:nvSpPr>
          <p:cNvPr id="545795" name="内容占位符 545794"/>
          <p:cNvSpPr>
            <a:spLocks noGrp="1"/>
          </p:cNvSpPr>
          <p:nvPr>
            <p:ph idx="1"/>
          </p:nvPr>
        </p:nvSpPr>
        <p:spPr>
          <a:xfrm>
            <a:off x="395288" y="1412875"/>
            <a:ext cx="8388350" cy="5308600"/>
          </a:xfrm>
        </p:spPr>
        <p:txBody>
          <a:bodyPr vert="horz" wrap="square" lIns="91440" tIns="45720" rIns="91440" bIns="45720" anchor="t" anchorCtr="0"/>
          <a:p>
            <a:pPr eaLnBrk="1" hangingPunct="1">
              <a:lnSpc>
                <a:spcPct val="120000"/>
              </a:lnSpc>
              <a:buFont typeface="Wingdings" panose="05000000000000000000" pitchFamily="2" charset="2"/>
              <a:buChar char="l"/>
            </a:pPr>
            <a:r>
              <a:rPr lang="zh-CN" altLang="en-US" sz="2000" b="1" dirty="0">
                <a:latin typeface="宋体" panose="02010600030101010101" pitchFamily="2" charset="-122"/>
              </a:rPr>
              <a:t>包括使用硬件、软件或网络来创造一件产品、一项服务或者一种结果。软件项目是</a:t>
            </a:r>
            <a:r>
              <a:rPr lang="en-US" altLang="zh-CN" sz="2000" b="1" dirty="0">
                <a:latin typeface="宋体" panose="02010600030101010101" pitchFamily="2" charset="-122"/>
              </a:rPr>
              <a:t>IT</a:t>
            </a:r>
            <a:r>
              <a:rPr lang="zh-CN" altLang="en-US" sz="2000" b="1" dirty="0">
                <a:latin typeface="宋体" panose="02010600030101010101" pitchFamily="2" charset="-122"/>
              </a:rPr>
              <a:t>项目的子项目。</a:t>
            </a:r>
            <a:endParaRPr lang="zh-CN" altLang="en-US" sz="2000" b="1" dirty="0">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solidFill>
                  <a:srgbClr val="FF00FF"/>
                </a:solidFill>
                <a:latin typeface="宋体" panose="02010600030101010101" pitchFamily="2" charset="-122"/>
              </a:rPr>
              <a:t>一个小的软件开发团队为财务部门的内部软件应用添加一项新功能。</a:t>
            </a:r>
            <a:endParaRPr lang="zh-CN" altLang="en-US" sz="2000" b="1" dirty="0">
              <a:solidFill>
                <a:srgbClr val="FF00FF"/>
              </a:solidFill>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latin typeface="宋体" panose="02010600030101010101" pitchFamily="2" charset="-122"/>
              </a:rPr>
              <a:t>一个大学校园升级计算机的技术结构，以便向整个校园提供无线网络。</a:t>
            </a:r>
            <a:endParaRPr lang="zh-CN" altLang="en-US" sz="2000" b="1" dirty="0">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latin typeface="宋体" panose="02010600030101010101" pitchFamily="2" charset="-122"/>
              </a:rPr>
              <a:t>一家公司的跨职能工作团队对购买何种互联网语音协议</a:t>
            </a:r>
            <a:r>
              <a:rPr lang="en-US" altLang="zh-CN" sz="2000" b="1" dirty="0">
                <a:latin typeface="宋体" panose="02010600030101010101" pitchFamily="2" charset="-122"/>
              </a:rPr>
              <a:t>(VoIP) </a:t>
            </a:r>
            <a:r>
              <a:rPr lang="zh-CN" altLang="en-US" sz="2000" b="1" dirty="0">
                <a:latin typeface="宋体" panose="02010600030101010101" pitchFamily="2" charset="-122"/>
              </a:rPr>
              <a:t>系统及如何实施进行决策。</a:t>
            </a:r>
            <a:endParaRPr lang="zh-CN" altLang="en-US" sz="2000" b="1" dirty="0">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solidFill>
                  <a:srgbClr val="FF00FF"/>
                </a:solidFill>
                <a:latin typeface="宋体" panose="02010600030101010101" pitchFamily="2" charset="-122"/>
              </a:rPr>
              <a:t>一家公司开发一种新系统以提高销售能力并加强客户关系管理。</a:t>
            </a:r>
            <a:endParaRPr lang="zh-CN" altLang="en-US" sz="2000" b="1" dirty="0">
              <a:solidFill>
                <a:srgbClr val="FF00FF"/>
              </a:solidFill>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latin typeface="宋体" panose="02010600030101010101" pitchFamily="2" charset="-122"/>
              </a:rPr>
              <a:t>一家电视网络公司安装一个系统，允许观众对其竞争者进行投票并提供对节目的其他反馈信息。</a:t>
            </a:r>
            <a:endParaRPr lang="zh-CN" altLang="en-US" sz="2000" b="1" dirty="0">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solidFill>
                  <a:srgbClr val="FF00FF"/>
                </a:solidFill>
                <a:latin typeface="宋体" panose="02010600030101010101" pitchFamily="2" charset="-122"/>
              </a:rPr>
              <a:t>政府组织开发一个跟踪儿童免疫情况的系统。</a:t>
            </a:r>
            <a:endParaRPr lang="zh-CN" altLang="en-US" sz="2000" b="1" dirty="0">
              <a:solidFill>
                <a:srgbClr val="FF00FF"/>
              </a:solidFill>
              <a:latin typeface="宋体" panose="02010600030101010101" pitchFamily="2" charset="-122"/>
            </a:endParaRPr>
          </a:p>
          <a:p>
            <a:pPr eaLnBrk="1" hangingPunct="1">
              <a:lnSpc>
                <a:spcPct val="120000"/>
              </a:lnSpc>
              <a:buFont typeface="Wingdings" panose="05000000000000000000" pitchFamily="2" charset="2"/>
              <a:buChar char="l"/>
            </a:pPr>
            <a:r>
              <a:rPr lang="zh-CN" altLang="en-US" sz="2000" b="1" dirty="0">
                <a:latin typeface="宋体" panose="02010600030101010101" pitchFamily="2" charset="-122"/>
              </a:rPr>
              <a:t>来自世界各地相关机构的代表自愿为一项新的通信技术</a:t>
            </a:r>
            <a:r>
              <a:rPr lang="zh-CN" altLang="en-US" sz="2600" b="1" dirty="0">
                <a:latin typeface="宋体" panose="02010600030101010101" pitchFamily="2" charset="-122"/>
              </a:rPr>
              <a:t>制定标准</a:t>
            </a:r>
            <a:r>
              <a:rPr lang="zh-CN" altLang="en-US" sz="2600" dirty="0">
                <a:latin typeface="宋体" panose="02010600030101010101" pitchFamily="2" charset="-122"/>
              </a:rPr>
              <a:t>。</a:t>
            </a:r>
            <a:endParaRPr lang="zh-CN" altLang="en-US" sz="2600" dirty="0">
              <a:latin typeface="宋体" panose="02010600030101010101" pitchFamily="2" charset="-122"/>
            </a:endParaRPr>
          </a:p>
        </p:txBody>
      </p:sp>
      <p:sp>
        <p:nvSpPr>
          <p:cNvPr id="1843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1843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5794"/>
                                        </p:tgtEl>
                                        <p:attrNameLst>
                                          <p:attrName>style.visibility</p:attrName>
                                        </p:attrNameLst>
                                      </p:cBhvr>
                                      <p:to>
                                        <p:strVal val="visible"/>
                                      </p:to>
                                    </p:set>
                                    <p:anim calcmode="lin" valueType="num">
                                      <p:cBhvr>
                                        <p:cTn id="7" dur="500" fill="hold"/>
                                        <p:tgtEl>
                                          <p:spTgt spid="545794"/>
                                        </p:tgtEl>
                                        <p:attrNameLst>
                                          <p:attrName>ppt_x</p:attrName>
                                        </p:attrNameLst>
                                      </p:cBhvr>
                                      <p:tavLst>
                                        <p:tav tm="0">
                                          <p:val>
                                            <p:strVal val="#ppt_x"/>
                                          </p:val>
                                        </p:tav>
                                        <p:tav tm="100000">
                                          <p:val>
                                            <p:strVal val="#ppt_x"/>
                                          </p:val>
                                        </p:tav>
                                      </p:tavLst>
                                    </p:anim>
                                    <p:anim calcmode="lin" valueType="num">
                                      <p:cBhvr>
                                        <p:cTn id="8" dur="500" fill="hold"/>
                                        <p:tgtEl>
                                          <p:spTgt spid="5457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5795">
                                            <p:txEl>
                                              <p:charRg st="0" end="46"/>
                                            </p:txEl>
                                          </p:spTgt>
                                        </p:tgtEl>
                                        <p:attrNameLst>
                                          <p:attrName>style.visibility</p:attrName>
                                        </p:attrNameLst>
                                      </p:cBhvr>
                                      <p:to>
                                        <p:strVal val="visible"/>
                                      </p:to>
                                    </p:set>
                                    <p:anim calcmode="lin" valueType="num">
                                      <p:cBhvr>
                                        <p:cTn id="13" dur="500" fill="hold"/>
                                        <p:tgtEl>
                                          <p:spTgt spid="545795">
                                            <p:txEl>
                                              <p:charRg st="0" end="46"/>
                                            </p:txEl>
                                          </p:spTgt>
                                        </p:tgtEl>
                                        <p:attrNameLst>
                                          <p:attrName>ppt_x</p:attrName>
                                        </p:attrNameLst>
                                      </p:cBhvr>
                                      <p:tavLst>
                                        <p:tav tm="0">
                                          <p:val>
                                            <p:strVal val="#ppt_x"/>
                                          </p:val>
                                        </p:tav>
                                        <p:tav tm="100000">
                                          <p:val>
                                            <p:strVal val="#ppt_x"/>
                                          </p:val>
                                        </p:tav>
                                      </p:tavLst>
                                    </p:anim>
                                    <p:anim calcmode="lin" valueType="num">
                                      <p:cBhvr>
                                        <p:cTn id="14" dur="500" fill="hold"/>
                                        <p:tgtEl>
                                          <p:spTgt spid="545795">
                                            <p:txEl>
                                              <p:charRg st="0"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5795">
                                            <p:txEl>
                                              <p:charRg st="46" end="77"/>
                                            </p:txEl>
                                          </p:spTgt>
                                        </p:tgtEl>
                                        <p:attrNameLst>
                                          <p:attrName>style.visibility</p:attrName>
                                        </p:attrNameLst>
                                      </p:cBhvr>
                                      <p:to>
                                        <p:strVal val="visible"/>
                                      </p:to>
                                    </p:set>
                                    <p:anim calcmode="lin" valueType="num">
                                      <p:cBhvr>
                                        <p:cTn id="19" dur="500" fill="hold"/>
                                        <p:tgtEl>
                                          <p:spTgt spid="545795">
                                            <p:txEl>
                                              <p:charRg st="46" end="77"/>
                                            </p:txEl>
                                          </p:spTgt>
                                        </p:tgtEl>
                                        <p:attrNameLst>
                                          <p:attrName>ppt_x</p:attrName>
                                        </p:attrNameLst>
                                      </p:cBhvr>
                                      <p:tavLst>
                                        <p:tav tm="0">
                                          <p:val>
                                            <p:strVal val="#ppt_x"/>
                                          </p:val>
                                        </p:tav>
                                        <p:tav tm="100000">
                                          <p:val>
                                            <p:strVal val="#ppt_x"/>
                                          </p:val>
                                        </p:tav>
                                      </p:tavLst>
                                    </p:anim>
                                    <p:anim calcmode="lin" valueType="num">
                                      <p:cBhvr>
                                        <p:cTn id="20" dur="500" fill="hold"/>
                                        <p:tgtEl>
                                          <p:spTgt spid="545795">
                                            <p:txEl>
                                              <p:charRg st="46" end="7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5795">
                                            <p:txEl>
                                              <p:charRg st="77" end="109"/>
                                            </p:txEl>
                                          </p:spTgt>
                                        </p:tgtEl>
                                        <p:attrNameLst>
                                          <p:attrName>style.visibility</p:attrName>
                                        </p:attrNameLst>
                                      </p:cBhvr>
                                      <p:to>
                                        <p:strVal val="visible"/>
                                      </p:to>
                                    </p:set>
                                    <p:anim calcmode="lin" valueType="num">
                                      <p:cBhvr>
                                        <p:cTn id="25" dur="500" fill="hold"/>
                                        <p:tgtEl>
                                          <p:spTgt spid="545795">
                                            <p:txEl>
                                              <p:charRg st="77" end="109"/>
                                            </p:txEl>
                                          </p:spTgt>
                                        </p:tgtEl>
                                        <p:attrNameLst>
                                          <p:attrName>ppt_x</p:attrName>
                                        </p:attrNameLst>
                                      </p:cBhvr>
                                      <p:tavLst>
                                        <p:tav tm="0">
                                          <p:val>
                                            <p:strVal val="#ppt_x"/>
                                          </p:val>
                                        </p:tav>
                                        <p:tav tm="100000">
                                          <p:val>
                                            <p:strVal val="#ppt_x"/>
                                          </p:val>
                                        </p:tav>
                                      </p:tavLst>
                                    </p:anim>
                                    <p:anim calcmode="lin" valueType="num">
                                      <p:cBhvr>
                                        <p:cTn id="26" dur="500" fill="hold"/>
                                        <p:tgtEl>
                                          <p:spTgt spid="545795">
                                            <p:txEl>
                                              <p:charRg st="77" end="10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5795">
                                            <p:txEl>
                                              <p:charRg st="109" end="153"/>
                                            </p:txEl>
                                          </p:spTgt>
                                        </p:tgtEl>
                                        <p:attrNameLst>
                                          <p:attrName>style.visibility</p:attrName>
                                        </p:attrNameLst>
                                      </p:cBhvr>
                                      <p:to>
                                        <p:strVal val="visible"/>
                                      </p:to>
                                    </p:set>
                                    <p:anim calcmode="lin" valueType="num">
                                      <p:cBhvr>
                                        <p:cTn id="31" dur="500" fill="hold"/>
                                        <p:tgtEl>
                                          <p:spTgt spid="545795">
                                            <p:txEl>
                                              <p:charRg st="109" end="153"/>
                                            </p:txEl>
                                          </p:spTgt>
                                        </p:tgtEl>
                                        <p:attrNameLst>
                                          <p:attrName>ppt_x</p:attrName>
                                        </p:attrNameLst>
                                      </p:cBhvr>
                                      <p:tavLst>
                                        <p:tav tm="0">
                                          <p:val>
                                            <p:strVal val="#ppt_x"/>
                                          </p:val>
                                        </p:tav>
                                        <p:tav tm="100000">
                                          <p:val>
                                            <p:strVal val="#ppt_x"/>
                                          </p:val>
                                        </p:tav>
                                      </p:tavLst>
                                    </p:anim>
                                    <p:anim calcmode="lin" valueType="num">
                                      <p:cBhvr>
                                        <p:cTn id="32" dur="500" fill="hold"/>
                                        <p:tgtEl>
                                          <p:spTgt spid="545795">
                                            <p:txEl>
                                              <p:charRg st="109" end="15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5795">
                                            <p:txEl>
                                              <p:charRg st="153" end="182"/>
                                            </p:txEl>
                                          </p:spTgt>
                                        </p:tgtEl>
                                        <p:attrNameLst>
                                          <p:attrName>style.visibility</p:attrName>
                                        </p:attrNameLst>
                                      </p:cBhvr>
                                      <p:to>
                                        <p:strVal val="visible"/>
                                      </p:to>
                                    </p:set>
                                    <p:anim calcmode="lin" valueType="num">
                                      <p:cBhvr>
                                        <p:cTn id="37" dur="500" fill="hold"/>
                                        <p:tgtEl>
                                          <p:spTgt spid="545795">
                                            <p:txEl>
                                              <p:charRg st="153" end="182"/>
                                            </p:txEl>
                                          </p:spTgt>
                                        </p:tgtEl>
                                        <p:attrNameLst>
                                          <p:attrName>ppt_x</p:attrName>
                                        </p:attrNameLst>
                                      </p:cBhvr>
                                      <p:tavLst>
                                        <p:tav tm="0">
                                          <p:val>
                                            <p:strVal val="#ppt_x"/>
                                          </p:val>
                                        </p:tav>
                                        <p:tav tm="100000">
                                          <p:val>
                                            <p:strVal val="#ppt_x"/>
                                          </p:val>
                                        </p:tav>
                                      </p:tavLst>
                                    </p:anim>
                                    <p:anim calcmode="lin" valueType="num">
                                      <p:cBhvr>
                                        <p:cTn id="38" dur="500" fill="hold"/>
                                        <p:tgtEl>
                                          <p:spTgt spid="545795">
                                            <p:txEl>
                                              <p:charRg st="153" end="18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5795">
                                            <p:txEl>
                                              <p:charRg st="182" end="225"/>
                                            </p:txEl>
                                          </p:spTgt>
                                        </p:tgtEl>
                                        <p:attrNameLst>
                                          <p:attrName>style.visibility</p:attrName>
                                        </p:attrNameLst>
                                      </p:cBhvr>
                                      <p:to>
                                        <p:strVal val="visible"/>
                                      </p:to>
                                    </p:set>
                                    <p:anim calcmode="lin" valueType="num">
                                      <p:cBhvr>
                                        <p:cTn id="43" dur="500" fill="hold"/>
                                        <p:tgtEl>
                                          <p:spTgt spid="545795">
                                            <p:txEl>
                                              <p:charRg st="182" end="225"/>
                                            </p:txEl>
                                          </p:spTgt>
                                        </p:tgtEl>
                                        <p:attrNameLst>
                                          <p:attrName>ppt_x</p:attrName>
                                        </p:attrNameLst>
                                      </p:cBhvr>
                                      <p:tavLst>
                                        <p:tav tm="0">
                                          <p:val>
                                            <p:strVal val="#ppt_x"/>
                                          </p:val>
                                        </p:tav>
                                        <p:tav tm="100000">
                                          <p:val>
                                            <p:strVal val="#ppt_x"/>
                                          </p:val>
                                        </p:tav>
                                      </p:tavLst>
                                    </p:anim>
                                    <p:anim calcmode="lin" valueType="num">
                                      <p:cBhvr>
                                        <p:cTn id="44" dur="500" fill="hold"/>
                                        <p:tgtEl>
                                          <p:spTgt spid="545795">
                                            <p:txEl>
                                              <p:charRg st="182" end="22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45795">
                                            <p:txEl>
                                              <p:charRg st="225" end="246"/>
                                            </p:txEl>
                                          </p:spTgt>
                                        </p:tgtEl>
                                        <p:attrNameLst>
                                          <p:attrName>style.visibility</p:attrName>
                                        </p:attrNameLst>
                                      </p:cBhvr>
                                      <p:to>
                                        <p:strVal val="visible"/>
                                      </p:to>
                                    </p:set>
                                    <p:anim calcmode="lin" valueType="num">
                                      <p:cBhvr>
                                        <p:cTn id="49" dur="500" fill="hold"/>
                                        <p:tgtEl>
                                          <p:spTgt spid="545795">
                                            <p:txEl>
                                              <p:charRg st="225" end="246"/>
                                            </p:txEl>
                                          </p:spTgt>
                                        </p:tgtEl>
                                        <p:attrNameLst>
                                          <p:attrName>ppt_x</p:attrName>
                                        </p:attrNameLst>
                                      </p:cBhvr>
                                      <p:tavLst>
                                        <p:tav tm="0">
                                          <p:val>
                                            <p:strVal val="#ppt_x"/>
                                          </p:val>
                                        </p:tav>
                                        <p:tav tm="100000">
                                          <p:val>
                                            <p:strVal val="#ppt_x"/>
                                          </p:val>
                                        </p:tav>
                                      </p:tavLst>
                                    </p:anim>
                                    <p:anim calcmode="lin" valueType="num">
                                      <p:cBhvr>
                                        <p:cTn id="50" dur="500" fill="hold"/>
                                        <p:tgtEl>
                                          <p:spTgt spid="545795">
                                            <p:txEl>
                                              <p:charRg st="225" end="24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45795">
                                            <p:txEl>
                                              <p:charRg st="246" end="276"/>
                                            </p:txEl>
                                          </p:spTgt>
                                        </p:tgtEl>
                                        <p:attrNameLst>
                                          <p:attrName>style.visibility</p:attrName>
                                        </p:attrNameLst>
                                      </p:cBhvr>
                                      <p:to>
                                        <p:strVal val="visible"/>
                                      </p:to>
                                    </p:set>
                                    <p:anim calcmode="lin" valueType="num">
                                      <p:cBhvr>
                                        <p:cTn id="55" dur="500" fill="hold"/>
                                        <p:tgtEl>
                                          <p:spTgt spid="545795">
                                            <p:txEl>
                                              <p:charRg st="246" end="276"/>
                                            </p:txEl>
                                          </p:spTgt>
                                        </p:tgtEl>
                                        <p:attrNameLst>
                                          <p:attrName>ppt_x</p:attrName>
                                        </p:attrNameLst>
                                      </p:cBhvr>
                                      <p:tavLst>
                                        <p:tav tm="0">
                                          <p:val>
                                            <p:strVal val="#ppt_x"/>
                                          </p:val>
                                        </p:tav>
                                        <p:tav tm="100000">
                                          <p:val>
                                            <p:strVal val="#ppt_x"/>
                                          </p:val>
                                        </p:tav>
                                      </p:tavLst>
                                    </p:anim>
                                    <p:anim calcmode="lin" valueType="num">
                                      <p:cBhvr>
                                        <p:cTn id="56" dur="500" fill="hold"/>
                                        <p:tgtEl>
                                          <p:spTgt spid="545795">
                                            <p:txEl>
                                              <p:charRg st="246" end="2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p:bldP spid="5457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560129"/>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本章要点</a:t>
            </a:r>
            <a:endParaRPr lang="zh-CN" altLang="en-US" dirty="0">
              <a:latin typeface="黑体" panose="02010609060101010101" pitchFamily="49" charset="-122"/>
              <a:ea typeface="黑体" panose="02010609060101010101" pitchFamily="49" charset="-122"/>
            </a:endParaRPr>
          </a:p>
        </p:txBody>
      </p:sp>
      <p:sp>
        <p:nvSpPr>
          <p:cNvPr id="19459" name="文本占位符 560130"/>
          <p:cNvSpPr>
            <a:spLocks noGrp="1"/>
          </p:cNvSpPr>
          <p:nvPr>
            <p:ph idx="1"/>
          </p:nvPr>
        </p:nvSpPr>
        <p:spPr>
          <a:xfrm>
            <a:off x="1116330" y="1484630"/>
            <a:ext cx="7341870" cy="4114800"/>
          </a:xfrm>
        </p:spPr>
        <p:txBody>
          <a:bodyPr vert="horz" wrap="square" lIns="91440" tIns="45720" rIns="91440" bIns="45720" anchor="t" anchorCtr="0"/>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一、项目与软件项目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b="1" dirty="0">
                <a:solidFill>
                  <a:srgbClr val="FF66FF"/>
                </a:solidFill>
                <a:latin typeface="黑体" panose="02010609060101010101" pitchFamily="49" charset="-122"/>
                <a:ea typeface="黑体" panose="02010609060101010101" pitchFamily="49" charset="-122"/>
              </a:rPr>
              <a:t>二、项目管理与软件项目管理</a:t>
            </a:r>
            <a:endParaRPr lang="zh-CN" altLang="en-US" b="1" dirty="0">
              <a:solidFill>
                <a:srgbClr val="FF66FF"/>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三、项目管理知识体系</a:t>
            </a:r>
            <a:r>
              <a:rPr lang="en-US" altLang="zh-CN" dirty="0">
                <a:latin typeface="黑体" panose="02010609060101010101" pitchFamily="49" charset="-122"/>
                <a:ea typeface="黑体" panose="02010609060101010101" pitchFamily="49" charset="-122"/>
              </a:rPr>
              <a:t>(PMBOK</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四、软件开发项目管理的范围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五、过程管理与软件项目管理的关系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六、软件项目管理过程 </a:t>
            </a:r>
            <a:endParaRPr lang="zh-CN" altLang="en-US" dirty="0">
              <a:latin typeface="黑体" panose="02010609060101010101" pitchFamily="49" charset="-122"/>
              <a:ea typeface="黑体" panose="02010609060101010101" pitchFamily="49" charset="-122"/>
            </a:endParaRPr>
          </a:p>
        </p:txBody>
      </p:sp>
      <p:sp>
        <p:nvSpPr>
          <p:cNvPr id="1946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1946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83297"/>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项目管理的历史</a:t>
            </a:r>
            <a:endParaRPr lang="zh-CN" altLang="en-US" dirty="0">
              <a:latin typeface="黑体" panose="02010609060101010101" pitchFamily="49" charset="-122"/>
              <a:ea typeface="黑体" panose="02010609060101010101" pitchFamily="49" charset="-122"/>
            </a:endParaRPr>
          </a:p>
        </p:txBody>
      </p:sp>
      <p:sp>
        <p:nvSpPr>
          <p:cNvPr id="183299" name="文本占位符 183298"/>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zh-CN" sz="2400" b="0" i="0" u="none" strike="noStrike" kern="1200" cap="none" spc="0" normalizeH="0" baseline="0" noProof="1">
                <a:ln>
                  <a:noFill/>
                </a:ln>
                <a:solidFill>
                  <a:schemeClr val="tx1"/>
                </a:solidFill>
                <a:effectLst/>
                <a:uLnTx/>
                <a:uFillTx/>
                <a:latin typeface="+mn-lt"/>
                <a:ea typeface="+mn-ea"/>
                <a:cs typeface="+mn-cs"/>
                <a:sym typeface="+mn-ea"/>
              </a:rPr>
              <a:t>项目管理通常被认为是第二次世界大战的产物（如美国研制原子弹的曼哈顿计划），事实上，项目管理历史源远流长，其发展大致经历了以下阶段：</a:t>
            </a:r>
            <a:endParaRPr kumimoji="0" lang="zh-CN" sz="24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0" algn="l" defTabSz="914400" rtl="0" eaLnBrk="1" fontAlgn="base" latinLnBrk="0" hangingPunct="1">
              <a:lnSpc>
                <a:spcPct val="100000"/>
              </a:lnSpc>
              <a:spcBef>
                <a:spcPct val="20000"/>
              </a:spcBef>
              <a:spcAft>
                <a:spcPct val="0"/>
              </a:spcAft>
              <a:buClrTx/>
              <a:buSzTx/>
              <a:buFontTx/>
              <a:buChar char="•"/>
              <a:defRPr/>
            </a:pPr>
            <a:r>
              <a:rPr kumimoji="0" lang="zh-CN" sz="2400" b="0" i="0" u="none" strike="noStrike" kern="1200" cap="none" spc="0" normalizeH="0" baseline="0" noProof="1">
                <a:ln>
                  <a:noFill/>
                </a:ln>
                <a:solidFill>
                  <a:schemeClr val="tx1"/>
                </a:solidFill>
                <a:effectLst/>
                <a:uLnTx/>
                <a:uFillTx/>
                <a:latin typeface="+mn-lt"/>
                <a:ea typeface="+mn-ea"/>
                <a:cs typeface="+mn-cs"/>
                <a:sym typeface="+mn-ea"/>
              </a:rPr>
              <a:t>（1） 古代 </a:t>
            </a:r>
            <a:endParaRPr kumimoji="0" lang="zh-CN" sz="2400" b="0" i="0" u="none" strike="noStrike" kern="1200" cap="none" spc="0" normalizeH="0" baseline="0" noProof="1">
              <a:ln>
                <a:noFill/>
              </a:ln>
              <a:solidFill>
                <a:schemeClr val="tx1"/>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Tx/>
              <a:buSzTx/>
              <a:buFontTx/>
              <a:buChar char="•"/>
              <a:defRPr/>
            </a:pPr>
            <a:r>
              <a:rPr kumimoji="0" lang="zh-CN" sz="2400" b="0" i="0" u="none" strike="noStrike" kern="1200" cap="none" spc="0" normalizeH="0" baseline="0" noProof="1">
                <a:ln>
                  <a:noFill/>
                </a:ln>
                <a:solidFill>
                  <a:schemeClr val="tx1"/>
                </a:solidFill>
                <a:effectLst/>
                <a:uLnTx/>
                <a:uFillTx/>
                <a:latin typeface="+mn-lt"/>
                <a:ea typeface="+mn-ea"/>
                <a:cs typeface="+mn-cs"/>
                <a:sym typeface="+mn-ea"/>
              </a:rPr>
              <a:t>其代表作如我国的长城、埃及的金字塔、古罗马的供水渠这样不朽的伟大工程。</a:t>
            </a:r>
            <a:endParaRPr kumimoji="0" lang="zh-CN" sz="24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0" algn="l" defTabSz="914400" rtl="0" eaLnBrk="1" fontAlgn="base" latinLnBrk="0" hangingPunct="1">
              <a:lnSpc>
                <a:spcPct val="100000"/>
              </a:lnSpc>
              <a:spcBef>
                <a:spcPct val="20000"/>
              </a:spcBef>
              <a:spcAft>
                <a:spcPct val="0"/>
              </a:spcAft>
              <a:buClrTx/>
              <a:buSzTx/>
              <a:buFontTx/>
              <a:buChar char="•"/>
              <a:defRPr/>
            </a:pPr>
            <a:r>
              <a:rPr kumimoji="0" lang="zh-CN" sz="2400" b="0" i="0" u="none" strike="noStrike" kern="1200" cap="none" spc="0" normalizeH="0" baseline="0" noProof="1">
                <a:ln>
                  <a:noFill/>
                </a:ln>
                <a:solidFill>
                  <a:schemeClr val="tx1"/>
                </a:solidFill>
                <a:effectLst/>
                <a:uLnTx/>
                <a:uFillTx/>
                <a:latin typeface="+mn-lt"/>
                <a:ea typeface="+mn-ea"/>
                <a:cs typeface="+mn-cs"/>
                <a:sym typeface="+mn-ea"/>
              </a:rPr>
              <a:t>（2） 近代项目管理的萌芽 在四五十年代主要应用于国防和军工项目。美国把研制第一颗原子弹的任务作为一个项目来管理，命名“曼哈顿计划”。美国退伍将军莱斯利·R·格罗夫斯（L.R.GROVES）后来写了一本会议录《现在可以说了》（Now it can be told: The story of the Manhattan Project），详细记载了这个项目的经过。 </a:t>
            </a:r>
            <a:endParaRPr kumimoji="0" lang="zh-CN" altLang="en-US" sz="2400" b="1" i="0" u="none" strike="noStrike" kern="1200" cap="none" spc="0" normalizeH="0" baseline="0" noProof="1">
              <a:ln>
                <a:noFill/>
              </a:ln>
              <a:solidFill>
                <a:schemeClr val="tx1"/>
              </a:solidFill>
              <a:effectLst/>
              <a:uLnTx/>
              <a:uFillTx/>
              <a:latin typeface="+mn-lt"/>
              <a:ea typeface="+mn-ea"/>
              <a:cs typeface="+mn-cs"/>
              <a:sym typeface="+mn-ea"/>
            </a:endParaRPr>
          </a:p>
        </p:txBody>
      </p:sp>
      <p:sp>
        <p:nvSpPr>
          <p:cNvPr id="2048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2048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ctr" anchorCtr="0"/>
          <a:p>
            <a:pPr eaLnBrk="1" hangingPunct="1"/>
            <a:r>
              <a:rPr lang="zh-CN" altLang="zh-CN" sz="3600" dirty="0">
                <a:sym typeface="宋体" panose="02010600030101010101" pitchFamily="2" charset="-122"/>
              </a:rPr>
              <a:t>（3） </a:t>
            </a:r>
            <a:br>
              <a:rPr lang="zh-CN" altLang="en-US" sz="3600" dirty="0"/>
            </a:br>
            <a:r>
              <a:rPr lang="zh-CN" altLang="zh-CN" sz="3600" dirty="0">
                <a:sym typeface="宋体" panose="02010600030101010101" pitchFamily="2" charset="-122"/>
              </a:rPr>
              <a:t>近代项目管理的成熟 20世纪50年代后期</a:t>
            </a:r>
            <a:endParaRPr lang="zh-CN" altLang="en-US" sz="3600" dirty="0"/>
          </a:p>
        </p:txBody>
      </p:sp>
      <p:sp>
        <p:nvSpPr>
          <p:cNvPr id="21507" name="内容占位符 2"/>
          <p:cNvSpPr>
            <a:spLocks noGrp="1"/>
          </p:cNvSpPr>
          <p:nvPr>
            <p:ph idx="1"/>
          </p:nvPr>
        </p:nvSpPr>
        <p:spPr/>
        <p:txBody>
          <a:bodyPr vert="horz" wrap="square" lIns="91440" tIns="45720" rIns="91440" bIns="45720" anchor="t" anchorCtr="0"/>
          <a:p>
            <a:pPr indent="0" eaLnBrk="1" hangingPunct="1"/>
            <a:r>
              <a:rPr lang="zh-CN" altLang="zh-CN" sz="2400" dirty="0">
                <a:sym typeface="宋体" panose="02010600030101010101" pitchFamily="2" charset="-122"/>
              </a:rPr>
              <a:t>美国出现了关键路线法（CPM）和计划评审技术（PERT）</a:t>
            </a:r>
            <a:endParaRPr lang="zh-CN" altLang="zh-CN" sz="2400" dirty="0">
              <a:sym typeface="宋体" panose="02010600030101010101" pitchFamily="2" charset="-122"/>
            </a:endParaRPr>
          </a:p>
          <a:p>
            <a:pPr indent="0" eaLnBrk="1" hangingPunct="1"/>
            <a:r>
              <a:rPr lang="zh-CN" altLang="zh-CN" sz="2400" dirty="0">
                <a:sym typeface="宋体" panose="02010600030101010101" pitchFamily="2" charset="-122"/>
              </a:rPr>
              <a:t>1957年，美国的路易斯维化工厂，由于生产过程的要求，必须昼夜连续运行。因此，每年都不得不安排一定的时间，停下生产线进行全面检修。过去的检修时间一般为125小时。后来，他们把检修流程精细分解，竟然发现，在整个检修过程中所经过的不同路线上的总时间是不一样的。缩短最长路线上工序的工期，就能够缩短整个检修的时间。他们经过反复优化，最后只用了78个小时就完成了检修，节省时间达到38%，当年产生效益达100多万美元。这就是至今项目管理工作者还 在应用的著名的时间管理技术"关键路径法"，简称CPM。</a:t>
            </a:r>
            <a:endParaRPr lang="zh-CN" altLang="en-US" sz="2400" dirty="0">
              <a:sym typeface="宋体" panose="02010600030101010101" pitchFamily="2" charset="-122"/>
            </a:endParaRPr>
          </a:p>
        </p:txBody>
      </p:sp>
      <p:sp>
        <p:nvSpPr>
          <p:cNvPr id="21508"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1509"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ctrTitle"/>
          </p:nvPr>
        </p:nvSpPr>
        <p:spPr>
          <a:xfrm>
            <a:off x="914400" y="-317"/>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课程简介</a:t>
            </a:r>
            <a:endParaRPr lang="zh-CN" altLang="en-US" sz="4400" kern="1200" dirty="0">
              <a:latin typeface="+mj-lt"/>
              <a:ea typeface="+mj-ea"/>
              <a:cs typeface="+mj-cs"/>
            </a:endParaRPr>
          </a:p>
        </p:txBody>
      </p:sp>
      <p:sp>
        <p:nvSpPr>
          <p:cNvPr id="5123" name="内容占位符 2"/>
          <p:cNvSpPr>
            <a:spLocks noGrp="1"/>
          </p:cNvSpPr>
          <p:nvPr>
            <p:ph type="subTitle" idx="1"/>
          </p:nvPr>
        </p:nvSpPr>
        <p:spPr>
          <a:xfrm>
            <a:off x="457200" y="854710"/>
            <a:ext cx="8324850" cy="4697413"/>
          </a:xfrm>
        </p:spPr>
        <p:txBody>
          <a:bodyPr vert="horz" wrap="square" lIns="91440" tIns="45720" rIns="91440" bIns="45720" anchor="t" anchorCtr="0"/>
          <a:p>
            <a:pPr marL="630555" indent="-630555" algn="just" defTabSz="914400" eaLnBrk="1" hangingPunct="1">
              <a:lnSpc>
                <a:spcPct val="150000"/>
              </a:lnSpc>
              <a:spcBef>
                <a:spcPts val="1200"/>
              </a:spcBef>
              <a:spcAft>
                <a:spcPct val="20000"/>
              </a:spcAft>
              <a:buClr>
                <a:schemeClr val="accent1"/>
              </a:buClr>
              <a:buSzTx/>
              <a:buFont typeface="Wingdings" panose="05000000000000000000" pitchFamily="2" charset="2"/>
              <a:defRPr/>
            </a:pPr>
            <a:r>
              <a:rPr kumimoji="1" lang="en-US" altLang="zh-CN" sz="2400" kern="1200" noProof="0" dirty="0">
                <a:latin typeface="华文中宋" panose="02010600040101010101" pitchFamily="2" charset="-122"/>
                <a:ea typeface="华文中宋" panose="02010600040101010101" pitchFamily="2" charset="-122"/>
                <a:cs typeface="+mn-cs"/>
                <a:sym typeface="楷体_GB2312" pitchFamily="1" charset="-122"/>
              </a:rPr>
              <a:t>       </a:t>
            </a:r>
            <a:r>
              <a:rPr kumimoji="1" lang="zh-CN" altLang="en-US" sz="2400" kern="1200" noProof="0" dirty="0">
                <a:latin typeface="华文中宋" panose="02010600040101010101" pitchFamily="2" charset="-122"/>
                <a:ea typeface="华文中宋" panose="02010600040101010101" pitchFamily="2" charset="-122"/>
                <a:cs typeface="+mn-cs"/>
                <a:sym typeface="楷体_GB2312" pitchFamily="1" charset="-122"/>
              </a:rPr>
              <a:t>3学分  48学时</a:t>
            </a:r>
            <a:r>
              <a:rPr kumimoji="1" lang="en-US" altLang="zh-CN" sz="2400" kern="1200" noProof="0" dirty="0">
                <a:latin typeface="华文中宋" panose="02010600040101010101" pitchFamily="2" charset="-122"/>
                <a:ea typeface="华文中宋" panose="02010600040101010101" pitchFamily="2" charset="-122"/>
                <a:cs typeface="+mn-cs"/>
                <a:sym typeface="楷体_GB2312" pitchFamily="1" charset="-122"/>
              </a:rPr>
              <a:t>  </a:t>
            </a:r>
            <a:endParaRPr kumimoji="1" lang="en-US" altLang="zh-CN" sz="2400" kern="1200" noProof="0" dirty="0">
              <a:latin typeface="华文中宋" panose="02010600040101010101" pitchFamily="2" charset="-122"/>
              <a:ea typeface="华文中宋" panose="02010600040101010101" pitchFamily="2" charset="-122"/>
              <a:cs typeface="+mn-cs"/>
              <a:sym typeface="楷体_GB2312" pitchFamily="1" charset="-122"/>
            </a:endParaRPr>
          </a:p>
          <a:p>
            <a:pPr marL="630555" indent="-630555" algn="just" defTabSz="914400" eaLnBrk="1" hangingPunct="1">
              <a:lnSpc>
                <a:spcPct val="150000"/>
              </a:lnSpc>
              <a:spcBef>
                <a:spcPts val="1200"/>
              </a:spcBef>
              <a:spcAft>
                <a:spcPct val="20000"/>
              </a:spcAft>
              <a:buClr>
                <a:schemeClr val="accent1"/>
              </a:buClr>
              <a:buSzTx/>
              <a:buFont typeface="Wingdings" panose="05000000000000000000" pitchFamily="2" charset="2"/>
              <a:defRPr/>
            </a:pPr>
            <a:r>
              <a:rPr kumimoji="1" lang="en-US" altLang="zh-CN" sz="2400" kern="1200" noProof="0" dirty="0">
                <a:latin typeface="华文中宋" panose="02010600040101010101" pitchFamily="2" charset="-122"/>
                <a:ea typeface="华文中宋" panose="02010600040101010101" pitchFamily="2" charset="-122"/>
                <a:cs typeface="+mn-cs"/>
                <a:sym typeface="楷体_GB2312" pitchFamily="1" charset="-122"/>
              </a:rPr>
              <a:t>      </a:t>
            </a:r>
            <a:r>
              <a:rPr kumimoji="1" lang="zh-CN" altLang="en-US" sz="2400" kern="1200" noProof="0" dirty="0">
                <a:latin typeface="华文中宋" panose="02010600040101010101" pitchFamily="2" charset="-122"/>
                <a:ea typeface="华文中宋" panose="02010600040101010101" pitchFamily="2" charset="-122"/>
                <a:cs typeface="+mn-cs"/>
                <a:sym typeface="楷体_GB2312" pitchFamily="1" charset="-122"/>
              </a:rPr>
              <a:t>配套实验：</a:t>
            </a:r>
            <a:r>
              <a:rPr kumimoji="1" lang="zh-CN" altLang="en-US" sz="2400" kern="1200" noProof="0" dirty="0">
                <a:latin typeface="华文中宋" panose="02010600040101010101" pitchFamily="2" charset="-122"/>
                <a:ea typeface="华文中宋" panose="02010600040101010101" pitchFamily="2" charset="-122"/>
                <a:cs typeface="+mn-cs"/>
              </a:rPr>
              <a:t>项目管理与过程改进</a:t>
            </a:r>
            <a:r>
              <a:rPr kumimoji="1" lang="zh-CN" altLang="en-US" sz="2400" kern="1200" noProof="0" dirty="0">
                <a:latin typeface="华文中宋" panose="02010600040101010101" pitchFamily="2" charset="-122"/>
                <a:ea typeface="华文中宋" panose="02010600040101010101" pitchFamily="2" charset="-122"/>
                <a:cs typeface="+mn-cs"/>
                <a:sym typeface="楷体_GB2312" pitchFamily="1" charset="-122"/>
              </a:rPr>
              <a:t>实验   12102130          0.5学分 16学时</a:t>
            </a:r>
            <a:endParaRPr kumimoji="1" lang="zh-CN" altLang="en-US" sz="2400" kern="1200" noProof="0" dirty="0">
              <a:latin typeface="华文中宋" panose="02010600040101010101" pitchFamily="2" charset="-122"/>
              <a:ea typeface="华文中宋" panose="02010600040101010101" pitchFamily="2" charset="-122"/>
              <a:cs typeface="+mn-cs"/>
              <a:sym typeface="楷体_GB2312" pitchFamily="1" charset="-122"/>
            </a:endParaRPr>
          </a:p>
          <a:p>
            <a:pPr marL="630555" marR="0" indent="-630555" algn="just" defTabSz="914400">
              <a:lnSpc>
                <a:spcPct val="150000"/>
              </a:lnSpc>
              <a:spcBef>
                <a:spcPts val="1200"/>
              </a:spcBef>
              <a:spcAft>
                <a:spcPct val="20000"/>
              </a:spcAft>
              <a:buClr>
                <a:schemeClr val="accent1"/>
              </a:buClr>
              <a:buSzTx/>
              <a:buFont typeface="Wingdings" panose="05000000000000000000" pitchFamily="2" charset="2"/>
              <a:buNone/>
              <a:defRPr/>
            </a:pPr>
            <a:r>
              <a:rPr kumimoji="1" lang="zh-CN" altLang="en-US" sz="2400" noProof="0" dirty="0">
                <a:latin typeface="华文中宋" panose="02010600040101010101" pitchFamily="2" charset="-122"/>
                <a:ea typeface="华文中宋" panose="02010600040101010101" pitchFamily="2" charset="-122"/>
                <a:sym typeface="+mn-ea"/>
              </a:rPr>
              <a:t>（</a:t>
            </a:r>
            <a:r>
              <a:rPr kumimoji="1" lang="en-US" altLang="zh-CN" sz="2400" noProof="0" dirty="0">
                <a:latin typeface="华文中宋" panose="02010600040101010101" pitchFamily="2" charset="-122"/>
                <a:ea typeface="华文中宋" panose="02010600040101010101" pitchFamily="2" charset="-122"/>
                <a:sym typeface="+mn-ea"/>
              </a:rPr>
              <a:t>1</a:t>
            </a:r>
            <a:r>
              <a:rPr kumimoji="1" lang="zh-CN" altLang="en-US" sz="2400" noProof="0" dirty="0">
                <a:latin typeface="华文中宋" panose="02010600040101010101" pitchFamily="2" charset="-122"/>
                <a:ea typeface="华文中宋" panose="02010600040101010101" pitchFamily="2" charset="-122"/>
                <a:sym typeface="+mn-ea"/>
              </a:rPr>
              <a:t>）软件工程专业学生必修课</a:t>
            </a:r>
            <a:r>
              <a:rPr kumimoji="1" lang="zh-CN" altLang="en-US" sz="2400" noProof="0" dirty="0" smtClean="0">
                <a:latin typeface="华文中宋" panose="02010600040101010101" pitchFamily="2" charset="-122"/>
                <a:ea typeface="华文中宋" panose="02010600040101010101" pitchFamily="2" charset="-122"/>
                <a:sym typeface="+mn-ea"/>
              </a:rPr>
              <a:t>，面向高年级的软件工程</a:t>
            </a:r>
            <a:r>
              <a:rPr kumimoji="1" lang="en-US" altLang="zh-CN" sz="2400" noProof="0" dirty="0" smtClean="0">
                <a:latin typeface="华文中宋" panose="02010600040101010101" pitchFamily="2" charset="-122"/>
                <a:ea typeface="华文中宋" panose="02010600040101010101" pitchFamily="2" charset="-122"/>
                <a:sym typeface="+mn-ea"/>
              </a:rPr>
              <a:t>/</a:t>
            </a:r>
            <a:r>
              <a:rPr kumimoji="1" lang="zh-CN" altLang="en-US" sz="2400" noProof="0" dirty="0" smtClean="0">
                <a:latin typeface="华文中宋" panose="02010600040101010101" pitchFamily="2" charset="-122"/>
                <a:ea typeface="华文中宋" panose="02010600040101010101" pitchFamily="2" charset="-122"/>
                <a:sym typeface="+mn-ea"/>
              </a:rPr>
              <a:t>计算机专业学生，已有一定</a:t>
            </a:r>
            <a:r>
              <a:rPr kumimoji="1" lang="zh-CN" altLang="en-US" sz="2400" noProof="0" dirty="0">
                <a:latin typeface="华文中宋" panose="02010600040101010101" pitchFamily="2" charset="-122"/>
                <a:ea typeface="华文中宋" panose="02010600040101010101" pitchFamily="2" charset="-122"/>
                <a:sym typeface="+mn-ea"/>
              </a:rPr>
              <a:t>的专业基础（</a:t>
            </a:r>
            <a:r>
              <a:rPr kumimoji="1" lang="en-US" altLang="zh-CN" sz="2400" noProof="0" dirty="0">
                <a:latin typeface="华文中宋" panose="02010600040101010101" pitchFamily="2" charset="-122"/>
                <a:ea typeface="华文中宋" panose="02010600040101010101" pitchFamily="2" charset="-122"/>
                <a:sym typeface="+mn-ea"/>
              </a:rPr>
              <a:t>C++/Java</a:t>
            </a:r>
            <a:r>
              <a:rPr kumimoji="1" lang="zh-CN" altLang="en-US" sz="2400" noProof="0" dirty="0">
                <a:latin typeface="华文中宋" panose="02010600040101010101" pitchFamily="2" charset="-122"/>
                <a:ea typeface="华文中宋" panose="02010600040101010101" pitchFamily="2" charset="-122"/>
                <a:sym typeface="+mn-ea"/>
              </a:rPr>
              <a:t>编程</a:t>
            </a:r>
            <a:r>
              <a:rPr kumimoji="1" lang="zh-CN" altLang="en-US" sz="2400" noProof="0" dirty="0" smtClean="0">
                <a:latin typeface="华文中宋" panose="02010600040101010101" pitchFamily="2" charset="-122"/>
                <a:ea typeface="华文中宋" panose="02010600040101010101" pitchFamily="2" charset="-122"/>
                <a:sym typeface="+mn-ea"/>
              </a:rPr>
              <a:t>能力、软件工程、数据库设计、</a:t>
            </a:r>
            <a:r>
              <a:rPr kumimoji="1" lang="en-US" altLang="zh-CN" sz="2400" noProof="0" dirty="0" smtClean="0">
                <a:latin typeface="华文中宋" panose="02010600040101010101" pitchFamily="2" charset="-122"/>
                <a:ea typeface="华文中宋" panose="02010600040101010101" pitchFamily="2" charset="-122"/>
                <a:sym typeface="+mn-ea"/>
              </a:rPr>
              <a:t>UI</a:t>
            </a:r>
            <a:r>
              <a:rPr kumimoji="1" lang="zh-CN" altLang="en-US" sz="2400" noProof="0" dirty="0" smtClean="0">
                <a:latin typeface="华文中宋" panose="02010600040101010101" pitchFamily="2" charset="-122"/>
                <a:ea typeface="华文中宋" panose="02010600040101010101" pitchFamily="2" charset="-122"/>
                <a:sym typeface="+mn-ea"/>
              </a:rPr>
              <a:t>设计等能力）</a:t>
            </a:r>
            <a:endParaRPr kumimoji="1" lang="en-US" altLang="zh-CN" sz="24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630555" marR="0" indent="-630555" algn="just" defTabSz="914400">
              <a:lnSpc>
                <a:spcPct val="150000"/>
              </a:lnSpc>
              <a:spcBef>
                <a:spcPts val="1200"/>
              </a:spcBef>
              <a:spcAft>
                <a:spcPct val="20000"/>
              </a:spcAft>
              <a:buClr>
                <a:schemeClr val="accent1"/>
              </a:buClr>
              <a:buSzTx/>
              <a:buFont typeface="Wingdings" panose="05000000000000000000" pitchFamily="2" charset="2"/>
              <a:buNone/>
              <a:defRPr/>
            </a:pPr>
            <a:r>
              <a:rPr kumimoji="1" lang="zh-CN" altLang="en-US" sz="2400" noProof="0" dirty="0">
                <a:latin typeface="华文中宋" panose="02010600040101010101" pitchFamily="2" charset="-122"/>
                <a:ea typeface="华文中宋" panose="02010600040101010101" pitchFamily="2" charset="-122"/>
                <a:sym typeface="+mn-ea"/>
              </a:rPr>
              <a:t>（</a:t>
            </a:r>
            <a:r>
              <a:rPr kumimoji="1" lang="en-US" altLang="zh-CN" sz="2400" noProof="0" dirty="0">
                <a:latin typeface="华文中宋" panose="02010600040101010101" pitchFamily="2" charset="-122"/>
                <a:ea typeface="华文中宋" panose="02010600040101010101" pitchFamily="2" charset="-122"/>
                <a:sym typeface="+mn-ea"/>
              </a:rPr>
              <a:t>2</a:t>
            </a:r>
            <a:r>
              <a:rPr kumimoji="1" lang="zh-CN" altLang="en-US" sz="2400" noProof="0" dirty="0">
                <a:latin typeface="华文中宋" panose="02010600040101010101" pitchFamily="2" charset="-122"/>
                <a:ea typeface="华文中宋" panose="02010600040101010101" pitchFamily="2" charset="-122"/>
                <a:sym typeface="+mn-ea"/>
              </a:rPr>
              <a:t>）课程目标：培养合格的软件项目管理者（</a:t>
            </a:r>
            <a:r>
              <a:rPr kumimoji="1" lang="zh-CN" altLang="en-US" sz="2400" noProof="0" dirty="0">
                <a:solidFill>
                  <a:srgbClr val="FF0000"/>
                </a:solidFill>
                <a:latin typeface="华文中宋" panose="02010600040101010101" pitchFamily="2" charset="-122"/>
                <a:ea typeface="华文中宋" panose="02010600040101010101" pitchFamily="2" charset="-122"/>
                <a:sym typeface="+mn-ea"/>
              </a:rPr>
              <a:t>软件项目经理</a:t>
            </a:r>
            <a:r>
              <a:rPr kumimoji="1" lang="zh-CN" altLang="en-US" sz="2400" noProof="0" dirty="0">
                <a:latin typeface="华文中宋" panose="02010600040101010101" pitchFamily="2" charset="-122"/>
                <a:ea typeface="华文中宋" panose="02010600040101010101" pitchFamily="2" charset="-122"/>
                <a:sym typeface="+mn-ea"/>
              </a:rPr>
              <a:t>）</a:t>
            </a:r>
            <a:endParaRPr kumimoji="1" lang="zh-CN" altLang="en-US" sz="24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R="0" algn="just" defTabSz="914400">
              <a:spcBef>
                <a:spcPts val="1200"/>
              </a:spcBef>
              <a:spcAft>
                <a:spcPct val="20000"/>
              </a:spcAft>
              <a:buClr>
                <a:schemeClr val="accent1"/>
              </a:buClr>
              <a:buSzTx/>
              <a:buFont typeface="Wingdings" panose="05000000000000000000" pitchFamily="2" charset="2"/>
              <a:buNone/>
              <a:defRPr/>
            </a:pPr>
            <a:r>
              <a:rPr kumimoji="1" lang="zh-CN" altLang="en-US" sz="2400" noProof="0" dirty="0">
                <a:latin typeface="华文中宋" panose="02010600040101010101" pitchFamily="2" charset="-122"/>
                <a:ea typeface="华文中宋" panose="02010600040101010101" pitchFamily="2" charset="-122"/>
                <a:sym typeface="+mn-ea"/>
              </a:rPr>
              <a:t>（</a:t>
            </a:r>
            <a:r>
              <a:rPr kumimoji="1" lang="en-US" altLang="zh-CN" sz="2400" noProof="0" dirty="0">
                <a:latin typeface="华文中宋" panose="02010600040101010101" pitchFamily="2" charset="-122"/>
                <a:ea typeface="华文中宋" panose="02010600040101010101" pitchFamily="2" charset="-122"/>
                <a:sym typeface="+mn-ea"/>
              </a:rPr>
              <a:t>3</a:t>
            </a:r>
            <a:r>
              <a:rPr kumimoji="1" lang="zh-CN" altLang="en-US" sz="2400" noProof="0" dirty="0">
                <a:latin typeface="华文中宋" panose="02010600040101010101" pitchFamily="2" charset="-122"/>
                <a:ea typeface="华文中宋" panose="02010600040101010101" pitchFamily="2" charset="-122"/>
                <a:sym typeface="+mn-ea"/>
              </a:rPr>
              <a:t>）课程性质：</a:t>
            </a:r>
            <a:r>
              <a:rPr kumimoji="1" lang="zh-CN" altLang="en-US" sz="2400" noProof="0" dirty="0" smtClean="0">
                <a:latin typeface="华文中宋" panose="02010600040101010101" pitchFamily="2" charset="-122"/>
                <a:ea typeface="华文中宋" panose="02010600040101010101" pitchFamily="2" charset="-122"/>
                <a:sym typeface="+mn-ea"/>
              </a:rPr>
              <a:t>管理科学</a:t>
            </a:r>
            <a:r>
              <a:rPr kumimoji="1" lang="en-US" altLang="zh-CN" sz="2400" noProof="0" dirty="0" smtClean="0">
                <a:latin typeface="华文中宋" panose="02010600040101010101" pitchFamily="2" charset="-122"/>
                <a:ea typeface="华文中宋" panose="02010600040101010101" pitchFamily="2" charset="-122"/>
                <a:sym typeface="+mn-ea"/>
              </a:rPr>
              <a:t>+</a:t>
            </a:r>
            <a:r>
              <a:rPr kumimoji="1" lang="zh-CN" altLang="en-US" sz="2400" noProof="0" dirty="0" smtClean="0">
                <a:latin typeface="华文中宋" panose="02010600040101010101" pitchFamily="2" charset="-122"/>
                <a:ea typeface="华文中宋" panose="02010600040101010101" pitchFamily="2" charset="-122"/>
                <a:sym typeface="+mn-ea"/>
              </a:rPr>
              <a:t>计算机科学</a:t>
            </a:r>
            <a:endParaRPr kumimoji="1" lang="en-US" altLang="zh-CN" sz="24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342900" indent="-342900" algn="l" eaLnBrk="1" hangingPunct="1">
              <a:buClrTx/>
              <a:buSzTx/>
              <a:buFontTx/>
              <a:buChar char="•"/>
            </a:pPr>
            <a:endParaRPr lang="zh-CN" altLang="en-US" sz="2400" b="1" kern="1200" dirty="0">
              <a:latin typeface="楷体_GB2312" pitchFamily="1" charset="-122"/>
              <a:ea typeface="楷体_GB2312" pitchFamily="1" charset="-122"/>
              <a:cs typeface="+mn-cs"/>
            </a:endParaRPr>
          </a:p>
        </p:txBody>
      </p:sp>
      <p:sp>
        <p:nvSpPr>
          <p:cNvPr id="512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126" name="日期占位符 2"/>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ctr" anchorCtr="0"/>
          <a:p>
            <a:pPr eaLnBrk="1" hangingPunct="1"/>
            <a:r>
              <a:rPr lang="zh-CN" altLang="zh-CN" dirty="0">
                <a:sym typeface="宋体" panose="02010600030101010101" pitchFamily="2" charset="-122"/>
              </a:rPr>
              <a:t>关键路线法（CPM）</a:t>
            </a:r>
            <a:endParaRPr lang="zh-CN" altLang="en-US" dirty="0"/>
          </a:p>
        </p:txBody>
      </p:sp>
      <p:sp>
        <p:nvSpPr>
          <p:cNvPr id="22531"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2532"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22533" name="内容占位符 5"/>
          <p:cNvPicPr>
            <a:picLocks noGrp="1" noChangeAspect="1"/>
          </p:cNvPicPr>
          <p:nvPr>
            <p:ph idx="1"/>
          </p:nvPr>
        </p:nvPicPr>
        <p:blipFill>
          <a:blip r:embed="rId1"/>
          <a:srcRect/>
          <a:stretch>
            <a:fillRect/>
          </a:stretch>
        </p:blipFill>
        <p:spPr>
          <a:xfrm>
            <a:off x="1490663" y="1974850"/>
            <a:ext cx="6478587" cy="4270375"/>
          </a:xfrm>
        </p:spPr>
      </p:pic>
      <p:sp>
        <p:nvSpPr>
          <p:cNvPr id="22534" name="文本框 6"/>
          <p:cNvSpPr txBox="1"/>
          <p:nvPr/>
        </p:nvSpPr>
        <p:spPr>
          <a:xfrm>
            <a:off x="3603625" y="6245225"/>
            <a:ext cx="1936750" cy="368300"/>
          </a:xfrm>
          <a:prstGeom prst="rect">
            <a:avLst/>
          </a:prstGeom>
          <a:noFill/>
          <a:ln w="9525">
            <a:noFill/>
          </a:ln>
        </p:spPr>
        <p:txBody>
          <a:bodyPr>
            <a:spAutoFit/>
          </a:bodyPr>
          <a:p>
            <a:r>
              <a:rPr lang="zh-CN" altLang="en-US" dirty="0">
                <a:latin typeface="Arial" panose="020B0604020202020204" pitchFamily="34" charset="0"/>
              </a:rPr>
              <a:t>路易斯维化工厂</a:t>
            </a:r>
            <a:endParaRPr lang="zh-CN" alt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23555" name="内容占位符 2"/>
          <p:cNvSpPr>
            <a:spLocks noGrp="1"/>
          </p:cNvSpPr>
          <p:nvPr>
            <p:ph idx="1"/>
          </p:nvPr>
        </p:nvSpPr>
        <p:spPr>
          <a:xfrm>
            <a:off x="77788" y="1600200"/>
            <a:ext cx="8820150" cy="4525963"/>
          </a:xfrm>
        </p:spPr>
        <p:txBody>
          <a:bodyPr vert="horz" wrap="square" lIns="91440" tIns="45720" rIns="91440" bIns="45720" anchor="t" anchorCtr="0"/>
          <a:p>
            <a:pPr eaLnBrk="1" hangingPunct="1"/>
            <a:r>
              <a:rPr lang="zh-CN" altLang="zh-CN" sz="2800" dirty="0">
                <a:sym typeface="宋体" panose="02010600030101010101" pitchFamily="2" charset="-122"/>
              </a:rPr>
              <a:t>1957年，美国的路易斯维化工厂，由于生产过程的要求，必须昼夜连续运行。因此，每年都不得不安排一定的时间，停下生产线进行全面检修。过去的检修时间一般为125小时。后来，他们把检修流程精细分解，竟然发现，在整个检修过程中所经过的不同路线上的总时间是不一样的。缩短最长路线上工序的工期，就能够缩短整个检修的时间。他们经过反复优化，最后只用了78个小时就完成了检修，节省时间达到38%，当年产生效益达100多万美元。这就是至今项目管理工作者还 在应用的著名的时间管理技术"关键路径法"，简称CPM。</a:t>
            </a:r>
            <a:endParaRPr lang="zh-CN" altLang="en-US" dirty="0">
              <a:sym typeface="宋体" panose="02010600030101010101" pitchFamily="2" charset="-122"/>
            </a:endParaRPr>
          </a:p>
          <a:p>
            <a:pPr eaLnBrk="1" hangingPunct="1"/>
            <a:endParaRPr lang="zh-CN" altLang="en-US" dirty="0"/>
          </a:p>
        </p:txBody>
      </p:sp>
      <p:sp>
        <p:nvSpPr>
          <p:cNvPr id="23556"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3557"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1440" tIns="45720" rIns="91440" bIns="45720" anchor="ctr" anchorCtr="0"/>
          <a:p>
            <a:pPr eaLnBrk="1" hangingPunct="1"/>
            <a:r>
              <a:rPr lang="zh-CN" altLang="zh-CN" dirty="0">
                <a:sym typeface="宋体" panose="02010600030101010101" pitchFamily="2" charset="-122"/>
              </a:rPr>
              <a:t>PERT北极星导弹计划</a:t>
            </a:r>
            <a:endParaRPr lang="en-US" altLang="zh-CN" dirty="0">
              <a:sym typeface="宋体" panose="02010600030101010101" pitchFamily="2" charset="-122"/>
            </a:endParaRPr>
          </a:p>
        </p:txBody>
      </p:sp>
      <p:sp>
        <p:nvSpPr>
          <p:cNvPr id="24579" name="内容占位符 2"/>
          <p:cNvSpPr>
            <a:spLocks noGrp="1"/>
          </p:cNvSpPr>
          <p:nvPr>
            <p:ph idx="1"/>
          </p:nvPr>
        </p:nvSpPr>
        <p:spPr/>
        <p:txBody>
          <a:bodyPr vert="horz" wrap="square" lIns="91440" tIns="45720" rIns="91440" bIns="45720" anchor="t" anchorCtr="0"/>
          <a:p>
            <a:pPr eaLnBrk="1" hangingPunct="1"/>
            <a:r>
              <a:rPr lang="zh-CN" altLang="zh-CN" sz="2800" dirty="0">
                <a:sym typeface="宋体" panose="02010600030101010101" pitchFamily="2" charset="-122"/>
              </a:rPr>
              <a:t>就在这一方法发明一年后，美国海军开始研制北极星导弹。这是一个军用项目，技术新，项目巨大，据说当时美国有三分之一的科学家都参与了这项工作。管理如此庞大的尖端项目难度是可想而知了。而当时的项目组织者想出了一个方法：为每个任务估计一个悲观的、一个乐观的和一个最可能情况下的工期，在关键路径法技术的基础上，用"三值加权"方法进行计划编排，最后竟然只用了4年的时间就完成了预定6年完成的项目，节省时间33%以上。</a:t>
            </a:r>
            <a:endParaRPr lang="zh-CN" altLang="en-US" sz="2800" dirty="0"/>
          </a:p>
        </p:txBody>
      </p:sp>
      <p:sp>
        <p:nvSpPr>
          <p:cNvPr id="24580"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4581"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25603" name="内容占位符 2"/>
          <p:cNvSpPr>
            <a:spLocks noGrp="1"/>
          </p:cNvSpPr>
          <p:nvPr>
            <p:ph idx="1"/>
          </p:nvPr>
        </p:nvSpPr>
        <p:spPr>
          <a:xfrm>
            <a:off x="2417763" y="5314950"/>
            <a:ext cx="4308475" cy="790575"/>
          </a:xfrm>
        </p:spPr>
        <p:txBody>
          <a:bodyPr vert="horz" wrap="square" lIns="91440" tIns="45720" rIns="91440" bIns="45720" anchor="t" anchorCtr="0"/>
          <a:p>
            <a:pPr eaLnBrk="1" hangingPunct="1"/>
            <a:r>
              <a:rPr lang="zh-CN" altLang="zh-CN" dirty="0">
                <a:sym typeface="宋体" panose="02010600030101010101" pitchFamily="2" charset="-122"/>
              </a:rPr>
              <a:t>北极星导弹计划</a:t>
            </a:r>
            <a:endParaRPr lang="zh-CN" altLang="en-US" dirty="0"/>
          </a:p>
        </p:txBody>
      </p:sp>
      <p:sp>
        <p:nvSpPr>
          <p:cNvPr id="25604"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5605"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25606" name="图片 5"/>
          <p:cNvPicPr>
            <a:picLocks noChangeAspect="1"/>
          </p:cNvPicPr>
          <p:nvPr/>
        </p:nvPicPr>
        <p:blipFill>
          <a:blip r:embed="rId1"/>
          <a:stretch>
            <a:fillRect/>
          </a:stretch>
        </p:blipFill>
        <p:spPr>
          <a:xfrm>
            <a:off x="1312863" y="617538"/>
            <a:ext cx="6246812" cy="43402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vert="horz" wrap="square" lIns="91440" tIns="45720" rIns="91440" bIns="45720" anchor="ctr" anchorCtr="0"/>
          <a:p>
            <a:pPr eaLnBrk="1" hangingPunct="1"/>
            <a:r>
              <a:rPr lang="zh-CN" altLang="zh-CN" dirty="0">
                <a:sym typeface="宋体" panose="02010600030101010101" pitchFamily="2" charset="-122"/>
              </a:rPr>
              <a:t>“阿波罗”载人登月计划</a:t>
            </a:r>
            <a:endParaRPr lang="zh-CN" altLang="en-US" dirty="0"/>
          </a:p>
        </p:txBody>
      </p:sp>
      <p:sp>
        <p:nvSpPr>
          <p:cNvPr id="26627"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6628"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26629" name="内容占位符 5"/>
          <p:cNvPicPr>
            <a:picLocks noGrp="1" noChangeAspect="1"/>
          </p:cNvPicPr>
          <p:nvPr>
            <p:ph idx="1"/>
          </p:nvPr>
        </p:nvPicPr>
        <p:blipFill>
          <a:blip r:embed="rId1"/>
          <a:srcRect/>
          <a:stretch>
            <a:fillRect/>
          </a:stretch>
        </p:blipFill>
        <p:spPr>
          <a:xfrm>
            <a:off x="1976438" y="1165225"/>
            <a:ext cx="5443537" cy="4527550"/>
          </a:xfrm>
        </p:spPr>
      </p:pic>
      <p:sp>
        <p:nvSpPr>
          <p:cNvPr id="26630" name="文本框 6"/>
          <p:cNvSpPr txBox="1"/>
          <p:nvPr/>
        </p:nvSpPr>
        <p:spPr>
          <a:xfrm>
            <a:off x="-63500" y="5889625"/>
            <a:ext cx="9296400" cy="644525"/>
          </a:xfrm>
          <a:prstGeom prst="rect">
            <a:avLst/>
          </a:prstGeom>
          <a:noFill/>
          <a:ln w="9525">
            <a:noFill/>
          </a:ln>
        </p:spPr>
        <p:txBody>
          <a:bodyPr>
            <a:spAutoFit/>
          </a:bodyPr>
          <a:p>
            <a:r>
              <a:rPr lang="zh-CN" altLang="zh-CN" dirty="0">
                <a:latin typeface="Arial" panose="020B0604020202020204" pitchFamily="34" charset="0"/>
                <a:sym typeface="宋体" panose="02010600030101010101" pitchFamily="2" charset="-122"/>
              </a:rPr>
              <a:t>阿波罗计划的成功，使项目管理风靡全球，也使NASA成为项目管理理论和时间的引领者。</a:t>
            </a:r>
            <a:endParaRPr lang="zh-CN" altLang="en-US" dirty="0">
              <a:latin typeface="Arial" panose="020B0604020202020204" pitchFamily="34" charset="0"/>
              <a:sym typeface="宋体" panose="02010600030101010101" pitchFamily="2" charset="-122"/>
            </a:endParaRPr>
          </a:p>
          <a:p>
            <a:endParaRPr lang="zh-CN" alt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27651" name="内容占位符 2"/>
          <p:cNvSpPr>
            <a:spLocks noGrp="1"/>
          </p:cNvSpPr>
          <p:nvPr>
            <p:ph idx="1"/>
          </p:nvPr>
        </p:nvSpPr>
        <p:spPr>
          <a:xfrm>
            <a:off x="457200" y="1035050"/>
            <a:ext cx="8229600" cy="4525963"/>
          </a:xfrm>
        </p:spPr>
        <p:txBody>
          <a:bodyPr vert="horz" wrap="square" lIns="91440" tIns="45720" rIns="91440" bIns="45720" anchor="t" anchorCtr="0"/>
          <a:p>
            <a:pPr eaLnBrk="1" hangingPunct="1"/>
            <a:r>
              <a:rPr lang="zh-CN" altLang="en-US" sz="2800" dirty="0"/>
              <a:t>60年代初，美国宇航局提出了“阿波罗登月计划”。项目管理在这个由42万人参加，耗资400亿美元的“阿波罗”载人登月计划中应用，取得了巨大成功。阿波罗计划采用了“工作分解结构“的方法，将整个计划由上而下逐级分成项目、系统、分系统、任务、分任务等六个层次。并利用“</a:t>
            </a:r>
            <a:r>
              <a:rPr lang="zh-CN" altLang="en-US" sz="2800" dirty="0">
                <a:solidFill>
                  <a:srgbClr val="FF0000"/>
                </a:solidFill>
              </a:rPr>
              <a:t>三值加权平均</a:t>
            </a:r>
            <a:r>
              <a:rPr lang="zh-CN" altLang="en-US" sz="2800" dirty="0"/>
              <a:t>”、“</a:t>
            </a:r>
            <a:r>
              <a:rPr lang="zh-CN" altLang="en-US" sz="2800" dirty="0">
                <a:solidFill>
                  <a:srgbClr val="FF0000"/>
                </a:solidFill>
              </a:rPr>
              <a:t>关键路径法</a:t>
            </a:r>
            <a:r>
              <a:rPr lang="zh-CN" altLang="en-US" sz="2800" dirty="0"/>
              <a:t>”等项目管理方法。</a:t>
            </a:r>
            <a:endParaRPr lang="zh-CN" altLang="en-US" sz="2800" dirty="0"/>
          </a:p>
          <a:p>
            <a:pPr eaLnBrk="1" hangingPunct="1"/>
            <a:r>
              <a:rPr lang="zh-CN" altLang="zh-CN" sz="2800" dirty="0">
                <a:sym typeface="宋体" panose="02010600030101010101" pitchFamily="2" charset="-122"/>
              </a:rPr>
              <a:t>此时，项目管理有了科学的系统方法。现在，CPM和PERT常被称为项目管理的常规“武器”和经典手段。当时主要运用在军事工业和建筑业，项目管理的任务主要是项目的执行。 </a:t>
            </a:r>
            <a:endParaRPr lang="zh-CN" altLang="en-US" sz="2800" dirty="0"/>
          </a:p>
          <a:p>
            <a:pPr eaLnBrk="1" hangingPunct="1"/>
            <a:endParaRPr lang="zh-CN" altLang="en-US" sz="2800" dirty="0"/>
          </a:p>
        </p:txBody>
      </p:sp>
      <p:sp>
        <p:nvSpPr>
          <p:cNvPr id="27652"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7653"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91440" tIns="45720" rIns="91440" bIns="45720" anchor="ctr" anchorCtr="0"/>
          <a:p>
            <a:pPr eaLnBrk="1" hangingPunct="1"/>
            <a:r>
              <a:rPr lang="zh-CN" altLang="zh-CN" dirty="0">
                <a:sym typeface="宋体" panose="02010600030101010101" pitchFamily="2" charset="-122"/>
              </a:rPr>
              <a:t>（4） 项目管理的传播和现代化</a:t>
            </a:r>
            <a:endParaRPr lang="zh-CN" altLang="en-US" dirty="0">
              <a:sym typeface="宋体" panose="02010600030101010101" pitchFamily="2" charset="-122"/>
            </a:endParaRPr>
          </a:p>
        </p:txBody>
      </p:sp>
      <p:sp>
        <p:nvSpPr>
          <p:cNvPr id="28675" name="内容占位符 2"/>
          <p:cNvSpPr>
            <a:spLocks noGrp="1"/>
          </p:cNvSpPr>
          <p:nvPr>
            <p:ph idx="1"/>
          </p:nvPr>
        </p:nvSpPr>
        <p:spPr/>
        <p:txBody>
          <a:bodyPr vert="horz" wrap="square" lIns="91440" tIns="45720" rIns="91440" bIns="45720" anchor="t" anchorCtr="0"/>
          <a:p>
            <a:pPr eaLnBrk="1" hangingPunct="1"/>
            <a:r>
              <a:rPr lang="zh-CN" altLang="zh-CN" dirty="0"/>
              <a:t> </a:t>
            </a:r>
            <a:r>
              <a:rPr lang="zh-CN" altLang="zh-CN" sz="2800" dirty="0"/>
              <a:t>1969年，美国成立了一个国际性组织 PMI （Project Management Institute），即美国项目管理学会，它是一个有着近5万名会员的国际性学会，是项目管理专业领域中最大的由研究人员、学者、顾问和经理组成的全球性专业组织。这个组织的出现极大地推动了项目管理的发展。尔后PMI一直致力于项目管理领域的研究工作，1976年，PMI提出了制定项目管理标准的设想。</a:t>
            </a:r>
            <a:endParaRPr lang="zh-CN" altLang="en-US" sz="2800" dirty="0"/>
          </a:p>
        </p:txBody>
      </p:sp>
      <p:sp>
        <p:nvSpPr>
          <p:cNvPr id="28676"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8677"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29699" name="内容占位符 2"/>
          <p:cNvSpPr>
            <a:spLocks noGrp="1"/>
          </p:cNvSpPr>
          <p:nvPr>
            <p:ph idx="1"/>
          </p:nvPr>
        </p:nvSpPr>
        <p:spPr/>
        <p:txBody>
          <a:bodyPr vert="horz" wrap="square" lIns="91440" tIns="45720" rIns="91440" bIns="45720" anchor="t" anchorCtr="0"/>
          <a:p>
            <a:pPr eaLnBrk="1" hangingPunct="1"/>
            <a:r>
              <a:rPr lang="zh-CN" altLang="zh-CN" sz="2800" dirty="0">
                <a:sym typeface="宋体" panose="02010600030101010101" pitchFamily="2" charset="-122"/>
              </a:rPr>
              <a:t>经过近十年的努力，于1987年推出了项目管理知识体系指南（Project Management Body of Knowledge），简称 PMBOK。这是项目管理领域又一个里程碑。因此，项目管理专家们把八十年代以前称为“传统的项目管理”阶段，把八十年代以后称为“新的项目管理”阶段。这个知识体系把项目管理归纳为范围管理、时间管理、费用管理、质量管理、人力资源管理、风险管理、采购管理、沟通管理和整合管理九大知识领域。PMBOK又分别在1996年和2000年进行了两次修订，使该体系更加成熟和完整。</a:t>
            </a:r>
            <a:endParaRPr lang="zh-CN" altLang="en-US" sz="2800" dirty="0"/>
          </a:p>
          <a:p>
            <a:pPr eaLnBrk="1" hangingPunct="1"/>
            <a:endParaRPr lang="zh-CN" altLang="en-US" sz="2800" dirty="0"/>
          </a:p>
        </p:txBody>
      </p:sp>
      <p:sp>
        <p:nvSpPr>
          <p:cNvPr id="29700"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29701"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30723" name="内容占位符 2"/>
          <p:cNvSpPr>
            <a:spLocks noGrp="1"/>
          </p:cNvSpPr>
          <p:nvPr>
            <p:ph idx="1"/>
          </p:nvPr>
        </p:nvSpPr>
        <p:spPr/>
        <p:txBody>
          <a:bodyPr vert="horz" wrap="square" lIns="91440" tIns="45720" rIns="91440" bIns="45720" anchor="t" anchorCtr="0"/>
          <a:p>
            <a:pPr eaLnBrk="1" hangingPunct="1"/>
            <a:r>
              <a:rPr lang="zh-CN" altLang="zh-CN" sz="2800" dirty="0">
                <a:sym typeface="宋体" panose="02010600030101010101" pitchFamily="2" charset="-122"/>
              </a:rPr>
              <a:t>20世纪70~80年代，项目管理迅速传遍世界其他各国，当时，我国CPM为统筹法（这是华罗庚教授首先将其介绍到国内时，根据其核心思想为它取的名称）。项目管理从美国最初的军事项目和宇航项目很快扩展到各种类型的民用项目。其特点是面向市场迎接竞争，项目管理除了计划和协调外，对采购、合同、进度、费用、质量、风险等给予了更多重视，初步形成了现代项目管理的框架。 </a:t>
            </a:r>
            <a:endParaRPr lang="zh-CN" altLang="zh-CN" dirty="0"/>
          </a:p>
          <a:p>
            <a:pPr eaLnBrk="1" hangingPunct="1"/>
            <a:endParaRPr lang="zh-CN" altLang="en-US" dirty="0"/>
          </a:p>
        </p:txBody>
      </p:sp>
      <p:sp>
        <p:nvSpPr>
          <p:cNvPr id="30724"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30725"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ctr" anchorCtr="0"/>
          <a:p>
            <a:pPr eaLnBrk="1" hangingPunct="1"/>
            <a:r>
              <a:rPr lang="zh-CN" altLang="zh-CN" dirty="0">
                <a:sym typeface="宋体" panose="02010600030101010101" pitchFamily="2" charset="-122"/>
              </a:rPr>
              <a:t>（5） 现代项目管理的新发展 </a:t>
            </a:r>
            <a:endParaRPr lang="zh-CN" altLang="en-US" dirty="0">
              <a:sym typeface="宋体" panose="02010600030101010101" pitchFamily="2" charset="-122"/>
            </a:endParaRPr>
          </a:p>
        </p:txBody>
      </p:sp>
      <p:sp>
        <p:nvSpPr>
          <p:cNvPr id="31747" name="内容占位符 2"/>
          <p:cNvSpPr>
            <a:spLocks noGrp="1"/>
          </p:cNvSpPr>
          <p:nvPr>
            <p:ph idx="1"/>
          </p:nvPr>
        </p:nvSpPr>
        <p:spPr/>
        <p:txBody>
          <a:bodyPr vert="horz" wrap="square" lIns="91440" tIns="45720" rIns="91440" bIns="45720" anchor="t" anchorCtr="0"/>
          <a:p>
            <a:pPr eaLnBrk="1" hangingPunct="1"/>
            <a:r>
              <a:rPr lang="zh-CN" altLang="zh-CN" sz="2800" dirty="0"/>
              <a:t>进入20世纪90年代，又跨越了世纪之交，项目管理有了新的进展。为了在迅猛变化、急剧竞争的市场中迎接经济全球化、一体化的挑战，项目管理更加注重人的因素、注重顾客，注重柔性管理，力求在变革中生存和发展。在这个阶段，应用领域进一步扩大，尤其在新兴产业中得到了迅速的发展，比如通信、软件、信息、金融、医药等现代项目管理的任务已不仅仅是执行任务，而且还要开发项目、经营项目，以及为经营项目完成后形成的设施、产品和其他成果必要的条件。</a:t>
            </a:r>
            <a:endParaRPr lang="zh-CN" altLang="en-US" sz="2800" dirty="0"/>
          </a:p>
        </p:txBody>
      </p:sp>
      <p:sp>
        <p:nvSpPr>
          <p:cNvPr id="31748"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31749"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Text Box 49"/>
          <p:cNvSpPr txBox="1">
            <a:spLocks noChangeArrowheads="1"/>
          </p:cNvSpPr>
          <p:nvPr/>
        </p:nvSpPr>
        <p:spPr bwMode="gray">
          <a:xfrm>
            <a:off x="395288" y="999808"/>
            <a:ext cx="8351838" cy="4989513"/>
          </a:xfrm>
          <a:prstGeom prst="rect">
            <a:avLst/>
          </a:prstGeom>
          <a:noFill/>
          <a:ln w="9525" algn="ctr">
            <a:noFill/>
            <a:miter lim="800000"/>
          </a:ln>
        </p:spPr>
        <p:txBody>
          <a:bodyPr>
            <a:spAutoFit/>
          </a:bodyPr>
          <a:lstStyle/>
          <a:p>
            <a:pPr marR="0" defTabSz="914400">
              <a:lnSpc>
                <a:spcPct val="130000"/>
              </a:lnSpc>
              <a:buClrTx/>
              <a:buSzTx/>
              <a:buFontTx/>
              <a:buNone/>
              <a:defRPr/>
            </a:pPr>
            <a:r>
              <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      美国斯坦迪申咨询公司曾经对本国  </a:t>
            </a:r>
            <a:r>
              <a:rPr kumimoji="1" lang="en-US" altLang="zh-CN"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365  </a:t>
            </a:r>
            <a:r>
              <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位信息技术高层经理人员管理的 </a:t>
            </a:r>
            <a:r>
              <a:rPr kumimoji="1" lang="en-US" altLang="zh-CN"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8380 </a:t>
            </a:r>
            <a:r>
              <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个</a:t>
            </a:r>
            <a:r>
              <a:rPr kumimoji="1" lang="en-US" altLang="zh-CN"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IT</a:t>
            </a:r>
            <a:r>
              <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项目进行调研，得到如下结论：</a:t>
            </a:r>
            <a:endPar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1800"/>
              </a:spcBef>
              <a:buClrTx/>
              <a:buSzTx/>
              <a:buFont typeface="Wingdings" panose="05000000000000000000" pitchFamily="2" charset="2"/>
              <a:buChar char="p"/>
              <a:defRPr/>
            </a:pP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IT</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行业正处于一个混沌的状态</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平均成功率为</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16</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600"/>
              </a:spcBef>
              <a:buClrTx/>
              <a:buSzTx/>
              <a:buFont typeface="Wingdings" panose="05000000000000000000" pitchFamily="2" charset="2"/>
              <a:buChar char="p"/>
              <a:defRPr/>
            </a:pP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50</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％的项目需要补救</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600"/>
              </a:spcBef>
              <a:buClrTx/>
              <a:buSzTx/>
              <a:buFont typeface="Wingdings" panose="05000000000000000000" pitchFamily="2" charset="2"/>
              <a:buChar char="p"/>
              <a:defRPr/>
            </a:pP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34</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％的项目彻底失败</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平均超出时间为 </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222%</a:t>
            </a:r>
            <a:endPar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实际成本是估计成本的 </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189%</a:t>
            </a:r>
            <a:endPar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3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性能与功能只达到要求的</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61</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R="0" algn="just" defTabSz="914400">
              <a:spcBef>
                <a:spcPct val="20000"/>
              </a:spcBef>
              <a:spcAft>
                <a:spcPct val="20000"/>
              </a:spcAft>
              <a:buClr>
                <a:schemeClr val="accent1"/>
              </a:buClr>
              <a:buSzTx/>
              <a:buFont typeface="Wingdings" panose="05000000000000000000" pitchFamily="2" charset="2"/>
              <a:buNone/>
              <a:defRPr/>
            </a:pPr>
            <a:endParaRPr kumimoji="1" lang="en-US" altLang="zh-CN" sz="2400" b="1"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2" name="文本框 1"/>
          <p:cNvSpPr txBox="1"/>
          <p:nvPr/>
        </p:nvSpPr>
        <p:spPr>
          <a:xfrm>
            <a:off x="1275715" y="264795"/>
            <a:ext cx="5796280" cy="768350"/>
          </a:xfrm>
          <a:prstGeom prst="rect">
            <a:avLst/>
          </a:prstGeom>
          <a:noFill/>
        </p:spPr>
        <p:txBody>
          <a:bodyPr wrap="none" rtlCol="0" anchor="t">
            <a:spAutoFit/>
          </a:bodyPr>
          <a:p>
            <a:pPr>
              <a:spcBef>
                <a:spcPct val="50000"/>
              </a:spcBef>
              <a:buClrTx/>
              <a:buFontTx/>
            </a:pPr>
            <a:r>
              <a:rPr lang="zh-CN" altLang="en-US" sz="4400" b="1" dirty="0">
                <a:solidFill>
                  <a:schemeClr val="tx1"/>
                </a:solidFill>
                <a:latin typeface="宋体" panose="02010600030101010101" pitchFamily="2" charset="-122"/>
                <a:sym typeface="+mn-ea"/>
              </a:rPr>
              <a:t>为什么学习项目管理？</a:t>
            </a:r>
            <a:endParaRPr lang="zh-CN" altLang="en-US" sz="4400" b="1" dirty="0">
              <a:solidFill>
                <a:schemeClr val="tx1"/>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4">
                                            <p:txEl>
                                              <p:charRg st="66" end="81"/>
                                            </p:txEl>
                                          </p:spTgt>
                                        </p:tgtEl>
                                        <p:attrNameLst>
                                          <p:attrName>style.visibility</p:attrName>
                                        </p:attrNameLst>
                                      </p:cBhvr>
                                      <p:to>
                                        <p:strVal val="visible"/>
                                      </p:to>
                                    </p:set>
                                    <p:animEffect transition="in" filter="randombar(horizontal)">
                                      <p:cBhvr>
                                        <p:cTn id="7" dur="500"/>
                                        <p:tgtEl>
                                          <p:spTgt spid="5124">
                                            <p:txEl>
                                              <p:charRg st="66"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24">
                                            <p:txEl>
                                              <p:charRg st="81" end="91"/>
                                            </p:txEl>
                                          </p:spTgt>
                                        </p:tgtEl>
                                        <p:attrNameLst>
                                          <p:attrName>style.visibility</p:attrName>
                                        </p:attrNameLst>
                                      </p:cBhvr>
                                      <p:to>
                                        <p:strVal val="visible"/>
                                      </p:to>
                                    </p:set>
                                    <p:animEffect transition="in" filter="randombar(horizontal)">
                                      <p:cBhvr>
                                        <p:cTn id="12" dur="500"/>
                                        <p:tgtEl>
                                          <p:spTgt spid="5124">
                                            <p:txEl>
                                              <p:charRg st="81"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24">
                                            <p:txEl>
                                              <p:charRg st="91" end="102"/>
                                            </p:txEl>
                                          </p:spTgt>
                                        </p:tgtEl>
                                        <p:attrNameLst>
                                          <p:attrName>style.visibility</p:attrName>
                                        </p:attrNameLst>
                                      </p:cBhvr>
                                      <p:to>
                                        <p:strVal val="visible"/>
                                      </p:to>
                                    </p:set>
                                    <p:animEffect transition="in" filter="randombar(horizontal)">
                                      <p:cBhvr>
                                        <p:cTn id="17" dur="500"/>
                                        <p:tgtEl>
                                          <p:spTgt spid="5124">
                                            <p:txEl>
                                              <p:charRg st="91"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124">
                                            <p:txEl>
                                              <p:charRg st="102" end="113"/>
                                            </p:txEl>
                                          </p:spTgt>
                                        </p:tgtEl>
                                        <p:attrNameLst>
                                          <p:attrName>style.visibility</p:attrName>
                                        </p:attrNameLst>
                                      </p:cBhvr>
                                      <p:to>
                                        <p:strVal val="visible"/>
                                      </p:to>
                                    </p:set>
                                    <p:animEffect transition="in" filter="randombar(horizontal)">
                                      <p:cBhvr>
                                        <p:cTn id="22" dur="500"/>
                                        <p:tgtEl>
                                          <p:spTgt spid="5124">
                                            <p:txEl>
                                              <p:charRg st="102"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124">
                                            <p:txEl>
                                              <p:charRg st="113" end="126"/>
                                            </p:txEl>
                                          </p:spTgt>
                                        </p:tgtEl>
                                        <p:attrNameLst>
                                          <p:attrName>style.visibility</p:attrName>
                                        </p:attrNameLst>
                                      </p:cBhvr>
                                      <p:to>
                                        <p:strVal val="visible"/>
                                      </p:to>
                                    </p:set>
                                    <p:animEffect transition="in" filter="randombar(horizontal)">
                                      <p:cBhvr>
                                        <p:cTn id="27" dur="500"/>
                                        <p:tgtEl>
                                          <p:spTgt spid="5124">
                                            <p:txEl>
                                              <p:charRg st="113"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124">
                                            <p:txEl>
                                              <p:charRg st="126" end="142"/>
                                            </p:txEl>
                                          </p:spTgt>
                                        </p:tgtEl>
                                        <p:attrNameLst>
                                          <p:attrName>style.visibility</p:attrName>
                                        </p:attrNameLst>
                                      </p:cBhvr>
                                      <p:to>
                                        <p:strVal val="visible"/>
                                      </p:to>
                                    </p:set>
                                    <p:animEffect transition="in" filter="randombar(horizontal)">
                                      <p:cBhvr>
                                        <p:cTn id="32" dur="500"/>
                                        <p:tgtEl>
                                          <p:spTgt spid="5124">
                                            <p:txEl>
                                              <p:charRg st="126" end="1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124">
                                            <p:txEl>
                                              <p:charRg st="142" end="157"/>
                                            </p:txEl>
                                          </p:spTgt>
                                        </p:tgtEl>
                                        <p:attrNameLst>
                                          <p:attrName>style.visibility</p:attrName>
                                        </p:attrNameLst>
                                      </p:cBhvr>
                                      <p:to>
                                        <p:strVal val="visible"/>
                                      </p:to>
                                    </p:set>
                                    <p:animEffect transition="in" filter="randombar(horizontal)">
                                      <p:cBhvr>
                                        <p:cTn id="37" dur="500"/>
                                        <p:tgtEl>
                                          <p:spTgt spid="5124">
                                            <p:txEl>
                                              <p:charRg st="142"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32771"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32772"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32773" name="内容占位符 5"/>
          <p:cNvPicPr>
            <a:picLocks noGrp="1" noChangeAspect="1"/>
          </p:cNvPicPr>
          <p:nvPr>
            <p:ph idx="1"/>
          </p:nvPr>
        </p:nvPicPr>
        <p:blipFill>
          <a:blip r:embed="rId1"/>
          <a:srcRect/>
          <a:stretch>
            <a:fillRect/>
          </a:stretch>
        </p:blipFill>
        <p:spPr>
          <a:xfrm>
            <a:off x="279400" y="1417638"/>
            <a:ext cx="8407400" cy="366553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3747" name="内容占位符 543746"/>
          <p:cNvSpPr>
            <a:spLocks noGrp="1"/>
          </p:cNvSpPr>
          <p:nvPr>
            <p:ph idx="1"/>
          </p:nvPr>
        </p:nvSpPr>
        <p:spPr>
          <a:xfrm>
            <a:off x="457200" y="1600200"/>
            <a:ext cx="8291513" cy="4637088"/>
          </a:xfrm>
        </p:spPr>
        <p:txBody>
          <a:bodyPr vert="horz" wrap="square" lIns="91440" tIns="45720" rIns="91440" bIns="45720" anchor="t" anchorCtr="0"/>
          <a:p>
            <a:pPr eaLnBrk="1" hangingPunct="1">
              <a:buNone/>
            </a:pPr>
            <a:r>
              <a:rPr lang="zh-CN" altLang="en-US" dirty="0"/>
              <a:t>当代的项目管理已发展成为：</a:t>
            </a:r>
            <a:endParaRPr lang="zh-CN" altLang="en-US" dirty="0"/>
          </a:p>
          <a:p>
            <a:pPr eaLnBrk="1" hangingPunct="1"/>
            <a:r>
              <a:rPr lang="zh-CN" altLang="en-US" b="1" dirty="0">
                <a:solidFill>
                  <a:srgbClr val="A50021"/>
                </a:solidFill>
              </a:rPr>
              <a:t>一门学科</a:t>
            </a:r>
            <a:endParaRPr lang="zh-CN" altLang="en-US" b="1" dirty="0">
              <a:solidFill>
                <a:srgbClr val="A50021"/>
              </a:solidFill>
            </a:endParaRPr>
          </a:p>
          <a:p>
            <a:pPr lvl="1"/>
            <a:r>
              <a:rPr lang="zh-CN" altLang="en-US" dirty="0">
                <a:solidFill>
                  <a:srgbClr val="A50021"/>
                </a:solidFill>
              </a:rPr>
              <a:t>广泛开展“项目管理知识体系</a:t>
            </a:r>
            <a:r>
              <a:rPr lang="en-US" altLang="zh-CN" dirty="0">
                <a:solidFill>
                  <a:srgbClr val="A50021"/>
                </a:solidFill>
              </a:rPr>
              <a:t>(PMBOK)”</a:t>
            </a:r>
            <a:r>
              <a:rPr lang="zh-CN" altLang="en-US" dirty="0">
                <a:solidFill>
                  <a:srgbClr val="A50021"/>
                </a:solidFill>
              </a:rPr>
              <a:t>的研究</a:t>
            </a:r>
            <a:endParaRPr lang="zh-CN" altLang="en-US" dirty="0">
              <a:solidFill>
                <a:srgbClr val="A50021"/>
              </a:solidFill>
            </a:endParaRPr>
          </a:p>
          <a:p>
            <a:pPr eaLnBrk="1" hangingPunct="1"/>
            <a:r>
              <a:rPr lang="zh-CN" altLang="en-US" b="1" dirty="0">
                <a:solidFill>
                  <a:srgbClr val="A50021"/>
                </a:solidFill>
              </a:rPr>
              <a:t>一个专业</a:t>
            </a:r>
            <a:endParaRPr lang="zh-CN" altLang="en-US" b="1" dirty="0">
              <a:solidFill>
                <a:srgbClr val="A50021"/>
              </a:solidFill>
            </a:endParaRPr>
          </a:p>
          <a:p>
            <a:pPr lvl="1"/>
            <a:r>
              <a:rPr lang="zh-CN" altLang="en-US" dirty="0"/>
              <a:t>在大学开设“项目管理”专业</a:t>
            </a:r>
            <a:endParaRPr lang="zh-CN" altLang="en-US" dirty="0"/>
          </a:p>
          <a:p>
            <a:pPr eaLnBrk="1" hangingPunct="1"/>
            <a:r>
              <a:rPr lang="zh-CN" altLang="en-US" b="1" dirty="0">
                <a:solidFill>
                  <a:srgbClr val="A50021"/>
                </a:solidFill>
              </a:rPr>
              <a:t>一种职业</a:t>
            </a:r>
            <a:endParaRPr lang="zh-CN" altLang="en-US" b="1" dirty="0">
              <a:solidFill>
                <a:srgbClr val="A50021"/>
              </a:solidFill>
            </a:endParaRPr>
          </a:p>
          <a:p>
            <a:pPr lvl="1"/>
            <a:r>
              <a:rPr lang="zh-CN" altLang="en-US" dirty="0"/>
              <a:t>职业项目经理</a:t>
            </a:r>
            <a:endParaRPr lang="zh-CN" altLang="en-US" dirty="0"/>
          </a:p>
          <a:p>
            <a:pPr lvl="1"/>
            <a:r>
              <a:rPr lang="zh-CN" altLang="en-US" dirty="0"/>
              <a:t>项目管理专业资质认证</a:t>
            </a:r>
            <a:r>
              <a:rPr lang="en-US" altLang="zh-CN" dirty="0"/>
              <a:t>(PMP)</a:t>
            </a:r>
            <a:endParaRPr lang="en-US" altLang="zh-CN" dirty="0"/>
          </a:p>
          <a:p>
            <a:pPr eaLnBrk="1" hangingPunct="1"/>
            <a:endParaRPr lang="en-US" altLang="zh-CN" dirty="0"/>
          </a:p>
        </p:txBody>
      </p:sp>
      <p:sp>
        <p:nvSpPr>
          <p:cNvPr id="543748" name="标题 543747"/>
          <p:cNvSpPr>
            <a:spLocks noGrp="1"/>
          </p:cNvSpPr>
          <p:nvPr>
            <p:ph type="title"/>
          </p:nvPr>
        </p:nvSpPr>
        <p:spPr>
          <a:xfrm>
            <a:off x="685800" y="858838"/>
            <a:ext cx="7772400" cy="5492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
                <a:schemeClr val="tx1"/>
              </a:buClr>
              <a:buSzTx/>
              <a:buFont typeface="Wingdings" panose="05000000000000000000" pitchFamily="2" charset="2"/>
              <a:buChar char="Ø"/>
              <a:defRPr/>
            </a:pPr>
            <a:r>
              <a:rPr kumimoji="0" lang="en-US" altLang="zh-CN" sz="3000" b="0" i="0" u="none" strike="noStrike" kern="1200" cap="none" spc="0" normalizeH="0" baseline="0" noProof="1">
                <a:ln>
                  <a:noFill/>
                </a:ln>
                <a:solidFill>
                  <a:schemeClr val="tx1"/>
                </a:solidFill>
                <a:effectLst/>
                <a:uLnTx/>
                <a:uFillTx/>
                <a:latin typeface="+mj-lt"/>
                <a:ea typeface="+mj-ea"/>
                <a:cs typeface="+mj-cs"/>
              </a:rPr>
              <a:t>  </a:t>
            </a:r>
            <a:r>
              <a:rPr kumimoji="0" lang="zh-CN" altLang="en-US" sz="30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rPr>
              <a:t>项目管理专业的现状</a:t>
            </a:r>
            <a:endParaRPr kumimoji="0" lang="zh-CN" altLang="en-US" sz="3000" b="1" i="0" u="none" strike="noStrike" kern="1200" cap="none" spc="0" normalizeH="0" baseline="0" noProof="1">
              <a:ln>
                <a:noFill/>
              </a:ln>
              <a:solidFill>
                <a:schemeClr val="tx1"/>
              </a:solidFill>
              <a:effectLst>
                <a:outerShdw blurRad="38100" dist="38100" dir="2700000">
                  <a:srgbClr val="C0C0C0"/>
                </a:outerShdw>
              </a:effectLst>
              <a:uLnTx/>
              <a:uFillTx/>
              <a:latin typeface="+mj-lt"/>
              <a:ea typeface="+mj-ea"/>
              <a:cs typeface="+mj-cs"/>
            </a:endParaRPr>
          </a:p>
        </p:txBody>
      </p:sp>
      <p:sp>
        <p:nvSpPr>
          <p:cNvPr id="3379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3379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3747">
                                            <p:txEl>
                                              <p:charRg st="14" end="19"/>
                                            </p:txEl>
                                          </p:spTgt>
                                        </p:tgtEl>
                                        <p:attrNameLst>
                                          <p:attrName>style.visibility</p:attrName>
                                        </p:attrNameLst>
                                      </p:cBhvr>
                                      <p:to>
                                        <p:strVal val="visible"/>
                                      </p:to>
                                    </p:set>
                                    <p:animEffect transition="in" filter="blinds(horizontal)">
                                      <p:cBhvr>
                                        <p:cTn id="7" dur="500"/>
                                        <p:tgtEl>
                                          <p:spTgt spid="543747">
                                            <p:txEl>
                                              <p:charRg st="14" end="1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3747">
                                            <p:txEl>
                                              <p:charRg st="19" end="44"/>
                                            </p:txEl>
                                          </p:spTgt>
                                        </p:tgtEl>
                                        <p:attrNameLst>
                                          <p:attrName>style.visibility</p:attrName>
                                        </p:attrNameLst>
                                      </p:cBhvr>
                                      <p:to>
                                        <p:strVal val="visible"/>
                                      </p:to>
                                    </p:set>
                                    <p:animEffect transition="in" filter="blinds(horizontal)">
                                      <p:cBhvr>
                                        <p:cTn id="10" dur="500"/>
                                        <p:tgtEl>
                                          <p:spTgt spid="543747">
                                            <p:txEl>
                                              <p:charRg st="19" end="4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43747">
                                            <p:txEl>
                                              <p:charRg st="44" end="49"/>
                                            </p:txEl>
                                          </p:spTgt>
                                        </p:tgtEl>
                                        <p:attrNameLst>
                                          <p:attrName>style.visibility</p:attrName>
                                        </p:attrNameLst>
                                      </p:cBhvr>
                                      <p:to>
                                        <p:strVal val="visible"/>
                                      </p:to>
                                    </p:set>
                                    <p:animEffect transition="in" filter="box(in)">
                                      <p:cBhvr>
                                        <p:cTn id="15" dur="500"/>
                                        <p:tgtEl>
                                          <p:spTgt spid="543747">
                                            <p:txEl>
                                              <p:charRg st="44" end="4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43747">
                                            <p:txEl>
                                              <p:charRg st="49" end="63"/>
                                            </p:txEl>
                                          </p:spTgt>
                                        </p:tgtEl>
                                        <p:attrNameLst>
                                          <p:attrName>style.visibility</p:attrName>
                                        </p:attrNameLst>
                                      </p:cBhvr>
                                      <p:to>
                                        <p:strVal val="visible"/>
                                      </p:to>
                                    </p:set>
                                    <p:animEffect transition="in" filter="box(in)">
                                      <p:cBhvr>
                                        <p:cTn id="18" dur="500"/>
                                        <p:tgtEl>
                                          <p:spTgt spid="543747">
                                            <p:txEl>
                                              <p:charRg st="49" end="6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43747">
                                            <p:txEl>
                                              <p:charRg st="63" end="68"/>
                                            </p:txEl>
                                          </p:spTgt>
                                        </p:tgtEl>
                                        <p:attrNameLst>
                                          <p:attrName>style.visibility</p:attrName>
                                        </p:attrNameLst>
                                      </p:cBhvr>
                                      <p:to>
                                        <p:strVal val="visible"/>
                                      </p:to>
                                    </p:set>
                                    <p:animEffect transition="in" filter="box(in)">
                                      <p:cBhvr>
                                        <p:cTn id="23" dur="500"/>
                                        <p:tgtEl>
                                          <p:spTgt spid="543747">
                                            <p:txEl>
                                              <p:charRg st="63" end="6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543747">
                                            <p:txEl>
                                              <p:charRg st="68" end="75"/>
                                            </p:txEl>
                                          </p:spTgt>
                                        </p:tgtEl>
                                        <p:attrNameLst>
                                          <p:attrName>style.visibility</p:attrName>
                                        </p:attrNameLst>
                                      </p:cBhvr>
                                      <p:to>
                                        <p:strVal val="visible"/>
                                      </p:to>
                                    </p:set>
                                    <p:animEffect transition="in" filter="box(in)">
                                      <p:cBhvr>
                                        <p:cTn id="26" dur="500"/>
                                        <p:tgtEl>
                                          <p:spTgt spid="543747">
                                            <p:txEl>
                                              <p:charRg st="68" end="7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543747">
                                            <p:txEl>
                                              <p:charRg st="75" end="91"/>
                                            </p:txEl>
                                          </p:spTgt>
                                        </p:tgtEl>
                                        <p:attrNameLst>
                                          <p:attrName>style.visibility</p:attrName>
                                        </p:attrNameLst>
                                      </p:cBhvr>
                                      <p:to>
                                        <p:strVal val="visible"/>
                                      </p:to>
                                    </p:set>
                                    <p:animEffect transition="in" filter="box(in)">
                                      <p:cBhvr>
                                        <p:cTn id="29" dur="500"/>
                                        <p:tgtEl>
                                          <p:spTgt spid="543747">
                                            <p:txEl>
                                              <p:charRg st="75"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4771" name="内容占位符 544770"/>
          <p:cNvSpPr>
            <a:spLocks noGrp="1"/>
          </p:cNvSpPr>
          <p:nvPr>
            <p:ph idx="1"/>
          </p:nvPr>
        </p:nvSpPr>
        <p:spPr/>
        <p:txBody>
          <a:bodyPr vert="horz" wrap="square" lIns="91440" tIns="45720" rIns="91440" bIns="45720" anchor="t" anchorCtr="0"/>
          <a:p>
            <a:pPr eaLnBrk="1" hangingPunct="1">
              <a:buFont typeface="Wingdings" panose="05000000000000000000" pitchFamily="2" charset="2"/>
              <a:buChar char="q"/>
            </a:pPr>
            <a:r>
              <a:rPr lang="zh-CN" altLang="en-US" dirty="0"/>
              <a:t>程序员</a:t>
            </a:r>
            <a:endParaRPr lang="zh-CN" altLang="en-US" dirty="0"/>
          </a:p>
          <a:p>
            <a:pPr eaLnBrk="1" hangingPunct="1">
              <a:buFont typeface="Wingdings" panose="05000000000000000000" pitchFamily="2" charset="2"/>
              <a:buChar char="q"/>
            </a:pPr>
            <a:r>
              <a:rPr lang="zh-CN" altLang="en-US" dirty="0"/>
              <a:t>系统分析师</a:t>
            </a:r>
            <a:endParaRPr lang="zh-CN" altLang="en-US" dirty="0"/>
          </a:p>
          <a:p>
            <a:pPr eaLnBrk="1" hangingPunct="1">
              <a:buFont typeface="Wingdings" panose="05000000000000000000" pitchFamily="2" charset="2"/>
              <a:buChar char="q"/>
            </a:pPr>
            <a:r>
              <a:rPr lang="zh-CN" altLang="en-US" dirty="0"/>
              <a:t>技术管理人员</a:t>
            </a:r>
            <a:endParaRPr lang="zh-CN" altLang="en-US" dirty="0"/>
          </a:p>
          <a:p>
            <a:pPr eaLnBrk="1" hangingPunct="1">
              <a:buFont typeface="Wingdings" panose="05000000000000000000" pitchFamily="2" charset="2"/>
              <a:buChar char="q"/>
            </a:pPr>
            <a:r>
              <a:rPr lang="zh-CN" altLang="en-US" dirty="0"/>
              <a:t>专业技术管理人员</a:t>
            </a:r>
            <a:endParaRPr lang="zh-CN" altLang="en-US" dirty="0"/>
          </a:p>
          <a:p>
            <a:pPr eaLnBrk="1" hangingPunct="1">
              <a:buFont typeface="Wingdings" panose="05000000000000000000" pitchFamily="2" charset="2"/>
              <a:buChar char="q"/>
            </a:pPr>
            <a:r>
              <a:rPr lang="zh-CN" altLang="en-US" dirty="0"/>
              <a:t>高级职业管理人士</a:t>
            </a:r>
            <a:endParaRPr lang="zh-CN" altLang="en-US" dirty="0"/>
          </a:p>
          <a:p>
            <a:pPr eaLnBrk="1" hangingPunct="1">
              <a:buFont typeface="Wingdings" panose="05000000000000000000" pitchFamily="2" charset="2"/>
              <a:buChar char="q"/>
            </a:pPr>
            <a:r>
              <a:rPr lang="en-US" altLang="zh-CN" sz="2600" dirty="0">
                <a:solidFill>
                  <a:srgbClr val="CC00CC"/>
                </a:solidFill>
                <a:latin typeface="隶书" panose="02010509060101010101" pitchFamily="49" charset="-122"/>
                <a:ea typeface="隶书" panose="02010509060101010101" pitchFamily="49" charset="-122"/>
              </a:rPr>
              <a:t>30</a:t>
            </a:r>
            <a:r>
              <a:rPr lang="zh-CN" altLang="en-US" sz="2600" dirty="0">
                <a:solidFill>
                  <a:srgbClr val="CC00CC"/>
                </a:solidFill>
                <a:latin typeface="隶书" panose="02010509060101010101" pitchFamily="49" charset="-122"/>
                <a:ea typeface="隶书" panose="02010509060101010101" pitchFamily="49" charset="-122"/>
              </a:rPr>
              <a:t>岁过后的程序员，你有多少技术的高峰让你攀，有多少管理职位等你坐？如果没有更好的去处，</a:t>
            </a:r>
            <a:r>
              <a:rPr lang="zh-CN" altLang="en-US" sz="2600" dirty="0">
                <a:solidFill>
                  <a:srgbClr val="CC00CC"/>
                </a:solidFill>
                <a:latin typeface="隶书" panose="02010509060101010101" pitchFamily="49" charset="-122"/>
                <a:ea typeface="隶书" panose="02010509060101010101" pitchFamily="49" charset="-122"/>
                <a:hlinkClick r:id="rId1" action="ppaction://hlinkfile"/>
              </a:rPr>
              <a:t>项目经理</a:t>
            </a:r>
            <a:r>
              <a:rPr lang="zh-CN" altLang="en-US" sz="2600" dirty="0">
                <a:solidFill>
                  <a:srgbClr val="CC00CC"/>
                </a:solidFill>
                <a:latin typeface="隶书" panose="02010509060101010101" pitchFamily="49" charset="-122"/>
                <a:ea typeface="隶书" panose="02010509060101010101" pitchFamily="49" charset="-122"/>
              </a:rPr>
              <a:t>是一个不错的选择。</a:t>
            </a:r>
            <a:r>
              <a:rPr lang="zh-CN" altLang="en-US" dirty="0">
                <a:solidFill>
                  <a:srgbClr val="CC00CC"/>
                </a:solidFill>
                <a:latin typeface="隶书" panose="02010509060101010101" pitchFamily="49" charset="-122"/>
                <a:ea typeface="隶书" panose="02010509060101010101" pitchFamily="49" charset="-122"/>
              </a:rPr>
              <a:t> </a:t>
            </a:r>
            <a:endParaRPr lang="zh-CN" altLang="en-US" dirty="0">
              <a:solidFill>
                <a:srgbClr val="CC00CC"/>
              </a:solidFill>
              <a:latin typeface="隶书" panose="02010509060101010101" pitchFamily="49" charset="-122"/>
              <a:ea typeface="隶书" panose="02010509060101010101" pitchFamily="49" charset="-122"/>
            </a:endParaRPr>
          </a:p>
          <a:p>
            <a:pPr eaLnBrk="1" hangingPunct="1">
              <a:buFont typeface="Wingdings" panose="05000000000000000000" pitchFamily="2" charset="2"/>
              <a:buChar char="q"/>
            </a:pPr>
            <a:endParaRPr lang="zh-CN" altLang="en-US" dirty="0">
              <a:solidFill>
                <a:srgbClr val="CC00CC"/>
              </a:solidFill>
              <a:latin typeface="隶书" panose="02010509060101010101" pitchFamily="49" charset="-122"/>
              <a:ea typeface="隶书" panose="02010509060101010101" pitchFamily="49" charset="-122"/>
            </a:endParaRPr>
          </a:p>
        </p:txBody>
      </p:sp>
      <p:sp>
        <p:nvSpPr>
          <p:cNvPr id="34819" name="文本框 544771"/>
          <p:cNvSpPr txBox="1"/>
          <p:nvPr/>
        </p:nvSpPr>
        <p:spPr>
          <a:xfrm>
            <a:off x="539750" y="908050"/>
            <a:ext cx="5867400" cy="457200"/>
          </a:xfrm>
          <a:prstGeom prst="rect">
            <a:avLst/>
          </a:prstGeom>
          <a:noFill/>
          <a:ln w="9525">
            <a:noFill/>
          </a:ln>
        </p:spPr>
        <p:txBody>
          <a:bodyPr>
            <a:spAutoFit/>
          </a:bodyPr>
          <a:p>
            <a:pPr>
              <a:buClr>
                <a:schemeClr val="tx1"/>
              </a:buClr>
              <a:buFont typeface="Wingdings" panose="05000000000000000000" pitchFamily="2" charset="2"/>
              <a:buChar char="Ø"/>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软件项目经理</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我的职业生涯设计</a:t>
            </a:r>
            <a:endParaRPr lang="zh-CN" altLang="en-US" sz="2400" b="1" dirty="0">
              <a:latin typeface="Times New Roman" panose="02020603050405020304" pitchFamily="18" charset="0"/>
            </a:endParaRPr>
          </a:p>
        </p:txBody>
      </p:sp>
      <p:sp>
        <p:nvSpPr>
          <p:cNvPr id="3482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3482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4771">
                                            <p:txEl>
                                              <p:charRg st="0" end="4"/>
                                            </p:txEl>
                                          </p:spTgt>
                                        </p:tgtEl>
                                        <p:attrNameLst>
                                          <p:attrName>style.visibility</p:attrName>
                                        </p:attrNameLst>
                                      </p:cBhvr>
                                      <p:to>
                                        <p:strVal val="visible"/>
                                      </p:to>
                                    </p:set>
                                    <p:anim calcmode="lin" valueType="num">
                                      <p:cBhvr>
                                        <p:cTn id="7" dur="500" fill="hold"/>
                                        <p:tgtEl>
                                          <p:spTgt spid="544771">
                                            <p:txEl>
                                              <p:charRg st="0" end="4"/>
                                            </p:txEl>
                                          </p:spTgt>
                                        </p:tgtEl>
                                        <p:attrNameLst>
                                          <p:attrName>ppt_x</p:attrName>
                                        </p:attrNameLst>
                                      </p:cBhvr>
                                      <p:tavLst>
                                        <p:tav tm="0">
                                          <p:val>
                                            <p:strVal val="#ppt_x"/>
                                          </p:val>
                                        </p:tav>
                                        <p:tav tm="100000">
                                          <p:val>
                                            <p:strVal val="#ppt_x"/>
                                          </p:val>
                                        </p:tav>
                                      </p:tavLst>
                                    </p:anim>
                                    <p:anim calcmode="lin" valueType="num">
                                      <p:cBhvr>
                                        <p:cTn id="8" dur="500" fill="hold"/>
                                        <p:tgtEl>
                                          <p:spTgt spid="544771">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44771">
                                            <p:txEl>
                                              <p:charRg st="4" end="10"/>
                                            </p:txEl>
                                          </p:spTgt>
                                        </p:tgtEl>
                                        <p:attrNameLst>
                                          <p:attrName>style.visibility</p:attrName>
                                        </p:attrNameLst>
                                      </p:cBhvr>
                                      <p:to>
                                        <p:strVal val="visible"/>
                                      </p:to>
                                    </p:set>
                                    <p:animEffect transition="in" filter="box(in)">
                                      <p:cBhvr>
                                        <p:cTn id="13" dur="500"/>
                                        <p:tgtEl>
                                          <p:spTgt spid="544771">
                                            <p:txEl>
                                              <p:charRg st="4"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44771">
                                            <p:txEl>
                                              <p:charRg st="10" end="17"/>
                                            </p:txEl>
                                          </p:spTgt>
                                        </p:tgtEl>
                                        <p:attrNameLst>
                                          <p:attrName>style.visibility</p:attrName>
                                        </p:attrNameLst>
                                      </p:cBhvr>
                                      <p:to>
                                        <p:strVal val="visible"/>
                                      </p:to>
                                    </p:set>
                                    <p:animEffect transition="in" filter="diamond(in)">
                                      <p:cBhvr>
                                        <p:cTn id="18" dur="2000"/>
                                        <p:tgtEl>
                                          <p:spTgt spid="544771">
                                            <p:txEl>
                                              <p:charRg st="10" end="1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44771">
                                            <p:txEl>
                                              <p:charRg st="17" end="26"/>
                                            </p:txEl>
                                          </p:spTgt>
                                        </p:tgtEl>
                                        <p:attrNameLst>
                                          <p:attrName>style.visibility</p:attrName>
                                        </p:attrNameLst>
                                      </p:cBhvr>
                                      <p:to>
                                        <p:strVal val="visible"/>
                                      </p:to>
                                    </p:set>
                                    <p:animEffect transition="in" filter="blinds(horizontal)">
                                      <p:cBhvr>
                                        <p:cTn id="23" dur="500"/>
                                        <p:tgtEl>
                                          <p:spTgt spid="544771">
                                            <p:txEl>
                                              <p:charRg st="17" end="2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44771">
                                            <p:txEl>
                                              <p:charRg st="26" end="35"/>
                                            </p:txEl>
                                          </p:spTgt>
                                        </p:tgtEl>
                                        <p:attrNameLst>
                                          <p:attrName>style.visibility</p:attrName>
                                        </p:attrNameLst>
                                      </p:cBhvr>
                                      <p:to>
                                        <p:strVal val="visible"/>
                                      </p:to>
                                    </p:set>
                                    <p:anim calcmode="lin" valueType="num">
                                      <p:cBhvr>
                                        <p:cTn id="28" dur="500" fill="hold"/>
                                        <p:tgtEl>
                                          <p:spTgt spid="544771">
                                            <p:txEl>
                                              <p:charRg st="26" end="35"/>
                                            </p:txEl>
                                          </p:spTgt>
                                        </p:tgtEl>
                                        <p:attrNameLst>
                                          <p:attrName>ppt_x</p:attrName>
                                        </p:attrNameLst>
                                      </p:cBhvr>
                                      <p:tavLst>
                                        <p:tav tm="0">
                                          <p:val>
                                            <p:strVal val="#ppt_x"/>
                                          </p:val>
                                        </p:tav>
                                        <p:tav tm="100000">
                                          <p:val>
                                            <p:strVal val="#ppt_x"/>
                                          </p:val>
                                        </p:tav>
                                      </p:tavLst>
                                    </p:anim>
                                    <p:anim calcmode="lin" valueType="num">
                                      <p:cBhvr>
                                        <p:cTn id="29" dur="500" fill="hold"/>
                                        <p:tgtEl>
                                          <p:spTgt spid="544771">
                                            <p:txEl>
                                              <p:charRg st="26" end="3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44771">
                                            <p:txEl>
                                              <p:charRg st="35" end="94"/>
                                            </p:txEl>
                                          </p:spTgt>
                                        </p:tgtEl>
                                        <p:attrNameLst>
                                          <p:attrName>style.visibility</p:attrName>
                                        </p:attrNameLst>
                                      </p:cBhvr>
                                      <p:to>
                                        <p:strVal val="visible"/>
                                      </p:to>
                                    </p:set>
                                    <p:anim calcmode="lin" valueType="num">
                                      <p:cBhvr>
                                        <p:cTn id="34" dur="500" fill="hold"/>
                                        <p:tgtEl>
                                          <p:spTgt spid="544771">
                                            <p:txEl>
                                              <p:charRg st="35" end="94"/>
                                            </p:txEl>
                                          </p:spTgt>
                                        </p:tgtEl>
                                        <p:attrNameLst>
                                          <p:attrName>ppt_x</p:attrName>
                                        </p:attrNameLst>
                                      </p:cBhvr>
                                      <p:tavLst>
                                        <p:tav tm="0">
                                          <p:val>
                                            <p:strVal val="#ppt_x"/>
                                          </p:val>
                                        </p:tav>
                                        <p:tav tm="100000">
                                          <p:val>
                                            <p:strVal val="#ppt_x"/>
                                          </p:val>
                                        </p:tav>
                                      </p:tavLst>
                                    </p:anim>
                                    <p:anim calcmode="lin" valueType="num">
                                      <p:cBhvr>
                                        <p:cTn id="35" dur="500" fill="hold"/>
                                        <p:tgtEl>
                                          <p:spTgt spid="544771">
                                            <p:txEl>
                                              <p:charRg st="35" end="9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ctr" anchorCtr="0"/>
          <a:p>
            <a:pPr eaLnBrk="1" hangingPunct="1"/>
            <a:r>
              <a:rPr lang="zh-CN" altLang="en-US" dirty="0">
                <a:latin typeface="华文隶书" panose="02010800040101010101" pitchFamily="2" charset="-122"/>
                <a:ea typeface="华文隶书" panose="02010800040101010101" pitchFamily="2" charset="-122"/>
              </a:rPr>
              <a:t>软件人员职业规划</a:t>
            </a:r>
            <a:endParaRPr lang="zh-CN" altLang="en-US" dirty="0"/>
          </a:p>
        </p:txBody>
      </p:sp>
      <p:sp>
        <p:nvSpPr>
          <p:cNvPr id="35843"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35844"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35845" name="Picture 2" descr="c:\users\think\appdata\roaming\360se6\User Data\temp\u=1892044226,1008442856&amp;fm=23&amp;gp=0.jpg"/>
          <p:cNvPicPr>
            <a:picLocks noGrp="1" noChangeAspect="1"/>
          </p:cNvPicPr>
          <p:nvPr>
            <p:ph idx="1"/>
          </p:nvPr>
        </p:nvPicPr>
        <p:blipFill>
          <a:blip r:embed="rId1"/>
          <a:srcRect/>
          <a:stretch>
            <a:fillRect/>
          </a:stretch>
        </p:blipFill>
        <p:spPr>
          <a:xfrm>
            <a:off x="5435600" y="1417638"/>
            <a:ext cx="3563938" cy="2174875"/>
          </a:xfrm>
        </p:spPr>
      </p:pic>
      <p:pic>
        <p:nvPicPr>
          <p:cNvPr id="35846" name="图片 6"/>
          <p:cNvPicPr>
            <a:picLocks noChangeAspect="1"/>
          </p:cNvPicPr>
          <p:nvPr/>
        </p:nvPicPr>
        <p:blipFill>
          <a:blip r:embed="rId2"/>
          <a:stretch>
            <a:fillRect/>
          </a:stretch>
        </p:blipFill>
        <p:spPr>
          <a:xfrm>
            <a:off x="606425" y="2682875"/>
            <a:ext cx="4829175" cy="356235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450561"/>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项目管理定义</a:t>
            </a:r>
            <a:endParaRPr lang="zh-CN" altLang="en-US" dirty="0"/>
          </a:p>
        </p:txBody>
      </p:sp>
      <p:sp>
        <p:nvSpPr>
          <p:cNvPr id="38915" name="文本占位符 450562"/>
          <p:cNvSpPr>
            <a:spLocks noGrp="1"/>
          </p:cNvSpPr>
          <p:nvPr>
            <p:ph idx="1"/>
          </p:nvPr>
        </p:nvSpPr>
        <p:spPr/>
        <p:txBody>
          <a:bodyPr vert="horz" wrap="square" lIns="91440" tIns="45720" rIns="91440" bIns="45720" anchor="t" anchorCtr="0"/>
          <a:p>
            <a:pPr eaLnBrk="1" hangingPunct="1">
              <a:buFont typeface="Wingdings" panose="05000000000000000000" pitchFamily="2" charset="2"/>
              <a:buChar char="q"/>
            </a:pPr>
            <a:r>
              <a:rPr lang="zh-CN" altLang="en-US" dirty="0"/>
              <a:t>按</a:t>
            </a:r>
            <a:r>
              <a:rPr lang="en-US" altLang="zh-CN" dirty="0"/>
              <a:t>PMI</a:t>
            </a:r>
            <a:r>
              <a:rPr lang="zh-CN" altLang="en-US" dirty="0"/>
              <a:t>的定义</a:t>
            </a:r>
            <a:r>
              <a:rPr lang="en-US" altLang="zh-CN" dirty="0"/>
              <a:t>, </a:t>
            </a:r>
            <a:r>
              <a:rPr lang="zh-CN" altLang="en-US" dirty="0"/>
              <a:t>项目管理是：</a:t>
            </a:r>
            <a:r>
              <a:rPr lang="zh-CN" altLang="en-US" dirty="0">
                <a:solidFill>
                  <a:srgbClr val="3366FF"/>
                </a:solidFill>
              </a:rPr>
              <a:t>“</a:t>
            </a:r>
            <a:r>
              <a:rPr lang="zh-CN" altLang="en-US" b="1" dirty="0">
                <a:solidFill>
                  <a:srgbClr val="3366FF"/>
                </a:solidFill>
              </a:rPr>
              <a:t>在项目活动中运用知识、技能、工具和技术，以满足项目的要求”</a:t>
            </a:r>
            <a:r>
              <a:rPr lang="zh-CN" altLang="en-US" dirty="0"/>
              <a:t>。</a:t>
            </a:r>
            <a:endParaRPr lang="zh-CN" altLang="en-US" dirty="0"/>
          </a:p>
          <a:p>
            <a:pPr eaLnBrk="1" hangingPunct="1">
              <a:buFont typeface="Wingdings" panose="05000000000000000000" pitchFamily="2" charset="2"/>
              <a:buChar char="q"/>
            </a:pPr>
            <a:r>
              <a:rPr lang="zh-CN" altLang="en-US" b="1" dirty="0"/>
              <a:t>是以项目为管理对象，通过一个</a:t>
            </a:r>
            <a:r>
              <a:rPr lang="zh-CN" altLang="en-US" dirty="0">
                <a:solidFill>
                  <a:srgbClr val="A50021"/>
                </a:solidFill>
              </a:rPr>
              <a:t>临时性的、专门的组织</a:t>
            </a:r>
            <a:r>
              <a:rPr lang="zh-CN" altLang="en-US" b="1" dirty="0"/>
              <a:t>，对项目进行</a:t>
            </a:r>
            <a:r>
              <a:rPr lang="zh-CN" altLang="en-US" dirty="0">
                <a:solidFill>
                  <a:srgbClr val="A50021"/>
                </a:solidFill>
              </a:rPr>
              <a:t>计划</a:t>
            </a:r>
            <a:r>
              <a:rPr lang="zh-CN" altLang="en-US" b="1" dirty="0">
                <a:solidFill>
                  <a:srgbClr val="A50021"/>
                </a:solidFill>
              </a:rPr>
              <a:t>、</a:t>
            </a:r>
            <a:r>
              <a:rPr lang="zh-CN" altLang="en-US" dirty="0">
                <a:solidFill>
                  <a:srgbClr val="A50021"/>
                </a:solidFill>
              </a:rPr>
              <a:t>组织</a:t>
            </a:r>
            <a:r>
              <a:rPr lang="zh-CN" altLang="en-US" b="1" dirty="0">
                <a:solidFill>
                  <a:srgbClr val="A50021"/>
                </a:solidFill>
              </a:rPr>
              <a:t>、</a:t>
            </a:r>
            <a:r>
              <a:rPr lang="zh-CN" altLang="en-US" dirty="0">
                <a:solidFill>
                  <a:srgbClr val="A50021"/>
                </a:solidFill>
              </a:rPr>
              <a:t>执行</a:t>
            </a:r>
            <a:r>
              <a:rPr lang="zh-CN" altLang="en-US" b="1" dirty="0"/>
              <a:t>和</a:t>
            </a:r>
            <a:r>
              <a:rPr lang="zh-CN" altLang="en-US" dirty="0">
                <a:solidFill>
                  <a:srgbClr val="A50021"/>
                </a:solidFill>
              </a:rPr>
              <a:t>控制</a:t>
            </a:r>
            <a:r>
              <a:rPr lang="zh-CN" altLang="en-US" b="1" dirty="0"/>
              <a:t>，并在</a:t>
            </a:r>
            <a:r>
              <a:rPr lang="zh-CN" altLang="en-US" b="1" dirty="0">
                <a:solidFill>
                  <a:srgbClr val="A50021"/>
                </a:solidFill>
              </a:rPr>
              <a:t>时间、成本、性能、质量</a:t>
            </a:r>
            <a:r>
              <a:rPr lang="zh-CN" altLang="en-US" b="1" dirty="0"/>
              <a:t>等方面</a:t>
            </a:r>
            <a:r>
              <a:rPr lang="zh-CN" altLang="en-US" dirty="0">
                <a:solidFill>
                  <a:schemeClr val="bg2"/>
                </a:solidFill>
              </a:rPr>
              <a:t>达到</a:t>
            </a:r>
            <a:r>
              <a:rPr lang="zh-CN" altLang="en-US" dirty="0">
                <a:solidFill>
                  <a:srgbClr val="A50021"/>
                </a:solidFill>
              </a:rPr>
              <a:t>预期目标</a:t>
            </a:r>
            <a:r>
              <a:rPr lang="zh-CN" altLang="en-US" b="1" dirty="0"/>
              <a:t>的一种</a:t>
            </a:r>
            <a:r>
              <a:rPr lang="zh-CN" altLang="en-US" dirty="0">
                <a:solidFill>
                  <a:srgbClr val="A50021"/>
                </a:solidFill>
              </a:rPr>
              <a:t>系统管理</a:t>
            </a:r>
            <a:r>
              <a:rPr lang="zh-CN" altLang="en-US" b="1" dirty="0"/>
              <a:t>方法</a:t>
            </a:r>
            <a:endParaRPr lang="zh-CN" altLang="en-US" dirty="0"/>
          </a:p>
          <a:p>
            <a:pPr eaLnBrk="1" hangingPunct="1">
              <a:buFont typeface="Wingdings" panose="05000000000000000000" pitchFamily="2" charset="2"/>
              <a:buChar char="q"/>
            </a:pPr>
            <a:r>
              <a:rPr lang="zh-CN" altLang="en-US" dirty="0"/>
              <a:t>项目管理贯穿整个项目的生命期，是对项目的全过程管理。</a:t>
            </a:r>
            <a:endParaRPr lang="zh-CN" altLang="en-US" dirty="0">
              <a:solidFill>
                <a:srgbClr val="000000"/>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endParaRPr lang="zh-CN" altLang="en-US" dirty="0"/>
          </a:p>
        </p:txBody>
      </p:sp>
      <p:sp>
        <p:nvSpPr>
          <p:cNvPr id="3891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3891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570369"/>
          <p:cNvSpPr>
            <a:spLocks noGrp="1"/>
          </p:cNvSpPr>
          <p:nvPr>
            <p:ph type="title"/>
          </p:nvPr>
        </p:nvSpPr>
        <p:spPr>
          <a:xfrm>
            <a:off x="685800" y="228600"/>
            <a:ext cx="7772400" cy="1143000"/>
          </a:xfrm>
        </p:spPr>
        <p:txBody>
          <a:bodyPr vert="horz" wrap="square" lIns="92075" tIns="46038" rIns="92075" bIns="46038" anchor="ctr" anchorCtr="0"/>
          <a:p>
            <a:pPr eaLnBrk="1" hangingPunct="1"/>
            <a:r>
              <a:rPr lang="zh-CN" altLang="en-US" dirty="0"/>
              <a:t>项目管理的三维约束</a:t>
            </a:r>
            <a:endParaRPr lang="zh-CN" altLang="en-US" dirty="0"/>
          </a:p>
        </p:txBody>
      </p:sp>
      <p:sp>
        <p:nvSpPr>
          <p:cNvPr id="40963" name="矩形 570381"/>
          <p:cNvSpPr/>
          <p:nvPr/>
        </p:nvSpPr>
        <p:spPr>
          <a:xfrm>
            <a:off x="1262698" y="5026978"/>
            <a:ext cx="6475412" cy="835025"/>
          </a:xfrm>
          <a:prstGeom prst="rect">
            <a:avLst/>
          </a:prstGeom>
          <a:noFill/>
          <a:ln w="12700" cap="flat" cmpd="sng">
            <a:solidFill>
              <a:schemeClr val="tx1"/>
            </a:solidFill>
            <a:prstDash val="solid"/>
            <a:miter/>
            <a:headEnd type="none" w="med" len="med"/>
            <a:tailEnd type="none" w="med" len="med"/>
          </a:ln>
        </p:spPr>
        <p:txBody>
          <a:bodyPr wrap="none" lIns="92075" tIns="46038" rIns="92075" bIns="46038">
            <a:spAutoFit/>
          </a:bodyPr>
          <a:p>
            <a:pPr eaLnBrk="0" hangingPunct="0"/>
            <a:r>
              <a:rPr lang="en-US" altLang="zh-CN" sz="2400" dirty="0">
                <a:solidFill>
                  <a:srgbClr val="000080"/>
                </a:solidFill>
                <a:latin typeface="仿宋_GB2312" pitchFamily="49" charset="-122"/>
                <a:ea typeface="仿宋_GB2312" pitchFamily="49" charset="-122"/>
              </a:rPr>
              <a:t>   </a:t>
            </a:r>
            <a:r>
              <a:rPr lang="zh-CN" altLang="en-US" sz="2400" b="1" dirty="0">
                <a:latin typeface="仿宋_GB2312" pitchFamily="49" charset="-122"/>
                <a:ea typeface="仿宋_GB2312" pitchFamily="49" charset="-122"/>
              </a:rPr>
              <a:t>成功的项目必须满足客户、管理层和供应商</a:t>
            </a:r>
            <a:endParaRPr lang="zh-CN" altLang="en-US" sz="2400" b="1" dirty="0">
              <a:latin typeface="仿宋_GB2312" pitchFamily="49" charset="-122"/>
              <a:ea typeface="仿宋_GB2312" pitchFamily="49" charset="-122"/>
            </a:endParaRPr>
          </a:p>
          <a:p>
            <a:pPr eaLnBrk="0" hangingPunct="0"/>
            <a:r>
              <a:rPr lang="zh-CN" altLang="en-US" sz="2400" b="1" dirty="0">
                <a:latin typeface="仿宋_GB2312" pitchFamily="49" charset="-122"/>
                <a:ea typeface="仿宋_GB2312" pitchFamily="49" charset="-122"/>
              </a:rPr>
              <a:t>在时间、费用和性能上的不同要求。</a:t>
            </a:r>
            <a:endParaRPr lang="zh-CN" altLang="en-US" sz="2400" b="1" dirty="0">
              <a:latin typeface="仿宋_GB2312" pitchFamily="49" charset="-122"/>
              <a:ea typeface="仿宋_GB2312" pitchFamily="49" charset="-122"/>
            </a:endParaRPr>
          </a:p>
        </p:txBody>
      </p:sp>
      <p:grpSp>
        <p:nvGrpSpPr>
          <p:cNvPr id="40964" name="组合 570407"/>
          <p:cNvGrpSpPr/>
          <p:nvPr/>
        </p:nvGrpSpPr>
        <p:grpSpPr>
          <a:xfrm>
            <a:off x="0" y="1484313"/>
            <a:ext cx="4010025" cy="2960687"/>
            <a:chOff x="0" y="935"/>
            <a:chExt cx="2526" cy="1865"/>
          </a:xfrm>
        </p:grpSpPr>
        <p:grpSp>
          <p:nvGrpSpPr>
            <p:cNvPr id="40995" name="组合 570370"/>
            <p:cNvGrpSpPr/>
            <p:nvPr/>
          </p:nvGrpSpPr>
          <p:grpSpPr>
            <a:xfrm>
              <a:off x="0" y="935"/>
              <a:ext cx="2526" cy="1865"/>
              <a:chOff x="1246" y="1159"/>
              <a:chExt cx="3246" cy="2125"/>
            </a:xfrm>
          </p:grpSpPr>
          <p:graphicFrame>
            <p:nvGraphicFramePr>
              <p:cNvPr id="40997" name="对象 570371"/>
              <p:cNvGraphicFramePr/>
              <p:nvPr/>
            </p:nvGraphicFramePr>
            <p:xfrm>
              <a:off x="2669" y="1159"/>
              <a:ext cx="586" cy="602"/>
            </p:xfrm>
            <a:graphic>
              <a:graphicData uri="http://schemas.openxmlformats.org/presentationml/2006/ole">
                <mc:AlternateContent xmlns:mc="http://schemas.openxmlformats.org/markup-compatibility/2006">
                  <mc:Choice xmlns:v="urn:schemas-microsoft-com:vml" Requires="v">
                    <p:oleObj spid="_x0000_s3078" name="" r:id="rId1" imgW="2225675" imgH="2286635" progId="MS_ClipArt_Gallery.2">
                      <p:embed/>
                    </p:oleObj>
                  </mc:Choice>
                  <mc:Fallback>
                    <p:oleObj name="" r:id="rId1" imgW="2225675" imgH="2286635" progId="MS_ClipArt_Gallery.2">
                      <p:embed/>
                      <p:pic>
                        <p:nvPicPr>
                          <p:cNvPr id="0" name="图片 3077"/>
                          <p:cNvPicPr/>
                          <p:nvPr/>
                        </p:nvPicPr>
                        <p:blipFill>
                          <a:blip r:embed="rId2"/>
                          <a:stretch>
                            <a:fillRect/>
                          </a:stretch>
                        </p:blipFill>
                        <p:spPr>
                          <a:xfrm>
                            <a:off x="2669" y="1159"/>
                            <a:ext cx="586" cy="602"/>
                          </a:xfrm>
                          <a:prstGeom prst="rect">
                            <a:avLst/>
                          </a:prstGeom>
                          <a:noFill/>
                          <a:ln w="38100">
                            <a:noFill/>
                            <a:miter/>
                          </a:ln>
                        </p:spPr>
                      </p:pic>
                    </p:oleObj>
                  </mc:Fallback>
                </mc:AlternateContent>
              </a:graphicData>
            </a:graphic>
          </p:graphicFrame>
          <p:graphicFrame>
            <p:nvGraphicFramePr>
              <p:cNvPr id="40998" name="对象 570372"/>
              <p:cNvGraphicFramePr/>
              <p:nvPr/>
            </p:nvGraphicFramePr>
            <p:xfrm>
              <a:off x="3912" y="2771"/>
              <a:ext cx="580" cy="513"/>
            </p:xfrm>
            <a:graphic>
              <a:graphicData uri="http://schemas.openxmlformats.org/presentationml/2006/ole">
                <mc:AlternateContent xmlns:mc="http://schemas.openxmlformats.org/markup-compatibility/2006">
                  <mc:Choice xmlns:v="urn:schemas-microsoft-com:vml" Requires="v">
                    <p:oleObj spid="_x0000_s3076" name="" r:id="rId3" imgW="2287905" imgH="2025650" progId="MS_ClipArt_Gallery.2">
                      <p:embed/>
                    </p:oleObj>
                  </mc:Choice>
                  <mc:Fallback>
                    <p:oleObj name="" r:id="rId3" imgW="2287905" imgH="2025650" progId="MS_ClipArt_Gallery.2">
                      <p:embed/>
                      <p:pic>
                        <p:nvPicPr>
                          <p:cNvPr id="0" name="图片 3075"/>
                          <p:cNvPicPr/>
                          <p:nvPr/>
                        </p:nvPicPr>
                        <p:blipFill>
                          <a:blip r:embed="rId4"/>
                          <a:stretch>
                            <a:fillRect/>
                          </a:stretch>
                        </p:blipFill>
                        <p:spPr>
                          <a:xfrm>
                            <a:off x="3912" y="2771"/>
                            <a:ext cx="580" cy="513"/>
                          </a:xfrm>
                          <a:prstGeom prst="rect">
                            <a:avLst/>
                          </a:prstGeom>
                          <a:noFill/>
                          <a:ln w="38100">
                            <a:noFill/>
                            <a:miter/>
                          </a:ln>
                        </p:spPr>
                      </p:pic>
                    </p:oleObj>
                  </mc:Fallback>
                </mc:AlternateContent>
              </a:graphicData>
            </a:graphic>
          </p:graphicFrame>
          <p:graphicFrame>
            <p:nvGraphicFramePr>
              <p:cNvPr id="40999" name="对象 570373"/>
              <p:cNvGraphicFramePr/>
              <p:nvPr/>
            </p:nvGraphicFramePr>
            <p:xfrm>
              <a:off x="1246" y="2992"/>
              <a:ext cx="811" cy="239"/>
            </p:xfrm>
            <a:graphic>
              <a:graphicData uri="http://schemas.openxmlformats.org/presentationml/2006/ole">
                <mc:AlternateContent xmlns:mc="http://schemas.openxmlformats.org/markup-compatibility/2006">
                  <mc:Choice xmlns:v="urn:schemas-microsoft-com:vml" Requires="v">
                    <p:oleObj spid="_x0000_s3077" name="" r:id="rId5" imgW="2284730" imgH="679450" progId="MS_ClipArt_Gallery.2">
                      <p:embed/>
                    </p:oleObj>
                  </mc:Choice>
                  <mc:Fallback>
                    <p:oleObj name="" r:id="rId5" imgW="2284730" imgH="679450" progId="MS_ClipArt_Gallery.2">
                      <p:embed/>
                      <p:pic>
                        <p:nvPicPr>
                          <p:cNvPr id="0" name="图片 3076"/>
                          <p:cNvPicPr/>
                          <p:nvPr/>
                        </p:nvPicPr>
                        <p:blipFill>
                          <a:blip r:embed="rId6"/>
                          <a:stretch>
                            <a:fillRect/>
                          </a:stretch>
                        </p:blipFill>
                        <p:spPr>
                          <a:xfrm>
                            <a:off x="1246" y="2992"/>
                            <a:ext cx="811" cy="239"/>
                          </a:xfrm>
                          <a:prstGeom prst="rect">
                            <a:avLst/>
                          </a:prstGeom>
                          <a:noFill/>
                          <a:ln w="38100">
                            <a:noFill/>
                            <a:miter/>
                          </a:ln>
                        </p:spPr>
                      </p:pic>
                    </p:oleObj>
                  </mc:Fallback>
                </mc:AlternateContent>
              </a:graphicData>
            </a:graphic>
          </p:graphicFrame>
          <p:sp>
            <p:nvSpPr>
              <p:cNvPr id="41000" name="等腰三角形 570374"/>
              <p:cNvSpPr/>
              <p:nvPr/>
            </p:nvSpPr>
            <p:spPr>
              <a:xfrm>
                <a:off x="2113" y="1823"/>
                <a:ext cx="1726" cy="1413"/>
              </a:xfrm>
              <a:prstGeom prst="triangle">
                <a:avLst>
                  <a:gd name="adj" fmla="val 49995"/>
                </a:avLst>
              </a:prstGeom>
              <a:noFill/>
              <a:ln w="50800" cap="flat" cmpd="sng">
                <a:solidFill>
                  <a:srgbClr val="00008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1001" name="直接连接符 570375"/>
              <p:cNvSpPr/>
              <p:nvPr/>
            </p:nvSpPr>
            <p:spPr>
              <a:xfrm flipV="1">
                <a:off x="2987" y="1850"/>
                <a:ext cx="0" cy="353"/>
              </a:xfrm>
              <a:prstGeom prst="line">
                <a:avLst/>
              </a:prstGeom>
              <a:ln w="50800" cap="flat" cmpd="sng">
                <a:solidFill>
                  <a:srgbClr val="FF0066"/>
                </a:solidFill>
                <a:prstDash val="solid"/>
                <a:headEnd type="none" w="sm" len="sm"/>
                <a:tailEnd type="stealth" w="med" len="lg"/>
              </a:ln>
            </p:spPr>
          </p:sp>
          <p:sp>
            <p:nvSpPr>
              <p:cNvPr id="41002" name="直接连接符 570376"/>
              <p:cNvSpPr/>
              <p:nvPr/>
            </p:nvSpPr>
            <p:spPr>
              <a:xfrm>
                <a:off x="3511" y="3069"/>
                <a:ext cx="300" cy="161"/>
              </a:xfrm>
              <a:prstGeom prst="line">
                <a:avLst/>
              </a:prstGeom>
              <a:ln w="50800" cap="flat" cmpd="sng">
                <a:solidFill>
                  <a:srgbClr val="FF0066"/>
                </a:solidFill>
                <a:prstDash val="solid"/>
                <a:headEnd type="none" w="sm" len="sm"/>
                <a:tailEnd type="stealth" w="med" len="lg"/>
              </a:ln>
            </p:spPr>
          </p:sp>
          <p:sp>
            <p:nvSpPr>
              <p:cNvPr id="41003" name="直接连接符 570377"/>
              <p:cNvSpPr/>
              <p:nvPr/>
            </p:nvSpPr>
            <p:spPr>
              <a:xfrm flipH="1">
                <a:off x="2120" y="3081"/>
                <a:ext cx="310" cy="161"/>
              </a:xfrm>
              <a:prstGeom prst="line">
                <a:avLst/>
              </a:prstGeom>
              <a:ln w="50800" cap="flat" cmpd="sng">
                <a:solidFill>
                  <a:srgbClr val="FF0066"/>
                </a:solidFill>
                <a:prstDash val="solid"/>
                <a:headEnd type="none" w="sm" len="sm"/>
                <a:tailEnd type="stealth" w="med" len="lg"/>
              </a:ln>
            </p:spPr>
          </p:sp>
          <p:sp>
            <p:nvSpPr>
              <p:cNvPr id="41004" name="矩形 570378"/>
              <p:cNvSpPr/>
              <p:nvPr/>
            </p:nvSpPr>
            <p:spPr>
              <a:xfrm>
                <a:off x="2404" y="2846"/>
                <a:ext cx="645" cy="329"/>
              </a:xfrm>
              <a:prstGeom prst="rect">
                <a:avLst/>
              </a:prstGeom>
              <a:noFill/>
              <a:ln w="9525">
                <a:noFill/>
              </a:ln>
            </p:spPr>
            <p:txBody>
              <a:bodyPr wrap="none" lIns="92075" tIns="46038" rIns="92075" bIns="46038">
                <a:spAutoFit/>
              </a:bodyPr>
              <a:p>
                <a:pPr eaLnBrk="0" hangingPunct="0"/>
                <a:r>
                  <a:rPr lang="zh-CN" altLang="en-US" sz="2400" b="1" dirty="0">
                    <a:latin typeface="楷体_GB2312" pitchFamily="1" charset="-122"/>
                    <a:ea typeface="楷体_GB2312" pitchFamily="1" charset="-122"/>
                  </a:rPr>
                  <a:t>质量</a:t>
                </a:r>
                <a:endParaRPr lang="zh-CN" altLang="en-US" sz="2400" b="1" dirty="0">
                  <a:latin typeface="楷体_GB2312" pitchFamily="1" charset="-122"/>
                  <a:ea typeface="楷体_GB2312" pitchFamily="1" charset="-122"/>
                </a:endParaRPr>
              </a:p>
            </p:txBody>
          </p:sp>
          <p:sp>
            <p:nvSpPr>
              <p:cNvPr id="41005" name="矩形 570379"/>
              <p:cNvSpPr/>
              <p:nvPr/>
            </p:nvSpPr>
            <p:spPr>
              <a:xfrm>
                <a:off x="3057" y="2846"/>
                <a:ext cx="645" cy="329"/>
              </a:xfrm>
              <a:prstGeom prst="rect">
                <a:avLst/>
              </a:prstGeom>
              <a:noFill/>
              <a:ln w="9525">
                <a:noFill/>
              </a:ln>
            </p:spPr>
            <p:txBody>
              <a:bodyPr wrap="none" lIns="92075" tIns="46038" rIns="92075" bIns="46038">
                <a:spAutoFit/>
              </a:bodyPr>
              <a:p>
                <a:pPr eaLnBrk="0" hangingPunct="0"/>
                <a:r>
                  <a:rPr lang="zh-CN" altLang="en-US" sz="2400" b="1" dirty="0">
                    <a:latin typeface="楷体_GB2312" pitchFamily="1" charset="-122"/>
                    <a:ea typeface="楷体_GB2312" pitchFamily="1" charset="-122"/>
                  </a:rPr>
                  <a:t>费用</a:t>
                </a:r>
                <a:endParaRPr lang="zh-CN" altLang="en-US" sz="2400" b="1" dirty="0">
                  <a:latin typeface="楷体_GB2312" pitchFamily="1" charset="-122"/>
                  <a:ea typeface="楷体_GB2312" pitchFamily="1" charset="-122"/>
                </a:endParaRPr>
              </a:p>
            </p:txBody>
          </p:sp>
          <p:sp>
            <p:nvSpPr>
              <p:cNvPr id="41006" name="矩形 570380"/>
              <p:cNvSpPr/>
              <p:nvPr/>
            </p:nvSpPr>
            <p:spPr>
              <a:xfrm>
                <a:off x="2725" y="2246"/>
                <a:ext cx="645" cy="328"/>
              </a:xfrm>
              <a:prstGeom prst="rect">
                <a:avLst/>
              </a:prstGeom>
              <a:noFill/>
              <a:ln w="9525">
                <a:noFill/>
              </a:ln>
            </p:spPr>
            <p:txBody>
              <a:bodyPr wrap="none" lIns="92075" tIns="46038" rIns="92075" bIns="46038">
                <a:spAutoFit/>
              </a:bodyPr>
              <a:p>
                <a:pPr eaLnBrk="0" hangingPunct="0"/>
                <a:r>
                  <a:rPr lang="zh-CN" altLang="en-US" sz="2400" b="1" dirty="0">
                    <a:latin typeface="楷体_GB2312" pitchFamily="1" charset="-122"/>
                    <a:ea typeface="楷体_GB2312" pitchFamily="1" charset="-122"/>
                  </a:rPr>
                  <a:t>时间</a:t>
                </a:r>
                <a:endParaRPr lang="zh-CN" altLang="en-US" sz="2400" b="1" dirty="0">
                  <a:latin typeface="楷体_GB2312" pitchFamily="1" charset="-122"/>
                  <a:ea typeface="楷体_GB2312" pitchFamily="1" charset="-122"/>
                </a:endParaRPr>
              </a:p>
            </p:txBody>
          </p:sp>
        </p:grpSp>
        <p:sp>
          <p:nvSpPr>
            <p:cNvPr id="40996" name="文本框 570406"/>
            <p:cNvSpPr txBox="1"/>
            <p:nvPr/>
          </p:nvSpPr>
          <p:spPr>
            <a:xfrm>
              <a:off x="839" y="2432"/>
              <a:ext cx="499" cy="250"/>
            </a:xfrm>
            <a:prstGeom prst="rect">
              <a:avLst/>
            </a:prstGeom>
            <a:solidFill>
              <a:schemeClr val="bg1"/>
            </a:solidFill>
            <a:ln w="25400">
              <a:noFill/>
            </a:ln>
          </p:spPr>
          <p:txBody>
            <a:bodyPr>
              <a:spAutoFit/>
            </a:bodyPr>
            <a:p>
              <a:pPr>
                <a:spcBef>
                  <a:spcPct val="50000"/>
                </a:spcBef>
              </a:pPr>
              <a:r>
                <a:rPr lang="zh-CN" altLang="en-US" sz="2000" b="1" dirty="0">
                  <a:latin typeface="Arial" panose="020B0604020202020204" pitchFamily="34" charset="0"/>
                  <a:ea typeface="华文楷体" panose="02010600040101010101" pitchFamily="2" charset="-122"/>
                </a:rPr>
                <a:t>范围</a:t>
              </a:r>
              <a:endParaRPr lang="zh-CN" altLang="en-US" sz="2000" b="1" dirty="0">
                <a:latin typeface="Arial" panose="020B0604020202020204" pitchFamily="34" charset="0"/>
                <a:ea typeface="华文楷体" panose="02010600040101010101" pitchFamily="2" charset="-122"/>
              </a:endParaRPr>
            </a:p>
          </p:txBody>
        </p:sp>
      </p:grpSp>
      <p:sp>
        <p:nvSpPr>
          <p:cNvPr id="40965" name="文本框 570408"/>
          <p:cNvSpPr txBox="1"/>
          <p:nvPr/>
        </p:nvSpPr>
        <p:spPr>
          <a:xfrm>
            <a:off x="4264025" y="1562100"/>
            <a:ext cx="184150" cy="366713"/>
          </a:xfrm>
          <a:prstGeom prst="rect">
            <a:avLst/>
          </a:prstGeom>
          <a:noFill/>
          <a:ln w="25400">
            <a:noFill/>
          </a:ln>
        </p:spPr>
        <p:txBody>
          <a:bodyPr wrap="none">
            <a:spAutoFit/>
          </a:bodyPr>
          <a:p>
            <a:endParaRPr lang="zh-CN" altLang="zh-CN" dirty="0">
              <a:latin typeface="Arial" panose="020B0604020202020204" pitchFamily="34" charset="0"/>
            </a:endParaRPr>
          </a:p>
        </p:txBody>
      </p:sp>
      <p:sp>
        <p:nvSpPr>
          <p:cNvPr id="40966" name="文本框 570409"/>
          <p:cNvSpPr txBox="1"/>
          <p:nvPr/>
        </p:nvSpPr>
        <p:spPr>
          <a:xfrm>
            <a:off x="5795963" y="1125538"/>
            <a:ext cx="1152525" cy="366712"/>
          </a:xfrm>
          <a:prstGeom prst="rect">
            <a:avLst/>
          </a:prstGeom>
          <a:noFill/>
          <a:ln w="25400">
            <a:noFill/>
          </a:ln>
        </p:spPr>
        <p:txBody>
          <a:bodyPr>
            <a:spAutoFit/>
          </a:bodyPr>
          <a:p>
            <a:pPr>
              <a:spcBef>
                <a:spcPct val="50000"/>
              </a:spcBef>
            </a:pPr>
            <a:endParaRPr lang="zh-CN" altLang="zh-CN" dirty="0">
              <a:latin typeface="Arial" panose="020B0604020202020204" pitchFamily="34" charset="0"/>
            </a:endParaRPr>
          </a:p>
        </p:txBody>
      </p:sp>
      <p:grpSp>
        <p:nvGrpSpPr>
          <p:cNvPr id="40967" name="组合 570411"/>
          <p:cNvGrpSpPr/>
          <p:nvPr/>
        </p:nvGrpSpPr>
        <p:grpSpPr>
          <a:xfrm>
            <a:off x="4140200" y="1125538"/>
            <a:ext cx="4537075" cy="3806825"/>
            <a:chOff x="2608" y="709"/>
            <a:chExt cx="2858" cy="2398"/>
          </a:xfrm>
        </p:grpSpPr>
        <p:grpSp>
          <p:nvGrpSpPr>
            <p:cNvPr id="40970" name="组合 570382"/>
            <p:cNvGrpSpPr/>
            <p:nvPr/>
          </p:nvGrpSpPr>
          <p:grpSpPr>
            <a:xfrm>
              <a:off x="2608" y="754"/>
              <a:ext cx="2858" cy="2353"/>
              <a:chOff x="2562" y="981"/>
              <a:chExt cx="2858" cy="2353"/>
            </a:xfrm>
          </p:grpSpPr>
          <p:sp>
            <p:nvSpPr>
              <p:cNvPr id="40972" name="直接连接符 570383"/>
              <p:cNvSpPr/>
              <p:nvPr/>
            </p:nvSpPr>
            <p:spPr>
              <a:xfrm flipV="1">
                <a:off x="3411" y="1196"/>
                <a:ext cx="0" cy="1126"/>
              </a:xfrm>
              <a:prstGeom prst="line">
                <a:avLst/>
              </a:prstGeom>
              <a:ln w="9525" cap="flat" cmpd="sng">
                <a:solidFill>
                  <a:srgbClr val="000000"/>
                </a:solidFill>
                <a:prstDash val="solid"/>
                <a:headEnd type="none" w="med" len="med"/>
                <a:tailEnd type="triangle" w="lg" len="lg"/>
              </a:ln>
            </p:spPr>
          </p:sp>
          <p:sp>
            <p:nvSpPr>
              <p:cNvPr id="40973" name="直接连接符 570384"/>
              <p:cNvSpPr/>
              <p:nvPr/>
            </p:nvSpPr>
            <p:spPr>
              <a:xfrm>
                <a:off x="3411" y="2322"/>
                <a:ext cx="1591" cy="0"/>
              </a:xfrm>
              <a:prstGeom prst="line">
                <a:avLst/>
              </a:prstGeom>
              <a:ln w="9525" cap="flat" cmpd="sng">
                <a:solidFill>
                  <a:srgbClr val="000000"/>
                </a:solidFill>
                <a:prstDash val="solid"/>
                <a:headEnd type="none" w="med" len="med"/>
                <a:tailEnd type="triangle" w="lg" len="lg"/>
              </a:ln>
            </p:spPr>
          </p:sp>
          <p:sp>
            <p:nvSpPr>
              <p:cNvPr id="40974" name="直接连接符 570385"/>
              <p:cNvSpPr/>
              <p:nvPr/>
            </p:nvSpPr>
            <p:spPr>
              <a:xfrm flipH="1">
                <a:off x="2705" y="2322"/>
                <a:ext cx="707" cy="830"/>
              </a:xfrm>
              <a:prstGeom prst="line">
                <a:avLst/>
              </a:prstGeom>
              <a:ln w="9525" cap="flat" cmpd="sng">
                <a:solidFill>
                  <a:srgbClr val="000000"/>
                </a:solidFill>
                <a:prstDash val="solid"/>
                <a:headEnd type="none" w="med" len="med"/>
                <a:tailEnd type="triangle" w="lg" len="lg"/>
              </a:ln>
            </p:spPr>
          </p:sp>
          <p:sp>
            <p:nvSpPr>
              <p:cNvPr id="40975" name="直接连接符 570386"/>
              <p:cNvSpPr/>
              <p:nvPr/>
            </p:nvSpPr>
            <p:spPr>
              <a:xfrm>
                <a:off x="3412" y="1618"/>
                <a:ext cx="1060" cy="0"/>
              </a:xfrm>
              <a:prstGeom prst="line">
                <a:avLst/>
              </a:prstGeom>
              <a:ln w="9525" cap="flat" cmpd="sng">
                <a:solidFill>
                  <a:srgbClr val="000000"/>
                </a:solidFill>
                <a:prstDash val="solid"/>
                <a:headEnd type="none" w="med" len="med"/>
                <a:tailEnd type="none" w="med" len="med"/>
              </a:ln>
            </p:spPr>
          </p:sp>
          <p:sp>
            <p:nvSpPr>
              <p:cNvPr id="40976" name="直接连接符 570387"/>
              <p:cNvSpPr/>
              <p:nvPr/>
            </p:nvSpPr>
            <p:spPr>
              <a:xfrm>
                <a:off x="4472" y="1618"/>
                <a:ext cx="0" cy="704"/>
              </a:xfrm>
              <a:prstGeom prst="line">
                <a:avLst/>
              </a:prstGeom>
              <a:ln w="9525" cap="flat" cmpd="sng">
                <a:solidFill>
                  <a:srgbClr val="000000"/>
                </a:solidFill>
                <a:prstDash val="solid"/>
                <a:headEnd type="none" w="med" len="med"/>
                <a:tailEnd type="none" w="med" len="med"/>
              </a:ln>
            </p:spPr>
          </p:sp>
          <p:sp>
            <p:nvSpPr>
              <p:cNvPr id="40977" name="直接连接符 570388"/>
              <p:cNvSpPr/>
              <p:nvPr/>
            </p:nvSpPr>
            <p:spPr>
              <a:xfrm>
                <a:off x="2924" y="2191"/>
                <a:ext cx="0" cy="702"/>
              </a:xfrm>
              <a:prstGeom prst="line">
                <a:avLst/>
              </a:prstGeom>
              <a:ln w="9525" cap="flat" cmpd="sng">
                <a:solidFill>
                  <a:srgbClr val="000000"/>
                </a:solidFill>
                <a:prstDash val="solid"/>
                <a:headEnd type="none" w="med" len="med"/>
                <a:tailEnd type="none" w="med" len="med"/>
              </a:ln>
            </p:spPr>
          </p:sp>
          <p:sp>
            <p:nvSpPr>
              <p:cNvPr id="40978" name="直接连接符 570389"/>
              <p:cNvSpPr/>
              <p:nvPr/>
            </p:nvSpPr>
            <p:spPr>
              <a:xfrm flipH="1">
                <a:off x="2924" y="1618"/>
                <a:ext cx="488" cy="573"/>
              </a:xfrm>
              <a:prstGeom prst="line">
                <a:avLst/>
              </a:prstGeom>
              <a:ln w="9525" cap="flat" cmpd="sng">
                <a:solidFill>
                  <a:srgbClr val="000000"/>
                </a:solidFill>
                <a:prstDash val="solid"/>
                <a:headEnd type="none" w="med" len="med"/>
                <a:tailEnd type="none" w="med" len="med"/>
              </a:ln>
            </p:spPr>
          </p:sp>
          <p:sp>
            <p:nvSpPr>
              <p:cNvPr id="40979" name="直接连接符 570390"/>
              <p:cNvSpPr/>
              <p:nvPr/>
            </p:nvSpPr>
            <p:spPr>
              <a:xfrm>
                <a:off x="2924" y="2893"/>
                <a:ext cx="1063" cy="0"/>
              </a:xfrm>
              <a:prstGeom prst="line">
                <a:avLst/>
              </a:prstGeom>
              <a:ln w="9525" cap="flat" cmpd="sng">
                <a:solidFill>
                  <a:srgbClr val="000000"/>
                </a:solidFill>
                <a:prstDash val="solid"/>
                <a:headEnd type="none" w="med" len="med"/>
                <a:tailEnd type="none" w="med" len="med"/>
              </a:ln>
            </p:spPr>
          </p:sp>
          <p:sp>
            <p:nvSpPr>
              <p:cNvPr id="40980" name="直接连接符 570391"/>
              <p:cNvSpPr/>
              <p:nvPr/>
            </p:nvSpPr>
            <p:spPr>
              <a:xfrm flipH="1">
                <a:off x="3987" y="2322"/>
                <a:ext cx="485" cy="571"/>
              </a:xfrm>
              <a:prstGeom prst="line">
                <a:avLst/>
              </a:prstGeom>
              <a:ln w="9525" cap="flat" cmpd="sng">
                <a:solidFill>
                  <a:srgbClr val="000000"/>
                </a:solidFill>
                <a:prstDash val="solid"/>
                <a:headEnd type="none" w="med" len="med"/>
                <a:tailEnd type="none" w="med" len="med"/>
              </a:ln>
            </p:spPr>
          </p:sp>
          <p:sp>
            <p:nvSpPr>
              <p:cNvPr id="40981" name="直接连接符 570392"/>
              <p:cNvSpPr/>
              <p:nvPr/>
            </p:nvSpPr>
            <p:spPr>
              <a:xfrm flipV="1">
                <a:off x="3987" y="2191"/>
                <a:ext cx="0" cy="702"/>
              </a:xfrm>
              <a:prstGeom prst="line">
                <a:avLst/>
              </a:prstGeom>
              <a:ln w="9525" cap="flat" cmpd="sng">
                <a:solidFill>
                  <a:srgbClr val="000000"/>
                </a:solidFill>
                <a:prstDash val="solid"/>
                <a:headEnd type="none" w="med" len="med"/>
                <a:tailEnd type="none" w="med" len="med"/>
              </a:ln>
            </p:spPr>
          </p:sp>
          <p:sp>
            <p:nvSpPr>
              <p:cNvPr id="40982" name="直接连接符 570393"/>
              <p:cNvSpPr/>
              <p:nvPr/>
            </p:nvSpPr>
            <p:spPr>
              <a:xfrm>
                <a:off x="2924" y="2191"/>
                <a:ext cx="1063" cy="0"/>
              </a:xfrm>
              <a:prstGeom prst="line">
                <a:avLst/>
              </a:prstGeom>
              <a:ln w="9525" cap="flat" cmpd="sng">
                <a:solidFill>
                  <a:srgbClr val="000000"/>
                </a:solidFill>
                <a:prstDash val="solid"/>
                <a:headEnd type="none" w="med" len="med"/>
                <a:tailEnd type="none" w="med" len="med"/>
              </a:ln>
            </p:spPr>
          </p:sp>
          <p:sp>
            <p:nvSpPr>
              <p:cNvPr id="40983" name="直接连接符 570394"/>
              <p:cNvSpPr/>
              <p:nvPr/>
            </p:nvSpPr>
            <p:spPr>
              <a:xfrm flipH="1">
                <a:off x="3987" y="1618"/>
                <a:ext cx="485" cy="573"/>
              </a:xfrm>
              <a:prstGeom prst="line">
                <a:avLst/>
              </a:prstGeom>
              <a:ln w="9525" cap="flat" cmpd="sng">
                <a:solidFill>
                  <a:srgbClr val="000000"/>
                </a:solidFill>
                <a:prstDash val="solid"/>
                <a:headEnd type="none" w="med" len="med"/>
                <a:tailEnd type="none" w="med" len="med"/>
              </a:ln>
            </p:spPr>
          </p:sp>
          <p:sp>
            <p:nvSpPr>
              <p:cNvPr id="40984" name="椭圆 570395"/>
              <p:cNvSpPr/>
              <p:nvPr/>
            </p:nvSpPr>
            <p:spPr>
              <a:xfrm>
                <a:off x="3962" y="2162"/>
                <a:ext cx="42" cy="59"/>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40985" name="直接连接符 570396"/>
              <p:cNvSpPr/>
              <p:nvPr/>
            </p:nvSpPr>
            <p:spPr>
              <a:xfrm>
                <a:off x="3412" y="1618"/>
                <a:ext cx="550" cy="544"/>
              </a:xfrm>
              <a:prstGeom prst="line">
                <a:avLst/>
              </a:prstGeom>
              <a:ln w="9525" cap="rnd" cmpd="sng">
                <a:solidFill>
                  <a:srgbClr val="000000"/>
                </a:solidFill>
                <a:prstDash val="sysDot"/>
                <a:headEnd type="none" w="med" len="med"/>
                <a:tailEnd type="triangle" w="lg" len="med"/>
              </a:ln>
            </p:spPr>
          </p:sp>
          <p:sp>
            <p:nvSpPr>
              <p:cNvPr id="40986" name="直接连接符 570397"/>
              <p:cNvSpPr/>
              <p:nvPr/>
            </p:nvSpPr>
            <p:spPr>
              <a:xfrm flipV="1">
                <a:off x="2924" y="2221"/>
                <a:ext cx="1038" cy="672"/>
              </a:xfrm>
              <a:prstGeom prst="line">
                <a:avLst/>
              </a:prstGeom>
              <a:ln w="9525" cap="rnd" cmpd="sng">
                <a:solidFill>
                  <a:srgbClr val="000000"/>
                </a:solidFill>
                <a:prstDash val="sysDot"/>
                <a:headEnd type="none" w="med" len="med"/>
                <a:tailEnd type="triangle" w="lg" len="med"/>
              </a:ln>
            </p:spPr>
          </p:sp>
          <p:sp>
            <p:nvSpPr>
              <p:cNvPr id="40987" name="直接连接符 570398"/>
              <p:cNvSpPr/>
              <p:nvPr/>
            </p:nvSpPr>
            <p:spPr>
              <a:xfrm flipH="1" flipV="1">
                <a:off x="4004" y="2191"/>
                <a:ext cx="468" cy="131"/>
              </a:xfrm>
              <a:prstGeom prst="line">
                <a:avLst/>
              </a:prstGeom>
              <a:ln w="9525" cap="rnd" cmpd="sng">
                <a:solidFill>
                  <a:srgbClr val="000000"/>
                </a:solidFill>
                <a:prstDash val="sysDot"/>
                <a:headEnd type="none" w="med" len="med"/>
                <a:tailEnd type="triangle" w="lg" len="med"/>
              </a:ln>
            </p:spPr>
          </p:sp>
          <p:sp>
            <p:nvSpPr>
              <p:cNvPr id="40988" name="文本框 570399"/>
              <p:cNvSpPr txBox="1"/>
              <p:nvPr/>
            </p:nvSpPr>
            <p:spPr>
              <a:xfrm>
                <a:off x="3197" y="981"/>
                <a:ext cx="501" cy="175"/>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范围</a:t>
                </a:r>
                <a:endParaRPr lang="zh-CN" altLang="en-US" sz="2000" b="1" dirty="0">
                  <a:latin typeface="Times New Roman" panose="02020603050405020304" pitchFamily="18" charset="0"/>
                </a:endParaRPr>
              </a:p>
            </p:txBody>
          </p:sp>
          <p:sp>
            <p:nvSpPr>
              <p:cNvPr id="40989" name="文本框 570400"/>
              <p:cNvSpPr txBox="1"/>
              <p:nvPr/>
            </p:nvSpPr>
            <p:spPr>
              <a:xfrm>
                <a:off x="2562" y="3159"/>
                <a:ext cx="454" cy="175"/>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时间</a:t>
                </a:r>
                <a:endParaRPr lang="zh-CN" altLang="en-US" sz="2000" b="1" dirty="0">
                  <a:latin typeface="Times New Roman" panose="02020603050405020304" pitchFamily="18" charset="0"/>
                </a:endParaRPr>
              </a:p>
            </p:txBody>
          </p:sp>
          <p:sp>
            <p:nvSpPr>
              <p:cNvPr id="40990" name="文本框 570401"/>
              <p:cNvSpPr txBox="1"/>
              <p:nvPr/>
            </p:nvSpPr>
            <p:spPr>
              <a:xfrm>
                <a:off x="5031" y="2234"/>
                <a:ext cx="389" cy="176"/>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成本</a:t>
                </a:r>
                <a:endParaRPr lang="zh-CN" altLang="en-US" sz="2000" b="1" dirty="0">
                  <a:latin typeface="Times New Roman" panose="02020603050405020304" pitchFamily="18" charset="0"/>
                </a:endParaRPr>
              </a:p>
            </p:txBody>
          </p:sp>
          <p:sp>
            <p:nvSpPr>
              <p:cNvPr id="40991" name="文本框 570402"/>
              <p:cNvSpPr txBox="1"/>
              <p:nvPr/>
            </p:nvSpPr>
            <p:spPr>
              <a:xfrm>
                <a:off x="3787" y="1843"/>
                <a:ext cx="409" cy="175"/>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目标</a:t>
                </a:r>
                <a:endParaRPr lang="zh-CN" altLang="en-US" sz="2000" b="1" dirty="0">
                  <a:latin typeface="Times New Roman" panose="02020603050405020304" pitchFamily="18" charset="0"/>
                </a:endParaRPr>
              </a:p>
            </p:txBody>
          </p:sp>
          <p:sp>
            <p:nvSpPr>
              <p:cNvPr id="40992" name="文本框 570403"/>
              <p:cNvSpPr txBox="1"/>
              <p:nvPr/>
            </p:nvSpPr>
            <p:spPr>
              <a:xfrm>
                <a:off x="3412" y="1443"/>
                <a:ext cx="602" cy="175"/>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要求</a:t>
                </a:r>
                <a:endParaRPr lang="zh-CN" altLang="en-US" sz="2000" b="1" dirty="0">
                  <a:latin typeface="Times New Roman" panose="02020603050405020304" pitchFamily="18" charset="0"/>
                </a:endParaRPr>
              </a:p>
            </p:txBody>
          </p:sp>
          <p:sp>
            <p:nvSpPr>
              <p:cNvPr id="40993" name="文本框 570404"/>
              <p:cNvSpPr txBox="1"/>
              <p:nvPr/>
            </p:nvSpPr>
            <p:spPr>
              <a:xfrm>
                <a:off x="4286" y="2359"/>
                <a:ext cx="726" cy="176"/>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预算费用</a:t>
                </a:r>
                <a:endParaRPr lang="zh-CN" altLang="en-US" sz="2000" b="1" dirty="0">
                  <a:latin typeface="Times New Roman" panose="02020603050405020304" pitchFamily="18" charset="0"/>
                </a:endParaRPr>
              </a:p>
            </p:txBody>
          </p:sp>
          <p:sp>
            <p:nvSpPr>
              <p:cNvPr id="40994" name="文本框 570405"/>
              <p:cNvSpPr txBox="1"/>
              <p:nvPr/>
            </p:nvSpPr>
            <p:spPr>
              <a:xfrm>
                <a:off x="2924" y="2896"/>
                <a:ext cx="772" cy="175"/>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完成期限</a:t>
                </a:r>
                <a:endParaRPr lang="zh-CN" altLang="en-US" sz="2000" b="1" dirty="0">
                  <a:latin typeface="Times New Roman" panose="02020603050405020304" pitchFamily="18" charset="0"/>
                </a:endParaRPr>
              </a:p>
            </p:txBody>
          </p:sp>
        </p:grpSp>
        <p:sp>
          <p:nvSpPr>
            <p:cNvPr id="40971" name="文本框 570410"/>
            <p:cNvSpPr txBox="1"/>
            <p:nvPr/>
          </p:nvSpPr>
          <p:spPr>
            <a:xfrm>
              <a:off x="3651" y="709"/>
              <a:ext cx="590" cy="250"/>
            </a:xfrm>
            <a:prstGeom prst="rect">
              <a:avLst/>
            </a:prstGeom>
            <a:noFill/>
            <a:ln w="25400">
              <a:noFill/>
            </a:ln>
          </p:spPr>
          <p:txBody>
            <a:bodyPr>
              <a:spAutoFit/>
            </a:bodyPr>
            <a:p>
              <a:pPr>
                <a:spcBef>
                  <a:spcPct val="50000"/>
                </a:spcBef>
              </a:pPr>
              <a:r>
                <a:rPr lang="en-US" altLang="zh-CN" sz="2000" b="1" dirty="0">
                  <a:latin typeface="Arial" panose="020B0604020202020204" pitchFamily="34" charset="0"/>
                </a:rPr>
                <a:t>/</a:t>
              </a:r>
              <a:r>
                <a:rPr lang="zh-CN" altLang="en-US" sz="2000" b="1" dirty="0">
                  <a:latin typeface="Arial" panose="020B0604020202020204" pitchFamily="34" charset="0"/>
                </a:rPr>
                <a:t>质量</a:t>
              </a:r>
              <a:endParaRPr lang="zh-CN" altLang="en-US" sz="2000" b="1" dirty="0">
                <a:latin typeface="Arial" panose="020B0604020202020204" pitchFamily="34" charset="0"/>
              </a:endParaRPr>
            </a:p>
          </p:txBody>
        </p:sp>
      </p:grpSp>
      <p:sp>
        <p:nvSpPr>
          <p:cNvPr id="40968"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096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
        <p:nvSpPr>
          <p:cNvPr id="2" name="文本框 1"/>
          <p:cNvSpPr txBox="1"/>
          <p:nvPr/>
        </p:nvSpPr>
        <p:spPr>
          <a:xfrm>
            <a:off x="2623820" y="5967730"/>
            <a:ext cx="3305175" cy="368300"/>
          </a:xfrm>
          <a:prstGeom prst="rect">
            <a:avLst/>
          </a:prstGeom>
          <a:noFill/>
        </p:spPr>
        <p:txBody>
          <a:bodyPr wrap="none" rtlCol="0" anchor="t">
            <a:spAutoFit/>
          </a:bodyPr>
          <a:p>
            <a:r>
              <a:rPr lang="zh-CN" altLang="en-US" b="1" noProof="0" dirty="0">
                <a:solidFill>
                  <a:srgbClr val="660066"/>
                </a:solidFill>
                <a:latin typeface="华文中宋" panose="02010600040101010101" pitchFamily="2" charset="-122"/>
                <a:ea typeface="华文中宋" panose="02010600040101010101" pitchFamily="2" charset="-122"/>
                <a:sym typeface="+mn-ea"/>
              </a:rPr>
              <a:t>例子</a:t>
            </a:r>
            <a:r>
              <a:rPr lang="en-US" altLang="zh-CN" b="1" noProof="0" dirty="0">
                <a:solidFill>
                  <a:srgbClr val="660066"/>
                </a:solidFill>
                <a:latin typeface="华文中宋" panose="02010600040101010101" pitchFamily="2" charset="-122"/>
                <a:ea typeface="华文中宋" panose="02010600040101010101" pitchFamily="2" charset="-122"/>
                <a:sym typeface="+mn-ea"/>
              </a:rPr>
              <a:t>1</a:t>
            </a:r>
            <a:r>
              <a:rPr lang="zh-CN" altLang="en-US" b="1" noProof="0" dirty="0">
                <a:solidFill>
                  <a:srgbClr val="660066"/>
                </a:solidFill>
                <a:latin typeface="华文中宋" panose="02010600040101010101" pitchFamily="2" charset="-122"/>
                <a:ea typeface="华文中宋" panose="02010600040101010101" pitchFamily="2" charset="-122"/>
                <a:sym typeface="+mn-ea"/>
              </a:rPr>
              <a:t>：北宋</a:t>
            </a:r>
            <a:r>
              <a:rPr lang="en-US" altLang="zh-CN" b="1" noProof="0" dirty="0">
                <a:solidFill>
                  <a:srgbClr val="660066"/>
                </a:solidFill>
                <a:latin typeface="华文中宋" panose="02010600040101010101" pitchFamily="2" charset="-122"/>
                <a:ea typeface="华文中宋" panose="02010600040101010101" pitchFamily="2" charset="-122"/>
                <a:sym typeface="+mn-ea"/>
              </a:rPr>
              <a:t>《</a:t>
            </a:r>
            <a:r>
              <a:rPr lang="zh-CN" altLang="en-US" b="1" noProof="0" dirty="0">
                <a:solidFill>
                  <a:srgbClr val="660066"/>
                </a:solidFill>
                <a:latin typeface="华文中宋" panose="02010600040101010101" pitchFamily="2" charset="-122"/>
                <a:ea typeface="华文中宋" panose="02010600040101010101" pitchFamily="2" charset="-122"/>
                <a:sym typeface="+mn-ea"/>
              </a:rPr>
              <a:t>一举而三役济</a:t>
            </a:r>
            <a:r>
              <a:rPr lang="en-US" altLang="zh-CN" b="1" noProof="0" dirty="0">
                <a:solidFill>
                  <a:srgbClr val="660066"/>
                </a:solidFill>
                <a:latin typeface="华文中宋" panose="02010600040101010101" pitchFamily="2" charset="-122"/>
                <a:ea typeface="华文中宋" panose="02010600040101010101" pitchFamily="2" charset="-122"/>
                <a:sym typeface="+mn-ea"/>
              </a:rPr>
              <a:t>》</a:t>
            </a:r>
            <a:endParaRPr lang="zh-CN" altLang="en-US" b="1"/>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78209"/>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软件项目管理定义</a:t>
            </a:r>
            <a:endParaRPr lang="zh-CN" altLang="en-US" dirty="0">
              <a:latin typeface="黑体" panose="02010609060101010101" pitchFamily="49" charset="-122"/>
              <a:ea typeface="黑体" panose="02010609060101010101" pitchFamily="49" charset="-122"/>
            </a:endParaRPr>
          </a:p>
        </p:txBody>
      </p:sp>
      <p:sp>
        <p:nvSpPr>
          <p:cNvPr id="41987" name="文本占位符 478210"/>
          <p:cNvSpPr>
            <a:spLocks noGrp="1"/>
          </p:cNvSpPr>
          <p:nvPr>
            <p:ph idx="1"/>
          </p:nvPr>
        </p:nvSpPr>
        <p:spPr/>
        <p:txBody>
          <a:bodyPr vert="horz" wrap="square" lIns="91440" tIns="45720" rIns="91440" bIns="45720" anchor="t" anchorCtr="0"/>
          <a:p>
            <a:pPr eaLnBrk="1" hangingPunct="1">
              <a:buFont typeface="Wingdings" panose="05000000000000000000" pitchFamily="2" charset="2"/>
              <a:buChar char="q"/>
            </a:pPr>
            <a:r>
              <a:rPr lang="zh-CN" altLang="en-US" sz="3400" b="1" dirty="0"/>
              <a:t>软件项目</a:t>
            </a:r>
            <a:r>
              <a:rPr lang="zh-CN" altLang="en-US" sz="2600" dirty="0"/>
              <a:t>将限制在以软件开发、集成和实施为主要目的的项目范围内，简称</a:t>
            </a:r>
            <a:r>
              <a:rPr lang="en-US" altLang="zh-CN" sz="2600" dirty="0"/>
              <a:t>IT</a:t>
            </a:r>
            <a:r>
              <a:rPr lang="zh-CN" altLang="en-US" sz="2600" dirty="0"/>
              <a:t>软件项目</a:t>
            </a:r>
            <a:r>
              <a:rPr lang="en-US" altLang="zh-CN" sz="2600" dirty="0"/>
              <a:t>(</a:t>
            </a:r>
            <a:r>
              <a:rPr lang="zh-CN" altLang="en-US" sz="2600" dirty="0"/>
              <a:t>也简称</a:t>
            </a:r>
            <a:r>
              <a:rPr lang="en-US" altLang="zh-CN" sz="2600" dirty="0"/>
              <a:t>IT</a:t>
            </a:r>
            <a:r>
              <a:rPr lang="zh-CN" altLang="en-US" sz="2600" dirty="0"/>
              <a:t>项目或者软件项目</a:t>
            </a:r>
            <a:r>
              <a:rPr lang="en-US" altLang="zh-CN" sz="2600" dirty="0"/>
              <a:t>)</a:t>
            </a:r>
            <a:r>
              <a:rPr lang="en-US" altLang="zh-CN" sz="2600" dirty="0">
                <a:latin typeface="黑体" panose="02010609060101010101" pitchFamily="49" charset="-122"/>
                <a:ea typeface="黑体" panose="02010609060101010101" pitchFamily="49" charset="-122"/>
              </a:rPr>
              <a:t> </a:t>
            </a:r>
            <a:endParaRPr lang="en-US" altLang="zh-CN" sz="2600" dirty="0">
              <a:latin typeface="黑体" panose="02010609060101010101" pitchFamily="49" charset="-122"/>
              <a:ea typeface="黑体" panose="02010609060101010101" pitchFamily="49" charset="-122"/>
            </a:endParaRPr>
          </a:p>
          <a:p>
            <a:pPr eaLnBrk="1" hangingPunct="1">
              <a:lnSpc>
                <a:spcPct val="110000"/>
              </a:lnSpc>
            </a:pPr>
            <a:r>
              <a:rPr lang="zh-CN" altLang="en-US" sz="3400" b="1" dirty="0"/>
              <a:t>软件项目管理</a:t>
            </a:r>
            <a:r>
              <a:rPr lang="zh-CN" altLang="en-US" sz="2600" b="1" dirty="0"/>
              <a:t>是</a:t>
            </a:r>
            <a:r>
              <a:rPr lang="zh-CN" altLang="en-US" sz="2600" dirty="0">
                <a:solidFill>
                  <a:srgbClr val="CC0000"/>
                </a:solidFill>
              </a:rPr>
              <a:t>根据项目管理的理论</a:t>
            </a:r>
            <a:r>
              <a:rPr lang="zh-CN" altLang="en-US" sz="2600" b="1" dirty="0">
                <a:solidFill>
                  <a:srgbClr val="CC0000"/>
                </a:solidFill>
              </a:rPr>
              <a:t>，</a:t>
            </a:r>
            <a:r>
              <a:rPr lang="zh-CN" altLang="en-US" sz="2600" dirty="0">
                <a:solidFill>
                  <a:srgbClr val="CC0000"/>
                </a:solidFill>
              </a:rPr>
              <a:t>结合软件产品开发的实际</a:t>
            </a:r>
            <a:r>
              <a:rPr lang="zh-CN" altLang="en-US" sz="2600" b="1" dirty="0"/>
              <a:t>，保证</a:t>
            </a:r>
            <a:r>
              <a:rPr lang="zh-CN" altLang="en-US" sz="2600" dirty="0">
                <a:solidFill>
                  <a:srgbClr val="CC0000"/>
                </a:solidFill>
              </a:rPr>
              <a:t>工程化系统开发方法</a:t>
            </a:r>
            <a:r>
              <a:rPr lang="zh-CN" altLang="en-US" sz="2600" b="1" dirty="0"/>
              <a:t>顺利实施的管理实践。它是为了使软件项目能够按照预定的</a:t>
            </a:r>
            <a:r>
              <a:rPr lang="zh-CN" altLang="en-US" sz="2600" dirty="0">
                <a:solidFill>
                  <a:srgbClr val="3333CC"/>
                </a:solidFill>
              </a:rPr>
              <a:t>成本</a:t>
            </a:r>
            <a:r>
              <a:rPr lang="zh-CN" altLang="en-US" sz="2600" b="1" dirty="0"/>
              <a:t>、</a:t>
            </a:r>
            <a:r>
              <a:rPr lang="zh-CN" altLang="en-US" sz="2600" dirty="0">
                <a:solidFill>
                  <a:srgbClr val="3333CC"/>
                </a:solidFill>
              </a:rPr>
              <a:t>进度</a:t>
            </a:r>
            <a:r>
              <a:rPr lang="zh-CN" altLang="en-US" sz="2600" b="1" dirty="0"/>
              <a:t>、</a:t>
            </a:r>
            <a:r>
              <a:rPr lang="zh-CN" altLang="en-US" sz="2600" dirty="0">
                <a:solidFill>
                  <a:srgbClr val="3333CC"/>
                </a:solidFill>
              </a:rPr>
              <a:t>质量</a:t>
            </a:r>
            <a:r>
              <a:rPr lang="zh-CN" altLang="en-US" sz="2600" b="1" dirty="0"/>
              <a:t>顺利完成，从而对</a:t>
            </a:r>
            <a:r>
              <a:rPr lang="zh-CN" altLang="en-US" sz="2600" dirty="0">
                <a:solidFill>
                  <a:srgbClr val="3333CC"/>
                </a:solidFill>
              </a:rPr>
              <a:t>成本</a:t>
            </a:r>
            <a:r>
              <a:rPr lang="zh-CN" altLang="en-US" sz="2600" b="1" dirty="0"/>
              <a:t>、</a:t>
            </a:r>
            <a:r>
              <a:rPr lang="zh-CN" altLang="en-US" sz="2600" dirty="0">
                <a:solidFill>
                  <a:srgbClr val="3333CC"/>
                </a:solidFill>
              </a:rPr>
              <a:t>人员</a:t>
            </a:r>
            <a:r>
              <a:rPr lang="zh-CN" altLang="en-US" sz="2600" b="1" dirty="0"/>
              <a:t>、</a:t>
            </a:r>
            <a:r>
              <a:rPr lang="zh-CN" altLang="en-US" sz="2600" dirty="0">
                <a:solidFill>
                  <a:srgbClr val="3333CC"/>
                </a:solidFill>
              </a:rPr>
              <a:t>进度</a:t>
            </a:r>
            <a:r>
              <a:rPr lang="zh-CN" altLang="en-US" sz="2600" b="1" dirty="0"/>
              <a:t>、</a:t>
            </a:r>
            <a:r>
              <a:rPr lang="zh-CN" altLang="en-US" sz="2600" dirty="0">
                <a:solidFill>
                  <a:srgbClr val="3333CC"/>
                </a:solidFill>
              </a:rPr>
              <a:t>质量</a:t>
            </a:r>
            <a:r>
              <a:rPr lang="zh-CN" altLang="en-US" sz="2600" b="1" dirty="0"/>
              <a:t>、</a:t>
            </a:r>
            <a:r>
              <a:rPr lang="zh-CN" altLang="en-US" sz="2600" dirty="0">
                <a:solidFill>
                  <a:srgbClr val="3333CC"/>
                </a:solidFill>
              </a:rPr>
              <a:t>风险</a:t>
            </a:r>
            <a:r>
              <a:rPr lang="zh-CN" altLang="en-US" sz="2600" b="1" dirty="0"/>
              <a:t>、</a:t>
            </a:r>
            <a:r>
              <a:rPr lang="zh-CN" altLang="en-US" sz="2600" dirty="0">
                <a:solidFill>
                  <a:srgbClr val="3333CC"/>
                </a:solidFill>
              </a:rPr>
              <a:t>文档</a:t>
            </a:r>
            <a:r>
              <a:rPr lang="zh-CN" altLang="en-US" sz="2600" b="1" dirty="0"/>
              <a:t>等进行分析、管理、控制的一系列活动。</a:t>
            </a:r>
            <a:endParaRPr lang="zh-CN" altLang="en-US" sz="2600" b="1" dirty="0"/>
          </a:p>
        </p:txBody>
      </p:sp>
      <p:sp>
        <p:nvSpPr>
          <p:cNvPr id="41988"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198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548865"/>
          <p:cNvSpPr>
            <a:spLocks noGrp="1"/>
          </p:cNvSpPr>
          <p:nvPr>
            <p:ph type="title"/>
          </p:nvPr>
        </p:nvSpPr>
        <p:spPr>
          <a:xfrm>
            <a:off x="609600" y="657225"/>
            <a:ext cx="7772400" cy="633413"/>
          </a:xfrm>
        </p:spPr>
        <p:txBody>
          <a:bodyPr vert="horz" wrap="square" lIns="91440" tIns="45720" rIns="91440" bIns="45720" anchor="ctr" anchorCtr="0"/>
          <a:p>
            <a:pPr eaLnBrk="1" hangingPunct="1"/>
            <a:r>
              <a:rPr lang="zh-CN" altLang="en-US" sz="2900" dirty="0"/>
              <a:t>软件项目管理是软件项目成功的保证。</a:t>
            </a:r>
            <a:br>
              <a:rPr lang="zh-CN" altLang="en-US" sz="2900" dirty="0"/>
            </a:br>
            <a:r>
              <a:rPr lang="zh-CN" altLang="en-US" dirty="0"/>
              <a:t>　　　　</a:t>
            </a:r>
            <a:endParaRPr lang="zh-CN" altLang="en-US" dirty="0"/>
          </a:p>
        </p:txBody>
      </p:sp>
      <p:pic>
        <p:nvPicPr>
          <p:cNvPr id="43011" name="图片 548866"/>
          <p:cNvPicPr>
            <a:picLocks noChangeAspect="1"/>
          </p:cNvPicPr>
          <p:nvPr/>
        </p:nvPicPr>
        <p:blipFill>
          <a:blip r:embed="rId1"/>
          <a:stretch>
            <a:fillRect/>
          </a:stretch>
        </p:blipFill>
        <p:spPr>
          <a:xfrm>
            <a:off x="2484438" y="2852738"/>
            <a:ext cx="3962400" cy="2794000"/>
          </a:xfrm>
          <a:prstGeom prst="rect">
            <a:avLst/>
          </a:prstGeom>
          <a:noFill/>
          <a:ln w="57150">
            <a:noFill/>
          </a:ln>
        </p:spPr>
      </p:pic>
      <p:sp>
        <p:nvSpPr>
          <p:cNvPr id="43012" name="矩形 548867"/>
          <p:cNvSpPr/>
          <p:nvPr/>
        </p:nvSpPr>
        <p:spPr>
          <a:xfrm>
            <a:off x="755650" y="1412875"/>
            <a:ext cx="7772400" cy="1143000"/>
          </a:xfrm>
          <a:prstGeom prst="rect">
            <a:avLst/>
          </a:prstGeom>
          <a:noFill/>
          <a:ln w="9525">
            <a:noFill/>
          </a:ln>
        </p:spPr>
        <p:txBody>
          <a:bodyPr anchor="ctr" anchorCtr="0"/>
          <a:p>
            <a:r>
              <a:rPr lang="zh-CN" altLang="en-US" sz="4400" dirty="0">
                <a:solidFill>
                  <a:schemeClr val="tx2"/>
                </a:solidFill>
                <a:latin typeface="Tahoma" panose="020B0604030504040204" pitchFamily="34" charset="0"/>
              </a:rPr>
              <a:t>　</a:t>
            </a:r>
            <a:r>
              <a:rPr lang="zh-CN" altLang="en-US" sz="2400" dirty="0">
                <a:solidFill>
                  <a:srgbClr val="CC0000"/>
                </a:solidFill>
                <a:latin typeface="Tahoma" panose="020B0604030504040204" pitchFamily="34" charset="0"/>
              </a:rPr>
              <a:t>软件项目的成功来之不易，统计数据表明（见下图），只有</a:t>
            </a:r>
            <a:r>
              <a:rPr lang="en-US" altLang="zh-CN" sz="2400" dirty="0">
                <a:solidFill>
                  <a:srgbClr val="CC0000"/>
                </a:solidFill>
                <a:latin typeface="Tahoma" panose="020B0604030504040204" pitchFamily="34" charset="0"/>
              </a:rPr>
              <a:t>26%</a:t>
            </a:r>
            <a:r>
              <a:rPr lang="zh-CN" altLang="en-US" sz="2400" dirty="0">
                <a:solidFill>
                  <a:srgbClr val="CC0000"/>
                </a:solidFill>
                <a:latin typeface="Tahoma" panose="020B0604030504040204" pitchFamily="34" charset="0"/>
              </a:rPr>
              <a:t>的项目是成功的。成功的软件项目依赖成功的项目管理。</a:t>
            </a:r>
            <a:r>
              <a:rPr lang="zh-CN" altLang="en-US" sz="3600" dirty="0">
                <a:solidFill>
                  <a:schemeClr val="tx2"/>
                </a:solidFill>
                <a:latin typeface="Tahoma" panose="020B0604030504040204" pitchFamily="34" charset="0"/>
              </a:rPr>
              <a:t> </a:t>
            </a:r>
            <a:endParaRPr lang="zh-CN" altLang="en-US" sz="3600" dirty="0">
              <a:solidFill>
                <a:schemeClr val="tx2"/>
              </a:solidFill>
              <a:latin typeface="Tahoma" panose="020B0604030504040204" pitchFamily="34" charset="0"/>
            </a:endParaRPr>
          </a:p>
        </p:txBody>
      </p:sp>
      <p:sp>
        <p:nvSpPr>
          <p:cNvPr id="43013"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301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6465"/>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本章要点</a:t>
            </a:r>
            <a:endParaRPr lang="zh-CN" altLang="en-US" dirty="0">
              <a:latin typeface="黑体" panose="02010609060101010101" pitchFamily="49" charset="-122"/>
              <a:ea typeface="黑体" panose="02010609060101010101" pitchFamily="49" charset="-122"/>
            </a:endParaRPr>
          </a:p>
        </p:txBody>
      </p:sp>
      <p:sp>
        <p:nvSpPr>
          <p:cNvPr id="44035" name="文本占位符 446466"/>
          <p:cNvSpPr>
            <a:spLocks noGrp="1"/>
          </p:cNvSpPr>
          <p:nvPr>
            <p:ph idx="1"/>
          </p:nvPr>
        </p:nvSpPr>
        <p:spPr>
          <a:xfrm>
            <a:off x="1485900" y="2057400"/>
            <a:ext cx="6172200" cy="4114800"/>
          </a:xfrm>
        </p:spPr>
        <p:txBody>
          <a:bodyPr vert="horz" wrap="square" lIns="91440" tIns="45720" rIns="91440" bIns="45720" anchor="t" anchorCtr="0"/>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一、项目与软件项目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二、项目管理与软件项目管理</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b="1" dirty="0">
                <a:solidFill>
                  <a:srgbClr val="FF66FF"/>
                </a:solidFill>
                <a:latin typeface="黑体" panose="02010609060101010101" pitchFamily="49" charset="-122"/>
                <a:ea typeface="黑体" panose="02010609060101010101" pitchFamily="49" charset="-122"/>
              </a:rPr>
              <a:t>三、项目管理知识体系（</a:t>
            </a:r>
            <a:r>
              <a:rPr lang="en-US" altLang="zh-CN" b="1" dirty="0">
                <a:solidFill>
                  <a:srgbClr val="FF66FF"/>
                </a:solidFill>
                <a:latin typeface="黑体" panose="02010609060101010101" pitchFamily="49" charset="-122"/>
                <a:ea typeface="黑体" panose="02010609060101010101" pitchFamily="49" charset="-122"/>
              </a:rPr>
              <a:t>PMBOK</a:t>
            </a:r>
            <a:r>
              <a:rPr lang="zh-CN" altLang="en-US" b="1" dirty="0">
                <a:solidFill>
                  <a:srgbClr val="FF66FF"/>
                </a:solidFill>
                <a:latin typeface="黑体" panose="02010609060101010101" pitchFamily="49" charset="-122"/>
                <a:ea typeface="黑体" panose="02010609060101010101" pitchFamily="49" charset="-122"/>
              </a:rPr>
              <a:t>）</a:t>
            </a:r>
            <a:endParaRPr lang="zh-CN" altLang="en-US" b="1" dirty="0">
              <a:solidFill>
                <a:srgbClr val="FF66FF"/>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四 、过程管理与软件项目管理的关系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六、软件项目管理过程 </a:t>
            </a:r>
            <a:endParaRPr lang="zh-CN" altLang="en-US" dirty="0">
              <a:latin typeface="黑体" panose="02010609060101010101" pitchFamily="49" charset="-122"/>
              <a:ea typeface="黑体" panose="02010609060101010101" pitchFamily="49" charset="-122"/>
            </a:endParaRPr>
          </a:p>
        </p:txBody>
      </p:sp>
      <p:sp>
        <p:nvSpPr>
          <p:cNvPr id="4403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403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238593"/>
          <p:cNvSpPr>
            <a:spLocks noGrp="1"/>
          </p:cNvSpPr>
          <p:nvPr>
            <p:ph type="title"/>
          </p:nvPr>
        </p:nvSpPr>
        <p:spPr>
          <a:xfrm>
            <a:off x="685800" y="609600"/>
            <a:ext cx="8122920" cy="732155"/>
          </a:xfrm>
        </p:spPr>
        <p:txBody>
          <a:bodyPr vert="horz" wrap="square" lIns="91440" tIns="45720" rIns="91440" bIns="45720" anchor="ctr" anchorCtr="0"/>
          <a:p>
            <a:pPr algn="l" eaLnBrk="1" hangingPunct="1"/>
            <a:r>
              <a:rPr lang="zh-CN" altLang="en-US" sz="3800" dirty="0">
                <a:latin typeface="黑体" panose="02010609060101010101" pitchFamily="49" charset="-122"/>
                <a:ea typeface="黑体" panose="02010609060101010101" pitchFamily="49" charset="-122"/>
              </a:rPr>
              <a:t>关于</a:t>
            </a:r>
            <a:r>
              <a:rPr lang="en-US" altLang="zh-CN" sz="3800" dirty="0">
                <a:latin typeface="黑体" panose="02010609060101010101" pitchFamily="49" charset="-122"/>
                <a:ea typeface="黑体" panose="02010609060101010101" pitchFamily="49" charset="-122"/>
              </a:rPr>
              <a:t>PMP </a:t>
            </a:r>
            <a:br>
              <a:rPr lang="en-US" altLang="zh-CN" sz="3800" dirty="0">
                <a:latin typeface="黑体" panose="02010609060101010101" pitchFamily="49" charset="-122"/>
                <a:ea typeface="黑体" panose="02010609060101010101" pitchFamily="49" charset="-122"/>
              </a:rPr>
            </a:br>
            <a:r>
              <a:rPr lang="en-US" altLang="zh-CN" sz="3800" dirty="0">
                <a:latin typeface="黑体" panose="02010609060101010101" pitchFamily="49" charset="-122"/>
                <a:ea typeface="黑体" panose="02010609060101010101" pitchFamily="49" charset="-122"/>
              </a:rPr>
              <a:t>(Project management Professional)</a:t>
            </a:r>
            <a:endParaRPr lang="en-US" altLang="zh-CN" sz="3800" dirty="0">
              <a:latin typeface="黑体" panose="02010609060101010101" pitchFamily="49" charset="-122"/>
              <a:ea typeface="黑体" panose="02010609060101010101" pitchFamily="49" charset="-122"/>
            </a:endParaRPr>
          </a:p>
        </p:txBody>
      </p:sp>
      <p:sp>
        <p:nvSpPr>
          <p:cNvPr id="238595" name="内容占位符 238594"/>
          <p:cNvSpPr>
            <a:spLocks noGrp="1"/>
          </p:cNvSpPr>
          <p:nvPr>
            <p:ph idx="1"/>
          </p:nvPr>
        </p:nvSpPr>
        <p:spPr>
          <a:xfrm>
            <a:off x="395605" y="1844675"/>
            <a:ext cx="8748395" cy="4530725"/>
          </a:xfrm>
        </p:spPr>
        <p:txBody>
          <a:bodyPr vert="horz" wrap="square" lIns="91440" tIns="45720" rIns="91440" bIns="45720" anchor="t" anchorCtr="0"/>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美国项目管理学会</a:t>
            </a:r>
            <a:r>
              <a:rPr lang="en-US" altLang="zh-CN" dirty="0">
                <a:latin typeface="黑体" panose="02010609060101010101" pitchFamily="49" charset="-122"/>
                <a:ea typeface="黑体" panose="02010609060101010101" pitchFamily="49" charset="-122"/>
              </a:rPr>
              <a:t>(PMI)</a:t>
            </a:r>
            <a:r>
              <a:rPr lang="zh-CN" altLang="en-US" dirty="0">
                <a:latin typeface="黑体" panose="02010609060101010101" pitchFamily="49" charset="-122"/>
                <a:ea typeface="黑体" panose="02010609060101010101" pitchFamily="49" charset="-122"/>
              </a:rPr>
              <a:t>在</a:t>
            </a:r>
            <a:r>
              <a:rPr lang="en-US" altLang="zh-CN" dirty="0">
                <a:latin typeface="黑体" panose="02010609060101010101" pitchFamily="49" charset="-122"/>
                <a:ea typeface="黑体" panose="02010609060101010101" pitchFamily="49" charset="-122"/>
              </a:rPr>
              <a:t>1984</a:t>
            </a:r>
            <a:r>
              <a:rPr lang="zh-CN" altLang="en-US" dirty="0">
                <a:latin typeface="黑体" panose="02010609060101010101" pitchFamily="49" charset="-122"/>
                <a:ea typeface="黑体" panose="02010609060101010101" pitchFamily="49" charset="-122"/>
              </a:rPr>
              <a:t>年提出项目管理认证计划</a:t>
            </a:r>
            <a:r>
              <a:rPr lang="en-US" altLang="zh-CN" dirty="0">
                <a:latin typeface="黑体" panose="02010609060101010101" pitchFamily="49" charset="-122"/>
                <a:ea typeface="黑体" panose="02010609060101010101" pitchFamily="49" charset="-122"/>
              </a:rPr>
              <a:t>(PMP)</a:t>
            </a:r>
            <a:endParaRPr lang="en-US" altLang="zh-CN" dirty="0">
              <a:latin typeface="黑体" panose="02010609060101010101" pitchFamily="49" charset="-122"/>
              <a:ea typeface="黑体" panose="02010609060101010101" pitchFamily="49" charset="-122"/>
            </a:endParaRPr>
          </a:p>
          <a:p>
            <a:pPr lvl="1">
              <a:lnSpc>
                <a:spcPct val="140000"/>
              </a:lnSpc>
            </a:pPr>
            <a:r>
              <a:rPr lang="zh-CN" altLang="en-US" sz="2400" b="1" dirty="0"/>
              <a:t>目前有</a:t>
            </a:r>
            <a:r>
              <a:rPr lang="en-US" altLang="zh-CN" sz="2400" b="1" dirty="0"/>
              <a:t>10.5</a:t>
            </a:r>
            <a:r>
              <a:rPr lang="zh-CN" altLang="en-US" sz="2400" b="1" dirty="0"/>
              <a:t>万名会员。</a:t>
            </a:r>
            <a:r>
              <a:rPr lang="en-US" altLang="zh-CN" sz="2400" b="1" dirty="0"/>
              <a:t>(130</a:t>
            </a:r>
            <a:r>
              <a:rPr lang="zh-CN" altLang="en-US" sz="2400" b="1" dirty="0"/>
              <a:t>个国家</a:t>
            </a:r>
            <a:r>
              <a:rPr lang="en-US" altLang="zh-CN" sz="2400" b="1" dirty="0"/>
              <a:t>)</a:t>
            </a:r>
            <a:endParaRPr lang="en-US" altLang="zh-CN" sz="2400" b="1" dirty="0"/>
          </a:p>
          <a:p>
            <a:pPr lvl="1">
              <a:lnSpc>
                <a:spcPct val="140000"/>
              </a:lnSpc>
            </a:pPr>
            <a:r>
              <a:rPr lang="zh-CN" altLang="en-US" sz="2400" b="1" dirty="0"/>
              <a:t>致力于向全球推行项目管理。</a:t>
            </a:r>
            <a:endParaRPr lang="zh-CN" altLang="en-US" sz="2400" b="1" dirty="0"/>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是目前全球认可程度最高的项目管理专业认证</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是项目管理资格最重要的标志之一</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详细信息参看：</a:t>
            </a:r>
            <a:r>
              <a:rPr lang="en-US" altLang="zh-CN" dirty="0">
                <a:latin typeface="黑体" panose="02010609060101010101" pitchFamily="49" charset="-122"/>
                <a:ea typeface="黑体" panose="02010609060101010101" pitchFamily="49" charset="-122"/>
              </a:rPr>
              <a:t>www.pmi.org</a:t>
            </a:r>
            <a:endParaRPr lang="en-US" altLang="zh-CN" dirty="0">
              <a:latin typeface="黑体" panose="02010609060101010101" pitchFamily="49" charset="-122"/>
              <a:ea typeface="黑体" panose="02010609060101010101" pitchFamily="49" charset="-122"/>
            </a:endParaRPr>
          </a:p>
        </p:txBody>
      </p:sp>
      <p:sp>
        <p:nvSpPr>
          <p:cNvPr id="4506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506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charRg st="0" end="3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8595">
                                            <p:txEl>
                                              <p:charRg st="35" end="5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8595">
                                            <p:txEl>
                                              <p:charRg st="56" end="7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charRg st="70" end="9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charRg st="91" end="10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charRg st="107"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Text Box 49"/>
          <p:cNvSpPr txBox="1">
            <a:spLocks noChangeArrowheads="1"/>
          </p:cNvSpPr>
          <p:nvPr/>
        </p:nvSpPr>
        <p:spPr bwMode="gray">
          <a:xfrm>
            <a:off x="521018" y="713740"/>
            <a:ext cx="8351838" cy="3160713"/>
          </a:xfrm>
          <a:prstGeom prst="rect">
            <a:avLst/>
          </a:prstGeom>
          <a:noFill/>
          <a:ln w="9525" algn="ctr">
            <a:noFill/>
            <a:miter lim="800000"/>
          </a:ln>
        </p:spPr>
        <p:txBody>
          <a:bodyPr>
            <a:spAutoFit/>
          </a:bodyPr>
          <a:lstStyle/>
          <a:p>
            <a:pPr marR="0" defTabSz="914400">
              <a:lnSpc>
                <a:spcPct val="130000"/>
              </a:lnSpc>
              <a:spcAft>
                <a:spcPts val="1200"/>
              </a:spcAft>
              <a:buClrTx/>
              <a:buSzTx/>
              <a:buFontTx/>
              <a:buNone/>
              <a:defRPr/>
            </a:pPr>
            <a:r>
              <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在我国，权威调查表明：</a:t>
            </a:r>
            <a:endPar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4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大约</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70</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％的企业信息化项目超过预定开发周期</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4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大型项目平均超时</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20</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50</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40000"/>
              </a:lnSpc>
              <a:spcBef>
                <a:spcPts val="600"/>
              </a:spcBef>
              <a:buClrTx/>
              <a:buSzTx/>
              <a:buFont typeface="Wingdings" panose="05000000000000000000" pitchFamily="2" charset="2"/>
              <a:buChar char="p"/>
              <a:defRPr/>
            </a:pP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90</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％以上的软件项目费用超支，项目越大，超支越高</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900430" marR="0" indent="-450850" defTabSz="914400">
              <a:lnSpc>
                <a:spcPct val="140000"/>
              </a:lnSpc>
              <a:spcBef>
                <a:spcPts val="600"/>
              </a:spcBef>
              <a:buClrTx/>
              <a:buSzTx/>
              <a:buFont typeface="Wingdings" panose="05000000000000000000" pitchFamily="2" charset="2"/>
              <a:buChar char="p"/>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各种失控风险存在于所有项目之中</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R="0" algn="just" defTabSz="914400">
              <a:spcBef>
                <a:spcPct val="20000"/>
              </a:spcBef>
              <a:spcAft>
                <a:spcPct val="20000"/>
              </a:spcAft>
              <a:buClr>
                <a:schemeClr val="accent1"/>
              </a:buClr>
              <a:buSzTx/>
              <a:buFont typeface="Wingdings" panose="05000000000000000000" pitchFamily="2" charset="2"/>
              <a:buNone/>
              <a:defRPr/>
            </a:pPr>
            <a:endParaRPr kumimoji="1" lang="en-US" altLang="zh-CN" sz="2400" b="1"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9221" name="Text Box 66"/>
          <p:cNvSpPr txBox="1"/>
          <p:nvPr/>
        </p:nvSpPr>
        <p:spPr>
          <a:xfrm>
            <a:off x="642938" y="1000125"/>
            <a:ext cx="7143750" cy="646113"/>
          </a:xfrm>
          <a:prstGeom prst="rect">
            <a:avLst/>
          </a:prstGeom>
          <a:noFill/>
          <a:ln w="9525">
            <a:noFill/>
          </a:ln>
        </p:spPr>
        <p:txBody>
          <a:bodyPr>
            <a:spAutoFit/>
          </a:bodyPr>
          <a:p>
            <a:pPr>
              <a:spcBef>
                <a:spcPct val="50000"/>
              </a:spcBef>
              <a:buClrTx/>
              <a:buFontTx/>
            </a:pPr>
            <a:r>
              <a:rPr lang="zh-CN" altLang="en-US" sz="3600" b="1" dirty="0">
                <a:solidFill>
                  <a:schemeClr val="bg1"/>
                </a:solidFill>
                <a:latin typeface="华文中宋" panose="02010600040101010101" pitchFamily="2" charset="-122"/>
                <a:ea typeface="华文中宋" panose="02010600040101010101" pitchFamily="2" charset="-122"/>
              </a:rPr>
              <a:t>为什么学习项目管理？具体例子</a:t>
            </a:r>
            <a:endParaRPr lang="zh-CN" altLang="en-US" sz="3600" b="1" dirty="0">
              <a:solidFill>
                <a:schemeClr val="tx1"/>
              </a:solidFill>
              <a:latin typeface="华文中宋" panose="02010600040101010101" pitchFamily="2" charset="-122"/>
              <a:ea typeface="华文中宋" panose="02010600040101010101" pitchFamily="2" charset="-122"/>
            </a:endParaRPr>
          </a:p>
        </p:txBody>
      </p:sp>
      <p:sp>
        <p:nvSpPr>
          <p:cNvPr id="2" name="Text Box 49"/>
          <p:cNvSpPr txBox="1">
            <a:spLocks noChangeArrowheads="1"/>
          </p:cNvSpPr>
          <p:nvPr/>
        </p:nvSpPr>
        <p:spPr bwMode="gray">
          <a:xfrm>
            <a:off x="506413" y="3758565"/>
            <a:ext cx="8351838" cy="1581785"/>
          </a:xfrm>
          <a:prstGeom prst="rect">
            <a:avLst/>
          </a:prstGeom>
          <a:noFill/>
          <a:ln w="9525" algn="ctr">
            <a:noFill/>
            <a:miter lim="800000"/>
          </a:ln>
        </p:spPr>
        <p:txBody>
          <a:bodyPr wrap="square">
            <a:spAutoFit/>
          </a:bodyPr>
          <a:p>
            <a:pPr marR="0" algn="just" defTabSz="914400">
              <a:spcBef>
                <a:spcPts val="1200"/>
              </a:spcBef>
              <a:spcAft>
                <a:spcPct val="20000"/>
              </a:spcAft>
              <a:buClr>
                <a:schemeClr val="accent1"/>
              </a:buClr>
              <a:buSzTx/>
              <a:buFont typeface="Wingdings" panose="05000000000000000000" pitchFamily="2" charset="2"/>
              <a:buNone/>
              <a:defRPr/>
            </a:pPr>
            <a:r>
              <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软件项目失败的两个主要原因：</a:t>
            </a:r>
            <a:endParaRPr kumimoji="1" lang="zh-CN" altLang="en-US" sz="22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L="3583305" marR="0" indent="-3583305" algn="just" defTabSz="914400">
              <a:spcBef>
                <a:spcPts val="1800"/>
              </a:spcBef>
              <a:spcAft>
                <a:spcPct val="20000"/>
              </a:spcAft>
              <a:buClr>
                <a:schemeClr val="accent1"/>
              </a:buClr>
              <a:buSzTx/>
              <a:buFont typeface="Wingdings" panose="05000000000000000000" pitchFamily="2" charset="2"/>
              <a:buNone/>
              <a:defRPr/>
            </a:pP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    （</a:t>
            </a:r>
            <a:r>
              <a:rPr kumimoji="1" lang="en-US" altLang="zh-CN"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1</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）软件项目越来越复杂（</a:t>
            </a:r>
            <a:r>
              <a:rPr kumimoji="1" lang="zh-CN" altLang="en-US" kern="1200" cap="none" spc="0" normalizeH="0" baseline="0" noProof="0" dirty="0">
                <a:solidFill>
                  <a:srgbClr val="0000FF"/>
                </a:solidFill>
                <a:latin typeface="华文中宋" panose="02010600040101010101" pitchFamily="2" charset="-122"/>
                <a:ea typeface="华文中宋" panose="02010600040101010101" pitchFamily="2" charset="-122"/>
                <a:cs typeface="+mn-cs"/>
              </a:rPr>
              <a:t>网络化，大数据、安全性等</a:t>
            </a:r>
            <a:r>
              <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rPr>
              <a:t>）</a:t>
            </a:r>
            <a:endParaRPr kumimoji="1" lang="zh-CN" altLang="en-US" sz="2000" kern="1200" cap="none" spc="0" normalizeH="0" baseline="0" noProof="0" dirty="0">
              <a:solidFill>
                <a:schemeClr val="tx1"/>
              </a:solidFill>
              <a:latin typeface="华文中宋" panose="02010600040101010101" pitchFamily="2" charset="-122"/>
              <a:ea typeface="华文中宋" panose="02010600040101010101" pitchFamily="2" charset="-122"/>
              <a:cs typeface="+mn-cs"/>
            </a:endParaRPr>
          </a:p>
          <a:p>
            <a:pPr marR="0" algn="just" defTabSz="914400">
              <a:spcBef>
                <a:spcPts val="1200"/>
              </a:spcBef>
              <a:spcAft>
                <a:spcPct val="20000"/>
              </a:spcAft>
              <a:buClr>
                <a:schemeClr val="accent1"/>
              </a:buClr>
              <a:buSzTx/>
              <a:buFont typeface="Wingdings" panose="05000000000000000000" pitchFamily="2" charset="2"/>
              <a:buNone/>
              <a:defRPr/>
            </a:pPr>
            <a:r>
              <a:rPr kumimoji="1" lang="zh-CN" altLang="en-US" sz="2000" kern="1200" cap="none" spc="0" normalizeH="0" baseline="0" noProof="0" dirty="0">
                <a:solidFill>
                  <a:srgbClr val="FF0000"/>
                </a:solidFill>
                <a:latin typeface="华文中宋" panose="02010600040101010101" pitchFamily="2" charset="-122"/>
                <a:ea typeface="华文中宋" panose="02010600040101010101" pitchFamily="2" charset="-122"/>
                <a:cs typeface="+mn-cs"/>
              </a:rPr>
              <a:t>    </a:t>
            </a:r>
            <a:r>
              <a:rPr kumimoji="1" lang="zh-CN" altLang="en-US" sz="2000" kern="1200" cap="none" spc="0" normalizeH="0" baseline="0" noProof="0" dirty="0">
                <a:solidFill>
                  <a:srgbClr val="000000"/>
                </a:solidFill>
                <a:latin typeface="华文中宋" panose="02010600040101010101" pitchFamily="2" charset="-122"/>
                <a:ea typeface="华文中宋" panose="02010600040101010101" pitchFamily="2" charset="-122"/>
                <a:cs typeface="+mn-cs"/>
              </a:rPr>
              <a:t>（</a:t>
            </a:r>
            <a:r>
              <a:rPr kumimoji="1" lang="en-US" altLang="zh-CN" sz="2000" kern="1200" cap="none" spc="0" normalizeH="0" baseline="0" noProof="0" dirty="0">
                <a:solidFill>
                  <a:srgbClr val="000000"/>
                </a:solidFill>
                <a:latin typeface="华文中宋" panose="02010600040101010101" pitchFamily="2" charset="-122"/>
                <a:ea typeface="华文中宋" panose="02010600040101010101" pitchFamily="2" charset="-122"/>
                <a:cs typeface="+mn-cs"/>
              </a:rPr>
              <a:t>2</a:t>
            </a:r>
            <a:r>
              <a:rPr kumimoji="1" lang="zh-CN" altLang="en-US" sz="2000" kern="1200" cap="none" spc="0" normalizeH="0" baseline="0" noProof="0" dirty="0">
                <a:solidFill>
                  <a:srgbClr val="000000"/>
                </a:solidFill>
                <a:latin typeface="华文中宋" panose="02010600040101010101" pitchFamily="2" charset="-122"/>
                <a:ea typeface="华文中宋" panose="02010600040101010101" pitchFamily="2" charset="-122"/>
                <a:cs typeface="+mn-cs"/>
              </a:rPr>
              <a:t>）缺乏合格的软件项目管理人才（软件项目经理）</a:t>
            </a:r>
            <a:r>
              <a:rPr kumimoji="1" lang="en-US" altLang="zh-CN" sz="2000" kern="1200" cap="none" spc="0" normalizeH="0" baseline="0" noProof="0" dirty="0">
                <a:solidFill>
                  <a:srgbClr val="FF0000"/>
                </a:solidFill>
                <a:latin typeface="华文中宋" panose="02010600040101010101" pitchFamily="2" charset="-122"/>
                <a:ea typeface="华文中宋" panose="02010600040101010101" pitchFamily="2" charset="-122"/>
                <a:cs typeface="+mn-cs"/>
              </a:rPr>
              <a:t>--</a:t>
            </a:r>
            <a:r>
              <a:rPr kumimoji="1" lang="zh-CN" altLang="en-US" sz="2000" kern="1200" cap="none" spc="0" normalizeH="0" baseline="0" noProof="0" dirty="0">
                <a:solidFill>
                  <a:srgbClr val="FF0000"/>
                </a:solidFill>
                <a:latin typeface="华文中宋" panose="02010600040101010101" pitchFamily="2" charset="-122"/>
                <a:ea typeface="华文中宋" panose="02010600040101010101" pitchFamily="2" charset="-122"/>
                <a:cs typeface="+mn-cs"/>
              </a:rPr>
              <a:t>直接原因</a:t>
            </a:r>
            <a:endParaRPr kumimoji="1" lang="en-US" altLang="zh-CN" sz="2400" b="1"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3" name="文本框 2"/>
          <p:cNvSpPr txBox="1"/>
          <p:nvPr/>
        </p:nvSpPr>
        <p:spPr>
          <a:xfrm>
            <a:off x="544830" y="5504180"/>
            <a:ext cx="8310880" cy="398780"/>
          </a:xfrm>
          <a:prstGeom prst="rect">
            <a:avLst/>
          </a:prstGeom>
          <a:noFill/>
        </p:spPr>
        <p:txBody>
          <a:bodyPr wrap="none" rtlCol="0" anchor="t">
            <a:spAutoFit/>
          </a:bodyPr>
          <a:p>
            <a:pPr algn="just">
              <a:lnSpc>
                <a:spcPct val="100000"/>
              </a:lnSpc>
              <a:spcBef>
                <a:spcPts val="1200"/>
              </a:spcBef>
              <a:spcAft>
                <a:spcPct val="20000"/>
              </a:spcAft>
              <a:buClr>
                <a:schemeClr val="accent1"/>
              </a:buClr>
              <a:buSzTx/>
              <a:buFont typeface="Wingdings" panose="05000000000000000000" pitchFamily="2" charset="2"/>
              <a:defRPr/>
            </a:pPr>
            <a:r>
              <a:rPr kumimoji="1" lang="zh-CN" altLang="en-US" sz="2000" noProof="0" dirty="0">
                <a:solidFill>
                  <a:srgbClr val="000000"/>
                </a:solidFill>
                <a:latin typeface="华文中宋" panose="02010600040101010101" pitchFamily="2" charset="-122"/>
                <a:ea typeface="华文中宋" panose="02010600040101010101" pitchFamily="2" charset="-122"/>
              </a:rPr>
              <a:t>中国</a:t>
            </a:r>
            <a:r>
              <a:rPr kumimoji="1" lang="zh-CN" altLang="en-US" sz="2000" noProof="0" dirty="0">
                <a:solidFill>
                  <a:srgbClr val="000000"/>
                </a:solidFill>
                <a:latin typeface="华文中宋" panose="02010600040101010101" pitchFamily="2" charset="-122"/>
                <a:ea typeface="华文中宋" panose="02010600040101010101" pitchFamily="2" charset="-122"/>
                <a:sym typeface="+mn-ea"/>
              </a:rPr>
              <a:t>人不是输在编程技术上，而是在软件工程管理上。</a:t>
            </a:r>
            <a:r>
              <a:rPr kumimoji="1" lang="zh-CN" altLang="en-US" sz="2000" noProof="0" dirty="0">
                <a:solidFill>
                  <a:srgbClr val="FF0000"/>
                </a:solidFill>
                <a:latin typeface="华文中宋" panose="02010600040101010101" pitchFamily="2" charset="-122"/>
                <a:ea typeface="华文中宋" panose="02010600040101010101" pitchFamily="2" charset="-122"/>
                <a:sym typeface="+mn-ea"/>
              </a:rPr>
              <a:t>（这门课的目的）</a:t>
            </a:r>
            <a:endParaRPr kumimoji="1" lang="zh-CN" altLang="en-US" sz="2000" noProof="0" dirty="0">
              <a:solidFill>
                <a:srgbClr val="FF0000"/>
              </a:solidFill>
              <a:latin typeface="华文中宋" panose="02010600040101010101" pitchFamily="2" charset="-122"/>
              <a:ea typeface="华文中宋"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4">
                                            <p:txEl>
                                              <p:charRg st="12" end="34"/>
                                            </p:txEl>
                                          </p:spTgt>
                                        </p:tgtEl>
                                        <p:attrNameLst>
                                          <p:attrName>style.visibility</p:attrName>
                                        </p:attrNameLst>
                                      </p:cBhvr>
                                      <p:to>
                                        <p:strVal val="visible"/>
                                      </p:to>
                                    </p:set>
                                    <p:animEffect transition="in" filter="randombar(horizontal)">
                                      <p:cBhvr>
                                        <p:cTn id="7" dur="500"/>
                                        <p:tgtEl>
                                          <p:spTgt spid="5124">
                                            <p:txEl>
                                              <p:charRg st="12"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24">
                                            <p:txEl>
                                              <p:charRg st="34" end="50"/>
                                            </p:txEl>
                                          </p:spTgt>
                                        </p:tgtEl>
                                        <p:attrNameLst>
                                          <p:attrName>style.visibility</p:attrName>
                                        </p:attrNameLst>
                                      </p:cBhvr>
                                      <p:to>
                                        <p:strVal val="visible"/>
                                      </p:to>
                                    </p:set>
                                    <p:animEffect transition="in" filter="randombar(horizontal)">
                                      <p:cBhvr>
                                        <p:cTn id="12" dur="500"/>
                                        <p:tgtEl>
                                          <p:spTgt spid="5124">
                                            <p:txEl>
                                              <p:charRg st="34"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24">
                                            <p:txEl>
                                              <p:charRg st="50" end="75"/>
                                            </p:txEl>
                                          </p:spTgt>
                                        </p:tgtEl>
                                        <p:attrNameLst>
                                          <p:attrName>style.visibility</p:attrName>
                                        </p:attrNameLst>
                                      </p:cBhvr>
                                      <p:to>
                                        <p:strVal val="visible"/>
                                      </p:to>
                                    </p:set>
                                    <p:animEffect transition="in" filter="randombar(horizontal)">
                                      <p:cBhvr>
                                        <p:cTn id="17" dur="500"/>
                                        <p:tgtEl>
                                          <p:spTgt spid="5124">
                                            <p:txEl>
                                              <p:charRg st="50"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124">
                                            <p:txEl>
                                              <p:charRg st="75" end="91"/>
                                            </p:txEl>
                                          </p:spTgt>
                                        </p:tgtEl>
                                        <p:attrNameLst>
                                          <p:attrName>style.visibility</p:attrName>
                                        </p:attrNameLst>
                                      </p:cBhvr>
                                      <p:to>
                                        <p:strVal val="visible"/>
                                      </p:to>
                                    </p:set>
                                    <p:animEffect transition="in" filter="randombar(horizontal)">
                                      <p:cBhvr>
                                        <p:cTn id="22" dur="500"/>
                                        <p:tgtEl>
                                          <p:spTgt spid="5124">
                                            <p:txEl>
                                              <p:charRg st="75"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charRg st="15" end="46"/>
                                            </p:txEl>
                                          </p:spTgt>
                                        </p:tgtEl>
                                        <p:attrNameLst>
                                          <p:attrName>style.visibility</p:attrName>
                                        </p:attrNameLst>
                                      </p:cBhvr>
                                      <p:to>
                                        <p:strVal val="visible"/>
                                      </p:to>
                                    </p:set>
                                    <p:anim calcmode="lin" valueType="num">
                                      <p:cBhvr additive="base">
                                        <p:cTn id="27" dur="500" fill="hold"/>
                                        <p:tgtEl>
                                          <p:spTgt spid="2">
                                            <p:txEl>
                                              <p:charRg st="15" end="4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charRg st="15" end="4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charRg st="46" end="81"/>
                                            </p:txEl>
                                          </p:spTgt>
                                        </p:tgtEl>
                                        <p:attrNameLst>
                                          <p:attrName>style.visibility</p:attrName>
                                        </p:attrNameLst>
                                      </p:cBhvr>
                                      <p:to>
                                        <p:strVal val="visible"/>
                                      </p:to>
                                    </p:set>
                                    <p:anim calcmode="lin" valueType="num">
                                      <p:cBhvr additive="base">
                                        <p:cTn id="33" dur="500" fill="hold"/>
                                        <p:tgtEl>
                                          <p:spTgt spid="2">
                                            <p:txEl>
                                              <p:charRg st="46" end="8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charRg st="46" end="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587777"/>
          <p:cNvSpPr>
            <a:spLocks noGrp="1"/>
          </p:cNvSpPr>
          <p:nvPr>
            <p:ph type="title"/>
          </p:nvPr>
        </p:nvSpPr>
        <p:spPr/>
        <p:txBody>
          <a:bodyPr vert="horz" wrap="square" lIns="91440" tIns="45720" rIns="91440" bIns="45720" anchor="ctr" anchorCtr="0"/>
          <a:p>
            <a:pPr eaLnBrk="1" hangingPunct="1"/>
            <a:endParaRPr lang="zh-CN" altLang="zh-CN" dirty="0"/>
          </a:p>
        </p:txBody>
      </p:sp>
      <p:sp>
        <p:nvSpPr>
          <p:cNvPr id="587779" name="文本占位符 587778"/>
          <p:cNvSpPr>
            <a:spLocks noGrp="1"/>
          </p:cNvSpPr>
          <p:nvPr>
            <p:ph idx="1"/>
          </p:nvPr>
        </p:nvSpPr>
        <p:spPr/>
        <p:txBody>
          <a:bodyPr vert="horz" wrap="square" lIns="91440" tIns="45720" rIns="91440" bIns="45720" numCol="1" anchor="t" anchorCtr="0" compatLnSpc="1"/>
          <a:lstStyle/>
          <a:p>
            <a:pPr marL="742950" marR="0" lvl="1" indent="-285750" algn="l" defTabSz="914400" rtl="0" eaLnBrk="0" fontAlgn="base" latinLnBrk="0" hangingPunct="0">
              <a:lnSpc>
                <a:spcPct val="130000"/>
              </a:lnSpc>
              <a:spcBef>
                <a:spcPct val="20000"/>
              </a:spcBef>
              <a:spcAft>
                <a:spcPct val="0"/>
              </a:spcAft>
              <a:buClrTx/>
              <a:buSzTx/>
              <a:buFontTx/>
              <a:buChar char="–"/>
              <a:defRPr/>
            </a:pP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1987</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PMI</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开始着手创建</a:t>
            </a: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PMBOK</a:t>
            </a:r>
            <a:endPar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742950" marR="0" lvl="1" indent="-285750" algn="l" defTabSz="914400" rtl="0" eaLnBrk="0" fontAlgn="base" latinLnBrk="0" hangingPunct="0">
              <a:lnSpc>
                <a:spcPct val="130000"/>
              </a:lnSpc>
              <a:spcBef>
                <a:spcPct val="20000"/>
              </a:spcBef>
              <a:spcAft>
                <a:spcPct val="0"/>
              </a:spcAft>
              <a:buClrTx/>
              <a:buSzTx/>
              <a:buFontTx/>
              <a:buChar char="–"/>
              <a:defRPr/>
            </a:pP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1996: </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PMBOK</a:t>
            </a:r>
            <a:endPar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1143000" marR="0" lvl="2" indent="-2286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被世界项目管理界公认为一个全球性标准</a:t>
            </a:r>
            <a:endPar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1143000" marR="0" lvl="2" indent="-2286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国际标准化组织 </a:t>
            </a: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(ISO) </a:t>
            </a:r>
            <a:r>
              <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以该文件为框架 </a:t>
            </a: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a:t>
            </a:r>
            <a:r>
              <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制定了 </a:t>
            </a:r>
            <a:r>
              <a:rPr kumimoji="0" lang="en-US" altLang="zh-CN"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ISO10006 </a:t>
            </a:r>
            <a:r>
              <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标准</a:t>
            </a:r>
            <a:endPar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742950" marR="0" lvl="1" indent="-285750" algn="l" defTabSz="914400" rtl="0" eaLnBrk="0" fontAlgn="base" latinLnBrk="0" hangingPunct="0">
              <a:lnSpc>
                <a:spcPct val="130000"/>
              </a:lnSpc>
              <a:spcBef>
                <a:spcPct val="20000"/>
              </a:spcBef>
              <a:spcAft>
                <a:spcPct val="0"/>
              </a:spcAft>
              <a:buClrTx/>
              <a:buSzTx/>
              <a:buFontTx/>
              <a:buChar char="–"/>
              <a:defRPr/>
            </a:pP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2000</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PMBOK 2000 </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出版</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1143000" marR="0" lvl="2" indent="-228600" algn="l" defTabSz="914400" rtl="0" eaLnBrk="0" fontAlgn="base" latinLnBrk="0" hangingPunct="0">
              <a:lnSpc>
                <a:spcPct val="130000"/>
              </a:lnSpc>
              <a:spcBef>
                <a:spcPct val="20000"/>
              </a:spcBef>
              <a:spcAft>
                <a:spcPct val="0"/>
              </a:spcAft>
              <a:buClrTx/>
              <a:buSzTx/>
              <a:buFontTx/>
              <a:buChar char="•"/>
              <a:defRPr/>
            </a:pPr>
            <a:r>
              <a:rPr kumimoji="0" lang="zh-CN" altLang="en-US" sz="2000" b="1" i="0" u="none" strike="noStrike" kern="1200" cap="none" spc="0" normalizeH="0" baseline="0" noProof="1">
                <a:ln>
                  <a:noFill/>
                </a:ln>
                <a:solidFill>
                  <a:schemeClr val="tx1"/>
                </a:solidFill>
                <a:effectLst/>
                <a:uLnTx/>
                <a:uFillTx/>
                <a:latin typeface="+mn-lt"/>
                <a:ea typeface="+mn-ea"/>
                <a:cs typeface="+mn-cs"/>
              </a:rPr>
              <a:t>被美国国家标准学会（</a:t>
            </a:r>
            <a:r>
              <a:rPr kumimoji="0" lang="en-US" altLang="zh-CN" sz="2000" b="1" i="0" u="none" strike="noStrike" kern="1200" cap="none" spc="0" normalizeH="0" baseline="0" noProof="1">
                <a:ln>
                  <a:noFill/>
                </a:ln>
                <a:solidFill>
                  <a:schemeClr val="tx1"/>
                </a:solidFill>
                <a:effectLst/>
                <a:uLnTx/>
                <a:uFillTx/>
                <a:latin typeface="+mn-lt"/>
                <a:ea typeface="+mn-ea"/>
                <a:cs typeface="+mn-cs"/>
              </a:rPr>
              <a:t>ANSI</a:t>
            </a:r>
            <a:r>
              <a:rPr kumimoji="0" lang="zh-CN" altLang="en-US" sz="2000" b="1" i="0" u="none" strike="noStrike" kern="1200" cap="none" spc="0" normalizeH="0" baseline="0" noProof="1">
                <a:ln>
                  <a:noFill/>
                </a:ln>
                <a:solidFill>
                  <a:schemeClr val="tx1"/>
                </a:solidFill>
                <a:effectLst/>
                <a:uLnTx/>
                <a:uFillTx/>
                <a:latin typeface="+mn-lt"/>
                <a:ea typeface="+mn-ea"/>
                <a:cs typeface="+mn-cs"/>
              </a:rPr>
              <a:t>）接受为美国标准 （</a:t>
            </a:r>
            <a:r>
              <a:rPr kumimoji="0" lang="en-US" altLang="zh-CN" sz="2000" b="1" i="0" u="none" strike="noStrike" kern="1200" cap="none" spc="0" normalizeH="0" baseline="0" noProof="1">
                <a:ln>
                  <a:noFill/>
                </a:ln>
                <a:solidFill>
                  <a:schemeClr val="tx1"/>
                </a:solidFill>
                <a:effectLst/>
                <a:uLnTx/>
                <a:uFillTx/>
                <a:latin typeface="+mn-lt"/>
                <a:ea typeface="+mn-ea"/>
                <a:cs typeface="+mn-cs"/>
              </a:rPr>
              <a:t>2001. 3</a:t>
            </a:r>
            <a:r>
              <a:rPr kumimoji="0" lang="zh-CN" altLang="en-US" sz="2000" b="1" i="0" u="none" strike="noStrike" kern="1200" cap="none" spc="0" normalizeH="0" baseline="0" noProof="1">
                <a:ln>
                  <a:noFill/>
                </a:ln>
                <a:solidFill>
                  <a:schemeClr val="tx1"/>
                </a:solidFill>
                <a:effectLst/>
                <a:uLnTx/>
                <a:uFillTx/>
                <a:latin typeface="+mn-lt"/>
                <a:ea typeface="+mn-ea"/>
                <a:cs typeface="+mn-cs"/>
              </a:rPr>
              <a:t>）</a:t>
            </a:r>
            <a:endPar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1143000" marR="0" lvl="2" indent="-228600" algn="l" defTabSz="914400" rtl="0" eaLnBrk="0" fontAlgn="base" latinLnBrk="0" hangingPunct="0">
              <a:lnSpc>
                <a:spcPct val="130000"/>
              </a:lnSpc>
              <a:spcBef>
                <a:spcPct val="20000"/>
              </a:spcBef>
              <a:spcAft>
                <a:spcPct val="0"/>
              </a:spcAft>
              <a:buClrTx/>
              <a:buSzTx/>
              <a:buFontTx/>
              <a:buChar char="•"/>
              <a:defRPr/>
            </a:pPr>
            <a:endParaRPr kumimoji="0" lang="zh-CN" altLang="en-US" sz="20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608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608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240641"/>
          <p:cNvSpPr>
            <a:spLocks noGrp="1"/>
          </p:cNvSpPr>
          <p:nvPr>
            <p:ph type="title"/>
          </p:nvPr>
        </p:nvSpPr>
        <p:spPr>
          <a:xfrm>
            <a:off x="685800" y="304800"/>
            <a:ext cx="7772400" cy="1828800"/>
          </a:xfrm>
        </p:spPr>
        <p:txBody>
          <a:bodyPr vert="horz" wrap="square" lIns="91440" tIns="45720" rIns="91440" bIns="45720" anchor="ctr" anchorCtr="0"/>
          <a:p>
            <a:pPr eaLnBrk="1" hangingPunct="1"/>
            <a:r>
              <a:rPr lang="en-US" altLang="zh-CN" sz="3400" dirty="0">
                <a:latin typeface="黑体" panose="02010609060101010101" pitchFamily="49" charset="-122"/>
                <a:ea typeface="黑体" panose="02010609060101010101" pitchFamily="49" charset="-122"/>
              </a:rPr>
              <a:t>PMBOK:A guide to the Project management Body Of Knowledge </a:t>
            </a:r>
            <a:br>
              <a:rPr lang="en-US" altLang="zh-CN" sz="3400" dirty="0">
                <a:latin typeface="黑体" panose="02010609060101010101" pitchFamily="49" charset="-122"/>
                <a:ea typeface="黑体" panose="02010609060101010101" pitchFamily="49" charset="-122"/>
              </a:rPr>
            </a:br>
            <a:r>
              <a:rPr lang="en-US" altLang="zh-CN" sz="3400" dirty="0">
                <a:latin typeface="黑体" panose="02010609060101010101" pitchFamily="49" charset="-122"/>
                <a:ea typeface="黑体" panose="02010609060101010101" pitchFamily="49" charset="-122"/>
              </a:rPr>
              <a:t>(</a:t>
            </a:r>
            <a:r>
              <a:rPr lang="zh-CN" altLang="en-US" sz="3400" dirty="0">
                <a:latin typeface="黑体" panose="02010609060101010101" pitchFamily="49" charset="-122"/>
                <a:ea typeface="黑体" panose="02010609060101010101" pitchFamily="49" charset="-122"/>
              </a:rPr>
              <a:t>项目管理知识体系</a:t>
            </a:r>
            <a:r>
              <a:rPr lang="en-US" altLang="zh-CN" sz="3400" dirty="0">
                <a:latin typeface="黑体" panose="02010609060101010101" pitchFamily="49" charset="-122"/>
                <a:ea typeface="黑体" panose="02010609060101010101" pitchFamily="49" charset="-122"/>
              </a:rPr>
              <a:t>)</a:t>
            </a:r>
            <a:endParaRPr lang="en-US" altLang="zh-CN" sz="3400" dirty="0">
              <a:latin typeface="黑体" panose="02010609060101010101" pitchFamily="49" charset="-122"/>
              <a:ea typeface="黑体" panose="02010609060101010101" pitchFamily="49" charset="-122"/>
            </a:endParaRPr>
          </a:p>
        </p:txBody>
      </p:sp>
      <p:sp>
        <p:nvSpPr>
          <p:cNvPr id="47107" name="文本框 240644"/>
          <p:cNvSpPr txBox="1"/>
          <p:nvPr/>
        </p:nvSpPr>
        <p:spPr>
          <a:xfrm>
            <a:off x="113030" y="2060575"/>
            <a:ext cx="8805545" cy="983615"/>
          </a:xfrm>
          <a:prstGeom prst="rect">
            <a:avLst/>
          </a:prstGeom>
          <a:noFill/>
          <a:ln w="25400">
            <a:noFill/>
          </a:ln>
        </p:spPr>
        <p:txBody>
          <a:bodyPr wrap="square">
            <a:spAutoFit/>
          </a:bodyPr>
          <a:p>
            <a:pPr>
              <a:spcBef>
                <a:spcPct val="50000"/>
              </a:spcBef>
            </a:pPr>
            <a:r>
              <a:rPr lang="zh-CN" altLang="en-US" sz="2400" dirty="0">
                <a:latin typeface="Arial" panose="020B0604020202020204" pitchFamily="34" charset="0"/>
              </a:rPr>
              <a:t>项目管理知识体系包括项目管理的</a:t>
            </a:r>
            <a:r>
              <a:rPr kumimoji="1" lang="en-US" altLang="zh-CN" sz="2800" noProof="0" dirty="0">
                <a:latin typeface="华文中宋" panose="02010600040101010101" pitchFamily="2" charset="-122"/>
                <a:ea typeface="华文中宋" panose="02010600040101010101" pitchFamily="2" charset="-122"/>
                <a:sym typeface="+mn-ea"/>
              </a:rPr>
              <a:t>10</a:t>
            </a:r>
            <a:r>
              <a:rPr kumimoji="1" lang="zh-CN" altLang="en-US" sz="2800" noProof="0" dirty="0">
                <a:latin typeface="华文中宋" panose="02010600040101010101" pitchFamily="2" charset="-122"/>
                <a:ea typeface="华文中宋" panose="02010600040101010101" pitchFamily="2" charset="-122"/>
                <a:sym typeface="+mn-ea"/>
              </a:rPr>
              <a:t>大知识域（管理内容）</a:t>
            </a:r>
            <a:endParaRPr lang="en-US" altLang="zh-CN" sz="2000" b="1" dirty="0">
              <a:solidFill>
                <a:srgbClr val="0000FF"/>
              </a:solidFill>
              <a:latin typeface="Arial" panose="020B0604020202020204" pitchFamily="34" charset="0"/>
            </a:endParaRPr>
          </a:p>
          <a:p>
            <a:pPr>
              <a:spcBef>
                <a:spcPct val="50000"/>
              </a:spcBef>
            </a:pPr>
            <a:endParaRPr lang="zh-CN" altLang="en-US" sz="2000" b="1" dirty="0">
              <a:latin typeface="Arial" panose="020B0604020202020204" pitchFamily="34" charset="0"/>
            </a:endParaRPr>
          </a:p>
        </p:txBody>
      </p:sp>
      <p:pic>
        <p:nvPicPr>
          <p:cNvPr id="47110" name="图片 240648"/>
          <p:cNvPicPr>
            <a:picLocks noChangeAspect="1"/>
          </p:cNvPicPr>
          <p:nvPr>
            <p:custDataLst>
              <p:tags r:id="rId1"/>
            </p:custDataLst>
          </p:nvPr>
        </p:nvPicPr>
        <p:blipFill>
          <a:blip r:embed="rId2"/>
          <a:stretch>
            <a:fillRect/>
          </a:stretch>
        </p:blipFill>
        <p:spPr>
          <a:xfrm>
            <a:off x="6840855" y="3437255"/>
            <a:ext cx="1978660" cy="1616710"/>
          </a:xfrm>
          <a:prstGeom prst="rect">
            <a:avLst/>
          </a:prstGeom>
          <a:noFill/>
          <a:ln w="9525">
            <a:noFill/>
          </a:ln>
        </p:spPr>
      </p:pic>
      <p:sp>
        <p:nvSpPr>
          <p:cNvPr id="47111"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711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graphicFrame>
        <p:nvGraphicFramePr>
          <p:cNvPr id="1026" name="Object 7"/>
          <p:cNvGraphicFramePr/>
          <p:nvPr/>
        </p:nvGraphicFramePr>
        <p:xfrm>
          <a:off x="112713" y="2601913"/>
          <a:ext cx="6534150" cy="3643312"/>
        </p:xfrm>
        <a:graphic>
          <a:graphicData uri="http://schemas.openxmlformats.org/presentationml/2006/ole">
            <mc:AlternateContent xmlns:mc="http://schemas.openxmlformats.org/markup-compatibility/2006">
              <mc:Choice xmlns:v="urn:schemas-microsoft-com:vml" Requires="v">
                <p:oleObj spid="_x0000_s3076" name="" r:id="rId3" imgW="7277100" imgH="4064000" progId="Visio.Drawing.11">
                  <p:embed/>
                </p:oleObj>
              </mc:Choice>
              <mc:Fallback>
                <p:oleObj name="" r:id="rId3" imgW="7277100" imgH="4064000" progId="Visio.Drawing.11">
                  <p:embed/>
                  <p:pic>
                    <p:nvPicPr>
                      <p:cNvPr id="0" name="图片 3075"/>
                      <p:cNvPicPr/>
                      <p:nvPr/>
                    </p:nvPicPr>
                    <p:blipFill>
                      <a:blip r:embed="rId4"/>
                      <a:stretch>
                        <a:fillRect/>
                      </a:stretch>
                    </p:blipFill>
                    <p:spPr>
                      <a:xfrm>
                        <a:off x="112713" y="2601913"/>
                        <a:ext cx="6534150" cy="3643312"/>
                      </a:xfrm>
                      <a:prstGeom prst="rect">
                        <a:avLst/>
                      </a:prstGeom>
                      <a:noFill/>
                      <a:ln w="38100">
                        <a:noFill/>
                        <a:miter/>
                      </a:ln>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61925" y="1600200"/>
            <a:ext cx="8524875" cy="4526280"/>
          </a:xfrm>
        </p:spPr>
        <p:txBody>
          <a:bodyPr/>
          <a:p>
            <a:r>
              <a:rPr kumimoji="1" lang="en-US" altLang="zh-CN" noProof="0" dirty="0">
                <a:latin typeface="华文中宋" panose="02010600040101010101" pitchFamily="2" charset="-122"/>
                <a:ea typeface="华文中宋" panose="02010600040101010101" pitchFamily="2" charset="-122"/>
                <a:sym typeface="+mn-ea"/>
              </a:rPr>
              <a:t>5</a:t>
            </a:r>
            <a:r>
              <a:rPr kumimoji="1" lang="zh-CN" altLang="en-US" noProof="0" dirty="0">
                <a:latin typeface="华文中宋" panose="02010600040101010101" pitchFamily="2" charset="-122"/>
                <a:ea typeface="华文中宋" panose="02010600040101010101" pitchFamily="2" charset="-122"/>
                <a:sym typeface="+mn-ea"/>
              </a:rPr>
              <a:t>个管理过程（</a:t>
            </a:r>
            <a:r>
              <a:rPr kumimoji="1" lang="zh-CN" altLang="en-US" noProof="0" dirty="0">
                <a:solidFill>
                  <a:srgbClr val="FF0000"/>
                </a:solidFill>
                <a:latin typeface="华文中宋" panose="02010600040101010101" pitchFamily="2" charset="-122"/>
                <a:ea typeface="华文中宋" panose="02010600040101010101" pitchFamily="2" charset="-122"/>
                <a:sym typeface="+mn-ea"/>
              </a:rPr>
              <a:t>对应项目生命周期的</a:t>
            </a:r>
            <a:r>
              <a:rPr kumimoji="1" lang="en-US" altLang="zh-CN" noProof="0" dirty="0">
                <a:solidFill>
                  <a:srgbClr val="FF0000"/>
                </a:solidFill>
                <a:latin typeface="华文中宋" panose="02010600040101010101" pitchFamily="2" charset="-122"/>
                <a:ea typeface="华文中宋" panose="02010600040101010101" pitchFamily="2" charset="-122"/>
                <a:sym typeface="+mn-ea"/>
              </a:rPr>
              <a:t>5</a:t>
            </a:r>
            <a:r>
              <a:rPr kumimoji="1" lang="zh-CN" altLang="en-US" noProof="0" dirty="0">
                <a:solidFill>
                  <a:srgbClr val="FF0000"/>
                </a:solidFill>
                <a:latin typeface="华文中宋" panose="02010600040101010101" pitchFamily="2" charset="-122"/>
                <a:ea typeface="华文中宋" panose="02010600040101010101" pitchFamily="2" charset="-122"/>
                <a:sym typeface="+mn-ea"/>
              </a:rPr>
              <a:t>个阶段</a:t>
            </a:r>
            <a:r>
              <a:rPr kumimoji="1" lang="zh-CN" altLang="en-US" noProof="0" dirty="0">
                <a:latin typeface="华文中宋" panose="02010600040101010101" pitchFamily="2" charset="-122"/>
                <a:ea typeface="华文中宋" panose="02010600040101010101" pitchFamily="2" charset="-122"/>
                <a:sym typeface="+mn-ea"/>
              </a:rPr>
              <a:t>）</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2050" name="Object 7"/>
          <p:cNvGraphicFramePr/>
          <p:nvPr/>
        </p:nvGraphicFramePr>
        <p:xfrm>
          <a:off x="1677035" y="2209800"/>
          <a:ext cx="5789613" cy="4035425"/>
        </p:xfrm>
        <a:graphic>
          <a:graphicData uri="http://schemas.openxmlformats.org/presentationml/2006/ole">
            <mc:AlternateContent xmlns:mc="http://schemas.openxmlformats.org/markup-compatibility/2006">
              <mc:Choice xmlns:v="urn:schemas-microsoft-com:vml" Requires="v">
                <p:oleObj spid="_x0000_s3078" name="" r:id="rId1" imgW="6045200" imgH="4216400" progId="Visio.Drawing.11">
                  <p:embed/>
                </p:oleObj>
              </mc:Choice>
              <mc:Fallback>
                <p:oleObj name="" r:id="rId1" imgW="6045200" imgH="4216400" progId="Visio.Drawing.11">
                  <p:embed/>
                  <p:pic>
                    <p:nvPicPr>
                      <p:cNvPr id="0" name="图片 3077"/>
                      <p:cNvPicPr/>
                      <p:nvPr/>
                    </p:nvPicPr>
                    <p:blipFill>
                      <a:blip r:embed="rId2"/>
                      <a:stretch>
                        <a:fillRect/>
                      </a:stretch>
                    </p:blipFill>
                    <p:spPr>
                      <a:xfrm>
                        <a:off x="1677035" y="2209800"/>
                        <a:ext cx="5789613" cy="4035425"/>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图片 546819"/>
          <p:cNvPicPr>
            <a:picLocks noChangeAspect="1"/>
          </p:cNvPicPr>
          <p:nvPr/>
        </p:nvPicPr>
        <p:blipFill>
          <a:blip r:embed="rId1"/>
          <a:stretch>
            <a:fillRect/>
          </a:stretch>
        </p:blipFill>
        <p:spPr>
          <a:xfrm>
            <a:off x="304800" y="933450"/>
            <a:ext cx="8534400" cy="4079875"/>
          </a:xfrm>
          <a:prstGeom prst="rect">
            <a:avLst/>
          </a:prstGeom>
          <a:noFill/>
          <a:ln w="9525">
            <a:noFill/>
          </a:ln>
        </p:spPr>
      </p:pic>
      <p:sp>
        <p:nvSpPr>
          <p:cNvPr id="48131" name="文本框 546820"/>
          <p:cNvSpPr txBox="1"/>
          <p:nvPr/>
        </p:nvSpPr>
        <p:spPr>
          <a:xfrm>
            <a:off x="2555875" y="5013325"/>
            <a:ext cx="3960813" cy="366713"/>
          </a:xfrm>
          <a:prstGeom prst="rect">
            <a:avLst/>
          </a:prstGeom>
          <a:noFill/>
          <a:ln w="25400">
            <a:noFill/>
          </a:ln>
        </p:spPr>
        <p:txBody>
          <a:bodyPr>
            <a:spAutoFit/>
          </a:bodyPr>
          <a:p>
            <a:pPr>
              <a:spcBef>
                <a:spcPct val="50000"/>
              </a:spcBef>
            </a:pPr>
            <a:r>
              <a:rPr lang="zh-CN" altLang="en-US" dirty="0">
                <a:latin typeface="黑体" panose="02010609060101010101" pitchFamily="49" charset="-122"/>
                <a:ea typeface="黑体" panose="02010609060101010101" pitchFamily="49" charset="-122"/>
              </a:rPr>
              <a:t>图：项目管理框架</a:t>
            </a:r>
            <a:endParaRPr lang="zh-CN" altLang="en-US" dirty="0">
              <a:latin typeface="黑体" panose="02010609060101010101" pitchFamily="49" charset="-122"/>
              <a:ea typeface="黑体" panose="02010609060101010101" pitchFamily="49" charset="-122"/>
            </a:endParaRPr>
          </a:p>
        </p:txBody>
      </p:sp>
      <p:sp>
        <p:nvSpPr>
          <p:cNvPr id="48132"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813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4" name="图片 568326"/>
          <p:cNvPicPr>
            <a:picLocks noChangeAspect="1"/>
          </p:cNvPicPr>
          <p:nvPr/>
        </p:nvPicPr>
        <p:blipFill>
          <a:blip r:embed="rId1"/>
          <a:srcRect l="10152" r="5557" b="-1282"/>
          <a:stretch>
            <a:fillRect/>
          </a:stretch>
        </p:blipFill>
        <p:spPr>
          <a:xfrm>
            <a:off x="358775" y="692150"/>
            <a:ext cx="8785225" cy="4962525"/>
          </a:xfrm>
          <a:prstGeom prst="rect">
            <a:avLst/>
          </a:prstGeom>
          <a:noFill/>
          <a:ln w="9525">
            <a:noFill/>
          </a:ln>
        </p:spPr>
      </p:pic>
      <p:sp>
        <p:nvSpPr>
          <p:cNvPr id="49155"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4915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 </a:t>
            </a:r>
            <a:endParaRPr lang="zh-CN" altLang="en-US" sz="4400" kern="1200" dirty="0">
              <a:latin typeface="+mj-lt"/>
              <a:ea typeface="+mj-ea"/>
              <a:cs typeface="+mj-cs"/>
            </a:endParaRPr>
          </a:p>
        </p:txBody>
      </p:sp>
      <p:sp>
        <p:nvSpPr>
          <p:cNvPr id="58371" name="Rectangle 3"/>
          <p:cNvSpPr>
            <a:spLocks noGrp="1"/>
          </p:cNvSpPr>
          <p:nvPr>
            <p:ph type="subTitle" idx="1"/>
          </p:nvPr>
        </p:nvSpPr>
        <p:spPr>
          <a:xfrm>
            <a:off x="900113" y="1844675"/>
            <a:ext cx="7772400" cy="2549525"/>
          </a:xfrm>
        </p:spPr>
        <p:txBody>
          <a:bodyPr vert="horz" wrap="square" lIns="91440" tIns="45720" rIns="91440" bIns="45720" anchor="t" anchorCtr="0"/>
          <a:p>
            <a:pPr indent="376555" algn="l" eaLnBrk="1" hangingPunct="1">
              <a:buClrTx/>
              <a:buSzTx/>
              <a:buFontTx/>
              <a:buChar char="•"/>
            </a:pPr>
            <a:endParaRPr lang="zh-CN" altLang="en-US" sz="3200" kern="1200" dirty="0">
              <a:latin typeface="+mn-lt"/>
              <a:ea typeface="+mn-ea"/>
              <a:cs typeface="+mn-cs"/>
            </a:endParaRPr>
          </a:p>
          <a:p>
            <a:pPr indent="376555" algn="l" eaLnBrk="1" hangingPunct="1">
              <a:buClrTx/>
              <a:buSzTx/>
              <a:buFontTx/>
              <a:buChar char="•"/>
            </a:pPr>
            <a:r>
              <a:rPr lang="zh-CN" altLang="en-US" sz="3200" kern="1200" dirty="0">
                <a:solidFill>
                  <a:srgbClr val="0066FF"/>
                </a:solidFill>
                <a:latin typeface="+mn-lt"/>
                <a:ea typeface="+mn-ea"/>
                <a:cs typeface="+mn-cs"/>
              </a:rPr>
              <a:t>一旦人们将注意力转向过程，将发现一个全新的思维空间。</a:t>
            </a:r>
            <a:endParaRPr lang="zh-CN" altLang="en-US" sz="3200" kern="1200" dirty="0">
              <a:solidFill>
                <a:srgbClr val="0066FF"/>
              </a:solidFill>
              <a:latin typeface="+mn-lt"/>
              <a:ea typeface="+mn-ea"/>
              <a:cs typeface="+mn-cs"/>
            </a:endParaRPr>
          </a:p>
          <a:p>
            <a:pPr indent="376555" algn="l" eaLnBrk="1" hangingPunct="1">
              <a:buClrTx/>
              <a:buSzTx/>
              <a:buFontTx/>
              <a:buChar char="•"/>
            </a:pPr>
            <a:endParaRPr lang="zh-CN" altLang="en-US" sz="3200" kern="1200" dirty="0">
              <a:solidFill>
                <a:srgbClr val="0066FF"/>
              </a:solidFill>
              <a:latin typeface="+mn-lt"/>
              <a:ea typeface="+mn-ea"/>
              <a:cs typeface="+mn-cs"/>
            </a:endParaRPr>
          </a:p>
          <a:p>
            <a:pPr indent="376555" algn="r" eaLnBrk="1" hangingPunct="1">
              <a:buClrTx/>
              <a:buSzTx/>
              <a:buFontTx/>
              <a:buChar char="•"/>
            </a:pPr>
            <a:r>
              <a:rPr lang="en-US" altLang="zh-CN" sz="3200" kern="1200" dirty="0">
                <a:solidFill>
                  <a:srgbClr val="FF0000"/>
                </a:solidFill>
                <a:latin typeface="+mn-lt"/>
                <a:ea typeface="+mn-ea"/>
                <a:cs typeface="+mn-cs"/>
              </a:rPr>
              <a:t>——James Harrington </a:t>
            </a:r>
            <a:endParaRPr lang="en-US" altLang="zh-CN" sz="3200" kern="1200" dirty="0">
              <a:solidFill>
                <a:srgbClr val="FF0000"/>
              </a:solidFill>
              <a:latin typeface="+mn-lt"/>
              <a:ea typeface="+mn-ea"/>
              <a:cs typeface="+mn-cs"/>
            </a:endParaRPr>
          </a:p>
        </p:txBody>
      </p:sp>
      <p:pic>
        <p:nvPicPr>
          <p:cNvPr id="58372" name="Picture 4" descr="MCj01494780000[1]"/>
          <p:cNvPicPr>
            <a:picLocks noChangeAspect="1"/>
          </p:cNvPicPr>
          <p:nvPr/>
        </p:nvPicPr>
        <p:blipFill>
          <a:blip r:embed="rId1"/>
          <a:stretch>
            <a:fillRect/>
          </a:stretch>
        </p:blipFill>
        <p:spPr>
          <a:xfrm>
            <a:off x="1258888" y="3819525"/>
            <a:ext cx="2641600" cy="2057400"/>
          </a:xfrm>
          <a:prstGeom prst="rect">
            <a:avLst/>
          </a:prstGeom>
          <a:noFill/>
          <a:ln w="9525">
            <a:noFill/>
          </a:ln>
        </p:spPr>
      </p:pic>
      <p:sp>
        <p:nvSpPr>
          <p:cNvPr id="5837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5837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七人分粥</a:t>
            </a:r>
            <a:endParaRPr lang="zh-CN" altLang="en-US" sz="4400" kern="1200" dirty="0">
              <a:latin typeface="+mj-lt"/>
              <a:ea typeface="+mj-ea"/>
              <a:cs typeface="+mj-cs"/>
            </a:endParaRPr>
          </a:p>
        </p:txBody>
      </p:sp>
      <p:sp>
        <p:nvSpPr>
          <p:cNvPr id="59395" name="灯片编号占位符 3"/>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9396" name="内容占位符 4"/>
          <p:cNvSpPr>
            <a:spLocks noGrp="1"/>
          </p:cNvSpPr>
          <p:nvPr>
            <p:ph type="subTitle" idx="1"/>
          </p:nvPr>
        </p:nvSpPr>
        <p:spPr>
          <a:xfrm>
            <a:off x="682625" y="1447800"/>
            <a:ext cx="8281988" cy="4572000"/>
          </a:xfrm>
        </p:spPr>
        <p:txBody>
          <a:bodyPr vert="horz" wrap="square" lIns="91440" tIns="45720" rIns="91440" bIns="45720" anchor="t" anchorCtr="0"/>
          <a:p>
            <a:pPr marL="342900" indent="-342900" algn="l" eaLnBrk="1" hangingPunct="1">
              <a:buClrTx/>
              <a:buSzTx/>
              <a:buFontTx/>
              <a:buChar char="•"/>
            </a:pPr>
            <a:r>
              <a:rPr lang="zh-CN" altLang="en-US" sz="3200" kern="1200" dirty="0">
                <a:latin typeface="+mn-lt"/>
                <a:ea typeface="+mn-ea"/>
                <a:cs typeface="+mn-cs"/>
              </a:rPr>
              <a:t>方案一 ： 七人轮流，一天饱，六天饥</a:t>
            </a:r>
            <a:endParaRPr lang="en-US" altLang="zh-CN" sz="3200" kern="1200" dirty="0">
              <a:latin typeface="+mn-lt"/>
              <a:ea typeface="+mn-ea"/>
              <a:cs typeface="+mn-cs"/>
            </a:endParaRPr>
          </a:p>
          <a:p>
            <a:pPr marL="342900" indent="-342900" algn="l" eaLnBrk="1" hangingPunct="1">
              <a:buClrTx/>
              <a:buSzTx/>
              <a:buFontTx/>
              <a:buChar char="•"/>
            </a:pPr>
            <a:r>
              <a:rPr lang="zh-CN" altLang="en-US" sz="3200" kern="1200" dirty="0">
                <a:latin typeface="+mn-lt"/>
                <a:ea typeface="+mn-ea"/>
                <a:cs typeface="+mn-cs"/>
              </a:rPr>
              <a:t>方案二：推选好人，权利导致腐败</a:t>
            </a:r>
            <a:endParaRPr lang="en-US" altLang="zh-CN" sz="3200" kern="1200" dirty="0">
              <a:latin typeface="+mn-lt"/>
              <a:ea typeface="+mn-ea"/>
              <a:cs typeface="+mn-cs"/>
            </a:endParaRPr>
          </a:p>
          <a:p>
            <a:pPr marL="342900" indent="-342900" algn="l" eaLnBrk="1" hangingPunct="1">
              <a:buClrTx/>
              <a:buSzTx/>
              <a:buFontTx/>
              <a:buChar char="•"/>
            </a:pPr>
            <a:r>
              <a:rPr lang="zh-CN" altLang="en-US" sz="3200" kern="1200" dirty="0">
                <a:latin typeface="+mn-lt"/>
                <a:ea typeface="+mn-ea"/>
                <a:cs typeface="+mn-cs"/>
              </a:rPr>
              <a:t>方案三：一人分，一人监督，从权利制约到权利合作</a:t>
            </a:r>
            <a:endParaRPr lang="en-US" altLang="zh-CN" sz="3200" kern="1200" dirty="0">
              <a:latin typeface="+mn-lt"/>
              <a:ea typeface="+mn-ea"/>
              <a:cs typeface="+mn-cs"/>
            </a:endParaRPr>
          </a:p>
          <a:p>
            <a:pPr marL="342900" indent="-342900" algn="l" eaLnBrk="1" hangingPunct="1">
              <a:buClrTx/>
              <a:buSzTx/>
              <a:buFontTx/>
              <a:buChar char="•"/>
            </a:pPr>
            <a:r>
              <a:rPr lang="zh-CN" altLang="en-US" sz="3200" kern="1200" dirty="0">
                <a:latin typeface="+mn-lt"/>
                <a:ea typeface="+mn-ea"/>
                <a:cs typeface="+mn-cs"/>
              </a:rPr>
              <a:t>方案四：委员会制度，公平了，粥凉了</a:t>
            </a:r>
            <a:endParaRPr lang="en-US" altLang="zh-CN" sz="3200" kern="1200" dirty="0">
              <a:latin typeface="+mn-lt"/>
              <a:ea typeface="+mn-ea"/>
              <a:cs typeface="+mn-cs"/>
            </a:endParaRPr>
          </a:p>
          <a:p>
            <a:pPr marL="342900" indent="-342900" algn="l" eaLnBrk="1" hangingPunct="1">
              <a:buClrTx/>
              <a:buSzTx/>
              <a:buFontTx/>
              <a:buChar char="•"/>
            </a:pPr>
            <a:endParaRPr lang="zh-CN" altLang="en-US" sz="3200" kern="1200" dirty="0">
              <a:latin typeface="+mn-lt"/>
              <a:ea typeface="+mn-ea"/>
              <a:cs typeface="+mn-cs"/>
            </a:endParaRPr>
          </a:p>
        </p:txBody>
      </p:sp>
      <p:sp>
        <p:nvSpPr>
          <p:cNvPr id="54277" name="TextBox 5"/>
          <p:cNvSpPr/>
          <p:nvPr/>
        </p:nvSpPr>
        <p:spPr>
          <a:xfrm>
            <a:off x="2890838" y="369888"/>
            <a:ext cx="3819525" cy="954087"/>
          </a:xfrm>
          <a:prstGeom prst="rect">
            <a:avLst/>
          </a:prstGeom>
          <a:solidFill>
            <a:srgbClr val="FFC000"/>
          </a:solidFill>
          <a:ln w="9525">
            <a:noFill/>
          </a:ln>
        </p:spPr>
        <p:txBody>
          <a:bodyPr>
            <a:spAutoFit/>
          </a:bodyPr>
          <a:p>
            <a:pPr algn="ctr"/>
            <a:r>
              <a:rPr lang="zh-CN" altLang="en-US" sz="2800" dirty="0">
                <a:solidFill>
                  <a:srgbClr val="000000"/>
                </a:solidFill>
                <a:latin typeface="Perpetua" panose="02020502060401020303" pitchFamily="18" charset="0"/>
                <a:sym typeface="宋体" panose="02010600030101010101" pitchFamily="2" charset="-122"/>
              </a:rPr>
              <a:t>真正好制度：</a:t>
            </a:r>
            <a:endParaRPr lang="zh-CN" altLang="en-US" sz="2800" dirty="0">
              <a:solidFill>
                <a:srgbClr val="000000"/>
              </a:solidFill>
              <a:latin typeface="Perpetua" panose="02020502060401020303" pitchFamily="18" charset="0"/>
              <a:sym typeface="宋体" panose="02010600030101010101" pitchFamily="2" charset="-122"/>
            </a:endParaRPr>
          </a:p>
          <a:p>
            <a:pPr algn="ctr"/>
            <a:r>
              <a:rPr lang="zh-CN" altLang="en-US" sz="2800" dirty="0">
                <a:solidFill>
                  <a:srgbClr val="000000"/>
                </a:solidFill>
                <a:latin typeface="Perpetua" panose="02020502060401020303" pitchFamily="18" charset="0"/>
                <a:sym typeface="宋体" panose="02010600030101010101" pitchFamily="2" charset="-122"/>
              </a:rPr>
              <a:t>轮流分，最后取</a:t>
            </a:r>
            <a:endParaRPr lang="zh-CN" altLang="en-US" sz="2800" dirty="0">
              <a:solidFill>
                <a:srgbClr val="000000"/>
              </a:solidFill>
              <a:latin typeface="Perpetua" panose="02020502060401020303" pitchFamily="18" charset="0"/>
              <a:sym typeface="宋体" panose="02010600030101010101" pitchFamily="2" charset="-122"/>
            </a:endParaRPr>
          </a:p>
        </p:txBody>
      </p:sp>
      <p:sp>
        <p:nvSpPr>
          <p:cNvPr id="54278" name="TextBox 6"/>
          <p:cNvSpPr/>
          <p:nvPr/>
        </p:nvSpPr>
        <p:spPr>
          <a:xfrm>
            <a:off x="827088" y="4365625"/>
            <a:ext cx="7705725" cy="1384300"/>
          </a:xfrm>
          <a:prstGeom prst="rect">
            <a:avLst/>
          </a:prstGeom>
          <a:noFill/>
          <a:ln w="9525">
            <a:noFill/>
          </a:ln>
        </p:spPr>
        <p:txBody>
          <a:bodyPr>
            <a:spAutoFit/>
          </a:bodyPr>
          <a:p>
            <a:r>
              <a:rPr lang="zh-CN" altLang="en-US" sz="2800" dirty="0">
                <a:solidFill>
                  <a:srgbClr val="000000"/>
                </a:solidFill>
                <a:latin typeface="Perpetua" panose="02020502060401020303" pitchFamily="18" charset="0"/>
                <a:sym typeface="宋体" panose="02010600030101010101" pitchFamily="2" charset="-122"/>
              </a:rPr>
              <a:t>不同的流程和方法，会造成迥然不同的结果，包括效率、成本上的差异。有什么过程，就有什么结果，流程决定了结果。</a:t>
            </a:r>
            <a:endParaRPr lang="zh-CN" altLang="en-US" sz="2800" dirty="0">
              <a:solidFill>
                <a:srgbClr val="000000"/>
              </a:solidFill>
              <a:latin typeface="Perpetua" panose="02020502060401020303" pitchFamily="18" charset="0"/>
              <a:sym typeface="宋体" panose="02010600030101010101" pitchFamily="2" charset="-122"/>
            </a:endParaRPr>
          </a:p>
        </p:txBody>
      </p:sp>
      <p:sp>
        <p:nvSpPr>
          <p:cNvPr id="5939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9400" name="日期占位符 2"/>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filter="box(in)">
                                      <p:cBhvr>
                                        <p:cTn id="7" dur="500"/>
                                        <p:tgtEl>
                                          <p:spTgt spid="5427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filter="diamond(in)">
                                      <p:cBhvr>
                                        <p:cTn id="12" dur="2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ldLvl="0" animBg="1"/>
      <p:bldP spid="54278" grpId="0" bldLvl="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448513"/>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本章要点</a:t>
            </a:r>
            <a:endParaRPr lang="zh-CN" altLang="en-US" dirty="0">
              <a:latin typeface="黑体" panose="02010609060101010101" pitchFamily="49" charset="-122"/>
              <a:ea typeface="黑体" panose="02010609060101010101" pitchFamily="49" charset="-122"/>
            </a:endParaRPr>
          </a:p>
        </p:txBody>
      </p:sp>
      <p:sp>
        <p:nvSpPr>
          <p:cNvPr id="60419" name="文本占位符 448514"/>
          <p:cNvSpPr>
            <a:spLocks noGrp="1"/>
          </p:cNvSpPr>
          <p:nvPr>
            <p:ph idx="1"/>
          </p:nvPr>
        </p:nvSpPr>
        <p:spPr>
          <a:xfrm>
            <a:off x="1485900" y="2057400"/>
            <a:ext cx="7228840" cy="4114800"/>
          </a:xfrm>
        </p:spPr>
        <p:txBody>
          <a:bodyPr vert="horz" wrap="square" lIns="91440" tIns="45720" rIns="91440" bIns="45720" anchor="t" anchorCtr="0"/>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一、项目与软件项目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二、项目管理与软件项目管理</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三、项目管理知识体系（</a:t>
            </a:r>
            <a:r>
              <a:rPr lang="en-US" altLang="zh-CN" dirty="0">
                <a:latin typeface="黑体" panose="02010609060101010101" pitchFamily="49" charset="-122"/>
                <a:ea typeface="黑体" panose="02010609060101010101" pitchFamily="49" charset="-122"/>
              </a:rPr>
              <a:t>PMBOK</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b="1" dirty="0">
                <a:solidFill>
                  <a:srgbClr val="FF66FF"/>
                </a:solidFill>
                <a:latin typeface="黑体" panose="02010609060101010101" pitchFamily="49" charset="-122"/>
                <a:ea typeface="黑体" panose="02010609060101010101" pitchFamily="49" charset="-122"/>
              </a:rPr>
              <a:t>四、过程管理与软件项目管理的关系</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五、软件项目管理过程 </a:t>
            </a:r>
            <a:endParaRPr lang="zh-CN" altLang="en-US" dirty="0">
              <a:latin typeface="黑体" panose="02010609060101010101" pitchFamily="49" charset="-122"/>
              <a:ea typeface="黑体" panose="02010609060101010101" pitchFamily="49" charset="-122"/>
            </a:endParaRPr>
          </a:p>
        </p:txBody>
      </p:sp>
      <p:sp>
        <p:nvSpPr>
          <p:cNvPr id="6042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042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390145"/>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不关注过程图示</a:t>
            </a:r>
            <a:endParaRPr lang="zh-CN" altLang="en-US" dirty="0">
              <a:latin typeface="黑体" panose="02010609060101010101" pitchFamily="49" charset="-122"/>
              <a:ea typeface="黑体" panose="02010609060101010101" pitchFamily="49" charset="-122"/>
            </a:endParaRPr>
          </a:p>
        </p:txBody>
      </p:sp>
      <p:grpSp>
        <p:nvGrpSpPr>
          <p:cNvPr id="390147" name="组合 390146"/>
          <p:cNvGrpSpPr/>
          <p:nvPr/>
        </p:nvGrpSpPr>
        <p:grpSpPr>
          <a:xfrm>
            <a:off x="588961" y="2151061"/>
            <a:ext cx="8283575" cy="4097339"/>
            <a:chOff x="371" y="1067"/>
            <a:chExt cx="5218" cy="2581"/>
          </a:xfrm>
          <a:solidFill>
            <a:schemeClr val="accent2"/>
          </a:solidFill>
        </p:grpSpPr>
        <p:sp>
          <p:nvSpPr>
            <p:cNvPr id="390148" name="任意多边形 390147"/>
            <p:cNvSpPr/>
            <p:nvPr/>
          </p:nvSpPr>
          <p:spPr>
            <a:xfrm>
              <a:off x="1776" y="2207"/>
              <a:ext cx="1296" cy="577"/>
            </a:xfrm>
            <a:custGeom>
              <a:avLst/>
              <a:gdLst/>
              <a:ahLst/>
              <a:cxnLst/>
              <a:rect l="0" t="0" r="0" b="0"/>
              <a:pathLst>
                <a:path w="3981" h="1127">
                  <a:moveTo>
                    <a:pt x="351" y="468"/>
                  </a:moveTo>
                  <a:lnTo>
                    <a:pt x="351" y="424"/>
                  </a:lnTo>
                  <a:lnTo>
                    <a:pt x="410" y="365"/>
                  </a:lnTo>
                  <a:lnTo>
                    <a:pt x="468" y="322"/>
                  </a:lnTo>
                  <a:lnTo>
                    <a:pt x="527" y="278"/>
                  </a:lnTo>
                  <a:lnTo>
                    <a:pt x="614" y="263"/>
                  </a:lnTo>
                  <a:lnTo>
                    <a:pt x="717" y="234"/>
                  </a:lnTo>
                  <a:lnTo>
                    <a:pt x="805" y="219"/>
                  </a:lnTo>
                  <a:lnTo>
                    <a:pt x="849" y="204"/>
                  </a:lnTo>
                  <a:lnTo>
                    <a:pt x="893" y="204"/>
                  </a:lnTo>
                  <a:lnTo>
                    <a:pt x="951" y="204"/>
                  </a:lnTo>
                  <a:lnTo>
                    <a:pt x="995" y="248"/>
                  </a:lnTo>
                  <a:lnTo>
                    <a:pt x="1054" y="307"/>
                  </a:lnTo>
                  <a:lnTo>
                    <a:pt x="1112" y="351"/>
                  </a:lnTo>
                  <a:lnTo>
                    <a:pt x="1156" y="365"/>
                  </a:lnTo>
                  <a:lnTo>
                    <a:pt x="1214" y="380"/>
                  </a:lnTo>
                  <a:lnTo>
                    <a:pt x="1273" y="395"/>
                  </a:lnTo>
                  <a:lnTo>
                    <a:pt x="1332" y="409"/>
                  </a:lnTo>
                  <a:lnTo>
                    <a:pt x="1390" y="409"/>
                  </a:lnTo>
                  <a:lnTo>
                    <a:pt x="1434" y="409"/>
                  </a:lnTo>
                  <a:lnTo>
                    <a:pt x="1551" y="395"/>
                  </a:lnTo>
                  <a:lnTo>
                    <a:pt x="1654" y="365"/>
                  </a:lnTo>
                  <a:lnTo>
                    <a:pt x="1756" y="336"/>
                  </a:lnTo>
                  <a:lnTo>
                    <a:pt x="1858" y="292"/>
                  </a:lnTo>
                  <a:lnTo>
                    <a:pt x="1917" y="234"/>
                  </a:lnTo>
                  <a:lnTo>
                    <a:pt x="2034" y="190"/>
                  </a:lnTo>
                  <a:lnTo>
                    <a:pt x="2151" y="146"/>
                  </a:lnTo>
                  <a:lnTo>
                    <a:pt x="2239" y="117"/>
                  </a:lnTo>
                  <a:lnTo>
                    <a:pt x="2297" y="73"/>
                  </a:lnTo>
                  <a:lnTo>
                    <a:pt x="2400" y="44"/>
                  </a:lnTo>
                  <a:lnTo>
                    <a:pt x="2444" y="0"/>
                  </a:lnTo>
                  <a:lnTo>
                    <a:pt x="2561" y="0"/>
                  </a:lnTo>
                  <a:lnTo>
                    <a:pt x="2619" y="0"/>
                  </a:lnTo>
                  <a:lnTo>
                    <a:pt x="2663" y="0"/>
                  </a:lnTo>
                  <a:lnTo>
                    <a:pt x="2707" y="0"/>
                  </a:lnTo>
                  <a:lnTo>
                    <a:pt x="2751" y="0"/>
                  </a:lnTo>
                  <a:lnTo>
                    <a:pt x="2795" y="29"/>
                  </a:lnTo>
                  <a:lnTo>
                    <a:pt x="2824" y="73"/>
                  </a:lnTo>
                  <a:lnTo>
                    <a:pt x="2854" y="117"/>
                  </a:lnTo>
                  <a:lnTo>
                    <a:pt x="2883" y="161"/>
                  </a:lnTo>
                  <a:lnTo>
                    <a:pt x="2927" y="204"/>
                  </a:lnTo>
                  <a:lnTo>
                    <a:pt x="2956" y="248"/>
                  </a:lnTo>
                  <a:lnTo>
                    <a:pt x="2971" y="292"/>
                  </a:lnTo>
                  <a:lnTo>
                    <a:pt x="3029" y="322"/>
                  </a:lnTo>
                  <a:lnTo>
                    <a:pt x="3073" y="336"/>
                  </a:lnTo>
                  <a:lnTo>
                    <a:pt x="3117" y="336"/>
                  </a:lnTo>
                  <a:lnTo>
                    <a:pt x="3161" y="351"/>
                  </a:lnTo>
                  <a:lnTo>
                    <a:pt x="3205" y="351"/>
                  </a:lnTo>
                  <a:lnTo>
                    <a:pt x="3249" y="365"/>
                  </a:lnTo>
                  <a:lnTo>
                    <a:pt x="3366" y="365"/>
                  </a:lnTo>
                  <a:lnTo>
                    <a:pt x="3454" y="380"/>
                  </a:lnTo>
                  <a:lnTo>
                    <a:pt x="3512" y="380"/>
                  </a:lnTo>
                  <a:lnTo>
                    <a:pt x="3629" y="409"/>
                  </a:lnTo>
                  <a:lnTo>
                    <a:pt x="3673" y="409"/>
                  </a:lnTo>
                  <a:lnTo>
                    <a:pt x="3790" y="439"/>
                  </a:lnTo>
                  <a:lnTo>
                    <a:pt x="3907" y="468"/>
                  </a:lnTo>
                  <a:lnTo>
                    <a:pt x="3936" y="512"/>
                  </a:lnTo>
                  <a:lnTo>
                    <a:pt x="3966" y="556"/>
                  </a:lnTo>
                  <a:lnTo>
                    <a:pt x="3980" y="600"/>
                  </a:lnTo>
                  <a:lnTo>
                    <a:pt x="3980" y="702"/>
                  </a:lnTo>
                  <a:lnTo>
                    <a:pt x="3980" y="746"/>
                  </a:lnTo>
                  <a:lnTo>
                    <a:pt x="3951" y="804"/>
                  </a:lnTo>
                  <a:lnTo>
                    <a:pt x="3907" y="863"/>
                  </a:lnTo>
                  <a:lnTo>
                    <a:pt x="3863" y="878"/>
                  </a:lnTo>
                  <a:lnTo>
                    <a:pt x="3805" y="892"/>
                  </a:lnTo>
                  <a:lnTo>
                    <a:pt x="3761" y="922"/>
                  </a:lnTo>
                  <a:lnTo>
                    <a:pt x="3702" y="936"/>
                  </a:lnTo>
                  <a:lnTo>
                    <a:pt x="3658" y="951"/>
                  </a:lnTo>
                  <a:lnTo>
                    <a:pt x="3600" y="965"/>
                  </a:lnTo>
                  <a:lnTo>
                    <a:pt x="3541" y="980"/>
                  </a:lnTo>
                  <a:lnTo>
                    <a:pt x="3483" y="995"/>
                  </a:lnTo>
                  <a:lnTo>
                    <a:pt x="3424" y="995"/>
                  </a:lnTo>
                  <a:lnTo>
                    <a:pt x="3366" y="995"/>
                  </a:lnTo>
                  <a:lnTo>
                    <a:pt x="3263" y="995"/>
                  </a:lnTo>
                  <a:lnTo>
                    <a:pt x="3146" y="995"/>
                  </a:lnTo>
                  <a:lnTo>
                    <a:pt x="3000" y="995"/>
                  </a:lnTo>
                  <a:lnTo>
                    <a:pt x="2912" y="995"/>
                  </a:lnTo>
                  <a:lnTo>
                    <a:pt x="2795" y="995"/>
                  </a:lnTo>
                  <a:lnTo>
                    <a:pt x="2707" y="995"/>
                  </a:lnTo>
                  <a:lnTo>
                    <a:pt x="2649" y="995"/>
                  </a:lnTo>
                  <a:lnTo>
                    <a:pt x="2590" y="995"/>
                  </a:lnTo>
                  <a:lnTo>
                    <a:pt x="2532" y="995"/>
                  </a:lnTo>
                  <a:lnTo>
                    <a:pt x="2414" y="995"/>
                  </a:lnTo>
                  <a:lnTo>
                    <a:pt x="2356" y="1009"/>
                  </a:lnTo>
                  <a:lnTo>
                    <a:pt x="2268" y="1009"/>
                  </a:lnTo>
                  <a:lnTo>
                    <a:pt x="2151" y="1009"/>
                  </a:lnTo>
                  <a:lnTo>
                    <a:pt x="2063" y="1009"/>
                  </a:lnTo>
                  <a:lnTo>
                    <a:pt x="1975" y="1009"/>
                  </a:lnTo>
                  <a:lnTo>
                    <a:pt x="1888" y="1009"/>
                  </a:lnTo>
                  <a:lnTo>
                    <a:pt x="1800" y="1009"/>
                  </a:lnTo>
                  <a:lnTo>
                    <a:pt x="1683" y="1009"/>
                  </a:lnTo>
                  <a:lnTo>
                    <a:pt x="1566" y="1009"/>
                  </a:lnTo>
                  <a:lnTo>
                    <a:pt x="1478" y="1009"/>
                  </a:lnTo>
                  <a:lnTo>
                    <a:pt x="1390" y="1009"/>
                  </a:lnTo>
                  <a:lnTo>
                    <a:pt x="1332" y="1039"/>
                  </a:lnTo>
                  <a:lnTo>
                    <a:pt x="1244" y="1039"/>
                  </a:lnTo>
                  <a:lnTo>
                    <a:pt x="1185" y="1068"/>
                  </a:lnTo>
                  <a:lnTo>
                    <a:pt x="1068" y="1112"/>
                  </a:lnTo>
                  <a:lnTo>
                    <a:pt x="951" y="1126"/>
                  </a:lnTo>
                  <a:lnTo>
                    <a:pt x="893" y="1126"/>
                  </a:lnTo>
                  <a:lnTo>
                    <a:pt x="805" y="1126"/>
                  </a:lnTo>
                  <a:lnTo>
                    <a:pt x="688" y="1126"/>
                  </a:lnTo>
                  <a:lnTo>
                    <a:pt x="600" y="1126"/>
                  </a:lnTo>
                  <a:lnTo>
                    <a:pt x="541" y="1126"/>
                  </a:lnTo>
                  <a:lnTo>
                    <a:pt x="424" y="1126"/>
                  </a:lnTo>
                  <a:lnTo>
                    <a:pt x="336" y="1097"/>
                  </a:lnTo>
                  <a:lnTo>
                    <a:pt x="219" y="1068"/>
                  </a:lnTo>
                  <a:lnTo>
                    <a:pt x="132" y="1039"/>
                  </a:lnTo>
                  <a:lnTo>
                    <a:pt x="73" y="1024"/>
                  </a:lnTo>
                  <a:lnTo>
                    <a:pt x="44" y="980"/>
                  </a:lnTo>
                  <a:lnTo>
                    <a:pt x="44" y="922"/>
                  </a:lnTo>
                  <a:lnTo>
                    <a:pt x="44" y="863"/>
                  </a:lnTo>
                  <a:lnTo>
                    <a:pt x="44" y="819"/>
                  </a:lnTo>
                  <a:lnTo>
                    <a:pt x="14" y="775"/>
                  </a:lnTo>
                  <a:lnTo>
                    <a:pt x="0" y="731"/>
                  </a:lnTo>
                  <a:lnTo>
                    <a:pt x="0" y="687"/>
                  </a:lnTo>
                  <a:lnTo>
                    <a:pt x="44" y="658"/>
                  </a:lnTo>
                  <a:lnTo>
                    <a:pt x="88" y="644"/>
                  </a:lnTo>
                  <a:lnTo>
                    <a:pt x="146" y="644"/>
                  </a:lnTo>
                  <a:lnTo>
                    <a:pt x="190" y="629"/>
                  </a:lnTo>
                  <a:lnTo>
                    <a:pt x="234" y="629"/>
                  </a:lnTo>
                  <a:lnTo>
                    <a:pt x="278" y="629"/>
                  </a:lnTo>
                  <a:lnTo>
                    <a:pt x="322" y="600"/>
                  </a:lnTo>
                  <a:lnTo>
                    <a:pt x="351" y="556"/>
                  </a:lnTo>
                  <a:lnTo>
                    <a:pt x="366" y="512"/>
                  </a:lnTo>
                  <a:lnTo>
                    <a:pt x="366" y="468"/>
                  </a:lnTo>
                  <a:lnTo>
                    <a:pt x="351" y="468"/>
                  </a:lnTo>
                </a:path>
              </a:pathLst>
            </a:custGeom>
            <a:grpFill/>
            <a:ln w="12700" cap="rnd" cmpd="sng">
              <a:solidFill>
                <a:schemeClr val="tx1">
                  <a:alpha val="100000"/>
                </a:schemeClr>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49" name="直接连接符 390148"/>
            <p:cNvSpPr/>
            <p:nvPr/>
          </p:nvSpPr>
          <p:spPr>
            <a:xfrm>
              <a:off x="1044" y="2448"/>
              <a:ext cx="732" cy="0"/>
            </a:xfrm>
            <a:prstGeom prst="line">
              <a:avLst/>
            </a:prstGeom>
            <a:grpFill/>
            <a:ln w="28575" cap="flat" cmpd="sng">
              <a:solidFill>
                <a:schemeClr val="tx1"/>
              </a:solidFill>
              <a:prstDash val="solid"/>
              <a:headEnd type="none" w="med" len="med"/>
              <a:tailEnd type="triangle" w="med" len="med"/>
            </a:ln>
          </p:spPr>
        </p:sp>
        <p:sp>
          <p:nvSpPr>
            <p:cNvPr id="390150" name="椭圆 390149"/>
            <p:cNvSpPr/>
            <p:nvPr/>
          </p:nvSpPr>
          <p:spPr>
            <a:xfrm>
              <a:off x="3504" y="1200"/>
              <a:ext cx="1440" cy="2448"/>
            </a:xfrm>
            <a:prstGeom prst="ellipse">
              <a:avLst/>
            </a:prstGeom>
            <a:grpFill/>
            <a:ln w="12700">
              <a:noFill/>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0151" name="文本框 390150"/>
            <p:cNvSpPr txBox="1"/>
            <p:nvPr/>
          </p:nvSpPr>
          <p:spPr>
            <a:xfrm>
              <a:off x="2160" y="2400"/>
              <a:ext cx="628" cy="288"/>
            </a:xfrm>
            <a:prstGeom prst="rect">
              <a:avLst/>
            </a:prstGeom>
            <a:grp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过程</a:t>
              </a:r>
              <a:r>
                <a:rPr kumimoji="0" lang="en-US" altLang="zh-CN"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0152" name="流程图: 文档 390151"/>
            <p:cNvSpPr/>
            <p:nvPr/>
          </p:nvSpPr>
          <p:spPr>
            <a:xfrm>
              <a:off x="3936" y="1488"/>
              <a:ext cx="576" cy="432"/>
            </a:xfrm>
            <a:prstGeom prst="flowChartDocument">
              <a:avLst/>
            </a:prstGeom>
            <a:grpFill/>
            <a:ln w="19050" cap="flat" cmpd="sng">
              <a:solidFill>
                <a:schemeClr val="bg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accent2">
                      <a:lumMod val="50000"/>
                    </a:schemeClr>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产品</a:t>
              </a:r>
              <a:endParaRPr kumimoji="0" lang="zh-CN" altLang="en-US" sz="2400" b="0" i="0" u="none" strike="noStrike" kern="1200" cap="none" spc="0" normalizeH="0" baseline="0" noProof="1">
                <a:ln>
                  <a:noFill/>
                </a:ln>
                <a:solidFill>
                  <a:schemeClr val="accent2">
                    <a:lumMod val="50000"/>
                  </a:schemeClr>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0153" name="任意多边形 390152"/>
            <p:cNvSpPr/>
            <p:nvPr/>
          </p:nvSpPr>
          <p:spPr>
            <a:xfrm>
              <a:off x="1872" y="2976"/>
              <a:ext cx="1152" cy="480"/>
            </a:xfrm>
            <a:custGeom>
              <a:avLst/>
              <a:gdLst/>
              <a:ahLst/>
              <a:cxnLst/>
              <a:rect l="0" t="0" r="0" b="0"/>
              <a:pathLst>
                <a:path w="1152" h="672">
                  <a:moveTo>
                    <a:pt x="0" y="288"/>
                  </a:moveTo>
                  <a:lnTo>
                    <a:pt x="288" y="0"/>
                  </a:lnTo>
                  <a:lnTo>
                    <a:pt x="672" y="0"/>
                  </a:lnTo>
                  <a:lnTo>
                    <a:pt x="912" y="96"/>
                  </a:lnTo>
                  <a:lnTo>
                    <a:pt x="1152" y="336"/>
                  </a:lnTo>
                  <a:lnTo>
                    <a:pt x="912" y="576"/>
                  </a:lnTo>
                  <a:lnTo>
                    <a:pt x="432" y="672"/>
                  </a:lnTo>
                  <a:lnTo>
                    <a:pt x="144" y="528"/>
                  </a:lnTo>
                  <a:lnTo>
                    <a:pt x="0" y="288"/>
                  </a:lnTo>
                  <a:close/>
                </a:path>
              </a:pathLst>
            </a:custGeom>
            <a:grpFill/>
            <a:ln w="952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54" name="文本框 390153"/>
            <p:cNvSpPr txBox="1"/>
            <p:nvPr/>
          </p:nvSpPr>
          <p:spPr>
            <a:xfrm>
              <a:off x="2156" y="3072"/>
              <a:ext cx="628" cy="288"/>
            </a:xfrm>
            <a:prstGeom prst="rect">
              <a:avLst/>
            </a:prstGeom>
            <a:grp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过程</a:t>
              </a:r>
              <a:r>
                <a:rPr kumimoji="0" lang="en-US" altLang="zh-CN"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C</a:t>
              </a:r>
              <a:endPar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0155" name="任意多边形 390154"/>
            <p:cNvSpPr/>
            <p:nvPr/>
          </p:nvSpPr>
          <p:spPr>
            <a:xfrm>
              <a:off x="1800" y="1440"/>
              <a:ext cx="1416" cy="576"/>
            </a:xfrm>
            <a:custGeom>
              <a:avLst/>
              <a:gdLst/>
              <a:ahLst/>
              <a:cxnLst/>
              <a:rect l="0" t="0" r="0" b="0"/>
              <a:pathLst>
                <a:path w="1464" h="640">
                  <a:moveTo>
                    <a:pt x="168" y="192"/>
                  </a:moveTo>
                  <a:cubicBezTo>
                    <a:pt x="304" y="112"/>
                    <a:pt x="704" y="0"/>
                    <a:pt x="888" y="0"/>
                  </a:cubicBezTo>
                  <a:cubicBezTo>
                    <a:pt x="1072" y="0"/>
                    <a:pt x="1216" y="120"/>
                    <a:pt x="1272" y="192"/>
                  </a:cubicBezTo>
                  <a:cubicBezTo>
                    <a:pt x="1328" y="264"/>
                    <a:pt x="1208" y="368"/>
                    <a:pt x="1224" y="432"/>
                  </a:cubicBezTo>
                  <a:cubicBezTo>
                    <a:pt x="1240" y="496"/>
                    <a:pt x="1464" y="544"/>
                    <a:pt x="1368" y="576"/>
                  </a:cubicBezTo>
                  <a:cubicBezTo>
                    <a:pt x="1272" y="608"/>
                    <a:pt x="776" y="640"/>
                    <a:pt x="648" y="624"/>
                  </a:cubicBezTo>
                  <a:cubicBezTo>
                    <a:pt x="520" y="608"/>
                    <a:pt x="696" y="504"/>
                    <a:pt x="600" y="480"/>
                  </a:cubicBezTo>
                  <a:cubicBezTo>
                    <a:pt x="504" y="456"/>
                    <a:pt x="144" y="528"/>
                    <a:pt x="72" y="480"/>
                  </a:cubicBezTo>
                  <a:cubicBezTo>
                    <a:pt x="0" y="432"/>
                    <a:pt x="32" y="272"/>
                    <a:pt x="168" y="192"/>
                  </a:cubicBezTo>
                  <a:close/>
                </a:path>
              </a:pathLst>
            </a:custGeom>
            <a:grpFill/>
            <a:ln w="952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56" name="文本框 390155"/>
            <p:cNvSpPr txBox="1"/>
            <p:nvPr/>
          </p:nvSpPr>
          <p:spPr>
            <a:xfrm>
              <a:off x="2160" y="1584"/>
              <a:ext cx="639" cy="288"/>
            </a:xfrm>
            <a:prstGeom prst="rect">
              <a:avLst/>
            </a:prstGeom>
            <a:grp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过程</a:t>
              </a:r>
              <a:r>
                <a:rPr kumimoji="0" lang="en-US" altLang="zh-CN"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0157" name="直接连接符 390156"/>
            <p:cNvSpPr/>
            <p:nvPr/>
          </p:nvSpPr>
          <p:spPr>
            <a:xfrm flipV="1">
              <a:off x="1080" y="1824"/>
              <a:ext cx="720" cy="383"/>
            </a:xfrm>
            <a:prstGeom prst="line">
              <a:avLst/>
            </a:prstGeom>
            <a:grpFill/>
            <a:ln w="28575" cap="flat" cmpd="sng">
              <a:solidFill>
                <a:schemeClr val="tx1"/>
              </a:solidFill>
              <a:prstDash val="solid"/>
              <a:headEnd type="none" w="med" len="med"/>
              <a:tailEnd type="triangle" w="med" len="med"/>
            </a:ln>
          </p:spPr>
        </p:sp>
        <p:sp>
          <p:nvSpPr>
            <p:cNvPr id="390158" name="直接连接符 390157"/>
            <p:cNvSpPr/>
            <p:nvPr/>
          </p:nvSpPr>
          <p:spPr>
            <a:xfrm>
              <a:off x="1044" y="2784"/>
              <a:ext cx="732" cy="432"/>
            </a:xfrm>
            <a:prstGeom prst="line">
              <a:avLst/>
            </a:prstGeom>
            <a:grpFill/>
            <a:ln w="28575" cap="flat" cmpd="sng">
              <a:solidFill>
                <a:schemeClr val="tx1"/>
              </a:solidFill>
              <a:prstDash val="solid"/>
              <a:headEnd type="none" w="med" len="med"/>
              <a:tailEnd type="triangle" w="med" len="med"/>
            </a:ln>
          </p:spPr>
        </p:sp>
        <p:sp>
          <p:nvSpPr>
            <p:cNvPr id="390159" name="文本框 390158"/>
            <p:cNvSpPr txBox="1"/>
            <p:nvPr/>
          </p:nvSpPr>
          <p:spPr>
            <a:xfrm>
              <a:off x="770" y="1067"/>
              <a:ext cx="1140" cy="365"/>
            </a:xfrm>
            <a:prstGeom prst="rect">
              <a:avLst/>
            </a:prstGeom>
            <a:grp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用户需求</a:t>
              </a:r>
              <a:endParaRPr kumimoji="0" lang="zh-CN" altLang="en-US" sz="32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0160" name="八边形 390159"/>
            <p:cNvSpPr/>
            <p:nvPr/>
          </p:nvSpPr>
          <p:spPr>
            <a:xfrm>
              <a:off x="3935" y="2250"/>
              <a:ext cx="650" cy="396"/>
            </a:xfrm>
            <a:prstGeom prst="octagon">
              <a:avLst>
                <a:gd name="adj" fmla="val 29287"/>
              </a:avLst>
            </a:prstGeom>
            <a:grpFill/>
            <a:ln w="19050" cap="flat" cmpd="sng">
              <a:solidFill>
                <a:schemeClr val="bg1"/>
              </a:solidFill>
              <a:prstDash val="solid"/>
              <a:miter/>
              <a:headEnd type="none" w="med" len="med"/>
              <a:tailEnd type="none" w="med" len="med"/>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0161" name="六边形 390160"/>
            <p:cNvSpPr/>
            <p:nvPr/>
          </p:nvSpPr>
          <p:spPr>
            <a:xfrm>
              <a:off x="3888" y="3024"/>
              <a:ext cx="720" cy="362"/>
            </a:xfrm>
            <a:prstGeom prst="hexagon">
              <a:avLst>
                <a:gd name="adj" fmla="val 49723"/>
                <a:gd name="vf" fmla="val 115470"/>
              </a:avLst>
            </a:prstGeom>
            <a:grpFill/>
            <a:ln w="19050" cap="flat" cmpd="sng">
              <a:solidFill>
                <a:schemeClr val="bg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62" name="直接连接符 390161"/>
            <p:cNvSpPr/>
            <p:nvPr/>
          </p:nvSpPr>
          <p:spPr>
            <a:xfrm>
              <a:off x="3072" y="2448"/>
              <a:ext cx="816" cy="0"/>
            </a:xfrm>
            <a:prstGeom prst="line">
              <a:avLst/>
            </a:prstGeom>
            <a:grpFill/>
            <a:ln w="28575" cap="flat" cmpd="sng">
              <a:solidFill>
                <a:schemeClr val="tx1"/>
              </a:solidFill>
              <a:prstDash val="solid"/>
              <a:headEnd type="none" w="med" len="med"/>
              <a:tailEnd type="triangle" w="med" len="med"/>
            </a:ln>
          </p:spPr>
        </p:sp>
        <p:sp>
          <p:nvSpPr>
            <p:cNvPr id="390163" name="直接连接符 390162"/>
            <p:cNvSpPr/>
            <p:nvPr/>
          </p:nvSpPr>
          <p:spPr>
            <a:xfrm>
              <a:off x="3072" y="1680"/>
              <a:ext cx="816" cy="0"/>
            </a:xfrm>
            <a:prstGeom prst="line">
              <a:avLst/>
            </a:prstGeom>
            <a:grpFill/>
            <a:ln w="28575" cap="flat" cmpd="sng">
              <a:solidFill>
                <a:schemeClr val="tx1"/>
              </a:solidFill>
              <a:prstDash val="solid"/>
              <a:headEnd type="none" w="med" len="med"/>
              <a:tailEnd type="triangle" w="med" len="med"/>
            </a:ln>
          </p:spPr>
        </p:sp>
        <p:sp>
          <p:nvSpPr>
            <p:cNvPr id="390164" name="直接连接符 390163"/>
            <p:cNvSpPr/>
            <p:nvPr/>
          </p:nvSpPr>
          <p:spPr>
            <a:xfrm>
              <a:off x="3024" y="3216"/>
              <a:ext cx="816" cy="0"/>
            </a:xfrm>
            <a:prstGeom prst="line">
              <a:avLst/>
            </a:prstGeom>
            <a:grpFill/>
            <a:ln w="28575" cap="flat" cmpd="sng">
              <a:solidFill>
                <a:schemeClr val="tx1"/>
              </a:solidFill>
              <a:prstDash val="solid"/>
              <a:headEnd type="none" w="med" len="med"/>
              <a:tailEnd type="triangle" w="med" len="med"/>
            </a:ln>
          </p:spPr>
        </p:sp>
        <p:sp>
          <p:nvSpPr>
            <p:cNvPr id="390165" name="文本框 390164"/>
            <p:cNvSpPr txBox="1"/>
            <p:nvPr/>
          </p:nvSpPr>
          <p:spPr>
            <a:xfrm>
              <a:off x="4894" y="1440"/>
              <a:ext cx="695" cy="288"/>
            </a:xfrm>
            <a:prstGeom prst="rect">
              <a:avLst/>
            </a:prstGeom>
            <a:grp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rgbClr val="FF3300"/>
                  </a:solidFill>
                  <a:effectLst/>
                  <a:uLnTx/>
                  <a:uFillTx/>
                  <a:latin typeface="Times New Roman" panose="02020603050405020304" pitchFamily="18" charset="0"/>
                  <a:ea typeface="宋体" panose="02010600030101010101" pitchFamily="2" charset="-122"/>
                  <a:cs typeface="+mn-cs"/>
                </a:rPr>
                <a:t>关注点</a:t>
              </a:r>
              <a:endParaRPr kumimoji="0" lang="zh-CN" altLang="en-US" sz="2400" b="1" i="0" u="none" strike="noStrike" kern="1200" cap="none" spc="0" normalizeH="0" baseline="0" noProof="1">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390166" name="直接连接符 390165"/>
            <p:cNvSpPr/>
            <p:nvPr/>
          </p:nvSpPr>
          <p:spPr>
            <a:xfrm flipH="1">
              <a:off x="4894" y="1766"/>
              <a:ext cx="432" cy="288"/>
            </a:xfrm>
            <a:prstGeom prst="line">
              <a:avLst/>
            </a:prstGeom>
            <a:grpFill/>
            <a:ln w="28575" cap="flat" cmpd="sng">
              <a:solidFill>
                <a:schemeClr val="tx1"/>
              </a:solidFill>
              <a:prstDash val="solid"/>
              <a:headEnd type="none" w="med" len="med"/>
              <a:tailEnd type="triangle" w="med" len="med"/>
            </a:ln>
          </p:spPr>
        </p:sp>
        <p:grpSp>
          <p:nvGrpSpPr>
            <p:cNvPr id="390167" name="组合 390166"/>
            <p:cNvGrpSpPr/>
            <p:nvPr/>
          </p:nvGrpSpPr>
          <p:grpSpPr>
            <a:xfrm>
              <a:off x="371" y="1877"/>
              <a:ext cx="672" cy="1339"/>
              <a:chOff x="371" y="1877"/>
              <a:chExt cx="672" cy="1339"/>
            </a:xfrm>
            <a:grpFill/>
          </p:grpSpPr>
          <p:sp>
            <p:nvSpPr>
              <p:cNvPr id="390168" name="任意多边形 390167"/>
              <p:cNvSpPr/>
              <p:nvPr/>
            </p:nvSpPr>
            <p:spPr>
              <a:xfrm>
                <a:off x="585" y="1952"/>
                <a:ext cx="264" cy="293"/>
              </a:xfrm>
              <a:custGeom>
                <a:avLst/>
                <a:gdLst/>
                <a:ahLst/>
                <a:cxnLst/>
                <a:rect l="0" t="0" r="0" b="0"/>
                <a:pathLst>
                  <a:path w="526" h="584">
                    <a:moveTo>
                      <a:pt x="274" y="135"/>
                    </a:moveTo>
                    <a:lnTo>
                      <a:pt x="228" y="75"/>
                    </a:lnTo>
                    <a:lnTo>
                      <a:pt x="164" y="30"/>
                    </a:lnTo>
                    <a:lnTo>
                      <a:pt x="106" y="0"/>
                    </a:lnTo>
                    <a:lnTo>
                      <a:pt x="60" y="8"/>
                    </a:lnTo>
                    <a:lnTo>
                      <a:pt x="26" y="41"/>
                    </a:lnTo>
                    <a:lnTo>
                      <a:pt x="0" y="143"/>
                    </a:lnTo>
                    <a:lnTo>
                      <a:pt x="10" y="259"/>
                    </a:lnTo>
                    <a:lnTo>
                      <a:pt x="38" y="371"/>
                    </a:lnTo>
                    <a:lnTo>
                      <a:pt x="68" y="457"/>
                    </a:lnTo>
                    <a:lnTo>
                      <a:pt x="125" y="547"/>
                    </a:lnTo>
                    <a:lnTo>
                      <a:pt x="175" y="584"/>
                    </a:lnTo>
                    <a:lnTo>
                      <a:pt x="243" y="584"/>
                    </a:lnTo>
                    <a:lnTo>
                      <a:pt x="312" y="559"/>
                    </a:lnTo>
                    <a:lnTo>
                      <a:pt x="347" y="494"/>
                    </a:lnTo>
                    <a:lnTo>
                      <a:pt x="365" y="412"/>
                    </a:lnTo>
                    <a:lnTo>
                      <a:pt x="358" y="311"/>
                    </a:lnTo>
                    <a:lnTo>
                      <a:pt x="518" y="323"/>
                    </a:lnTo>
                    <a:lnTo>
                      <a:pt x="526" y="278"/>
                    </a:lnTo>
                    <a:lnTo>
                      <a:pt x="343" y="259"/>
                    </a:lnTo>
                    <a:lnTo>
                      <a:pt x="297" y="154"/>
                    </a:lnTo>
                    <a:lnTo>
                      <a:pt x="274" y="135"/>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69" name="任意多边形 390168"/>
              <p:cNvSpPr/>
              <p:nvPr/>
            </p:nvSpPr>
            <p:spPr>
              <a:xfrm>
                <a:off x="371" y="1877"/>
                <a:ext cx="303" cy="469"/>
              </a:xfrm>
              <a:custGeom>
                <a:avLst/>
                <a:gdLst/>
                <a:ahLst/>
                <a:cxnLst/>
                <a:rect l="0" t="0" r="0" b="0"/>
                <a:pathLst>
                  <a:path w="606" h="937">
                    <a:moveTo>
                      <a:pt x="354" y="22"/>
                    </a:moveTo>
                    <a:lnTo>
                      <a:pt x="430" y="0"/>
                    </a:lnTo>
                    <a:lnTo>
                      <a:pt x="491" y="3"/>
                    </a:lnTo>
                    <a:lnTo>
                      <a:pt x="537" y="37"/>
                    </a:lnTo>
                    <a:lnTo>
                      <a:pt x="568" y="90"/>
                    </a:lnTo>
                    <a:lnTo>
                      <a:pt x="557" y="145"/>
                    </a:lnTo>
                    <a:lnTo>
                      <a:pt x="514" y="145"/>
                    </a:lnTo>
                    <a:lnTo>
                      <a:pt x="526" y="100"/>
                    </a:lnTo>
                    <a:lnTo>
                      <a:pt x="491" y="60"/>
                    </a:lnTo>
                    <a:lnTo>
                      <a:pt x="458" y="45"/>
                    </a:lnTo>
                    <a:lnTo>
                      <a:pt x="400" y="60"/>
                    </a:lnTo>
                    <a:lnTo>
                      <a:pt x="423" y="105"/>
                    </a:lnTo>
                    <a:lnTo>
                      <a:pt x="430" y="145"/>
                    </a:lnTo>
                    <a:lnTo>
                      <a:pt x="423" y="180"/>
                    </a:lnTo>
                    <a:lnTo>
                      <a:pt x="366" y="195"/>
                    </a:lnTo>
                    <a:lnTo>
                      <a:pt x="304" y="183"/>
                    </a:lnTo>
                    <a:lnTo>
                      <a:pt x="293" y="157"/>
                    </a:lnTo>
                    <a:lnTo>
                      <a:pt x="228" y="228"/>
                    </a:lnTo>
                    <a:lnTo>
                      <a:pt x="190" y="307"/>
                    </a:lnTo>
                    <a:lnTo>
                      <a:pt x="137" y="408"/>
                    </a:lnTo>
                    <a:lnTo>
                      <a:pt x="103" y="498"/>
                    </a:lnTo>
                    <a:lnTo>
                      <a:pt x="88" y="584"/>
                    </a:lnTo>
                    <a:lnTo>
                      <a:pt x="99" y="629"/>
                    </a:lnTo>
                    <a:lnTo>
                      <a:pt x="160" y="686"/>
                    </a:lnTo>
                    <a:lnTo>
                      <a:pt x="286" y="734"/>
                    </a:lnTo>
                    <a:lnTo>
                      <a:pt x="354" y="756"/>
                    </a:lnTo>
                    <a:lnTo>
                      <a:pt x="423" y="768"/>
                    </a:lnTo>
                    <a:lnTo>
                      <a:pt x="526" y="809"/>
                    </a:lnTo>
                    <a:lnTo>
                      <a:pt x="602" y="836"/>
                    </a:lnTo>
                    <a:lnTo>
                      <a:pt x="606" y="888"/>
                    </a:lnTo>
                    <a:lnTo>
                      <a:pt x="568" y="926"/>
                    </a:lnTo>
                    <a:lnTo>
                      <a:pt x="522" y="937"/>
                    </a:lnTo>
                    <a:lnTo>
                      <a:pt x="453" y="903"/>
                    </a:lnTo>
                    <a:lnTo>
                      <a:pt x="293" y="821"/>
                    </a:lnTo>
                    <a:lnTo>
                      <a:pt x="160" y="764"/>
                    </a:lnTo>
                    <a:lnTo>
                      <a:pt x="68" y="701"/>
                    </a:lnTo>
                    <a:lnTo>
                      <a:pt x="7" y="644"/>
                    </a:lnTo>
                    <a:lnTo>
                      <a:pt x="0" y="576"/>
                    </a:lnTo>
                    <a:lnTo>
                      <a:pt x="34" y="486"/>
                    </a:lnTo>
                    <a:lnTo>
                      <a:pt x="103" y="351"/>
                    </a:lnTo>
                    <a:lnTo>
                      <a:pt x="167" y="240"/>
                    </a:lnTo>
                    <a:lnTo>
                      <a:pt x="248" y="123"/>
                    </a:lnTo>
                    <a:lnTo>
                      <a:pt x="309" y="55"/>
                    </a:lnTo>
                    <a:lnTo>
                      <a:pt x="385" y="22"/>
                    </a:lnTo>
                    <a:lnTo>
                      <a:pt x="354" y="22"/>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70" name="任意多边形 390169"/>
              <p:cNvSpPr/>
              <p:nvPr/>
            </p:nvSpPr>
            <p:spPr>
              <a:xfrm>
                <a:off x="657" y="2266"/>
                <a:ext cx="158" cy="440"/>
              </a:xfrm>
              <a:custGeom>
                <a:avLst/>
                <a:gdLst/>
                <a:ahLst/>
                <a:cxnLst/>
                <a:rect l="0" t="0" r="0" b="0"/>
                <a:pathLst>
                  <a:path w="317" h="880">
                    <a:moveTo>
                      <a:pt x="19" y="68"/>
                    </a:moveTo>
                    <a:lnTo>
                      <a:pt x="31" y="23"/>
                    </a:lnTo>
                    <a:lnTo>
                      <a:pt x="80" y="0"/>
                    </a:lnTo>
                    <a:lnTo>
                      <a:pt x="125" y="0"/>
                    </a:lnTo>
                    <a:lnTo>
                      <a:pt x="183" y="33"/>
                    </a:lnTo>
                    <a:lnTo>
                      <a:pt x="237" y="113"/>
                    </a:lnTo>
                    <a:lnTo>
                      <a:pt x="275" y="195"/>
                    </a:lnTo>
                    <a:lnTo>
                      <a:pt x="294" y="307"/>
                    </a:lnTo>
                    <a:lnTo>
                      <a:pt x="310" y="438"/>
                    </a:lnTo>
                    <a:lnTo>
                      <a:pt x="317" y="565"/>
                    </a:lnTo>
                    <a:lnTo>
                      <a:pt x="317" y="730"/>
                    </a:lnTo>
                    <a:lnTo>
                      <a:pt x="294" y="831"/>
                    </a:lnTo>
                    <a:lnTo>
                      <a:pt x="252" y="868"/>
                    </a:lnTo>
                    <a:lnTo>
                      <a:pt x="179" y="880"/>
                    </a:lnTo>
                    <a:lnTo>
                      <a:pt x="103" y="876"/>
                    </a:lnTo>
                    <a:lnTo>
                      <a:pt x="64" y="831"/>
                    </a:lnTo>
                    <a:lnTo>
                      <a:pt x="42" y="753"/>
                    </a:lnTo>
                    <a:lnTo>
                      <a:pt x="23" y="674"/>
                    </a:lnTo>
                    <a:lnTo>
                      <a:pt x="8" y="531"/>
                    </a:lnTo>
                    <a:lnTo>
                      <a:pt x="0" y="371"/>
                    </a:lnTo>
                    <a:lnTo>
                      <a:pt x="0" y="183"/>
                    </a:lnTo>
                    <a:lnTo>
                      <a:pt x="19" y="101"/>
                    </a:lnTo>
                    <a:lnTo>
                      <a:pt x="19" y="68"/>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71" name="任意多边形 390170"/>
              <p:cNvSpPr/>
              <p:nvPr/>
            </p:nvSpPr>
            <p:spPr>
              <a:xfrm>
                <a:off x="730" y="2278"/>
                <a:ext cx="242" cy="338"/>
              </a:xfrm>
              <a:custGeom>
                <a:avLst/>
                <a:gdLst/>
                <a:ahLst/>
                <a:cxnLst/>
                <a:rect l="0" t="0" r="0" b="0"/>
                <a:pathLst>
                  <a:path w="484" h="676">
                    <a:moveTo>
                      <a:pt x="27" y="0"/>
                    </a:moveTo>
                    <a:lnTo>
                      <a:pt x="126" y="12"/>
                    </a:lnTo>
                    <a:lnTo>
                      <a:pt x="228" y="30"/>
                    </a:lnTo>
                    <a:lnTo>
                      <a:pt x="335" y="90"/>
                    </a:lnTo>
                    <a:lnTo>
                      <a:pt x="411" y="135"/>
                    </a:lnTo>
                    <a:lnTo>
                      <a:pt x="461" y="200"/>
                    </a:lnTo>
                    <a:lnTo>
                      <a:pt x="484" y="236"/>
                    </a:lnTo>
                    <a:lnTo>
                      <a:pt x="438" y="346"/>
                    </a:lnTo>
                    <a:lnTo>
                      <a:pt x="365" y="413"/>
                    </a:lnTo>
                    <a:lnTo>
                      <a:pt x="278" y="461"/>
                    </a:lnTo>
                    <a:lnTo>
                      <a:pt x="232" y="491"/>
                    </a:lnTo>
                    <a:lnTo>
                      <a:pt x="152" y="506"/>
                    </a:lnTo>
                    <a:lnTo>
                      <a:pt x="149" y="536"/>
                    </a:lnTo>
                    <a:lnTo>
                      <a:pt x="210" y="563"/>
                    </a:lnTo>
                    <a:lnTo>
                      <a:pt x="297" y="586"/>
                    </a:lnTo>
                    <a:lnTo>
                      <a:pt x="380" y="631"/>
                    </a:lnTo>
                    <a:lnTo>
                      <a:pt x="347" y="664"/>
                    </a:lnTo>
                    <a:lnTo>
                      <a:pt x="312" y="676"/>
                    </a:lnTo>
                    <a:lnTo>
                      <a:pt x="263" y="626"/>
                    </a:lnTo>
                    <a:lnTo>
                      <a:pt x="187" y="596"/>
                    </a:lnTo>
                    <a:lnTo>
                      <a:pt x="126" y="574"/>
                    </a:lnTo>
                    <a:lnTo>
                      <a:pt x="126" y="529"/>
                    </a:lnTo>
                    <a:lnTo>
                      <a:pt x="137" y="481"/>
                    </a:lnTo>
                    <a:lnTo>
                      <a:pt x="175" y="461"/>
                    </a:lnTo>
                    <a:lnTo>
                      <a:pt x="297" y="413"/>
                    </a:lnTo>
                    <a:lnTo>
                      <a:pt x="365" y="338"/>
                    </a:lnTo>
                    <a:lnTo>
                      <a:pt x="415" y="260"/>
                    </a:lnTo>
                    <a:lnTo>
                      <a:pt x="403" y="222"/>
                    </a:lnTo>
                    <a:lnTo>
                      <a:pt x="365" y="177"/>
                    </a:lnTo>
                    <a:lnTo>
                      <a:pt x="274" y="113"/>
                    </a:lnTo>
                    <a:lnTo>
                      <a:pt x="164" y="90"/>
                    </a:lnTo>
                    <a:lnTo>
                      <a:pt x="91" y="87"/>
                    </a:lnTo>
                    <a:lnTo>
                      <a:pt x="27" y="87"/>
                    </a:lnTo>
                    <a:lnTo>
                      <a:pt x="0" y="45"/>
                    </a:lnTo>
                    <a:lnTo>
                      <a:pt x="27"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72" name="任意多边形 390171"/>
              <p:cNvSpPr/>
              <p:nvPr/>
            </p:nvSpPr>
            <p:spPr>
              <a:xfrm>
                <a:off x="749" y="2661"/>
                <a:ext cx="294" cy="546"/>
              </a:xfrm>
              <a:custGeom>
                <a:avLst/>
                <a:gdLst/>
                <a:ahLst/>
                <a:cxnLst/>
                <a:rect l="0" t="0" r="0" b="0"/>
                <a:pathLst>
                  <a:path w="589" h="1092">
                    <a:moveTo>
                      <a:pt x="68" y="0"/>
                    </a:moveTo>
                    <a:lnTo>
                      <a:pt x="15" y="0"/>
                    </a:lnTo>
                    <a:lnTo>
                      <a:pt x="0" y="78"/>
                    </a:lnTo>
                    <a:lnTo>
                      <a:pt x="38" y="124"/>
                    </a:lnTo>
                    <a:lnTo>
                      <a:pt x="160" y="233"/>
                    </a:lnTo>
                    <a:lnTo>
                      <a:pt x="267" y="371"/>
                    </a:lnTo>
                    <a:lnTo>
                      <a:pt x="337" y="514"/>
                    </a:lnTo>
                    <a:lnTo>
                      <a:pt x="347" y="607"/>
                    </a:lnTo>
                    <a:lnTo>
                      <a:pt x="343" y="675"/>
                    </a:lnTo>
                    <a:lnTo>
                      <a:pt x="313" y="829"/>
                    </a:lnTo>
                    <a:lnTo>
                      <a:pt x="274" y="953"/>
                    </a:lnTo>
                    <a:lnTo>
                      <a:pt x="241" y="1025"/>
                    </a:lnTo>
                    <a:lnTo>
                      <a:pt x="233" y="1070"/>
                    </a:lnTo>
                    <a:lnTo>
                      <a:pt x="267" y="1070"/>
                    </a:lnTo>
                    <a:lnTo>
                      <a:pt x="320" y="1055"/>
                    </a:lnTo>
                    <a:lnTo>
                      <a:pt x="337" y="1058"/>
                    </a:lnTo>
                    <a:lnTo>
                      <a:pt x="447" y="1065"/>
                    </a:lnTo>
                    <a:lnTo>
                      <a:pt x="531" y="1092"/>
                    </a:lnTo>
                    <a:lnTo>
                      <a:pt x="561" y="1077"/>
                    </a:lnTo>
                    <a:lnTo>
                      <a:pt x="589" y="1020"/>
                    </a:lnTo>
                    <a:lnTo>
                      <a:pt x="561" y="990"/>
                    </a:lnTo>
                    <a:lnTo>
                      <a:pt x="436" y="987"/>
                    </a:lnTo>
                    <a:lnTo>
                      <a:pt x="347" y="998"/>
                    </a:lnTo>
                    <a:lnTo>
                      <a:pt x="302" y="1020"/>
                    </a:lnTo>
                    <a:lnTo>
                      <a:pt x="309" y="968"/>
                    </a:lnTo>
                    <a:lnTo>
                      <a:pt x="355" y="889"/>
                    </a:lnTo>
                    <a:lnTo>
                      <a:pt x="393" y="765"/>
                    </a:lnTo>
                    <a:lnTo>
                      <a:pt x="424" y="660"/>
                    </a:lnTo>
                    <a:lnTo>
                      <a:pt x="401" y="540"/>
                    </a:lnTo>
                    <a:lnTo>
                      <a:pt x="366" y="412"/>
                    </a:lnTo>
                    <a:lnTo>
                      <a:pt x="297" y="266"/>
                    </a:lnTo>
                    <a:lnTo>
                      <a:pt x="198" y="131"/>
                    </a:lnTo>
                    <a:lnTo>
                      <a:pt x="114" y="33"/>
                    </a:lnTo>
                    <a:lnTo>
                      <a:pt x="68"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73" name="任意多边形 390172"/>
              <p:cNvSpPr/>
              <p:nvPr/>
            </p:nvSpPr>
            <p:spPr>
              <a:xfrm>
                <a:off x="564" y="2660"/>
                <a:ext cx="198" cy="556"/>
              </a:xfrm>
              <a:custGeom>
                <a:avLst/>
                <a:gdLst/>
                <a:ahLst/>
                <a:cxnLst/>
                <a:rect l="0" t="0" r="0" b="0"/>
                <a:pathLst>
                  <a:path w="397" h="1113">
                    <a:moveTo>
                      <a:pt x="274" y="0"/>
                    </a:moveTo>
                    <a:lnTo>
                      <a:pt x="225" y="105"/>
                    </a:lnTo>
                    <a:lnTo>
                      <a:pt x="190" y="259"/>
                    </a:lnTo>
                    <a:lnTo>
                      <a:pt x="149" y="428"/>
                    </a:lnTo>
                    <a:lnTo>
                      <a:pt x="111" y="600"/>
                    </a:lnTo>
                    <a:lnTo>
                      <a:pt x="111" y="663"/>
                    </a:lnTo>
                    <a:lnTo>
                      <a:pt x="149" y="776"/>
                    </a:lnTo>
                    <a:lnTo>
                      <a:pt x="202" y="836"/>
                    </a:lnTo>
                    <a:lnTo>
                      <a:pt x="251" y="911"/>
                    </a:lnTo>
                    <a:lnTo>
                      <a:pt x="286" y="967"/>
                    </a:lnTo>
                    <a:lnTo>
                      <a:pt x="271" y="993"/>
                    </a:lnTo>
                    <a:lnTo>
                      <a:pt x="183" y="1005"/>
                    </a:lnTo>
                    <a:lnTo>
                      <a:pt x="42" y="1027"/>
                    </a:lnTo>
                    <a:lnTo>
                      <a:pt x="0" y="1061"/>
                    </a:lnTo>
                    <a:lnTo>
                      <a:pt x="35" y="1091"/>
                    </a:lnTo>
                    <a:lnTo>
                      <a:pt x="114" y="1113"/>
                    </a:lnTo>
                    <a:lnTo>
                      <a:pt x="207" y="1068"/>
                    </a:lnTo>
                    <a:lnTo>
                      <a:pt x="274" y="1038"/>
                    </a:lnTo>
                    <a:lnTo>
                      <a:pt x="362" y="1027"/>
                    </a:lnTo>
                    <a:lnTo>
                      <a:pt x="397" y="1016"/>
                    </a:lnTo>
                    <a:lnTo>
                      <a:pt x="385" y="978"/>
                    </a:lnTo>
                    <a:lnTo>
                      <a:pt x="286" y="881"/>
                    </a:lnTo>
                    <a:lnTo>
                      <a:pt x="228" y="780"/>
                    </a:lnTo>
                    <a:lnTo>
                      <a:pt x="179" y="712"/>
                    </a:lnTo>
                    <a:lnTo>
                      <a:pt x="172" y="645"/>
                    </a:lnTo>
                    <a:lnTo>
                      <a:pt x="195" y="533"/>
                    </a:lnTo>
                    <a:lnTo>
                      <a:pt x="248" y="417"/>
                    </a:lnTo>
                    <a:lnTo>
                      <a:pt x="306" y="218"/>
                    </a:lnTo>
                    <a:lnTo>
                      <a:pt x="355" y="102"/>
                    </a:lnTo>
                    <a:lnTo>
                      <a:pt x="351" y="34"/>
                    </a:lnTo>
                    <a:lnTo>
                      <a:pt x="306" y="0"/>
                    </a:lnTo>
                    <a:lnTo>
                      <a:pt x="274"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90174" name="组合 390173"/>
            <p:cNvGrpSpPr/>
            <p:nvPr/>
          </p:nvGrpSpPr>
          <p:grpSpPr>
            <a:xfrm>
              <a:off x="776" y="1766"/>
              <a:ext cx="122" cy="164"/>
              <a:chOff x="776" y="1766"/>
              <a:chExt cx="122" cy="164"/>
            </a:xfrm>
            <a:grpFill/>
          </p:grpSpPr>
          <p:sp>
            <p:nvSpPr>
              <p:cNvPr id="390175" name="任意多边形 390174"/>
              <p:cNvSpPr/>
              <p:nvPr/>
            </p:nvSpPr>
            <p:spPr>
              <a:xfrm>
                <a:off x="800" y="1766"/>
                <a:ext cx="98" cy="114"/>
              </a:xfrm>
              <a:custGeom>
                <a:avLst/>
                <a:gdLst/>
                <a:ahLst/>
                <a:cxnLst/>
                <a:rect l="0" t="0" r="0" b="0"/>
                <a:pathLst>
                  <a:path w="196" h="229">
                    <a:moveTo>
                      <a:pt x="24" y="11"/>
                    </a:moveTo>
                    <a:lnTo>
                      <a:pt x="77" y="0"/>
                    </a:lnTo>
                    <a:lnTo>
                      <a:pt x="127" y="4"/>
                    </a:lnTo>
                    <a:lnTo>
                      <a:pt x="173" y="26"/>
                    </a:lnTo>
                    <a:lnTo>
                      <a:pt x="196" y="67"/>
                    </a:lnTo>
                    <a:lnTo>
                      <a:pt x="196" y="101"/>
                    </a:lnTo>
                    <a:lnTo>
                      <a:pt x="173" y="146"/>
                    </a:lnTo>
                    <a:lnTo>
                      <a:pt x="134" y="172"/>
                    </a:lnTo>
                    <a:lnTo>
                      <a:pt x="77" y="172"/>
                    </a:lnTo>
                    <a:lnTo>
                      <a:pt x="42" y="194"/>
                    </a:lnTo>
                    <a:lnTo>
                      <a:pt x="30" y="229"/>
                    </a:lnTo>
                    <a:lnTo>
                      <a:pt x="0" y="217"/>
                    </a:lnTo>
                    <a:lnTo>
                      <a:pt x="12" y="172"/>
                    </a:lnTo>
                    <a:lnTo>
                      <a:pt x="53" y="146"/>
                    </a:lnTo>
                    <a:lnTo>
                      <a:pt x="123" y="139"/>
                    </a:lnTo>
                    <a:lnTo>
                      <a:pt x="150" y="112"/>
                    </a:lnTo>
                    <a:lnTo>
                      <a:pt x="157" y="71"/>
                    </a:lnTo>
                    <a:lnTo>
                      <a:pt x="127" y="34"/>
                    </a:lnTo>
                    <a:lnTo>
                      <a:pt x="81" y="34"/>
                    </a:lnTo>
                    <a:lnTo>
                      <a:pt x="30" y="45"/>
                    </a:lnTo>
                    <a:lnTo>
                      <a:pt x="12" y="34"/>
                    </a:lnTo>
                    <a:lnTo>
                      <a:pt x="24" y="11"/>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176" name="任意多边形 390175"/>
              <p:cNvSpPr/>
              <p:nvPr/>
            </p:nvSpPr>
            <p:spPr>
              <a:xfrm>
                <a:off x="776" y="1899"/>
                <a:ext cx="31" cy="31"/>
              </a:xfrm>
              <a:custGeom>
                <a:avLst/>
                <a:gdLst/>
                <a:ahLst/>
                <a:cxnLst/>
                <a:rect l="0" t="0" r="0" b="0"/>
                <a:pathLst>
                  <a:path w="61" h="62">
                    <a:moveTo>
                      <a:pt x="61" y="3"/>
                    </a:moveTo>
                    <a:lnTo>
                      <a:pt x="30" y="0"/>
                    </a:lnTo>
                    <a:lnTo>
                      <a:pt x="9" y="23"/>
                    </a:lnTo>
                    <a:lnTo>
                      <a:pt x="0" y="58"/>
                    </a:lnTo>
                    <a:lnTo>
                      <a:pt x="30" y="62"/>
                    </a:lnTo>
                    <a:lnTo>
                      <a:pt x="56" y="46"/>
                    </a:lnTo>
                    <a:lnTo>
                      <a:pt x="61" y="3"/>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90177" name="文本框 390176"/>
            <p:cNvSpPr txBox="1"/>
            <p:nvPr/>
          </p:nvSpPr>
          <p:spPr>
            <a:xfrm>
              <a:off x="4032" y="2304"/>
              <a:ext cx="500" cy="288"/>
            </a:xfrm>
            <a:prstGeom prst="rect">
              <a:avLst/>
            </a:prstGeom>
            <a:grpFill/>
            <a:ln w="9525">
              <a:noFill/>
            </a:ln>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accent2">
                      <a:lumMod val="50000"/>
                    </a:schemeClr>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产品</a:t>
              </a:r>
              <a:endParaRPr kumimoji="0" lang="zh-CN" altLang="en-US" sz="2400" b="0" i="0" u="none" strike="noStrike" kern="1200" cap="none" spc="0" normalizeH="0" baseline="0" noProof="1">
                <a:ln>
                  <a:noFill/>
                </a:ln>
                <a:solidFill>
                  <a:schemeClr val="accent2">
                    <a:lumMod val="50000"/>
                  </a:schemeClr>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0178" name="文本框 390177"/>
            <p:cNvSpPr txBox="1"/>
            <p:nvPr/>
          </p:nvSpPr>
          <p:spPr>
            <a:xfrm>
              <a:off x="4032" y="3061"/>
              <a:ext cx="500" cy="288"/>
            </a:xfrm>
            <a:prstGeom prst="rect">
              <a:avLst/>
            </a:prstGeom>
            <a:grpFill/>
            <a:ln w="9525">
              <a:noFill/>
            </a:ln>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accent2">
                      <a:lumMod val="50000"/>
                    </a:schemeClr>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产品</a:t>
              </a:r>
              <a:endParaRPr kumimoji="0" lang="zh-CN" altLang="en-US" sz="2400" b="0" i="0" u="none" strike="noStrike" kern="1200" cap="none" spc="0" normalizeH="0" baseline="0" noProof="1">
                <a:ln>
                  <a:noFill/>
                </a:ln>
                <a:solidFill>
                  <a:schemeClr val="accent2">
                    <a:lumMod val="50000"/>
                  </a:schemeClr>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6144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144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6" name="组合 556034"/>
          <p:cNvGrpSpPr/>
          <p:nvPr/>
        </p:nvGrpSpPr>
        <p:grpSpPr>
          <a:xfrm>
            <a:off x="611188" y="549275"/>
            <a:ext cx="6843712" cy="512763"/>
            <a:chOff x="1202" y="1423"/>
            <a:chExt cx="4311" cy="323"/>
          </a:xfrm>
        </p:grpSpPr>
        <p:sp>
          <p:nvSpPr>
            <p:cNvPr id="556036" name="文本框 556035"/>
            <p:cNvSpPr txBox="1"/>
            <p:nvPr/>
          </p:nvSpPr>
          <p:spPr>
            <a:xfrm>
              <a:off x="1279" y="1423"/>
              <a:ext cx="4234" cy="323"/>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zh-CN" altLang="en-US" sz="2400" b="1" kern="1200" cap="none" spc="0" normalizeH="0" baseline="0" noProof="1">
                  <a:solidFill>
                    <a:srgbClr val="EF8D2B"/>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只关注于产品</a:t>
              </a:r>
              <a:endParaRPr kumimoji="0" lang="zh-CN" altLang="en-US" sz="2000" b="1" kern="1200" cap="none" spc="0" normalizeH="0" baseline="0" noProof="1">
                <a:solidFill>
                  <a:srgbClr val="0066FF"/>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pic>
          <p:nvPicPr>
            <p:cNvPr id="62494" name="图片 556036"/>
            <p:cNvPicPr>
              <a:picLocks noChangeAspect="1"/>
            </p:cNvPicPr>
            <p:nvPr/>
          </p:nvPicPr>
          <p:blipFill>
            <a:blip r:embed="rId1"/>
            <a:stretch>
              <a:fillRect/>
            </a:stretch>
          </p:blipFill>
          <p:spPr>
            <a:xfrm>
              <a:off x="1202" y="1564"/>
              <a:ext cx="90" cy="90"/>
            </a:xfrm>
            <a:prstGeom prst="rect">
              <a:avLst/>
            </a:prstGeom>
            <a:noFill/>
            <a:ln w="9525">
              <a:noFill/>
            </a:ln>
          </p:spPr>
        </p:pic>
      </p:grpSp>
      <p:grpSp>
        <p:nvGrpSpPr>
          <p:cNvPr id="62467" name="组合 556037"/>
          <p:cNvGrpSpPr/>
          <p:nvPr/>
        </p:nvGrpSpPr>
        <p:grpSpPr>
          <a:xfrm>
            <a:off x="971550" y="1268413"/>
            <a:ext cx="6421438" cy="477837"/>
            <a:chOff x="1338" y="2341"/>
            <a:chExt cx="4045" cy="301"/>
          </a:xfrm>
        </p:grpSpPr>
        <p:sp>
          <p:nvSpPr>
            <p:cNvPr id="556039" name="文本框 556038"/>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而不关注过程</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92" name="矩形 556039"/>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nvGrpSpPr>
          <p:cNvPr id="62468" name="组合 556040"/>
          <p:cNvGrpSpPr/>
          <p:nvPr/>
        </p:nvGrpSpPr>
        <p:grpSpPr>
          <a:xfrm>
            <a:off x="1187450" y="1700213"/>
            <a:ext cx="6421438" cy="477837"/>
            <a:chOff x="1338" y="2341"/>
            <a:chExt cx="4045" cy="301"/>
          </a:xfrm>
        </p:grpSpPr>
        <p:sp>
          <p:nvSpPr>
            <p:cNvPr id="556042" name="文本框 556041"/>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则不同个人可能采用不同的过程</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90" name="矩形 556042"/>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nvGrpSpPr>
          <p:cNvPr id="62469" name="组合 556043"/>
          <p:cNvGrpSpPr/>
          <p:nvPr/>
        </p:nvGrpSpPr>
        <p:grpSpPr>
          <a:xfrm>
            <a:off x="1258888" y="2133600"/>
            <a:ext cx="6421437" cy="477838"/>
            <a:chOff x="1338" y="2341"/>
            <a:chExt cx="4045" cy="301"/>
          </a:xfrm>
        </p:grpSpPr>
        <p:sp>
          <p:nvSpPr>
            <p:cNvPr id="556045" name="文本框 556044"/>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导致产品的质量不同</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88" name="矩形 556045"/>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nvGrpSpPr>
          <p:cNvPr id="62470" name="组合 556046"/>
          <p:cNvGrpSpPr/>
          <p:nvPr/>
        </p:nvGrpSpPr>
        <p:grpSpPr>
          <a:xfrm>
            <a:off x="1258888" y="2565400"/>
            <a:ext cx="6421437" cy="477838"/>
            <a:chOff x="1338" y="2341"/>
            <a:chExt cx="4045" cy="301"/>
          </a:xfrm>
        </p:grpSpPr>
        <p:sp>
          <p:nvSpPr>
            <p:cNvPr id="556048" name="文本框 556047"/>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产品质量完全依赖个人的素质和能力</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86" name="矩形 556048"/>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nvGrpSpPr>
          <p:cNvPr id="62471" name="组合 556049"/>
          <p:cNvGrpSpPr/>
          <p:nvPr/>
        </p:nvGrpSpPr>
        <p:grpSpPr>
          <a:xfrm>
            <a:off x="755650" y="3068638"/>
            <a:ext cx="6843713" cy="512762"/>
            <a:chOff x="1202" y="1423"/>
            <a:chExt cx="4311" cy="323"/>
          </a:xfrm>
        </p:grpSpPr>
        <p:sp>
          <p:nvSpPr>
            <p:cNvPr id="556051" name="文本框 556050"/>
            <p:cNvSpPr txBox="1"/>
            <p:nvPr/>
          </p:nvSpPr>
          <p:spPr>
            <a:xfrm>
              <a:off x="1279" y="1423"/>
              <a:ext cx="4234" cy="323"/>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zh-CN" altLang="en-US" sz="2400" b="1" kern="1200" cap="none" spc="0" normalizeH="0" baseline="0" noProof="1">
                  <a:solidFill>
                    <a:srgbClr val="EF8D2B"/>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关注于过程</a:t>
              </a:r>
              <a:endParaRPr kumimoji="0" lang="zh-CN" altLang="en-US" sz="2000" b="1" kern="1200" cap="none" spc="0" normalizeH="0" baseline="0" noProof="1">
                <a:solidFill>
                  <a:srgbClr val="0066FF"/>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pic>
          <p:nvPicPr>
            <p:cNvPr id="62484" name="图片 556051"/>
            <p:cNvPicPr>
              <a:picLocks noChangeAspect="1"/>
            </p:cNvPicPr>
            <p:nvPr/>
          </p:nvPicPr>
          <p:blipFill>
            <a:blip r:embed="rId1"/>
            <a:stretch>
              <a:fillRect/>
            </a:stretch>
          </p:blipFill>
          <p:spPr>
            <a:xfrm>
              <a:off x="1202" y="1564"/>
              <a:ext cx="90" cy="90"/>
            </a:xfrm>
            <a:prstGeom prst="rect">
              <a:avLst/>
            </a:prstGeom>
            <a:noFill/>
            <a:ln w="9525">
              <a:noFill/>
            </a:ln>
          </p:spPr>
        </p:pic>
      </p:grpSp>
      <p:grpSp>
        <p:nvGrpSpPr>
          <p:cNvPr id="62472" name="组合 556052"/>
          <p:cNvGrpSpPr/>
          <p:nvPr/>
        </p:nvGrpSpPr>
        <p:grpSpPr>
          <a:xfrm>
            <a:off x="1258888" y="3716338"/>
            <a:ext cx="6421437" cy="477837"/>
            <a:chOff x="1338" y="2341"/>
            <a:chExt cx="4045" cy="301"/>
          </a:xfrm>
        </p:grpSpPr>
        <p:sp>
          <p:nvSpPr>
            <p:cNvPr id="556054" name="文本框 556053"/>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不管谁来做，都采用统一的过程</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82" name="矩形 556054"/>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nvGrpSpPr>
          <p:cNvPr id="62473" name="组合 556055"/>
          <p:cNvGrpSpPr/>
          <p:nvPr/>
        </p:nvGrpSpPr>
        <p:grpSpPr>
          <a:xfrm>
            <a:off x="1187450" y="4221163"/>
            <a:ext cx="6421438" cy="477837"/>
            <a:chOff x="1338" y="2341"/>
            <a:chExt cx="4045" cy="301"/>
          </a:xfrm>
        </p:grpSpPr>
        <p:sp>
          <p:nvSpPr>
            <p:cNvPr id="556057" name="文本框 556056"/>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产品质量不依赖于个人</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80" name="矩形 556057"/>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grpSp>
        <p:nvGrpSpPr>
          <p:cNvPr id="62474" name="组合 556058"/>
          <p:cNvGrpSpPr/>
          <p:nvPr/>
        </p:nvGrpSpPr>
        <p:grpSpPr>
          <a:xfrm>
            <a:off x="1187450" y="4797425"/>
            <a:ext cx="6421438" cy="477838"/>
            <a:chOff x="1338" y="2341"/>
            <a:chExt cx="4045" cy="301"/>
          </a:xfrm>
        </p:grpSpPr>
        <p:sp>
          <p:nvSpPr>
            <p:cNvPr id="556060" name="文本框 556059"/>
            <p:cNvSpPr txBox="1"/>
            <p:nvPr/>
          </p:nvSpPr>
          <p:spPr>
            <a:xfrm>
              <a:off x="1338" y="2341"/>
              <a:ext cx="4045" cy="30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en-US" altLang="zh-CN"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  </a:t>
              </a:r>
              <a:r>
                <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rPr>
                <a:t>而依赖于企业的过程能力</a:t>
              </a:r>
              <a:endParaRPr kumimoji="0" lang="zh-CN" altLang="en-US" sz="2200" b="1" kern="1200" cap="none" spc="0" normalizeH="0" baseline="0" noProof="1">
                <a:solidFill>
                  <a:srgbClr val="005ED0"/>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62478" name="矩形 556060"/>
            <p:cNvSpPr/>
            <p:nvPr/>
          </p:nvSpPr>
          <p:spPr>
            <a:xfrm>
              <a:off x="1450" y="2495"/>
              <a:ext cx="58" cy="57"/>
            </a:xfrm>
            <a:prstGeom prst="rect">
              <a:avLst/>
            </a:prstGeom>
            <a:gradFill rotWithShape="0">
              <a:gsLst>
                <a:gs pos="0">
                  <a:srgbClr val="764700"/>
                </a:gs>
                <a:gs pos="100000">
                  <a:srgbClr val="FF9900"/>
                </a:gs>
              </a:gsLst>
              <a:lin ang="0" scaled="1"/>
              <a:tileRect/>
            </a:gradFill>
            <a:ln w="952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grpSp>
      <p:sp>
        <p:nvSpPr>
          <p:cNvPr id="62475"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24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xfrm>
            <a:off x="457200" y="274955"/>
            <a:ext cx="5669280" cy="1143000"/>
          </a:xfrm>
        </p:spPr>
        <p:txBody>
          <a:bodyPr vert="horz" wrap="square" lIns="91440" tIns="45720" rIns="91440" bIns="45720" anchor="ctr" anchorCtr="0"/>
          <a:p>
            <a:pPr eaLnBrk="1" hangingPunct="1"/>
            <a:r>
              <a:rPr lang="zh-CN" altLang="en-US" dirty="0"/>
              <a:t>教材和参考书</a:t>
            </a:r>
            <a:endParaRPr lang="zh-CN" altLang="en-US" dirty="0"/>
          </a:p>
        </p:txBody>
      </p:sp>
      <p:sp>
        <p:nvSpPr>
          <p:cNvPr id="6147" name="内容占位符 2"/>
          <p:cNvSpPr>
            <a:spLocks noGrp="1"/>
          </p:cNvSpPr>
          <p:nvPr>
            <p:ph idx="1"/>
          </p:nvPr>
        </p:nvSpPr>
        <p:spPr>
          <a:xfrm>
            <a:off x="457200" y="1417955"/>
            <a:ext cx="5450840" cy="4708525"/>
          </a:xfrm>
        </p:spPr>
        <p:txBody>
          <a:bodyPr vert="horz" wrap="square" lIns="91440" tIns="45720" rIns="91440" bIns="45720" anchor="t" anchorCtr="0"/>
          <a:p>
            <a:pPr eaLnBrk="1" hangingPunct="1"/>
            <a:r>
              <a:rPr lang="zh-CN" altLang="en-US" sz="2400" dirty="0"/>
              <a:t>韩万江，软件项目管理案例教程（第四版）</a:t>
            </a:r>
            <a:endParaRPr lang="zh-CN" altLang="en-US" sz="2400" dirty="0"/>
          </a:p>
          <a:p>
            <a:pPr eaLnBrk="1" hangingPunct="1"/>
            <a:r>
              <a:rPr lang="zh-CN" altLang="zh-CN" sz="2400" dirty="0"/>
              <a:t>2019</a:t>
            </a:r>
            <a:r>
              <a:rPr lang="en-US" altLang="zh-CN" sz="2400" dirty="0"/>
              <a:t>/</a:t>
            </a:r>
            <a:r>
              <a:rPr lang="zh-CN" altLang="zh-CN" sz="2400" dirty="0"/>
              <a:t>07 机械工业出版社</a:t>
            </a:r>
            <a:endParaRPr lang="zh-CN" altLang="zh-CN" sz="2400" dirty="0"/>
          </a:p>
          <a:p>
            <a:pPr eaLnBrk="1" hangingPunct="1"/>
            <a:r>
              <a:rPr lang="zh-CN" altLang="en-US" sz="2400" dirty="0"/>
              <a:t>ISBN：9787111629207</a:t>
            </a:r>
            <a:endParaRPr lang="zh-CN" altLang="en-US" sz="2400" dirty="0"/>
          </a:p>
          <a:p>
            <a:pPr eaLnBrk="1" hangingPunct="1"/>
            <a:r>
              <a:rPr lang="zh-CN" altLang="en-US" sz="2400" dirty="0">
                <a:solidFill>
                  <a:schemeClr val="tx2"/>
                </a:solidFill>
              </a:rPr>
              <a:t>慕课资源https://www.icourse163.org/course/BUPT-1003557005</a:t>
            </a:r>
            <a:endParaRPr lang="zh-CN" altLang="en-US" sz="2400" dirty="0">
              <a:solidFill>
                <a:schemeClr val="tx2"/>
              </a:solidFill>
            </a:endParaRPr>
          </a:p>
          <a:p>
            <a:pPr eaLnBrk="1" hangingPunct="1"/>
            <a:endParaRPr lang="zh-CN" altLang="en-US" sz="2400" dirty="0"/>
          </a:p>
        </p:txBody>
      </p:sp>
      <p:sp>
        <p:nvSpPr>
          <p:cNvPr id="6148"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6149"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6150" name="图片 1"/>
          <p:cNvPicPr>
            <a:picLocks noChangeAspect="1"/>
          </p:cNvPicPr>
          <p:nvPr/>
        </p:nvPicPr>
        <p:blipFill>
          <a:blip r:embed="rId1"/>
          <a:stretch>
            <a:fillRect/>
          </a:stretch>
        </p:blipFill>
        <p:spPr>
          <a:xfrm>
            <a:off x="6007418" y="1292225"/>
            <a:ext cx="2998787" cy="373697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391169"/>
          <p:cNvSpPr>
            <a:spLocks noGrp="1"/>
          </p:cNvSpPr>
          <p:nvPr>
            <p:ph type="title"/>
          </p:nvPr>
        </p:nvSpPr>
        <p:spPr>
          <a:xfrm>
            <a:off x="685800" y="327025"/>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关注过程图示</a:t>
            </a:r>
            <a:endParaRPr lang="zh-CN" altLang="en-US" dirty="0">
              <a:latin typeface="黑体" panose="02010609060101010101" pitchFamily="49" charset="-122"/>
              <a:ea typeface="黑体" panose="02010609060101010101" pitchFamily="49" charset="-122"/>
            </a:endParaRPr>
          </a:p>
        </p:txBody>
      </p:sp>
      <p:grpSp>
        <p:nvGrpSpPr>
          <p:cNvPr id="391171" name="组合 391170"/>
          <p:cNvGrpSpPr/>
          <p:nvPr/>
        </p:nvGrpSpPr>
        <p:grpSpPr>
          <a:xfrm>
            <a:off x="858835" y="1150303"/>
            <a:ext cx="7280277" cy="4332287"/>
            <a:chOff x="550" y="1086"/>
            <a:chExt cx="4586" cy="2729"/>
          </a:xfrm>
          <a:solidFill>
            <a:schemeClr val="accent2">
              <a:lumMod val="50000"/>
            </a:schemeClr>
          </a:solidFill>
        </p:grpSpPr>
        <p:sp>
          <p:nvSpPr>
            <p:cNvPr id="391172" name="椭圆 391171"/>
            <p:cNvSpPr/>
            <p:nvPr/>
          </p:nvSpPr>
          <p:spPr>
            <a:xfrm>
              <a:off x="1680" y="1488"/>
              <a:ext cx="1680" cy="2016"/>
            </a:xfrm>
            <a:prstGeom prst="ellipse">
              <a:avLst/>
            </a:prstGeom>
            <a:grpFill/>
            <a:ln w="19050">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73" name="折角形 391172"/>
            <p:cNvSpPr/>
            <p:nvPr/>
          </p:nvSpPr>
          <p:spPr>
            <a:xfrm>
              <a:off x="4080" y="2352"/>
              <a:ext cx="1056" cy="432"/>
            </a:xfrm>
            <a:prstGeom prst="foldedCorner">
              <a:avLst>
                <a:gd name="adj" fmla="val 12500"/>
              </a:avLst>
            </a:prstGeom>
            <a:grpFill/>
            <a:ln w="9525" cap="flat" cmpd="sng">
              <a:solidFill>
                <a:schemeClr val="accent1"/>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产品</a:t>
              </a:r>
              <a:endParaRPr kumimoji="0" lang="zh-CN" altLang="en-US"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1174" name="椭圆 391173"/>
            <p:cNvSpPr/>
            <p:nvPr/>
          </p:nvSpPr>
          <p:spPr>
            <a:xfrm>
              <a:off x="1872" y="2160"/>
              <a:ext cx="1296" cy="672"/>
            </a:xfrm>
            <a:prstGeom prst="ellipse">
              <a:avLst/>
            </a:prstGeom>
            <a:grpFill/>
            <a:ln w="19050" cap="flat" cmpd="sng">
              <a:solidFill>
                <a:schemeClr val="bg1"/>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1">
                  <a:ln>
                    <a:noFill/>
                  </a:ln>
                  <a:solidFill>
                    <a:schemeClr val="bg1"/>
                  </a:solidFill>
                  <a:effectLst>
                    <a:outerShdw blurRad="38100" dist="38100" dir="2700000">
                      <a:srgbClr val="000000"/>
                    </a:outerShdw>
                  </a:effectLst>
                  <a:uLnTx/>
                  <a:uFillTx/>
                  <a:latin typeface="Times New Roman" panose="02020603050405020304" pitchFamily="18" charset="0"/>
                  <a:ea typeface="宋体" panose="02010600030101010101" pitchFamily="2" charset="-122"/>
                  <a:cs typeface="+mn-cs"/>
                </a:rPr>
                <a:t>过程</a:t>
              </a:r>
              <a:endParaRPr kumimoji="0" lang="zh-CN" altLang="en-US" sz="2800" b="0" i="0" u="none" strike="noStrike" kern="1200" cap="none" spc="0" normalizeH="0" baseline="0" noProof="1">
                <a:ln>
                  <a:noFill/>
                </a:ln>
                <a:solidFill>
                  <a:schemeClr val="bg1"/>
                </a:solidFill>
                <a:effectLst>
                  <a:outerShdw blurRad="38100" dist="38100" dir="2700000">
                    <a:srgbClr val="000000"/>
                  </a:outerShdw>
                </a:effectLst>
                <a:uLnTx/>
                <a:uFillTx/>
                <a:latin typeface="Times New Roman" panose="02020603050405020304" pitchFamily="18" charset="0"/>
                <a:ea typeface="宋体" panose="02010600030101010101" pitchFamily="2" charset="-122"/>
                <a:cs typeface="+mn-cs"/>
              </a:endParaRPr>
            </a:p>
          </p:txBody>
        </p:sp>
        <p:sp>
          <p:nvSpPr>
            <p:cNvPr id="391175" name="直接连接符 391174"/>
            <p:cNvSpPr/>
            <p:nvPr/>
          </p:nvSpPr>
          <p:spPr>
            <a:xfrm>
              <a:off x="3168" y="2496"/>
              <a:ext cx="816" cy="0"/>
            </a:xfrm>
            <a:prstGeom prst="line">
              <a:avLst/>
            </a:prstGeom>
            <a:grpFill/>
            <a:ln w="28575" cap="flat" cmpd="sng">
              <a:solidFill>
                <a:schemeClr val="tx1"/>
              </a:solidFill>
              <a:prstDash val="solid"/>
              <a:headEnd type="none" w="med" len="med"/>
              <a:tailEnd type="triangle" w="med" len="med"/>
            </a:ln>
          </p:spPr>
        </p:sp>
        <p:sp>
          <p:nvSpPr>
            <p:cNvPr id="391176" name="直接连接符 391175"/>
            <p:cNvSpPr/>
            <p:nvPr/>
          </p:nvSpPr>
          <p:spPr>
            <a:xfrm>
              <a:off x="1152" y="1776"/>
              <a:ext cx="768" cy="576"/>
            </a:xfrm>
            <a:prstGeom prst="line">
              <a:avLst/>
            </a:prstGeom>
            <a:grpFill/>
            <a:ln w="28575" cap="flat" cmpd="sng">
              <a:solidFill>
                <a:schemeClr val="tx1"/>
              </a:solidFill>
              <a:prstDash val="solid"/>
              <a:headEnd type="none" w="med" len="med"/>
              <a:tailEnd type="triangle" w="med" len="med"/>
            </a:ln>
          </p:spPr>
        </p:sp>
        <p:sp>
          <p:nvSpPr>
            <p:cNvPr id="391177" name="直接连接符 391176"/>
            <p:cNvSpPr/>
            <p:nvPr/>
          </p:nvSpPr>
          <p:spPr>
            <a:xfrm>
              <a:off x="1104" y="2496"/>
              <a:ext cx="768" cy="0"/>
            </a:xfrm>
            <a:prstGeom prst="line">
              <a:avLst/>
            </a:prstGeom>
            <a:grpFill/>
            <a:ln w="28575" cap="flat" cmpd="sng">
              <a:solidFill>
                <a:schemeClr val="tx1"/>
              </a:solidFill>
              <a:prstDash val="solid"/>
              <a:headEnd type="none" w="med" len="med"/>
              <a:tailEnd type="triangle" w="med" len="med"/>
            </a:ln>
          </p:spPr>
        </p:sp>
        <p:sp>
          <p:nvSpPr>
            <p:cNvPr id="391178" name="直接连接符 391177"/>
            <p:cNvSpPr/>
            <p:nvPr/>
          </p:nvSpPr>
          <p:spPr>
            <a:xfrm flipV="1">
              <a:off x="1104" y="2640"/>
              <a:ext cx="816" cy="624"/>
            </a:xfrm>
            <a:prstGeom prst="line">
              <a:avLst/>
            </a:prstGeom>
            <a:grpFill/>
            <a:ln w="28575" cap="flat" cmpd="sng">
              <a:solidFill>
                <a:schemeClr val="tx1"/>
              </a:solidFill>
              <a:prstDash val="solid"/>
              <a:headEnd type="none" w="med" len="med"/>
              <a:tailEnd type="triangle" w="med" len="med"/>
            </a:ln>
          </p:spPr>
        </p:sp>
        <p:sp>
          <p:nvSpPr>
            <p:cNvPr id="391179" name="文本框 391178"/>
            <p:cNvSpPr txBox="1"/>
            <p:nvPr/>
          </p:nvSpPr>
          <p:spPr>
            <a:xfrm>
              <a:off x="3265" y="1086"/>
              <a:ext cx="695" cy="288"/>
            </a:xfrm>
            <a:prstGeom prst="rect">
              <a:avLst/>
            </a:prstGeom>
            <a:grp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rgbClr val="FF3300"/>
                  </a:solidFill>
                  <a:effectLst/>
                  <a:uLnTx/>
                  <a:uFillTx/>
                  <a:latin typeface="Times New Roman" panose="02020603050405020304" pitchFamily="18" charset="0"/>
                  <a:ea typeface="宋体" panose="02010600030101010101" pitchFamily="2" charset="-122"/>
                  <a:cs typeface="+mn-cs"/>
                </a:rPr>
                <a:t>关注点</a:t>
              </a:r>
              <a:endPar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80" name="直接连接符 391179"/>
            <p:cNvSpPr/>
            <p:nvPr/>
          </p:nvSpPr>
          <p:spPr>
            <a:xfrm flipH="1">
              <a:off x="2928" y="1374"/>
              <a:ext cx="624" cy="499"/>
            </a:xfrm>
            <a:prstGeom prst="line">
              <a:avLst/>
            </a:prstGeom>
            <a:grpFill/>
            <a:ln w="28575" cap="flat" cmpd="sng">
              <a:solidFill>
                <a:schemeClr val="tx1"/>
              </a:solidFill>
              <a:prstDash val="solid"/>
              <a:headEnd type="none" w="med" len="med"/>
              <a:tailEnd type="triangle" w="med" len="med"/>
            </a:ln>
          </p:spPr>
        </p:sp>
        <p:sp>
          <p:nvSpPr>
            <p:cNvPr id="391181" name="折角形 391180"/>
            <p:cNvSpPr/>
            <p:nvPr/>
          </p:nvSpPr>
          <p:spPr>
            <a:xfrm>
              <a:off x="4080" y="3045"/>
              <a:ext cx="1056" cy="432"/>
            </a:xfrm>
            <a:prstGeom prst="foldedCorner">
              <a:avLst>
                <a:gd name="adj" fmla="val 12500"/>
              </a:avLst>
            </a:prstGeom>
            <a:grpFill/>
            <a:ln w="9525" cap="flat" cmpd="sng">
              <a:solidFill>
                <a:schemeClr val="accent1"/>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产品</a:t>
              </a:r>
              <a:endParaRPr kumimoji="0" lang="zh-CN" altLang="en-US"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1182" name="折角形 391181"/>
            <p:cNvSpPr/>
            <p:nvPr/>
          </p:nvSpPr>
          <p:spPr>
            <a:xfrm>
              <a:off x="4080" y="1688"/>
              <a:ext cx="1056" cy="432"/>
            </a:xfrm>
            <a:prstGeom prst="foldedCorner">
              <a:avLst>
                <a:gd name="adj" fmla="val 12500"/>
              </a:avLst>
            </a:prstGeom>
            <a:grpFill/>
            <a:ln w="9525" cap="flat" cmpd="sng">
              <a:solidFill>
                <a:schemeClr val="accent1"/>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rPr>
                <a:t>产品</a:t>
              </a:r>
              <a:endParaRPr kumimoji="0" lang="zh-CN" altLang="en-US" sz="2400" b="0" i="0" u="none" strike="noStrike" kern="1200" cap="none" spc="0" normalizeH="0" baseline="0" noProof="1">
                <a:ln>
                  <a:noFill/>
                </a:ln>
                <a:solidFill>
                  <a:schemeClr val="bg1"/>
                </a:solidFill>
                <a:effectLst>
                  <a:outerShdw blurRad="38100" dist="38100" dir="2700000">
                    <a:srgbClr val="C0C0C0"/>
                  </a:outerShdw>
                </a:effectLst>
                <a:uLnTx/>
                <a:uFillTx/>
                <a:latin typeface="Times New Roman" panose="02020603050405020304" pitchFamily="18" charset="0"/>
                <a:ea typeface="宋体" panose="02010600030101010101" pitchFamily="2" charset="-122"/>
                <a:cs typeface="+mn-cs"/>
              </a:endParaRPr>
            </a:p>
          </p:txBody>
        </p:sp>
        <p:sp>
          <p:nvSpPr>
            <p:cNvPr id="391183" name="直接连接符 391182"/>
            <p:cNvSpPr/>
            <p:nvPr/>
          </p:nvSpPr>
          <p:spPr>
            <a:xfrm>
              <a:off x="2928" y="2736"/>
              <a:ext cx="1056" cy="508"/>
            </a:xfrm>
            <a:prstGeom prst="line">
              <a:avLst/>
            </a:prstGeom>
            <a:grpFill/>
            <a:ln w="28575" cap="flat" cmpd="sng">
              <a:solidFill>
                <a:schemeClr val="tx1"/>
              </a:solidFill>
              <a:prstDash val="solid"/>
              <a:headEnd type="none" w="med" len="med"/>
              <a:tailEnd type="triangle" w="med" len="med"/>
            </a:ln>
          </p:spPr>
        </p:sp>
        <p:sp>
          <p:nvSpPr>
            <p:cNvPr id="391184" name="直接连接符 391183"/>
            <p:cNvSpPr/>
            <p:nvPr/>
          </p:nvSpPr>
          <p:spPr>
            <a:xfrm flipV="1">
              <a:off x="2928" y="1853"/>
              <a:ext cx="1088" cy="354"/>
            </a:xfrm>
            <a:prstGeom prst="line">
              <a:avLst/>
            </a:prstGeom>
            <a:grpFill/>
            <a:ln w="28575" cap="flat" cmpd="sng">
              <a:solidFill>
                <a:schemeClr val="tx1"/>
              </a:solidFill>
              <a:prstDash val="solid"/>
              <a:headEnd type="none" w="med" len="med"/>
              <a:tailEnd type="triangle" w="med" len="med"/>
            </a:ln>
          </p:spPr>
        </p:sp>
        <p:grpSp>
          <p:nvGrpSpPr>
            <p:cNvPr id="391185" name="组合 391184"/>
            <p:cNvGrpSpPr/>
            <p:nvPr/>
          </p:nvGrpSpPr>
          <p:grpSpPr>
            <a:xfrm>
              <a:off x="550" y="2041"/>
              <a:ext cx="568" cy="695"/>
              <a:chOff x="430" y="391"/>
              <a:chExt cx="568" cy="695"/>
            </a:xfrm>
            <a:grpFill/>
          </p:grpSpPr>
          <p:sp>
            <p:nvSpPr>
              <p:cNvPr id="391186" name="任意多边形 391185"/>
              <p:cNvSpPr/>
              <p:nvPr/>
            </p:nvSpPr>
            <p:spPr>
              <a:xfrm>
                <a:off x="706" y="491"/>
                <a:ext cx="153" cy="154"/>
              </a:xfrm>
              <a:custGeom>
                <a:avLst/>
                <a:gdLst/>
                <a:ahLst/>
                <a:cxnLst/>
                <a:rect l="0" t="0" r="0" b="0"/>
                <a:pathLst>
                  <a:path w="610" h="618">
                    <a:moveTo>
                      <a:pt x="394" y="293"/>
                    </a:moveTo>
                    <a:lnTo>
                      <a:pt x="379" y="179"/>
                    </a:lnTo>
                    <a:lnTo>
                      <a:pt x="347" y="78"/>
                    </a:lnTo>
                    <a:lnTo>
                      <a:pt x="289" y="23"/>
                    </a:lnTo>
                    <a:lnTo>
                      <a:pt x="187" y="0"/>
                    </a:lnTo>
                    <a:lnTo>
                      <a:pt x="101" y="23"/>
                    </a:lnTo>
                    <a:lnTo>
                      <a:pt x="19" y="124"/>
                    </a:lnTo>
                    <a:lnTo>
                      <a:pt x="0" y="246"/>
                    </a:lnTo>
                    <a:lnTo>
                      <a:pt x="19" y="375"/>
                    </a:lnTo>
                    <a:lnTo>
                      <a:pt x="50" y="454"/>
                    </a:lnTo>
                    <a:lnTo>
                      <a:pt x="89" y="536"/>
                    </a:lnTo>
                    <a:lnTo>
                      <a:pt x="132" y="591"/>
                    </a:lnTo>
                    <a:lnTo>
                      <a:pt x="179" y="618"/>
                    </a:lnTo>
                    <a:lnTo>
                      <a:pt x="246" y="594"/>
                    </a:lnTo>
                    <a:lnTo>
                      <a:pt x="312" y="539"/>
                    </a:lnTo>
                    <a:lnTo>
                      <a:pt x="355" y="461"/>
                    </a:lnTo>
                    <a:lnTo>
                      <a:pt x="394" y="395"/>
                    </a:lnTo>
                    <a:lnTo>
                      <a:pt x="407" y="356"/>
                    </a:lnTo>
                    <a:lnTo>
                      <a:pt x="574" y="297"/>
                    </a:lnTo>
                    <a:lnTo>
                      <a:pt x="610" y="274"/>
                    </a:lnTo>
                    <a:lnTo>
                      <a:pt x="590" y="238"/>
                    </a:lnTo>
                    <a:lnTo>
                      <a:pt x="394" y="293"/>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87" name="任意多边形 391186"/>
              <p:cNvSpPr/>
              <p:nvPr/>
            </p:nvSpPr>
            <p:spPr>
              <a:xfrm>
                <a:off x="631" y="657"/>
                <a:ext cx="158" cy="275"/>
              </a:xfrm>
              <a:custGeom>
                <a:avLst/>
                <a:gdLst/>
                <a:ahLst/>
                <a:cxnLst/>
                <a:rect l="0" t="0" r="0" b="0"/>
                <a:pathLst>
                  <a:path w="630" h="1103">
                    <a:moveTo>
                      <a:pt x="212" y="164"/>
                    </a:moveTo>
                    <a:lnTo>
                      <a:pt x="289" y="82"/>
                    </a:lnTo>
                    <a:lnTo>
                      <a:pt x="419" y="3"/>
                    </a:lnTo>
                    <a:lnTo>
                      <a:pt x="477" y="0"/>
                    </a:lnTo>
                    <a:lnTo>
                      <a:pt x="583" y="34"/>
                    </a:lnTo>
                    <a:lnTo>
                      <a:pt x="630" y="86"/>
                    </a:lnTo>
                    <a:lnTo>
                      <a:pt x="630" y="164"/>
                    </a:lnTo>
                    <a:lnTo>
                      <a:pt x="551" y="308"/>
                    </a:lnTo>
                    <a:lnTo>
                      <a:pt x="466" y="422"/>
                    </a:lnTo>
                    <a:lnTo>
                      <a:pt x="430" y="516"/>
                    </a:lnTo>
                    <a:lnTo>
                      <a:pt x="406" y="625"/>
                    </a:lnTo>
                    <a:lnTo>
                      <a:pt x="430" y="731"/>
                    </a:lnTo>
                    <a:lnTo>
                      <a:pt x="454" y="833"/>
                    </a:lnTo>
                    <a:lnTo>
                      <a:pt x="454" y="950"/>
                    </a:lnTo>
                    <a:lnTo>
                      <a:pt x="419" y="1021"/>
                    </a:lnTo>
                    <a:lnTo>
                      <a:pt x="340" y="1060"/>
                    </a:lnTo>
                    <a:lnTo>
                      <a:pt x="247" y="1103"/>
                    </a:lnTo>
                    <a:lnTo>
                      <a:pt x="160" y="1103"/>
                    </a:lnTo>
                    <a:lnTo>
                      <a:pt x="102" y="1071"/>
                    </a:lnTo>
                    <a:lnTo>
                      <a:pt x="24" y="942"/>
                    </a:lnTo>
                    <a:lnTo>
                      <a:pt x="0" y="809"/>
                    </a:lnTo>
                    <a:lnTo>
                      <a:pt x="8" y="638"/>
                    </a:lnTo>
                    <a:lnTo>
                      <a:pt x="67" y="422"/>
                    </a:lnTo>
                    <a:lnTo>
                      <a:pt x="125" y="282"/>
                    </a:lnTo>
                    <a:lnTo>
                      <a:pt x="212" y="16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88" name="任意多边形 391187"/>
              <p:cNvSpPr/>
              <p:nvPr/>
            </p:nvSpPr>
            <p:spPr>
              <a:xfrm>
                <a:off x="643" y="880"/>
                <a:ext cx="198" cy="206"/>
              </a:xfrm>
              <a:custGeom>
                <a:avLst/>
                <a:gdLst/>
                <a:ahLst/>
                <a:cxnLst/>
                <a:rect l="0" t="0" r="0" b="0"/>
                <a:pathLst>
                  <a:path w="796" h="821">
                    <a:moveTo>
                      <a:pt x="0" y="77"/>
                    </a:moveTo>
                    <a:lnTo>
                      <a:pt x="67" y="0"/>
                    </a:lnTo>
                    <a:lnTo>
                      <a:pt x="166" y="0"/>
                    </a:lnTo>
                    <a:lnTo>
                      <a:pt x="349" y="19"/>
                    </a:lnTo>
                    <a:lnTo>
                      <a:pt x="565" y="30"/>
                    </a:lnTo>
                    <a:lnTo>
                      <a:pt x="647" y="66"/>
                    </a:lnTo>
                    <a:lnTo>
                      <a:pt x="682" y="112"/>
                    </a:lnTo>
                    <a:lnTo>
                      <a:pt x="690" y="183"/>
                    </a:lnTo>
                    <a:lnTo>
                      <a:pt x="666" y="257"/>
                    </a:lnTo>
                    <a:lnTo>
                      <a:pt x="600" y="370"/>
                    </a:lnTo>
                    <a:lnTo>
                      <a:pt x="513" y="465"/>
                    </a:lnTo>
                    <a:lnTo>
                      <a:pt x="447" y="550"/>
                    </a:lnTo>
                    <a:lnTo>
                      <a:pt x="420" y="616"/>
                    </a:lnTo>
                    <a:lnTo>
                      <a:pt x="400" y="664"/>
                    </a:lnTo>
                    <a:lnTo>
                      <a:pt x="407" y="700"/>
                    </a:lnTo>
                    <a:lnTo>
                      <a:pt x="412" y="722"/>
                    </a:lnTo>
                    <a:lnTo>
                      <a:pt x="491" y="722"/>
                    </a:lnTo>
                    <a:lnTo>
                      <a:pt x="612" y="703"/>
                    </a:lnTo>
                    <a:lnTo>
                      <a:pt x="690" y="703"/>
                    </a:lnTo>
                    <a:lnTo>
                      <a:pt x="772" y="734"/>
                    </a:lnTo>
                    <a:lnTo>
                      <a:pt x="796" y="774"/>
                    </a:lnTo>
                    <a:lnTo>
                      <a:pt x="772" y="809"/>
                    </a:lnTo>
                    <a:lnTo>
                      <a:pt x="737" y="821"/>
                    </a:lnTo>
                    <a:lnTo>
                      <a:pt x="682" y="805"/>
                    </a:lnTo>
                    <a:lnTo>
                      <a:pt x="608" y="761"/>
                    </a:lnTo>
                    <a:lnTo>
                      <a:pt x="529" y="769"/>
                    </a:lnTo>
                    <a:lnTo>
                      <a:pt x="400" y="793"/>
                    </a:lnTo>
                    <a:lnTo>
                      <a:pt x="361" y="785"/>
                    </a:lnTo>
                    <a:lnTo>
                      <a:pt x="341" y="758"/>
                    </a:lnTo>
                    <a:lnTo>
                      <a:pt x="341" y="692"/>
                    </a:lnTo>
                    <a:lnTo>
                      <a:pt x="341" y="597"/>
                    </a:lnTo>
                    <a:lnTo>
                      <a:pt x="396" y="527"/>
                    </a:lnTo>
                    <a:lnTo>
                      <a:pt x="478" y="421"/>
                    </a:lnTo>
                    <a:lnTo>
                      <a:pt x="549" y="328"/>
                    </a:lnTo>
                    <a:lnTo>
                      <a:pt x="596" y="257"/>
                    </a:lnTo>
                    <a:lnTo>
                      <a:pt x="620" y="195"/>
                    </a:lnTo>
                    <a:lnTo>
                      <a:pt x="608" y="159"/>
                    </a:lnTo>
                    <a:lnTo>
                      <a:pt x="576" y="117"/>
                    </a:lnTo>
                    <a:lnTo>
                      <a:pt x="529" y="104"/>
                    </a:lnTo>
                    <a:lnTo>
                      <a:pt x="478" y="104"/>
                    </a:lnTo>
                    <a:lnTo>
                      <a:pt x="365" y="104"/>
                    </a:lnTo>
                    <a:lnTo>
                      <a:pt x="196" y="136"/>
                    </a:lnTo>
                    <a:lnTo>
                      <a:pt x="71" y="148"/>
                    </a:lnTo>
                    <a:lnTo>
                      <a:pt x="21" y="136"/>
                    </a:lnTo>
                    <a:lnTo>
                      <a:pt x="0" y="117"/>
                    </a:lnTo>
                    <a:lnTo>
                      <a:pt x="0" y="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89" name="任意多边形 391188"/>
              <p:cNvSpPr/>
              <p:nvPr/>
            </p:nvSpPr>
            <p:spPr>
              <a:xfrm>
                <a:off x="430" y="834"/>
                <a:ext cx="253" cy="195"/>
              </a:xfrm>
              <a:custGeom>
                <a:avLst/>
                <a:gdLst/>
                <a:ahLst/>
                <a:cxnLst/>
                <a:rect l="0" t="0" r="0" b="0"/>
                <a:pathLst>
                  <a:path w="1010" h="782">
                    <a:moveTo>
                      <a:pt x="822" y="325"/>
                    </a:moveTo>
                    <a:lnTo>
                      <a:pt x="838" y="223"/>
                    </a:lnTo>
                    <a:lnTo>
                      <a:pt x="896" y="184"/>
                    </a:lnTo>
                    <a:lnTo>
                      <a:pt x="967" y="177"/>
                    </a:lnTo>
                    <a:lnTo>
                      <a:pt x="1010" y="223"/>
                    </a:lnTo>
                    <a:lnTo>
                      <a:pt x="991" y="312"/>
                    </a:lnTo>
                    <a:lnTo>
                      <a:pt x="952" y="434"/>
                    </a:lnTo>
                    <a:lnTo>
                      <a:pt x="873" y="571"/>
                    </a:lnTo>
                    <a:lnTo>
                      <a:pt x="775" y="688"/>
                    </a:lnTo>
                    <a:lnTo>
                      <a:pt x="693" y="751"/>
                    </a:lnTo>
                    <a:lnTo>
                      <a:pt x="603" y="782"/>
                    </a:lnTo>
                    <a:lnTo>
                      <a:pt x="516" y="771"/>
                    </a:lnTo>
                    <a:lnTo>
                      <a:pt x="450" y="735"/>
                    </a:lnTo>
                    <a:lnTo>
                      <a:pt x="426" y="676"/>
                    </a:lnTo>
                    <a:lnTo>
                      <a:pt x="399" y="575"/>
                    </a:lnTo>
                    <a:lnTo>
                      <a:pt x="368" y="388"/>
                    </a:lnTo>
                    <a:lnTo>
                      <a:pt x="344" y="259"/>
                    </a:lnTo>
                    <a:lnTo>
                      <a:pt x="344" y="106"/>
                    </a:lnTo>
                    <a:lnTo>
                      <a:pt x="328" y="79"/>
                    </a:lnTo>
                    <a:lnTo>
                      <a:pt x="282" y="71"/>
                    </a:lnTo>
                    <a:lnTo>
                      <a:pt x="227" y="114"/>
                    </a:lnTo>
                    <a:lnTo>
                      <a:pt x="177" y="184"/>
                    </a:lnTo>
                    <a:lnTo>
                      <a:pt x="117" y="223"/>
                    </a:lnTo>
                    <a:lnTo>
                      <a:pt x="27" y="223"/>
                    </a:lnTo>
                    <a:lnTo>
                      <a:pt x="0" y="199"/>
                    </a:lnTo>
                    <a:lnTo>
                      <a:pt x="0" y="161"/>
                    </a:lnTo>
                    <a:lnTo>
                      <a:pt x="39" y="125"/>
                    </a:lnTo>
                    <a:lnTo>
                      <a:pt x="82" y="137"/>
                    </a:lnTo>
                    <a:lnTo>
                      <a:pt x="121" y="129"/>
                    </a:lnTo>
                    <a:lnTo>
                      <a:pt x="192" y="79"/>
                    </a:lnTo>
                    <a:lnTo>
                      <a:pt x="262" y="24"/>
                    </a:lnTo>
                    <a:lnTo>
                      <a:pt x="328" y="8"/>
                    </a:lnTo>
                    <a:lnTo>
                      <a:pt x="423" y="0"/>
                    </a:lnTo>
                    <a:lnTo>
                      <a:pt x="426" y="43"/>
                    </a:lnTo>
                    <a:lnTo>
                      <a:pt x="404" y="90"/>
                    </a:lnTo>
                    <a:lnTo>
                      <a:pt x="399" y="211"/>
                    </a:lnTo>
                    <a:lnTo>
                      <a:pt x="426" y="372"/>
                    </a:lnTo>
                    <a:lnTo>
                      <a:pt x="470" y="528"/>
                    </a:lnTo>
                    <a:lnTo>
                      <a:pt x="508" y="621"/>
                    </a:lnTo>
                    <a:lnTo>
                      <a:pt x="568" y="665"/>
                    </a:lnTo>
                    <a:lnTo>
                      <a:pt x="626" y="665"/>
                    </a:lnTo>
                    <a:lnTo>
                      <a:pt x="685" y="621"/>
                    </a:lnTo>
                    <a:lnTo>
                      <a:pt x="764" y="524"/>
                    </a:lnTo>
                    <a:lnTo>
                      <a:pt x="814" y="383"/>
                    </a:lnTo>
                    <a:lnTo>
                      <a:pt x="822" y="325"/>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0" name="任意多边形 391189"/>
              <p:cNvSpPr/>
              <p:nvPr/>
            </p:nvSpPr>
            <p:spPr>
              <a:xfrm>
                <a:off x="550" y="391"/>
                <a:ext cx="177" cy="309"/>
              </a:xfrm>
              <a:custGeom>
                <a:avLst/>
                <a:gdLst/>
                <a:ahLst/>
                <a:cxnLst/>
                <a:rect l="0" t="0" r="0" b="0"/>
                <a:pathLst>
                  <a:path w="712" h="1236">
                    <a:moveTo>
                      <a:pt x="453" y="938"/>
                    </a:moveTo>
                    <a:lnTo>
                      <a:pt x="570" y="1056"/>
                    </a:lnTo>
                    <a:lnTo>
                      <a:pt x="618" y="1056"/>
                    </a:lnTo>
                    <a:lnTo>
                      <a:pt x="696" y="1103"/>
                    </a:lnTo>
                    <a:lnTo>
                      <a:pt x="712" y="1157"/>
                    </a:lnTo>
                    <a:lnTo>
                      <a:pt x="688" y="1228"/>
                    </a:lnTo>
                    <a:lnTo>
                      <a:pt x="625" y="1236"/>
                    </a:lnTo>
                    <a:lnTo>
                      <a:pt x="547" y="1181"/>
                    </a:lnTo>
                    <a:lnTo>
                      <a:pt x="390" y="1032"/>
                    </a:lnTo>
                    <a:lnTo>
                      <a:pt x="289" y="892"/>
                    </a:lnTo>
                    <a:lnTo>
                      <a:pt x="242" y="782"/>
                    </a:lnTo>
                    <a:lnTo>
                      <a:pt x="210" y="594"/>
                    </a:lnTo>
                    <a:lnTo>
                      <a:pt x="210" y="352"/>
                    </a:lnTo>
                    <a:lnTo>
                      <a:pt x="202" y="290"/>
                    </a:lnTo>
                    <a:lnTo>
                      <a:pt x="156" y="243"/>
                    </a:lnTo>
                    <a:lnTo>
                      <a:pt x="23" y="250"/>
                    </a:lnTo>
                    <a:lnTo>
                      <a:pt x="0" y="227"/>
                    </a:lnTo>
                    <a:lnTo>
                      <a:pt x="30" y="211"/>
                    </a:lnTo>
                    <a:lnTo>
                      <a:pt x="125" y="203"/>
                    </a:lnTo>
                    <a:lnTo>
                      <a:pt x="141" y="188"/>
                    </a:lnTo>
                    <a:lnTo>
                      <a:pt x="7" y="109"/>
                    </a:lnTo>
                    <a:lnTo>
                      <a:pt x="7" y="79"/>
                    </a:lnTo>
                    <a:lnTo>
                      <a:pt x="30" y="71"/>
                    </a:lnTo>
                    <a:lnTo>
                      <a:pt x="141" y="133"/>
                    </a:lnTo>
                    <a:lnTo>
                      <a:pt x="164" y="125"/>
                    </a:lnTo>
                    <a:lnTo>
                      <a:pt x="141" y="8"/>
                    </a:lnTo>
                    <a:lnTo>
                      <a:pt x="156" y="0"/>
                    </a:lnTo>
                    <a:lnTo>
                      <a:pt x="172" y="8"/>
                    </a:lnTo>
                    <a:lnTo>
                      <a:pt x="202" y="125"/>
                    </a:lnTo>
                    <a:lnTo>
                      <a:pt x="226" y="133"/>
                    </a:lnTo>
                    <a:lnTo>
                      <a:pt x="289" y="8"/>
                    </a:lnTo>
                    <a:lnTo>
                      <a:pt x="305" y="8"/>
                    </a:lnTo>
                    <a:lnTo>
                      <a:pt x="305" y="47"/>
                    </a:lnTo>
                    <a:lnTo>
                      <a:pt x="265" y="148"/>
                    </a:lnTo>
                    <a:lnTo>
                      <a:pt x="265" y="203"/>
                    </a:lnTo>
                    <a:lnTo>
                      <a:pt x="281" y="274"/>
                    </a:lnTo>
                    <a:lnTo>
                      <a:pt x="273" y="367"/>
                    </a:lnTo>
                    <a:lnTo>
                      <a:pt x="281" y="539"/>
                    </a:lnTo>
                    <a:lnTo>
                      <a:pt x="297" y="649"/>
                    </a:lnTo>
                    <a:lnTo>
                      <a:pt x="336" y="774"/>
                    </a:lnTo>
                    <a:lnTo>
                      <a:pt x="390" y="868"/>
                    </a:lnTo>
                    <a:lnTo>
                      <a:pt x="453" y="938"/>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1" name="任意多边形 391190"/>
              <p:cNvSpPr/>
              <p:nvPr/>
            </p:nvSpPr>
            <p:spPr>
              <a:xfrm>
                <a:off x="765" y="418"/>
                <a:ext cx="233" cy="289"/>
              </a:xfrm>
              <a:custGeom>
                <a:avLst/>
                <a:gdLst/>
                <a:ahLst/>
                <a:cxnLst/>
                <a:rect l="0" t="0" r="0" b="0"/>
                <a:pathLst>
                  <a:path w="931" h="1157">
                    <a:moveTo>
                      <a:pt x="15" y="1024"/>
                    </a:moveTo>
                    <a:lnTo>
                      <a:pt x="0" y="1078"/>
                    </a:lnTo>
                    <a:lnTo>
                      <a:pt x="15" y="1157"/>
                    </a:lnTo>
                    <a:lnTo>
                      <a:pt x="70" y="1157"/>
                    </a:lnTo>
                    <a:lnTo>
                      <a:pt x="235" y="1125"/>
                    </a:lnTo>
                    <a:lnTo>
                      <a:pt x="415" y="1063"/>
                    </a:lnTo>
                    <a:lnTo>
                      <a:pt x="563" y="961"/>
                    </a:lnTo>
                    <a:lnTo>
                      <a:pt x="650" y="829"/>
                    </a:lnTo>
                    <a:lnTo>
                      <a:pt x="727" y="602"/>
                    </a:lnTo>
                    <a:lnTo>
                      <a:pt x="751" y="391"/>
                    </a:lnTo>
                    <a:lnTo>
                      <a:pt x="751" y="290"/>
                    </a:lnTo>
                    <a:lnTo>
                      <a:pt x="790" y="227"/>
                    </a:lnTo>
                    <a:lnTo>
                      <a:pt x="860" y="203"/>
                    </a:lnTo>
                    <a:lnTo>
                      <a:pt x="923" y="203"/>
                    </a:lnTo>
                    <a:lnTo>
                      <a:pt x="931" y="172"/>
                    </a:lnTo>
                    <a:lnTo>
                      <a:pt x="838" y="180"/>
                    </a:lnTo>
                    <a:lnTo>
                      <a:pt x="822" y="156"/>
                    </a:lnTo>
                    <a:lnTo>
                      <a:pt x="899" y="71"/>
                    </a:lnTo>
                    <a:lnTo>
                      <a:pt x="884" y="47"/>
                    </a:lnTo>
                    <a:lnTo>
                      <a:pt x="868" y="63"/>
                    </a:lnTo>
                    <a:lnTo>
                      <a:pt x="806" y="125"/>
                    </a:lnTo>
                    <a:lnTo>
                      <a:pt x="790" y="125"/>
                    </a:lnTo>
                    <a:lnTo>
                      <a:pt x="790" y="16"/>
                    </a:lnTo>
                    <a:lnTo>
                      <a:pt x="775" y="0"/>
                    </a:lnTo>
                    <a:lnTo>
                      <a:pt x="751" y="8"/>
                    </a:lnTo>
                    <a:lnTo>
                      <a:pt x="759" y="125"/>
                    </a:lnTo>
                    <a:lnTo>
                      <a:pt x="743" y="132"/>
                    </a:lnTo>
                    <a:lnTo>
                      <a:pt x="680" y="71"/>
                    </a:lnTo>
                    <a:lnTo>
                      <a:pt x="634" y="63"/>
                    </a:lnTo>
                    <a:lnTo>
                      <a:pt x="642" y="94"/>
                    </a:lnTo>
                    <a:lnTo>
                      <a:pt x="712" y="164"/>
                    </a:lnTo>
                    <a:lnTo>
                      <a:pt x="712" y="203"/>
                    </a:lnTo>
                    <a:lnTo>
                      <a:pt x="688" y="282"/>
                    </a:lnTo>
                    <a:lnTo>
                      <a:pt x="688" y="352"/>
                    </a:lnTo>
                    <a:lnTo>
                      <a:pt x="688" y="469"/>
                    </a:lnTo>
                    <a:lnTo>
                      <a:pt x="656" y="618"/>
                    </a:lnTo>
                    <a:lnTo>
                      <a:pt x="626" y="711"/>
                    </a:lnTo>
                    <a:lnTo>
                      <a:pt x="571" y="829"/>
                    </a:lnTo>
                    <a:lnTo>
                      <a:pt x="508" y="922"/>
                    </a:lnTo>
                    <a:lnTo>
                      <a:pt x="462" y="969"/>
                    </a:lnTo>
                    <a:lnTo>
                      <a:pt x="336" y="1009"/>
                    </a:lnTo>
                    <a:lnTo>
                      <a:pt x="219" y="1024"/>
                    </a:lnTo>
                    <a:lnTo>
                      <a:pt x="101" y="1040"/>
                    </a:lnTo>
                    <a:lnTo>
                      <a:pt x="15" y="102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91192" name="组合 391191"/>
            <p:cNvGrpSpPr/>
            <p:nvPr/>
          </p:nvGrpSpPr>
          <p:grpSpPr>
            <a:xfrm>
              <a:off x="763" y="1296"/>
              <a:ext cx="466" cy="694"/>
              <a:chOff x="752" y="431"/>
              <a:chExt cx="466" cy="694"/>
            </a:xfrm>
            <a:grpFill/>
          </p:grpSpPr>
          <p:sp>
            <p:nvSpPr>
              <p:cNvPr id="391193" name="任意多边形 391192"/>
              <p:cNvSpPr/>
              <p:nvPr/>
            </p:nvSpPr>
            <p:spPr>
              <a:xfrm>
                <a:off x="901" y="431"/>
                <a:ext cx="137" cy="144"/>
              </a:xfrm>
              <a:custGeom>
                <a:avLst/>
                <a:gdLst/>
                <a:ahLst/>
                <a:cxnLst/>
                <a:rect l="0" t="0" r="0" b="0"/>
                <a:pathLst>
                  <a:path w="550" h="579">
                    <a:moveTo>
                      <a:pt x="271" y="0"/>
                    </a:moveTo>
                    <a:lnTo>
                      <a:pt x="339" y="9"/>
                    </a:lnTo>
                    <a:lnTo>
                      <a:pt x="373" y="53"/>
                    </a:lnTo>
                    <a:lnTo>
                      <a:pt x="389" y="141"/>
                    </a:lnTo>
                    <a:lnTo>
                      <a:pt x="378" y="247"/>
                    </a:lnTo>
                    <a:lnTo>
                      <a:pt x="351" y="313"/>
                    </a:lnTo>
                    <a:lnTo>
                      <a:pt x="321" y="398"/>
                    </a:lnTo>
                    <a:lnTo>
                      <a:pt x="504" y="503"/>
                    </a:lnTo>
                    <a:lnTo>
                      <a:pt x="550" y="543"/>
                    </a:lnTo>
                    <a:lnTo>
                      <a:pt x="523" y="579"/>
                    </a:lnTo>
                    <a:lnTo>
                      <a:pt x="432" y="503"/>
                    </a:lnTo>
                    <a:lnTo>
                      <a:pt x="293" y="450"/>
                    </a:lnTo>
                    <a:lnTo>
                      <a:pt x="229" y="516"/>
                    </a:lnTo>
                    <a:lnTo>
                      <a:pt x="160" y="565"/>
                    </a:lnTo>
                    <a:lnTo>
                      <a:pt x="102" y="569"/>
                    </a:lnTo>
                    <a:lnTo>
                      <a:pt x="45" y="565"/>
                    </a:lnTo>
                    <a:lnTo>
                      <a:pt x="19" y="525"/>
                    </a:lnTo>
                    <a:lnTo>
                      <a:pt x="0" y="437"/>
                    </a:lnTo>
                    <a:lnTo>
                      <a:pt x="0" y="339"/>
                    </a:lnTo>
                    <a:lnTo>
                      <a:pt x="22" y="265"/>
                    </a:lnTo>
                    <a:lnTo>
                      <a:pt x="99" y="145"/>
                    </a:lnTo>
                    <a:lnTo>
                      <a:pt x="184" y="66"/>
                    </a:lnTo>
                    <a:lnTo>
                      <a:pt x="241" y="22"/>
                    </a:lnTo>
                    <a:lnTo>
                      <a:pt x="293" y="9"/>
                    </a:lnTo>
                    <a:lnTo>
                      <a:pt x="271"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4" name="任意多边形 391193"/>
              <p:cNvSpPr/>
              <p:nvPr/>
            </p:nvSpPr>
            <p:spPr>
              <a:xfrm>
                <a:off x="935" y="602"/>
                <a:ext cx="283" cy="126"/>
              </a:xfrm>
              <a:custGeom>
                <a:avLst/>
                <a:gdLst/>
                <a:ahLst/>
                <a:cxnLst/>
                <a:rect l="0" t="0" r="0" b="0"/>
                <a:pathLst>
                  <a:path w="1134" h="505">
                    <a:moveTo>
                      <a:pt x="12" y="0"/>
                    </a:moveTo>
                    <a:lnTo>
                      <a:pt x="119" y="15"/>
                    </a:lnTo>
                    <a:lnTo>
                      <a:pt x="313" y="103"/>
                    </a:lnTo>
                    <a:lnTo>
                      <a:pt x="481" y="174"/>
                    </a:lnTo>
                    <a:lnTo>
                      <a:pt x="669" y="235"/>
                    </a:lnTo>
                    <a:lnTo>
                      <a:pt x="803" y="301"/>
                    </a:lnTo>
                    <a:lnTo>
                      <a:pt x="986" y="373"/>
                    </a:lnTo>
                    <a:lnTo>
                      <a:pt x="1134" y="438"/>
                    </a:lnTo>
                    <a:lnTo>
                      <a:pt x="1126" y="465"/>
                    </a:lnTo>
                    <a:lnTo>
                      <a:pt x="1081" y="478"/>
                    </a:lnTo>
                    <a:lnTo>
                      <a:pt x="951" y="408"/>
                    </a:lnTo>
                    <a:lnTo>
                      <a:pt x="943" y="452"/>
                    </a:lnTo>
                    <a:lnTo>
                      <a:pt x="909" y="491"/>
                    </a:lnTo>
                    <a:lnTo>
                      <a:pt x="860" y="505"/>
                    </a:lnTo>
                    <a:lnTo>
                      <a:pt x="806" y="474"/>
                    </a:lnTo>
                    <a:lnTo>
                      <a:pt x="767" y="434"/>
                    </a:lnTo>
                    <a:lnTo>
                      <a:pt x="772" y="373"/>
                    </a:lnTo>
                    <a:lnTo>
                      <a:pt x="783" y="342"/>
                    </a:lnTo>
                    <a:lnTo>
                      <a:pt x="657" y="279"/>
                    </a:lnTo>
                    <a:lnTo>
                      <a:pt x="596" y="266"/>
                    </a:lnTo>
                    <a:lnTo>
                      <a:pt x="481" y="240"/>
                    </a:lnTo>
                    <a:lnTo>
                      <a:pt x="325" y="183"/>
                    </a:lnTo>
                    <a:lnTo>
                      <a:pt x="199" y="120"/>
                    </a:lnTo>
                    <a:lnTo>
                      <a:pt x="108" y="94"/>
                    </a:lnTo>
                    <a:lnTo>
                      <a:pt x="12" y="103"/>
                    </a:lnTo>
                    <a:lnTo>
                      <a:pt x="0" y="37"/>
                    </a:lnTo>
                    <a:lnTo>
                      <a:pt x="39" y="0"/>
                    </a:lnTo>
                    <a:lnTo>
                      <a:pt x="62" y="0"/>
                    </a:lnTo>
                    <a:lnTo>
                      <a:pt x="12"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5" name="任意多边形 391194"/>
              <p:cNvSpPr/>
              <p:nvPr/>
            </p:nvSpPr>
            <p:spPr>
              <a:xfrm>
                <a:off x="858" y="600"/>
                <a:ext cx="93" cy="270"/>
              </a:xfrm>
              <a:custGeom>
                <a:avLst/>
                <a:gdLst/>
                <a:ahLst/>
                <a:cxnLst/>
                <a:rect l="0" t="0" r="0" b="0"/>
                <a:pathLst>
                  <a:path w="373" h="1082">
                    <a:moveTo>
                      <a:pt x="213" y="0"/>
                    </a:moveTo>
                    <a:lnTo>
                      <a:pt x="262" y="0"/>
                    </a:lnTo>
                    <a:lnTo>
                      <a:pt x="305" y="21"/>
                    </a:lnTo>
                    <a:lnTo>
                      <a:pt x="350" y="88"/>
                    </a:lnTo>
                    <a:lnTo>
                      <a:pt x="366" y="172"/>
                    </a:lnTo>
                    <a:lnTo>
                      <a:pt x="373" y="379"/>
                    </a:lnTo>
                    <a:lnTo>
                      <a:pt x="362" y="556"/>
                    </a:lnTo>
                    <a:lnTo>
                      <a:pt x="327" y="737"/>
                    </a:lnTo>
                    <a:lnTo>
                      <a:pt x="282" y="923"/>
                    </a:lnTo>
                    <a:lnTo>
                      <a:pt x="228" y="1034"/>
                    </a:lnTo>
                    <a:lnTo>
                      <a:pt x="160" y="1082"/>
                    </a:lnTo>
                    <a:lnTo>
                      <a:pt x="103" y="1082"/>
                    </a:lnTo>
                    <a:lnTo>
                      <a:pt x="34" y="1034"/>
                    </a:lnTo>
                    <a:lnTo>
                      <a:pt x="8" y="962"/>
                    </a:lnTo>
                    <a:lnTo>
                      <a:pt x="0" y="835"/>
                    </a:lnTo>
                    <a:lnTo>
                      <a:pt x="8" y="676"/>
                    </a:lnTo>
                    <a:lnTo>
                      <a:pt x="42" y="477"/>
                    </a:lnTo>
                    <a:lnTo>
                      <a:pt x="88" y="233"/>
                    </a:lnTo>
                    <a:lnTo>
                      <a:pt x="145" y="48"/>
                    </a:lnTo>
                    <a:lnTo>
                      <a:pt x="179" y="21"/>
                    </a:lnTo>
                    <a:lnTo>
                      <a:pt x="213"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6" name="任意多边形 391195"/>
              <p:cNvSpPr/>
              <p:nvPr/>
            </p:nvSpPr>
            <p:spPr>
              <a:xfrm>
                <a:off x="760" y="585"/>
                <a:ext cx="132" cy="249"/>
              </a:xfrm>
              <a:custGeom>
                <a:avLst/>
                <a:gdLst/>
                <a:ahLst/>
                <a:cxnLst/>
                <a:rect l="0" t="0" r="0" b="0"/>
                <a:pathLst>
                  <a:path w="528" h="994">
                    <a:moveTo>
                      <a:pt x="401" y="40"/>
                    </a:moveTo>
                    <a:lnTo>
                      <a:pt x="459" y="0"/>
                    </a:lnTo>
                    <a:lnTo>
                      <a:pt x="501" y="0"/>
                    </a:lnTo>
                    <a:lnTo>
                      <a:pt x="528" y="31"/>
                    </a:lnTo>
                    <a:lnTo>
                      <a:pt x="513" y="93"/>
                    </a:lnTo>
                    <a:lnTo>
                      <a:pt x="478" y="132"/>
                    </a:lnTo>
                    <a:lnTo>
                      <a:pt x="413" y="172"/>
                    </a:lnTo>
                    <a:lnTo>
                      <a:pt x="287" y="230"/>
                    </a:lnTo>
                    <a:lnTo>
                      <a:pt x="127" y="331"/>
                    </a:lnTo>
                    <a:lnTo>
                      <a:pt x="65" y="335"/>
                    </a:lnTo>
                    <a:lnTo>
                      <a:pt x="99" y="429"/>
                    </a:lnTo>
                    <a:lnTo>
                      <a:pt x="168" y="530"/>
                    </a:lnTo>
                    <a:lnTo>
                      <a:pt x="225" y="654"/>
                    </a:lnTo>
                    <a:lnTo>
                      <a:pt x="248" y="781"/>
                    </a:lnTo>
                    <a:lnTo>
                      <a:pt x="237" y="822"/>
                    </a:lnTo>
                    <a:lnTo>
                      <a:pt x="202" y="848"/>
                    </a:lnTo>
                    <a:lnTo>
                      <a:pt x="156" y="866"/>
                    </a:lnTo>
                    <a:lnTo>
                      <a:pt x="111" y="905"/>
                    </a:lnTo>
                    <a:lnTo>
                      <a:pt x="91" y="945"/>
                    </a:lnTo>
                    <a:lnTo>
                      <a:pt x="80" y="994"/>
                    </a:lnTo>
                    <a:lnTo>
                      <a:pt x="45" y="994"/>
                    </a:lnTo>
                    <a:lnTo>
                      <a:pt x="34" y="958"/>
                    </a:lnTo>
                    <a:lnTo>
                      <a:pt x="57" y="901"/>
                    </a:lnTo>
                    <a:lnTo>
                      <a:pt x="122" y="861"/>
                    </a:lnTo>
                    <a:lnTo>
                      <a:pt x="161" y="822"/>
                    </a:lnTo>
                    <a:lnTo>
                      <a:pt x="195" y="800"/>
                    </a:lnTo>
                    <a:lnTo>
                      <a:pt x="207" y="759"/>
                    </a:lnTo>
                    <a:lnTo>
                      <a:pt x="191" y="654"/>
                    </a:lnTo>
                    <a:lnTo>
                      <a:pt x="138" y="574"/>
                    </a:lnTo>
                    <a:lnTo>
                      <a:pt x="91" y="503"/>
                    </a:lnTo>
                    <a:lnTo>
                      <a:pt x="34" y="424"/>
                    </a:lnTo>
                    <a:lnTo>
                      <a:pt x="0" y="348"/>
                    </a:lnTo>
                    <a:lnTo>
                      <a:pt x="0" y="305"/>
                    </a:lnTo>
                    <a:lnTo>
                      <a:pt x="30" y="283"/>
                    </a:lnTo>
                    <a:lnTo>
                      <a:pt x="148" y="204"/>
                    </a:lnTo>
                    <a:lnTo>
                      <a:pt x="264" y="132"/>
                    </a:lnTo>
                    <a:lnTo>
                      <a:pt x="379" y="66"/>
                    </a:lnTo>
                    <a:lnTo>
                      <a:pt x="401" y="4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7" name="任意多边形 391196"/>
              <p:cNvSpPr/>
              <p:nvPr/>
            </p:nvSpPr>
            <p:spPr>
              <a:xfrm>
                <a:off x="887" y="846"/>
                <a:ext cx="87" cy="270"/>
              </a:xfrm>
              <a:custGeom>
                <a:avLst/>
                <a:gdLst/>
                <a:ahLst/>
                <a:cxnLst/>
                <a:rect l="0" t="0" r="0" b="0"/>
                <a:pathLst>
                  <a:path w="351" h="1078">
                    <a:moveTo>
                      <a:pt x="65" y="124"/>
                    </a:moveTo>
                    <a:lnTo>
                      <a:pt x="19" y="52"/>
                    </a:lnTo>
                    <a:lnTo>
                      <a:pt x="34" y="0"/>
                    </a:lnTo>
                    <a:lnTo>
                      <a:pt x="80" y="0"/>
                    </a:lnTo>
                    <a:lnTo>
                      <a:pt x="134" y="57"/>
                    </a:lnTo>
                    <a:lnTo>
                      <a:pt x="202" y="176"/>
                    </a:lnTo>
                    <a:lnTo>
                      <a:pt x="241" y="292"/>
                    </a:lnTo>
                    <a:lnTo>
                      <a:pt x="275" y="401"/>
                    </a:lnTo>
                    <a:lnTo>
                      <a:pt x="287" y="504"/>
                    </a:lnTo>
                    <a:lnTo>
                      <a:pt x="282" y="556"/>
                    </a:lnTo>
                    <a:lnTo>
                      <a:pt x="248" y="622"/>
                    </a:lnTo>
                    <a:lnTo>
                      <a:pt x="191" y="799"/>
                    </a:lnTo>
                    <a:lnTo>
                      <a:pt x="126" y="901"/>
                    </a:lnTo>
                    <a:lnTo>
                      <a:pt x="111" y="945"/>
                    </a:lnTo>
                    <a:lnTo>
                      <a:pt x="172" y="954"/>
                    </a:lnTo>
                    <a:lnTo>
                      <a:pt x="253" y="954"/>
                    </a:lnTo>
                    <a:lnTo>
                      <a:pt x="351" y="994"/>
                    </a:lnTo>
                    <a:lnTo>
                      <a:pt x="344" y="1025"/>
                    </a:lnTo>
                    <a:lnTo>
                      <a:pt x="328" y="1060"/>
                    </a:lnTo>
                    <a:lnTo>
                      <a:pt x="298" y="1078"/>
                    </a:lnTo>
                    <a:lnTo>
                      <a:pt x="237" y="1051"/>
                    </a:lnTo>
                    <a:lnTo>
                      <a:pt x="172" y="1012"/>
                    </a:lnTo>
                    <a:lnTo>
                      <a:pt x="80" y="1007"/>
                    </a:lnTo>
                    <a:lnTo>
                      <a:pt x="23" y="1021"/>
                    </a:lnTo>
                    <a:lnTo>
                      <a:pt x="0" y="999"/>
                    </a:lnTo>
                    <a:lnTo>
                      <a:pt x="0" y="967"/>
                    </a:lnTo>
                    <a:lnTo>
                      <a:pt x="31" y="932"/>
                    </a:lnTo>
                    <a:lnTo>
                      <a:pt x="80" y="875"/>
                    </a:lnTo>
                    <a:lnTo>
                      <a:pt x="168" y="729"/>
                    </a:lnTo>
                    <a:lnTo>
                      <a:pt x="207" y="600"/>
                    </a:lnTo>
                    <a:lnTo>
                      <a:pt x="217" y="477"/>
                    </a:lnTo>
                    <a:lnTo>
                      <a:pt x="214" y="410"/>
                    </a:lnTo>
                    <a:lnTo>
                      <a:pt x="183" y="292"/>
                    </a:lnTo>
                    <a:lnTo>
                      <a:pt x="103" y="163"/>
                    </a:lnTo>
                    <a:lnTo>
                      <a:pt x="46" y="97"/>
                    </a:lnTo>
                    <a:lnTo>
                      <a:pt x="65" y="12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198" name="任意多边形 391197"/>
              <p:cNvSpPr/>
              <p:nvPr/>
            </p:nvSpPr>
            <p:spPr>
              <a:xfrm>
                <a:off x="752" y="828"/>
                <a:ext cx="129" cy="297"/>
              </a:xfrm>
              <a:custGeom>
                <a:avLst/>
                <a:gdLst/>
                <a:ahLst/>
                <a:cxnLst/>
                <a:rect l="0" t="0" r="0" b="0"/>
                <a:pathLst>
                  <a:path w="516" h="1188">
                    <a:moveTo>
                      <a:pt x="302" y="208"/>
                    </a:moveTo>
                    <a:lnTo>
                      <a:pt x="378" y="92"/>
                    </a:lnTo>
                    <a:lnTo>
                      <a:pt x="447" y="0"/>
                    </a:lnTo>
                    <a:lnTo>
                      <a:pt x="493" y="9"/>
                    </a:lnTo>
                    <a:lnTo>
                      <a:pt x="516" y="48"/>
                    </a:lnTo>
                    <a:lnTo>
                      <a:pt x="516" y="120"/>
                    </a:lnTo>
                    <a:lnTo>
                      <a:pt x="473" y="159"/>
                    </a:lnTo>
                    <a:lnTo>
                      <a:pt x="401" y="212"/>
                    </a:lnTo>
                    <a:lnTo>
                      <a:pt x="344" y="278"/>
                    </a:lnTo>
                    <a:lnTo>
                      <a:pt x="279" y="367"/>
                    </a:lnTo>
                    <a:lnTo>
                      <a:pt x="253" y="433"/>
                    </a:lnTo>
                    <a:lnTo>
                      <a:pt x="222" y="513"/>
                    </a:lnTo>
                    <a:lnTo>
                      <a:pt x="207" y="618"/>
                    </a:lnTo>
                    <a:lnTo>
                      <a:pt x="207" y="716"/>
                    </a:lnTo>
                    <a:lnTo>
                      <a:pt x="222" y="835"/>
                    </a:lnTo>
                    <a:lnTo>
                      <a:pt x="264" y="950"/>
                    </a:lnTo>
                    <a:lnTo>
                      <a:pt x="298" y="1016"/>
                    </a:lnTo>
                    <a:lnTo>
                      <a:pt x="321" y="1060"/>
                    </a:lnTo>
                    <a:lnTo>
                      <a:pt x="321" y="1096"/>
                    </a:lnTo>
                    <a:lnTo>
                      <a:pt x="298" y="1109"/>
                    </a:lnTo>
                    <a:lnTo>
                      <a:pt x="245" y="1109"/>
                    </a:lnTo>
                    <a:lnTo>
                      <a:pt x="160" y="1127"/>
                    </a:lnTo>
                    <a:lnTo>
                      <a:pt x="96" y="1153"/>
                    </a:lnTo>
                    <a:lnTo>
                      <a:pt x="57" y="1188"/>
                    </a:lnTo>
                    <a:lnTo>
                      <a:pt x="23" y="1175"/>
                    </a:lnTo>
                    <a:lnTo>
                      <a:pt x="0" y="1127"/>
                    </a:lnTo>
                    <a:lnTo>
                      <a:pt x="3" y="1086"/>
                    </a:lnTo>
                    <a:lnTo>
                      <a:pt x="68" y="1055"/>
                    </a:lnTo>
                    <a:lnTo>
                      <a:pt x="171" y="1046"/>
                    </a:lnTo>
                    <a:lnTo>
                      <a:pt x="267" y="1046"/>
                    </a:lnTo>
                    <a:lnTo>
                      <a:pt x="230" y="994"/>
                    </a:lnTo>
                    <a:lnTo>
                      <a:pt x="210" y="928"/>
                    </a:lnTo>
                    <a:lnTo>
                      <a:pt x="183" y="835"/>
                    </a:lnTo>
                    <a:lnTo>
                      <a:pt x="153" y="738"/>
                    </a:lnTo>
                    <a:lnTo>
                      <a:pt x="153" y="623"/>
                    </a:lnTo>
                    <a:lnTo>
                      <a:pt x="160" y="513"/>
                    </a:lnTo>
                    <a:lnTo>
                      <a:pt x="194" y="411"/>
                    </a:lnTo>
                    <a:lnTo>
                      <a:pt x="256" y="278"/>
                    </a:lnTo>
                    <a:lnTo>
                      <a:pt x="302" y="208"/>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91199" name="组合 391198"/>
            <p:cNvGrpSpPr/>
            <p:nvPr/>
          </p:nvGrpSpPr>
          <p:grpSpPr>
            <a:xfrm>
              <a:off x="717" y="2832"/>
              <a:ext cx="176" cy="172"/>
              <a:chOff x="1919" y="103"/>
              <a:chExt cx="176" cy="172"/>
            </a:xfrm>
            <a:grpFill/>
          </p:grpSpPr>
          <p:sp>
            <p:nvSpPr>
              <p:cNvPr id="391200" name="任意多边形 391199"/>
              <p:cNvSpPr/>
              <p:nvPr/>
            </p:nvSpPr>
            <p:spPr>
              <a:xfrm>
                <a:off x="1982" y="170"/>
                <a:ext cx="59" cy="105"/>
              </a:xfrm>
              <a:custGeom>
                <a:avLst/>
                <a:gdLst/>
                <a:ahLst/>
                <a:cxnLst/>
                <a:rect l="0" t="0" r="0" b="0"/>
                <a:pathLst>
                  <a:path w="178" h="316">
                    <a:moveTo>
                      <a:pt x="58" y="286"/>
                    </a:moveTo>
                    <a:lnTo>
                      <a:pt x="60" y="235"/>
                    </a:lnTo>
                    <a:lnTo>
                      <a:pt x="48" y="196"/>
                    </a:lnTo>
                    <a:lnTo>
                      <a:pt x="27" y="162"/>
                    </a:lnTo>
                    <a:lnTo>
                      <a:pt x="0" y="111"/>
                    </a:lnTo>
                    <a:lnTo>
                      <a:pt x="3" y="78"/>
                    </a:lnTo>
                    <a:lnTo>
                      <a:pt x="21" y="36"/>
                    </a:lnTo>
                    <a:lnTo>
                      <a:pt x="54" y="9"/>
                    </a:lnTo>
                    <a:lnTo>
                      <a:pt x="84" y="0"/>
                    </a:lnTo>
                    <a:lnTo>
                      <a:pt x="115" y="6"/>
                    </a:lnTo>
                    <a:lnTo>
                      <a:pt x="135" y="18"/>
                    </a:lnTo>
                    <a:lnTo>
                      <a:pt x="163" y="42"/>
                    </a:lnTo>
                    <a:lnTo>
                      <a:pt x="178" y="78"/>
                    </a:lnTo>
                    <a:lnTo>
                      <a:pt x="172" y="115"/>
                    </a:lnTo>
                    <a:lnTo>
                      <a:pt x="151" y="147"/>
                    </a:lnTo>
                    <a:lnTo>
                      <a:pt x="121" y="198"/>
                    </a:lnTo>
                    <a:lnTo>
                      <a:pt x="115" y="235"/>
                    </a:lnTo>
                    <a:lnTo>
                      <a:pt x="117" y="265"/>
                    </a:lnTo>
                    <a:lnTo>
                      <a:pt x="103" y="295"/>
                    </a:lnTo>
                    <a:lnTo>
                      <a:pt x="87" y="316"/>
                    </a:lnTo>
                    <a:lnTo>
                      <a:pt x="58" y="286"/>
                    </a:lnTo>
                    <a:close/>
                  </a:path>
                </a:pathLst>
              </a:custGeom>
              <a:grpFill/>
              <a:ln w="4763" cap="flat" cmpd="sng">
                <a:solidFill>
                  <a:schemeClr val="accent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1" name="任意多边形 391200"/>
              <p:cNvSpPr/>
              <p:nvPr/>
            </p:nvSpPr>
            <p:spPr>
              <a:xfrm>
                <a:off x="1919" y="164"/>
                <a:ext cx="43" cy="20"/>
              </a:xfrm>
              <a:custGeom>
                <a:avLst/>
                <a:gdLst/>
                <a:ahLst/>
                <a:cxnLst/>
                <a:rect l="0" t="0" r="0" b="0"/>
                <a:pathLst>
                  <a:path w="130" h="60">
                    <a:moveTo>
                      <a:pt x="130" y="60"/>
                    </a:moveTo>
                    <a:lnTo>
                      <a:pt x="21" y="41"/>
                    </a:lnTo>
                    <a:lnTo>
                      <a:pt x="0" y="20"/>
                    </a:lnTo>
                    <a:lnTo>
                      <a:pt x="8" y="2"/>
                    </a:lnTo>
                    <a:lnTo>
                      <a:pt x="33" y="0"/>
                    </a:lnTo>
                    <a:lnTo>
                      <a:pt x="130" y="60"/>
                    </a:lnTo>
                    <a:close/>
                  </a:path>
                </a:pathLst>
              </a:custGeom>
              <a:grpFill/>
              <a:ln w="9525" cap="flat" cmpd="sng">
                <a:solidFill>
                  <a:schemeClr val="accent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2" name="任意多边形 391201"/>
              <p:cNvSpPr/>
              <p:nvPr/>
            </p:nvSpPr>
            <p:spPr>
              <a:xfrm>
                <a:off x="1962" y="111"/>
                <a:ext cx="19" cy="34"/>
              </a:xfrm>
              <a:custGeom>
                <a:avLst/>
                <a:gdLst/>
                <a:ahLst/>
                <a:cxnLst/>
                <a:rect l="0" t="0" r="0" b="0"/>
                <a:pathLst>
                  <a:path w="57" h="100">
                    <a:moveTo>
                      <a:pt x="57" y="100"/>
                    </a:moveTo>
                    <a:lnTo>
                      <a:pt x="0" y="37"/>
                    </a:lnTo>
                    <a:lnTo>
                      <a:pt x="5" y="10"/>
                    </a:lnTo>
                    <a:lnTo>
                      <a:pt x="33" y="0"/>
                    </a:lnTo>
                    <a:lnTo>
                      <a:pt x="48" y="19"/>
                    </a:lnTo>
                    <a:lnTo>
                      <a:pt x="57" y="100"/>
                    </a:lnTo>
                    <a:close/>
                  </a:path>
                </a:pathLst>
              </a:custGeom>
              <a:grpFill/>
              <a:ln w="9525" cap="flat" cmpd="sng">
                <a:solidFill>
                  <a:schemeClr val="accent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3" name="任意多边形 391202"/>
              <p:cNvSpPr/>
              <p:nvPr/>
            </p:nvSpPr>
            <p:spPr>
              <a:xfrm>
                <a:off x="2023" y="103"/>
                <a:ext cx="16" cy="40"/>
              </a:xfrm>
              <a:custGeom>
                <a:avLst/>
                <a:gdLst/>
                <a:ahLst/>
                <a:cxnLst/>
                <a:rect l="0" t="0" r="0" b="0"/>
                <a:pathLst>
                  <a:path w="49" h="120">
                    <a:moveTo>
                      <a:pt x="7" y="120"/>
                    </a:moveTo>
                    <a:lnTo>
                      <a:pt x="0" y="31"/>
                    </a:lnTo>
                    <a:lnTo>
                      <a:pt x="26" y="0"/>
                    </a:lnTo>
                    <a:lnTo>
                      <a:pt x="49" y="13"/>
                    </a:lnTo>
                    <a:lnTo>
                      <a:pt x="46" y="37"/>
                    </a:lnTo>
                    <a:lnTo>
                      <a:pt x="7" y="120"/>
                    </a:lnTo>
                    <a:close/>
                  </a:path>
                </a:pathLst>
              </a:custGeom>
              <a:grpFill/>
              <a:ln w="9525" cap="flat" cmpd="sng">
                <a:solidFill>
                  <a:schemeClr val="accent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4" name="任意多边形 391203"/>
              <p:cNvSpPr/>
              <p:nvPr/>
            </p:nvSpPr>
            <p:spPr>
              <a:xfrm>
                <a:off x="2056" y="134"/>
                <a:ext cx="39" cy="25"/>
              </a:xfrm>
              <a:custGeom>
                <a:avLst/>
                <a:gdLst/>
                <a:ahLst/>
                <a:cxnLst/>
                <a:rect l="0" t="0" r="0" b="0"/>
                <a:pathLst>
                  <a:path w="117" h="75">
                    <a:moveTo>
                      <a:pt x="0" y="75"/>
                    </a:moveTo>
                    <a:lnTo>
                      <a:pt x="87" y="0"/>
                    </a:lnTo>
                    <a:lnTo>
                      <a:pt x="117" y="14"/>
                    </a:lnTo>
                    <a:lnTo>
                      <a:pt x="115" y="39"/>
                    </a:lnTo>
                    <a:lnTo>
                      <a:pt x="99" y="51"/>
                    </a:lnTo>
                    <a:lnTo>
                      <a:pt x="0" y="75"/>
                    </a:lnTo>
                    <a:close/>
                  </a:path>
                </a:pathLst>
              </a:custGeom>
              <a:grpFill/>
              <a:ln w="9525" cap="flat" cmpd="sng">
                <a:solidFill>
                  <a:schemeClr val="accent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91205" name="组合 391204"/>
            <p:cNvGrpSpPr/>
            <p:nvPr/>
          </p:nvGrpSpPr>
          <p:grpSpPr>
            <a:xfrm>
              <a:off x="670" y="2890"/>
              <a:ext cx="324" cy="925"/>
              <a:chOff x="1872" y="161"/>
              <a:chExt cx="324" cy="925"/>
            </a:xfrm>
            <a:grpFill/>
          </p:grpSpPr>
          <p:sp>
            <p:nvSpPr>
              <p:cNvPr id="391206" name="任意多边形 391205"/>
              <p:cNvSpPr/>
              <p:nvPr/>
            </p:nvSpPr>
            <p:spPr>
              <a:xfrm>
                <a:off x="1930" y="314"/>
                <a:ext cx="163" cy="161"/>
              </a:xfrm>
              <a:custGeom>
                <a:avLst/>
                <a:gdLst/>
                <a:ahLst/>
                <a:cxnLst/>
                <a:rect l="0" t="0" r="0" b="0"/>
                <a:pathLst>
                  <a:path w="488" h="483">
                    <a:moveTo>
                      <a:pt x="319" y="139"/>
                    </a:moveTo>
                    <a:lnTo>
                      <a:pt x="259" y="49"/>
                    </a:lnTo>
                    <a:lnTo>
                      <a:pt x="198" y="0"/>
                    </a:lnTo>
                    <a:lnTo>
                      <a:pt x="127" y="0"/>
                    </a:lnTo>
                    <a:lnTo>
                      <a:pt x="48" y="31"/>
                    </a:lnTo>
                    <a:lnTo>
                      <a:pt x="12" y="84"/>
                    </a:lnTo>
                    <a:lnTo>
                      <a:pt x="0" y="157"/>
                    </a:lnTo>
                    <a:lnTo>
                      <a:pt x="12" y="254"/>
                    </a:lnTo>
                    <a:lnTo>
                      <a:pt x="60" y="362"/>
                    </a:lnTo>
                    <a:lnTo>
                      <a:pt x="145" y="435"/>
                    </a:lnTo>
                    <a:lnTo>
                      <a:pt x="210" y="471"/>
                    </a:lnTo>
                    <a:lnTo>
                      <a:pt x="277" y="483"/>
                    </a:lnTo>
                    <a:lnTo>
                      <a:pt x="331" y="465"/>
                    </a:lnTo>
                    <a:lnTo>
                      <a:pt x="360" y="435"/>
                    </a:lnTo>
                    <a:lnTo>
                      <a:pt x="380" y="362"/>
                    </a:lnTo>
                    <a:lnTo>
                      <a:pt x="374" y="277"/>
                    </a:lnTo>
                    <a:lnTo>
                      <a:pt x="355" y="206"/>
                    </a:lnTo>
                    <a:lnTo>
                      <a:pt x="475" y="139"/>
                    </a:lnTo>
                    <a:lnTo>
                      <a:pt x="488" y="109"/>
                    </a:lnTo>
                    <a:lnTo>
                      <a:pt x="475" y="96"/>
                    </a:lnTo>
                    <a:lnTo>
                      <a:pt x="343" y="175"/>
                    </a:lnTo>
                    <a:lnTo>
                      <a:pt x="319" y="139"/>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7" name="任意多边形 391206"/>
              <p:cNvSpPr/>
              <p:nvPr/>
            </p:nvSpPr>
            <p:spPr>
              <a:xfrm>
                <a:off x="2047" y="161"/>
                <a:ext cx="145" cy="360"/>
              </a:xfrm>
              <a:custGeom>
                <a:avLst/>
                <a:gdLst/>
                <a:ahLst/>
                <a:cxnLst/>
                <a:rect l="0" t="0" r="0" b="0"/>
                <a:pathLst>
                  <a:path w="434" h="1079">
                    <a:moveTo>
                      <a:pt x="120" y="911"/>
                    </a:moveTo>
                    <a:lnTo>
                      <a:pt x="42" y="970"/>
                    </a:lnTo>
                    <a:lnTo>
                      <a:pt x="18" y="989"/>
                    </a:lnTo>
                    <a:lnTo>
                      <a:pt x="0" y="1031"/>
                    </a:lnTo>
                    <a:lnTo>
                      <a:pt x="24" y="1073"/>
                    </a:lnTo>
                    <a:lnTo>
                      <a:pt x="47" y="1079"/>
                    </a:lnTo>
                    <a:lnTo>
                      <a:pt x="120" y="1055"/>
                    </a:lnTo>
                    <a:lnTo>
                      <a:pt x="229" y="970"/>
                    </a:lnTo>
                    <a:lnTo>
                      <a:pt x="325" y="869"/>
                    </a:lnTo>
                    <a:lnTo>
                      <a:pt x="428" y="753"/>
                    </a:lnTo>
                    <a:lnTo>
                      <a:pt x="434" y="706"/>
                    </a:lnTo>
                    <a:lnTo>
                      <a:pt x="434" y="573"/>
                    </a:lnTo>
                    <a:lnTo>
                      <a:pt x="404" y="368"/>
                    </a:lnTo>
                    <a:lnTo>
                      <a:pt x="422" y="248"/>
                    </a:lnTo>
                    <a:lnTo>
                      <a:pt x="434" y="199"/>
                    </a:lnTo>
                    <a:lnTo>
                      <a:pt x="416" y="175"/>
                    </a:lnTo>
                    <a:lnTo>
                      <a:pt x="373" y="151"/>
                    </a:lnTo>
                    <a:lnTo>
                      <a:pt x="343" y="134"/>
                    </a:lnTo>
                    <a:lnTo>
                      <a:pt x="361" y="25"/>
                    </a:lnTo>
                    <a:lnTo>
                      <a:pt x="349" y="0"/>
                    </a:lnTo>
                    <a:lnTo>
                      <a:pt x="325" y="7"/>
                    </a:lnTo>
                    <a:lnTo>
                      <a:pt x="313" y="145"/>
                    </a:lnTo>
                    <a:lnTo>
                      <a:pt x="301" y="181"/>
                    </a:lnTo>
                    <a:lnTo>
                      <a:pt x="296" y="205"/>
                    </a:lnTo>
                    <a:lnTo>
                      <a:pt x="247" y="187"/>
                    </a:lnTo>
                    <a:lnTo>
                      <a:pt x="211" y="187"/>
                    </a:lnTo>
                    <a:lnTo>
                      <a:pt x="211" y="211"/>
                    </a:lnTo>
                    <a:lnTo>
                      <a:pt x="235" y="230"/>
                    </a:lnTo>
                    <a:lnTo>
                      <a:pt x="278" y="230"/>
                    </a:lnTo>
                    <a:lnTo>
                      <a:pt x="307" y="254"/>
                    </a:lnTo>
                    <a:lnTo>
                      <a:pt x="331" y="296"/>
                    </a:lnTo>
                    <a:lnTo>
                      <a:pt x="355" y="362"/>
                    </a:lnTo>
                    <a:lnTo>
                      <a:pt x="373" y="495"/>
                    </a:lnTo>
                    <a:lnTo>
                      <a:pt x="373" y="615"/>
                    </a:lnTo>
                    <a:lnTo>
                      <a:pt x="361" y="712"/>
                    </a:lnTo>
                    <a:lnTo>
                      <a:pt x="337" y="753"/>
                    </a:lnTo>
                    <a:lnTo>
                      <a:pt x="253" y="814"/>
                    </a:lnTo>
                    <a:lnTo>
                      <a:pt x="162" y="869"/>
                    </a:lnTo>
                    <a:lnTo>
                      <a:pt x="120" y="911"/>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8" name="任意多边形 391207"/>
              <p:cNvSpPr/>
              <p:nvPr/>
            </p:nvSpPr>
            <p:spPr>
              <a:xfrm>
                <a:off x="1872" y="493"/>
                <a:ext cx="131" cy="217"/>
              </a:xfrm>
              <a:custGeom>
                <a:avLst/>
                <a:gdLst/>
                <a:ahLst/>
                <a:cxnLst/>
                <a:rect l="0" t="0" r="0" b="0"/>
                <a:pathLst>
                  <a:path w="392" h="651">
                    <a:moveTo>
                      <a:pt x="392" y="18"/>
                    </a:moveTo>
                    <a:lnTo>
                      <a:pt x="349" y="0"/>
                    </a:lnTo>
                    <a:lnTo>
                      <a:pt x="259" y="6"/>
                    </a:lnTo>
                    <a:lnTo>
                      <a:pt x="180" y="67"/>
                    </a:lnTo>
                    <a:lnTo>
                      <a:pt x="66" y="193"/>
                    </a:lnTo>
                    <a:lnTo>
                      <a:pt x="6" y="296"/>
                    </a:lnTo>
                    <a:lnTo>
                      <a:pt x="0" y="332"/>
                    </a:lnTo>
                    <a:lnTo>
                      <a:pt x="30" y="398"/>
                    </a:lnTo>
                    <a:lnTo>
                      <a:pt x="95" y="428"/>
                    </a:lnTo>
                    <a:lnTo>
                      <a:pt x="180" y="464"/>
                    </a:lnTo>
                    <a:lnTo>
                      <a:pt x="247" y="482"/>
                    </a:lnTo>
                    <a:lnTo>
                      <a:pt x="277" y="513"/>
                    </a:lnTo>
                    <a:lnTo>
                      <a:pt x="259" y="555"/>
                    </a:lnTo>
                    <a:lnTo>
                      <a:pt x="211" y="603"/>
                    </a:lnTo>
                    <a:lnTo>
                      <a:pt x="150" y="609"/>
                    </a:lnTo>
                    <a:lnTo>
                      <a:pt x="109" y="590"/>
                    </a:lnTo>
                    <a:lnTo>
                      <a:pt x="83" y="609"/>
                    </a:lnTo>
                    <a:lnTo>
                      <a:pt x="89" y="633"/>
                    </a:lnTo>
                    <a:lnTo>
                      <a:pt x="138" y="651"/>
                    </a:lnTo>
                    <a:lnTo>
                      <a:pt x="211" y="651"/>
                    </a:lnTo>
                    <a:lnTo>
                      <a:pt x="277" y="633"/>
                    </a:lnTo>
                    <a:lnTo>
                      <a:pt x="314" y="609"/>
                    </a:lnTo>
                    <a:lnTo>
                      <a:pt x="338" y="567"/>
                    </a:lnTo>
                    <a:lnTo>
                      <a:pt x="349" y="519"/>
                    </a:lnTo>
                    <a:lnTo>
                      <a:pt x="320" y="476"/>
                    </a:lnTo>
                    <a:lnTo>
                      <a:pt x="247" y="446"/>
                    </a:lnTo>
                    <a:lnTo>
                      <a:pt x="162" y="422"/>
                    </a:lnTo>
                    <a:lnTo>
                      <a:pt x="89" y="381"/>
                    </a:lnTo>
                    <a:lnTo>
                      <a:pt x="72" y="344"/>
                    </a:lnTo>
                    <a:lnTo>
                      <a:pt x="83" y="278"/>
                    </a:lnTo>
                    <a:lnTo>
                      <a:pt x="138" y="193"/>
                    </a:lnTo>
                    <a:lnTo>
                      <a:pt x="205" y="145"/>
                    </a:lnTo>
                    <a:lnTo>
                      <a:pt x="308" y="109"/>
                    </a:lnTo>
                    <a:lnTo>
                      <a:pt x="392" y="91"/>
                    </a:lnTo>
                    <a:lnTo>
                      <a:pt x="392" y="42"/>
                    </a:lnTo>
                    <a:lnTo>
                      <a:pt x="392" y="18"/>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09" name="任意多边形 391208"/>
              <p:cNvSpPr/>
              <p:nvPr/>
            </p:nvSpPr>
            <p:spPr>
              <a:xfrm>
                <a:off x="1979" y="483"/>
                <a:ext cx="122" cy="267"/>
              </a:xfrm>
              <a:custGeom>
                <a:avLst/>
                <a:gdLst/>
                <a:ahLst/>
                <a:cxnLst/>
                <a:rect l="0" t="0" r="0" b="0"/>
                <a:pathLst>
                  <a:path w="367" h="801">
                    <a:moveTo>
                      <a:pt x="319" y="252"/>
                    </a:moveTo>
                    <a:lnTo>
                      <a:pt x="282" y="102"/>
                    </a:lnTo>
                    <a:lnTo>
                      <a:pt x="241" y="29"/>
                    </a:lnTo>
                    <a:lnTo>
                      <a:pt x="150" y="0"/>
                    </a:lnTo>
                    <a:lnTo>
                      <a:pt x="59" y="11"/>
                    </a:lnTo>
                    <a:lnTo>
                      <a:pt x="18" y="90"/>
                    </a:lnTo>
                    <a:lnTo>
                      <a:pt x="23" y="187"/>
                    </a:lnTo>
                    <a:lnTo>
                      <a:pt x="47" y="343"/>
                    </a:lnTo>
                    <a:lnTo>
                      <a:pt x="47" y="481"/>
                    </a:lnTo>
                    <a:lnTo>
                      <a:pt x="18" y="602"/>
                    </a:lnTo>
                    <a:lnTo>
                      <a:pt x="0" y="668"/>
                    </a:lnTo>
                    <a:lnTo>
                      <a:pt x="12" y="728"/>
                    </a:lnTo>
                    <a:lnTo>
                      <a:pt x="53" y="759"/>
                    </a:lnTo>
                    <a:lnTo>
                      <a:pt x="108" y="789"/>
                    </a:lnTo>
                    <a:lnTo>
                      <a:pt x="162" y="801"/>
                    </a:lnTo>
                    <a:lnTo>
                      <a:pt x="229" y="801"/>
                    </a:lnTo>
                    <a:lnTo>
                      <a:pt x="307" y="740"/>
                    </a:lnTo>
                    <a:lnTo>
                      <a:pt x="367" y="613"/>
                    </a:lnTo>
                    <a:lnTo>
                      <a:pt x="361" y="499"/>
                    </a:lnTo>
                    <a:lnTo>
                      <a:pt x="325" y="367"/>
                    </a:lnTo>
                    <a:lnTo>
                      <a:pt x="319" y="252"/>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10" name="任意多边形 391209"/>
              <p:cNvSpPr/>
              <p:nvPr/>
            </p:nvSpPr>
            <p:spPr>
              <a:xfrm>
                <a:off x="1942" y="700"/>
                <a:ext cx="93" cy="386"/>
              </a:xfrm>
              <a:custGeom>
                <a:avLst/>
                <a:gdLst/>
                <a:ahLst/>
                <a:cxnLst/>
                <a:rect l="0" t="0" r="0" b="0"/>
                <a:pathLst>
                  <a:path w="279" h="1158">
                    <a:moveTo>
                      <a:pt x="266" y="18"/>
                    </a:moveTo>
                    <a:lnTo>
                      <a:pt x="194" y="0"/>
                    </a:lnTo>
                    <a:lnTo>
                      <a:pt x="151" y="18"/>
                    </a:lnTo>
                    <a:lnTo>
                      <a:pt x="133" y="78"/>
                    </a:lnTo>
                    <a:lnTo>
                      <a:pt x="151" y="409"/>
                    </a:lnTo>
                    <a:lnTo>
                      <a:pt x="151" y="488"/>
                    </a:lnTo>
                    <a:lnTo>
                      <a:pt x="128" y="633"/>
                    </a:lnTo>
                    <a:lnTo>
                      <a:pt x="122" y="801"/>
                    </a:lnTo>
                    <a:lnTo>
                      <a:pt x="133" y="886"/>
                    </a:lnTo>
                    <a:lnTo>
                      <a:pt x="122" y="934"/>
                    </a:lnTo>
                    <a:lnTo>
                      <a:pt x="37" y="1006"/>
                    </a:lnTo>
                    <a:lnTo>
                      <a:pt x="0" y="1097"/>
                    </a:lnTo>
                    <a:lnTo>
                      <a:pt x="7" y="1127"/>
                    </a:lnTo>
                    <a:lnTo>
                      <a:pt x="73" y="1158"/>
                    </a:lnTo>
                    <a:lnTo>
                      <a:pt x="91" y="1145"/>
                    </a:lnTo>
                    <a:lnTo>
                      <a:pt x="98" y="1091"/>
                    </a:lnTo>
                    <a:lnTo>
                      <a:pt x="116" y="1012"/>
                    </a:lnTo>
                    <a:lnTo>
                      <a:pt x="145" y="977"/>
                    </a:lnTo>
                    <a:lnTo>
                      <a:pt x="181" y="953"/>
                    </a:lnTo>
                    <a:lnTo>
                      <a:pt x="212" y="922"/>
                    </a:lnTo>
                    <a:lnTo>
                      <a:pt x="218" y="898"/>
                    </a:lnTo>
                    <a:lnTo>
                      <a:pt x="200" y="868"/>
                    </a:lnTo>
                    <a:lnTo>
                      <a:pt x="181" y="850"/>
                    </a:lnTo>
                    <a:lnTo>
                      <a:pt x="169" y="778"/>
                    </a:lnTo>
                    <a:lnTo>
                      <a:pt x="181" y="626"/>
                    </a:lnTo>
                    <a:lnTo>
                      <a:pt x="224" y="452"/>
                    </a:lnTo>
                    <a:lnTo>
                      <a:pt x="266" y="313"/>
                    </a:lnTo>
                    <a:lnTo>
                      <a:pt x="279" y="145"/>
                    </a:lnTo>
                    <a:lnTo>
                      <a:pt x="266" y="18"/>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211" name="任意多边形 391210"/>
              <p:cNvSpPr/>
              <p:nvPr/>
            </p:nvSpPr>
            <p:spPr>
              <a:xfrm>
                <a:off x="2043" y="700"/>
                <a:ext cx="153" cy="325"/>
              </a:xfrm>
              <a:custGeom>
                <a:avLst/>
                <a:gdLst/>
                <a:ahLst/>
                <a:cxnLst/>
                <a:rect l="0" t="0" r="0" b="0"/>
                <a:pathLst>
                  <a:path w="458" h="977">
                    <a:moveTo>
                      <a:pt x="150" y="145"/>
                    </a:moveTo>
                    <a:lnTo>
                      <a:pt x="138" y="48"/>
                    </a:lnTo>
                    <a:lnTo>
                      <a:pt x="85" y="0"/>
                    </a:lnTo>
                    <a:lnTo>
                      <a:pt x="6" y="6"/>
                    </a:lnTo>
                    <a:lnTo>
                      <a:pt x="0" y="48"/>
                    </a:lnTo>
                    <a:lnTo>
                      <a:pt x="6" y="139"/>
                    </a:lnTo>
                    <a:lnTo>
                      <a:pt x="48" y="277"/>
                    </a:lnTo>
                    <a:lnTo>
                      <a:pt x="79" y="379"/>
                    </a:lnTo>
                    <a:lnTo>
                      <a:pt x="114" y="518"/>
                    </a:lnTo>
                    <a:lnTo>
                      <a:pt x="126" y="638"/>
                    </a:lnTo>
                    <a:lnTo>
                      <a:pt x="126" y="735"/>
                    </a:lnTo>
                    <a:lnTo>
                      <a:pt x="108" y="807"/>
                    </a:lnTo>
                    <a:lnTo>
                      <a:pt x="90" y="831"/>
                    </a:lnTo>
                    <a:lnTo>
                      <a:pt x="90" y="855"/>
                    </a:lnTo>
                    <a:lnTo>
                      <a:pt x="114" y="892"/>
                    </a:lnTo>
                    <a:lnTo>
                      <a:pt x="156" y="904"/>
                    </a:lnTo>
                    <a:lnTo>
                      <a:pt x="223" y="904"/>
                    </a:lnTo>
                    <a:lnTo>
                      <a:pt x="343" y="934"/>
                    </a:lnTo>
                    <a:lnTo>
                      <a:pt x="379" y="977"/>
                    </a:lnTo>
                    <a:lnTo>
                      <a:pt x="434" y="952"/>
                    </a:lnTo>
                    <a:lnTo>
                      <a:pt x="458" y="892"/>
                    </a:lnTo>
                    <a:lnTo>
                      <a:pt x="434" y="868"/>
                    </a:lnTo>
                    <a:lnTo>
                      <a:pt x="331" y="855"/>
                    </a:lnTo>
                    <a:lnTo>
                      <a:pt x="217" y="855"/>
                    </a:lnTo>
                    <a:lnTo>
                      <a:pt x="168" y="849"/>
                    </a:lnTo>
                    <a:lnTo>
                      <a:pt x="156" y="813"/>
                    </a:lnTo>
                    <a:lnTo>
                      <a:pt x="168" y="747"/>
                    </a:lnTo>
                    <a:lnTo>
                      <a:pt x="175" y="632"/>
                    </a:lnTo>
                    <a:lnTo>
                      <a:pt x="162" y="506"/>
                    </a:lnTo>
                    <a:lnTo>
                      <a:pt x="144" y="338"/>
                    </a:lnTo>
                    <a:lnTo>
                      <a:pt x="150" y="192"/>
                    </a:lnTo>
                    <a:lnTo>
                      <a:pt x="150" y="145"/>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nvGrpSpPr>
          <p:cNvPr id="63492" name="组合 391211"/>
          <p:cNvGrpSpPr/>
          <p:nvPr/>
        </p:nvGrpSpPr>
        <p:grpSpPr>
          <a:xfrm>
            <a:off x="611188" y="5373688"/>
            <a:ext cx="7993062" cy="1255712"/>
            <a:chOff x="1202" y="1423"/>
            <a:chExt cx="4311" cy="791"/>
          </a:xfrm>
        </p:grpSpPr>
        <p:sp>
          <p:nvSpPr>
            <p:cNvPr id="391213" name="文本框 391212"/>
            <p:cNvSpPr txBox="1"/>
            <p:nvPr/>
          </p:nvSpPr>
          <p:spPr>
            <a:xfrm>
              <a:off x="1279" y="1423"/>
              <a:ext cx="4234" cy="791"/>
            </a:xfrm>
            <a:prstGeom prst="rect">
              <a:avLst/>
            </a:prstGeom>
            <a:noFill/>
            <a:ln w="9525">
              <a:noFill/>
            </a:ln>
          </p:spPr>
          <p:txBody>
            <a:bodyPr>
              <a:spAutoFit/>
            </a:bodyPr>
            <a:lstStyle/>
            <a:p>
              <a:pPr marR="0" defTabSz="914400" eaLnBrk="0" hangingPunct="0">
                <a:lnSpc>
                  <a:spcPct val="115000"/>
                </a:lnSpc>
                <a:spcBef>
                  <a:spcPct val="25000"/>
                </a:spcBef>
                <a:buClrTx/>
                <a:buSzTx/>
                <a:buFont typeface="Arial" panose="020B0604020202020204" pitchFamily="34" charset="0"/>
                <a:buNone/>
                <a:defRPr/>
              </a:pPr>
              <a:r>
                <a:rPr kumimoji="0" lang="zh-CN" altLang="en-US" sz="2400" b="1" kern="1200" cap="none" spc="0" normalizeH="0" baseline="0" noProof="1">
                  <a:solidFill>
                    <a:srgbClr val="EF8D2B"/>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过程改进：</a:t>
              </a:r>
              <a:r>
                <a:rPr kumimoji="0" lang="zh-CN" altLang="en-US" b="1" kern="1200" cap="none" spc="0" normalizeH="0" baseline="0" noProof="1">
                  <a:solidFill>
                    <a:srgbClr val="005ED0"/>
                  </a:solidFill>
                  <a:effectLst>
                    <a:outerShdw blurRad="38100" dist="38100" dir="2700000">
                      <a:srgbClr val="C0C0C0"/>
                    </a:outerShdw>
                  </a:effectLst>
                  <a:latin typeface="Arial" panose="020B0604020202020204" pitchFamily="34" charset="0"/>
                  <a:ea typeface="宋体" panose="02010600030101010101" pitchFamily="2" charset="-122"/>
                  <a:cs typeface="+mn-cs"/>
                </a:rPr>
                <a:t>不断把项目成功的经验积累起来，形成可重复的过程，在组织中共享、实施、优化</a:t>
              </a:r>
              <a:r>
                <a:rPr kumimoji="0" lang="en-US" altLang="zh-CN" b="1" kern="1200" cap="none" spc="0" normalizeH="0" baseline="0" noProof="1">
                  <a:solidFill>
                    <a:srgbClr val="005ED0"/>
                  </a:solidFill>
                  <a:effectLst>
                    <a:outerShdw blurRad="38100" dist="38100" dir="2700000">
                      <a:srgbClr val="C0C0C0"/>
                    </a:outerShdw>
                  </a:effectLst>
                  <a:latin typeface="Arial" panose="020B0604020202020204" pitchFamily="34" charset="0"/>
                  <a:ea typeface="宋体" panose="02010600030101010101" pitchFamily="2" charset="-122"/>
                  <a:cs typeface="+mn-cs"/>
                </a:rPr>
                <a:t>.</a:t>
              </a:r>
              <a:endParaRPr kumimoji="0" lang="en-US" altLang="zh-CN" b="1" kern="1200" cap="none" spc="0" normalizeH="0" baseline="0" noProof="1">
                <a:solidFill>
                  <a:srgbClr val="005ED0"/>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R="0" defTabSz="914400" eaLnBrk="0" hangingPunct="0">
                <a:lnSpc>
                  <a:spcPct val="115000"/>
                </a:lnSpc>
                <a:spcBef>
                  <a:spcPct val="25000"/>
                </a:spcBef>
                <a:buClrTx/>
                <a:buSzTx/>
                <a:buFont typeface="Arial" panose="020B0604020202020204" pitchFamily="34" charset="0"/>
                <a:buNone/>
                <a:defRPr/>
              </a:pPr>
              <a:endParaRPr kumimoji="0" lang="en-US" altLang="zh-CN" sz="2000" b="1" kern="1200" cap="none" spc="0" normalizeH="0" baseline="0" noProof="1">
                <a:solidFill>
                  <a:srgbClr val="0066FF"/>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pic>
          <p:nvPicPr>
            <p:cNvPr id="63496" name="图片 391213"/>
            <p:cNvPicPr>
              <a:picLocks noChangeAspect="1"/>
            </p:cNvPicPr>
            <p:nvPr/>
          </p:nvPicPr>
          <p:blipFill>
            <a:blip r:embed="rId1"/>
            <a:stretch>
              <a:fillRect/>
            </a:stretch>
          </p:blipFill>
          <p:spPr>
            <a:xfrm>
              <a:off x="1202" y="1564"/>
              <a:ext cx="90" cy="90"/>
            </a:xfrm>
            <a:prstGeom prst="rect">
              <a:avLst/>
            </a:prstGeom>
            <a:noFill/>
            <a:ln w="9525">
              <a:noFill/>
            </a:ln>
          </p:spPr>
        </p:pic>
      </p:grpSp>
      <p:sp>
        <p:nvSpPr>
          <p:cNvPr id="63493"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349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394241"/>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solidFill>
                  <a:srgbClr val="000000"/>
                </a:solidFill>
                <a:latin typeface="黑体" panose="02010609060101010101" pitchFamily="49" charset="-122"/>
                <a:ea typeface="黑体" panose="02010609060101010101" pitchFamily="49" charset="-122"/>
              </a:rPr>
              <a:t>过程管理</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394243" name="内容占位符 394242"/>
          <p:cNvSpPr>
            <a:spLocks noGrp="1"/>
          </p:cNvSpPr>
          <p:nvPr>
            <p:ph idx="1"/>
          </p:nvPr>
        </p:nvSpPr>
        <p:spPr/>
        <p:txBody>
          <a:bodyPr vert="horz" wrap="square" lIns="91440" tIns="45720" rIns="91440" bIns="45720" anchor="t" anchorCtr="0"/>
          <a:p>
            <a:pPr eaLnBrk="1" hangingPunct="1">
              <a:buFont typeface="Wingdings" panose="05000000000000000000" pitchFamily="2" charset="2"/>
              <a:buChar char="q"/>
            </a:pPr>
            <a:r>
              <a:rPr lang="zh-CN" altLang="en-US" dirty="0">
                <a:solidFill>
                  <a:srgbClr val="0000FF"/>
                </a:solidFill>
                <a:latin typeface="黑体" panose="02010609060101010101" pitchFamily="49" charset="-122"/>
                <a:ea typeface="黑体" panose="02010609060101010101" pitchFamily="49" charset="-122"/>
              </a:rPr>
              <a:t>过程管理</a:t>
            </a:r>
            <a:r>
              <a:rPr lang="zh-CN" altLang="en-US" dirty="0">
                <a:solidFill>
                  <a:srgbClr val="000000"/>
                </a:solidFill>
                <a:latin typeface="黑体" panose="02010609060101010101" pitchFamily="49" charset="-122"/>
                <a:ea typeface="黑体" panose="02010609060101010101" pitchFamily="49" charset="-122"/>
              </a:rPr>
              <a:t>包括过程定义和过程改进。</a:t>
            </a:r>
            <a:endParaRPr lang="zh-CN" altLang="en-US" dirty="0">
              <a:solidFill>
                <a:srgbClr val="000000"/>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solidFill>
                  <a:srgbClr val="000000"/>
                </a:solidFill>
                <a:latin typeface="黑体" panose="02010609060101010101" pitchFamily="49" charset="-122"/>
                <a:ea typeface="黑体" panose="02010609060101010101" pitchFamily="49" charset="-122"/>
              </a:rPr>
              <a:t>过程管理，就是对</a:t>
            </a:r>
            <a:r>
              <a:rPr lang="zh-CN" altLang="en-US" b="1" dirty="0">
                <a:solidFill>
                  <a:srgbClr val="000000"/>
                </a:solidFill>
                <a:latin typeface="黑体" panose="02010609060101010101" pitchFamily="49" charset="-122"/>
                <a:ea typeface="黑体" panose="02010609060101010101" pitchFamily="49" charset="-122"/>
              </a:rPr>
              <a:t>最佳实践</a:t>
            </a:r>
            <a:r>
              <a:rPr lang="zh-CN" altLang="en-US" dirty="0">
                <a:solidFill>
                  <a:srgbClr val="000000"/>
                </a:solidFill>
                <a:latin typeface="黑体" panose="02010609060101010101" pitchFamily="49" charset="-122"/>
                <a:ea typeface="黑体" panose="02010609060101010101" pitchFamily="49" charset="-122"/>
              </a:rPr>
              <a:t>进有有效的积累，形成可重复的过程，目的是要让过程能够被共享、复用，并得到持续的改进。</a:t>
            </a:r>
            <a:endParaRPr lang="zh-CN" altLang="en-US" dirty="0">
              <a:solidFill>
                <a:srgbClr val="000000"/>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solidFill>
                  <a:srgbClr val="000000"/>
                </a:solidFill>
                <a:latin typeface="黑体" panose="02010609060101010101" pitchFamily="49" charset="-122"/>
                <a:ea typeface="黑体" panose="02010609060101010101" pitchFamily="49" charset="-122"/>
              </a:rPr>
              <a:t>软件过程管理就是要注重循序渐进地积累，积累项目中的各个环节的实践经验和项目管理的实践经验，保证我们的生产力持续地发展。 </a:t>
            </a:r>
            <a:endParaRPr lang="zh-CN" altLang="en-US" dirty="0">
              <a:solidFill>
                <a:srgbClr val="000000"/>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dirty="0">
              <a:latin typeface="黑体" panose="02010609060101010101" pitchFamily="49" charset="-122"/>
              <a:ea typeface="黑体" panose="02010609060101010101" pitchFamily="49" charset="-122"/>
            </a:endParaRPr>
          </a:p>
        </p:txBody>
      </p:sp>
      <p:sp>
        <p:nvSpPr>
          <p:cNvPr id="6451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451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4243">
                                            <p:txEl>
                                              <p:char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4243">
                                            <p:txEl>
                                              <p:charRg st="17" end="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4243">
                                            <p:txEl>
                                              <p:charRg st="72" end="1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396289"/>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solidFill>
                  <a:srgbClr val="000000"/>
                </a:solidFill>
                <a:latin typeface="黑体" panose="02010609060101010101" pitchFamily="49" charset="-122"/>
                <a:ea typeface="黑体" panose="02010609060101010101" pitchFamily="49" charset="-122"/>
              </a:rPr>
              <a:t>过程管理和项目管理关系</a:t>
            </a:r>
            <a:endParaRPr lang="zh-CN" altLang="en-US" b="1" dirty="0">
              <a:solidFill>
                <a:srgbClr val="000000"/>
              </a:solidFill>
              <a:latin typeface="黑体" panose="02010609060101010101" pitchFamily="49" charset="-122"/>
              <a:ea typeface="黑体" panose="02010609060101010101" pitchFamily="49" charset="-122"/>
            </a:endParaRPr>
          </a:p>
        </p:txBody>
      </p:sp>
      <p:pic>
        <p:nvPicPr>
          <p:cNvPr id="65539" name="图片 396290" descr="过程与项目管理"/>
          <p:cNvPicPr>
            <a:picLocks noChangeAspect="1"/>
          </p:cNvPicPr>
          <p:nvPr/>
        </p:nvPicPr>
        <p:blipFill>
          <a:blip r:embed="rId1"/>
          <a:srcRect r="73334"/>
          <a:stretch>
            <a:fillRect/>
          </a:stretch>
        </p:blipFill>
        <p:spPr>
          <a:xfrm>
            <a:off x="900113" y="1484313"/>
            <a:ext cx="2057400" cy="4429125"/>
          </a:xfrm>
          <a:prstGeom prst="rect">
            <a:avLst/>
          </a:prstGeom>
          <a:noFill/>
          <a:ln w="9525">
            <a:noFill/>
          </a:ln>
        </p:spPr>
      </p:pic>
      <p:grpSp>
        <p:nvGrpSpPr>
          <p:cNvPr id="65540" name="组合 396291"/>
          <p:cNvGrpSpPr/>
          <p:nvPr/>
        </p:nvGrpSpPr>
        <p:grpSpPr>
          <a:xfrm>
            <a:off x="3059113" y="1773238"/>
            <a:ext cx="5365750" cy="3548062"/>
            <a:chOff x="1981" y="1674"/>
            <a:chExt cx="4678" cy="3588"/>
          </a:xfrm>
        </p:grpSpPr>
        <p:sp>
          <p:nvSpPr>
            <p:cNvPr id="65543" name="矩形 396292"/>
            <p:cNvSpPr/>
            <p:nvPr/>
          </p:nvSpPr>
          <p:spPr>
            <a:xfrm>
              <a:off x="1981" y="1674"/>
              <a:ext cx="1799" cy="780"/>
            </a:xfrm>
            <a:prstGeom prst="rect">
              <a:avLst/>
            </a:prstGeom>
            <a:solidFill>
              <a:srgbClr val="33CCCC"/>
            </a:solidFill>
            <a:ln w="9525" cap="flat" cmpd="sng">
              <a:solidFill>
                <a:srgbClr val="008080"/>
              </a:solidFill>
              <a:prstDash val="solid"/>
              <a:miter/>
              <a:headEnd type="none" w="med" len="med"/>
              <a:tailEnd type="none" w="med" len="med"/>
            </a:ln>
            <a:effectLst>
              <a:outerShdw dist="107763" dir="2699999" algn="ctr" rotWithShape="0">
                <a:srgbClr val="808080">
                  <a:alpha val="50000"/>
                </a:srgbClr>
              </a:outerShdw>
            </a:effectLst>
          </p:spPr>
          <p:txBody>
            <a:bodyPr/>
            <a:p>
              <a:pPr algn="ctr" eaLnBrk="0" hangingPunct="0"/>
              <a:r>
                <a:rPr lang="zh-CN" altLang="en-US" sz="3600" b="1" dirty="0">
                  <a:latin typeface="黑体" panose="02010609060101010101" pitchFamily="49" charset="-122"/>
                  <a:ea typeface="黑体" panose="02010609060101010101" pitchFamily="49" charset="-122"/>
                </a:rPr>
                <a:t>过程定义</a:t>
              </a:r>
              <a:endParaRPr lang="zh-CN" altLang="en-US" sz="3600" b="1" dirty="0">
                <a:latin typeface="黑体" panose="02010609060101010101" pitchFamily="49" charset="-122"/>
                <a:ea typeface="黑体" panose="02010609060101010101" pitchFamily="49" charset="-122"/>
              </a:endParaRPr>
            </a:p>
          </p:txBody>
        </p:sp>
        <p:sp>
          <p:nvSpPr>
            <p:cNvPr id="65544" name="矩形 396293"/>
            <p:cNvSpPr/>
            <p:nvPr/>
          </p:nvSpPr>
          <p:spPr>
            <a:xfrm>
              <a:off x="4860" y="1674"/>
              <a:ext cx="1799" cy="780"/>
            </a:xfrm>
            <a:prstGeom prst="rect">
              <a:avLst/>
            </a:prstGeom>
            <a:solidFill>
              <a:srgbClr val="33CCCC"/>
            </a:solidFill>
            <a:ln w="9525" cap="flat" cmpd="sng">
              <a:solidFill>
                <a:srgbClr val="008080"/>
              </a:solidFill>
              <a:prstDash val="solid"/>
              <a:miter/>
              <a:headEnd type="none" w="med" len="med"/>
              <a:tailEnd type="none" w="med" len="med"/>
            </a:ln>
            <a:effectLst>
              <a:outerShdw dist="107763" dir="2699999" algn="ctr" rotWithShape="0">
                <a:srgbClr val="808080">
                  <a:alpha val="50000"/>
                </a:srgbClr>
              </a:outerShdw>
            </a:effectLst>
          </p:spPr>
          <p:txBody>
            <a:bodyPr/>
            <a:p>
              <a:pPr algn="ctr" eaLnBrk="0" hangingPunct="0"/>
              <a:r>
                <a:rPr lang="zh-CN" altLang="en-US" sz="3600" b="1" dirty="0">
                  <a:latin typeface="黑体" panose="02010609060101010101" pitchFamily="49" charset="-122"/>
                  <a:ea typeface="黑体" panose="02010609060101010101" pitchFamily="49" charset="-122"/>
                </a:rPr>
                <a:t>过程改进</a:t>
              </a:r>
              <a:endParaRPr lang="zh-CN" altLang="en-US" sz="3600" b="1" dirty="0">
                <a:latin typeface="黑体" panose="02010609060101010101" pitchFamily="49" charset="-122"/>
                <a:ea typeface="黑体" panose="02010609060101010101" pitchFamily="49" charset="-122"/>
              </a:endParaRPr>
            </a:p>
          </p:txBody>
        </p:sp>
        <p:sp>
          <p:nvSpPr>
            <p:cNvPr id="65545" name="矩形 396294"/>
            <p:cNvSpPr/>
            <p:nvPr/>
          </p:nvSpPr>
          <p:spPr>
            <a:xfrm>
              <a:off x="1981" y="2922"/>
              <a:ext cx="1798" cy="780"/>
            </a:xfrm>
            <a:prstGeom prst="rect">
              <a:avLst/>
            </a:prstGeom>
            <a:solidFill>
              <a:srgbClr val="33CCCC"/>
            </a:solidFill>
            <a:ln w="9525" cap="flat" cmpd="sng">
              <a:solidFill>
                <a:srgbClr val="008080"/>
              </a:solidFill>
              <a:prstDash val="solid"/>
              <a:miter/>
              <a:headEnd type="none" w="med" len="med"/>
              <a:tailEnd type="none" w="med" len="med"/>
            </a:ln>
            <a:effectLst>
              <a:outerShdw dist="107763" dir="2699999" algn="ctr" rotWithShape="0">
                <a:srgbClr val="808080">
                  <a:alpha val="50000"/>
                </a:srgbClr>
              </a:outerShdw>
            </a:effectLst>
          </p:spPr>
          <p:txBody>
            <a:bodyPr/>
            <a:p>
              <a:pPr algn="ctr" eaLnBrk="0" hangingPunct="0"/>
              <a:r>
                <a:rPr lang="zh-CN" altLang="en-US" sz="3200" b="1" dirty="0">
                  <a:latin typeface="黑体" panose="02010609060101010101" pitchFamily="49" charset="-122"/>
                  <a:ea typeface="黑体" panose="02010609060101010101" pitchFamily="49" charset="-122"/>
                </a:rPr>
                <a:t>项目规划</a:t>
              </a:r>
              <a:endParaRPr lang="zh-CN" altLang="en-US" sz="3200" b="1" dirty="0">
                <a:latin typeface="黑体" panose="02010609060101010101" pitchFamily="49" charset="-122"/>
                <a:ea typeface="黑体" panose="02010609060101010101" pitchFamily="49" charset="-122"/>
              </a:endParaRPr>
            </a:p>
          </p:txBody>
        </p:sp>
        <p:sp>
          <p:nvSpPr>
            <p:cNvPr id="65546" name="矩形 396295"/>
            <p:cNvSpPr/>
            <p:nvPr/>
          </p:nvSpPr>
          <p:spPr>
            <a:xfrm>
              <a:off x="4860" y="2922"/>
              <a:ext cx="1799" cy="780"/>
            </a:xfrm>
            <a:prstGeom prst="rect">
              <a:avLst/>
            </a:prstGeom>
            <a:solidFill>
              <a:srgbClr val="33CCCC"/>
            </a:solidFill>
            <a:ln w="9525" cap="flat" cmpd="sng">
              <a:solidFill>
                <a:srgbClr val="008080"/>
              </a:solidFill>
              <a:prstDash val="solid"/>
              <a:miter/>
              <a:headEnd type="none" w="med" len="med"/>
              <a:tailEnd type="none" w="med" len="med"/>
            </a:ln>
            <a:effectLst>
              <a:outerShdw dist="107763" dir="2699999" algn="ctr" rotWithShape="0">
                <a:srgbClr val="808080">
                  <a:alpha val="50000"/>
                </a:srgbClr>
              </a:outerShdw>
            </a:effectLst>
          </p:spPr>
          <p:txBody>
            <a:bodyPr/>
            <a:p>
              <a:pPr algn="ctr" eaLnBrk="0" hangingPunct="0"/>
              <a:r>
                <a:rPr lang="zh-CN" altLang="en-US" sz="3600" b="1" dirty="0">
                  <a:latin typeface="黑体" panose="02010609060101010101" pitchFamily="49" charset="-122"/>
                  <a:ea typeface="黑体" panose="02010609060101010101" pitchFamily="49" charset="-122"/>
                </a:rPr>
                <a:t>项目监控</a:t>
              </a:r>
              <a:endParaRPr lang="zh-CN" altLang="en-US" sz="3600" b="1" dirty="0">
                <a:latin typeface="黑体" panose="02010609060101010101" pitchFamily="49" charset="-122"/>
                <a:ea typeface="黑体" panose="02010609060101010101" pitchFamily="49" charset="-122"/>
              </a:endParaRPr>
            </a:p>
          </p:txBody>
        </p:sp>
        <p:sp>
          <p:nvSpPr>
            <p:cNvPr id="65547" name="矩形 396296"/>
            <p:cNvSpPr/>
            <p:nvPr/>
          </p:nvSpPr>
          <p:spPr>
            <a:xfrm>
              <a:off x="3420" y="4483"/>
              <a:ext cx="1799" cy="779"/>
            </a:xfrm>
            <a:prstGeom prst="rect">
              <a:avLst/>
            </a:prstGeom>
            <a:solidFill>
              <a:srgbClr val="33CCCC"/>
            </a:solidFill>
            <a:ln w="9525" cap="flat" cmpd="sng">
              <a:solidFill>
                <a:srgbClr val="008080"/>
              </a:solidFill>
              <a:prstDash val="solid"/>
              <a:miter/>
              <a:headEnd type="none" w="med" len="med"/>
              <a:tailEnd type="none" w="med" len="med"/>
            </a:ln>
            <a:effectLst>
              <a:outerShdw dist="107763" dir="2699999" algn="ctr" rotWithShape="0">
                <a:srgbClr val="808080">
                  <a:alpha val="50000"/>
                </a:srgbClr>
              </a:outerShdw>
            </a:effectLst>
          </p:spPr>
          <p:txBody>
            <a:bodyPr/>
            <a:p>
              <a:pPr algn="ctr" eaLnBrk="0" hangingPunct="0"/>
              <a:r>
                <a:rPr lang="zh-CN" altLang="en-US" sz="3200" b="1" dirty="0">
                  <a:latin typeface="黑体" panose="02010609060101010101" pitchFamily="49" charset="-122"/>
                  <a:ea typeface="黑体" panose="02010609060101010101" pitchFamily="49" charset="-122"/>
                </a:rPr>
                <a:t>项目实施</a:t>
              </a:r>
              <a:endParaRPr lang="zh-CN" altLang="en-US" sz="3200" b="1" dirty="0">
                <a:latin typeface="黑体" panose="02010609060101010101" pitchFamily="49" charset="-122"/>
                <a:ea typeface="黑体" panose="02010609060101010101" pitchFamily="49" charset="-122"/>
              </a:endParaRPr>
            </a:p>
          </p:txBody>
        </p:sp>
        <p:sp>
          <p:nvSpPr>
            <p:cNvPr id="65548" name="直接连接符 396297"/>
            <p:cNvSpPr/>
            <p:nvPr/>
          </p:nvSpPr>
          <p:spPr>
            <a:xfrm flipH="1">
              <a:off x="3780" y="2049"/>
              <a:ext cx="1080" cy="1"/>
            </a:xfrm>
            <a:prstGeom prst="line">
              <a:avLst/>
            </a:prstGeom>
            <a:ln w="28575" cap="flat" cmpd="sng">
              <a:solidFill>
                <a:srgbClr val="008080"/>
              </a:solidFill>
              <a:prstDash val="solid"/>
              <a:headEnd type="none" w="med" len="med"/>
              <a:tailEnd type="triangle" w="med" len="med"/>
            </a:ln>
          </p:spPr>
        </p:sp>
        <p:sp>
          <p:nvSpPr>
            <p:cNvPr id="65549" name="直接连接符 396298"/>
            <p:cNvSpPr/>
            <p:nvPr/>
          </p:nvSpPr>
          <p:spPr>
            <a:xfrm flipH="1">
              <a:off x="3734" y="3297"/>
              <a:ext cx="1080" cy="1"/>
            </a:xfrm>
            <a:prstGeom prst="line">
              <a:avLst/>
            </a:prstGeom>
            <a:ln w="28575" cap="flat" cmpd="sng">
              <a:solidFill>
                <a:srgbClr val="008080"/>
              </a:solidFill>
              <a:prstDash val="solid"/>
              <a:headEnd type="none" w="med" len="med"/>
              <a:tailEnd type="triangle" w="med" len="med"/>
            </a:ln>
          </p:spPr>
        </p:sp>
        <p:sp>
          <p:nvSpPr>
            <p:cNvPr id="65550" name="直接连接符 396299"/>
            <p:cNvSpPr/>
            <p:nvPr/>
          </p:nvSpPr>
          <p:spPr>
            <a:xfrm>
              <a:off x="2850" y="2445"/>
              <a:ext cx="0" cy="465"/>
            </a:xfrm>
            <a:prstGeom prst="line">
              <a:avLst/>
            </a:prstGeom>
            <a:ln w="28575" cap="flat" cmpd="sng">
              <a:solidFill>
                <a:srgbClr val="008080"/>
              </a:solidFill>
              <a:prstDash val="solid"/>
              <a:headEnd type="none" w="med" len="med"/>
              <a:tailEnd type="triangle" w="med" len="med"/>
            </a:ln>
          </p:spPr>
        </p:sp>
        <p:sp>
          <p:nvSpPr>
            <p:cNvPr id="65551" name="直接连接符 396300"/>
            <p:cNvSpPr/>
            <p:nvPr/>
          </p:nvSpPr>
          <p:spPr>
            <a:xfrm flipH="1" flipV="1">
              <a:off x="5700" y="2445"/>
              <a:ext cx="14" cy="465"/>
            </a:xfrm>
            <a:prstGeom prst="line">
              <a:avLst/>
            </a:prstGeom>
            <a:ln w="28575" cap="flat" cmpd="sng">
              <a:solidFill>
                <a:srgbClr val="008080"/>
              </a:solidFill>
              <a:prstDash val="solid"/>
              <a:headEnd type="none" w="med" len="med"/>
              <a:tailEnd type="triangle" w="med" len="med"/>
            </a:ln>
          </p:spPr>
        </p:sp>
        <p:sp>
          <p:nvSpPr>
            <p:cNvPr id="65552" name="直接连接符 396301"/>
            <p:cNvSpPr/>
            <p:nvPr/>
          </p:nvSpPr>
          <p:spPr>
            <a:xfrm>
              <a:off x="2820" y="3705"/>
              <a:ext cx="14" cy="1215"/>
            </a:xfrm>
            <a:prstGeom prst="line">
              <a:avLst/>
            </a:prstGeom>
            <a:ln w="28575" cap="flat" cmpd="sng">
              <a:solidFill>
                <a:srgbClr val="008080"/>
              </a:solidFill>
              <a:prstDash val="solid"/>
              <a:headEnd type="none" w="med" len="med"/>
              <a:tailEnd type="none" w="med" len="med"/>
            </a:ln>
          </p:spPr>
        </p:sp>
        <p:sp>
          <p:nvSpPr>
            <p:cNvPr id="65553" name="直接连接符 396302"/>
            <p:cNvSpPr/>
            <p:nvPr/>
          </p:nvSpPr>
          <p:spPr>
            <a:xfrm>
              <a:off x="5730" y="3690"/>
              <a:ext cx="14" cy="1155"/>
            </a:xfrm>
            <a:prstGeom prst="line">
              <a:avLst/>
            </a:prstGeom>
            <a:ln w="28575" cap="flat" cmpd="sng">
              <a:solidFill>
                <a:srgbClr val="008080"/>
              </a:solidFill>
              <a:prstDash val="solid"/>
              <a:headEnd type="triangle" w="med" len="med"/>
              <a:tailEnd type="none" w="med" len="med"/>
            </a:ln>
          </p:spPr>
        </p:sp>
        <p:sp>
          <p:nvSpPr>
            <p:cNvPr id="65554" name="直接连接符 396303"/>
            <p:cNvSpPr/>
            <p:nvPr/>
          </p:nvSpPr>
          <p:spPr>
            <a:xfrm>
              <a:off x="2834" y="4890"/>
              <a:ext cx="570" cy="0"/>
            </a:xfrm>
            <a:prstGeom prst="line">
              <a:avLst/>
            </a:prstGeom>
            <a:ln w="28575" cap="flat" cmpd="sng">
              <a:solidFill>
                <a:srgbClr val="008080"/>
              </a:solidFill>
              <a:prstDash val="solid"/>
              <a:headEnd type="none" w="med" len="med"/>
              <a:tailEnd type="triangle" w="med" len="med"/>
            </a:ln>
          </p:spPr>
        </p:sp>
        <p:sp>
          <p:nvSpPr>
            <p:cNvPr id="65555" name="直接连接符 396304"/>
            <p:cNvSpPr/>
            <p:nvPr/>
          </p:nvSpPr>
          <p:spPr>
            <a:xfrm>
              <a:off x="5190" y="4860"/>
              <a:ext cx="554" cy="0"/>
            </a:xfrm>
            <a:prstGeom prst="line">
              <a:avLst/>
            </a:prstGeom>
            <a:ln w="28575" cap="flat" cmpd="sng">
              <a:solidFill>
                <a:srgbClr val="008080"/>
              </a:solidFill>
              <a:prstDash val="solid"/>
              <a:headEnd type="none" w="med" len="med"/>
              <a:tailEnd type="none" w="med" len="med"/>
            </a:ln>
          </p:spPr>
        </p:sp>
      </p:grpSp>
      <p:sp>
        <p:nvSpPr>
          <p:cNvPr id="65541"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554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467969"/>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solidFill>
                  <a:srgbClr val="000000"/>
                </a:solidFill>
                <a:latin typeface="黑体" panose="02010609060101010101" pitchFamily="49" charset="-122"/>
                <a:ea typeface="黑体" panose="02010609060101010101" pitchFamily="49" charset="-122"/>
              </a:rPr>
              <a:t>过程管理和项目管理关系</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467971" name="内容占位符 467970"/>
          <p:cNvSpPr>
            <a:spLocks noGrp="1"/>
          </p:cNvSpPr>
          <p:nvPr>
            <p:ph idx="1"/>
          </p:nvPr>
        </p:nvSpPr>
        <p:spPr/>
        <p:txBody>
          <a:bodyPr vert="horz" wrap="square" lIns="91440" tIns="45720" rIns="91440" bIns="45720" anchor="t" anchorCtr="0"/>
          <a:p>
            <a:pPr marL="533400" indent="-533400" eaLnBrk="1" hangingPunct="1">
              <a:buFont typeface="Wingdings" panose="05000000000000000000" pitchFamily="2" charset="2"/>
              <a:buChar char="q"/>
            </a:pPr>
            <a:r>
              <a:rPr lang="zh-CN" altLang="en-US" dirty="0">
                <a:solidFill>
                  <a:srgbClr val="000000"/>
                </a:solidFill>
                <a:latin typeface="黑体" panose="02010609060101010101" pitchFamily="49" charset="-122"/>
                <a:ea typeface="黑体" panose="02010609060101010101" pitchFamily="49" charset="-122"/>
              </a:rPr>
              <a:t>项目管理用于保证项目的成功，</a:t>
            </a:r>
            <a:endParaRPr lang="zh-CN" altLang="en-US" dirty="0">
              <a:solidFill>
                <a:srgbClr val="000000"/>
              </a:solidFill>
              <a:latin typeface="黑体" panose="02010609060101010101" pitchFamily="49" charset="-122"/>
              <a:ea typeface="黑体" panose="02010609060101010101" pitchFamily="49" charset="-122"/>
            </a:endParaRPr>
          </a:p>
          <a:p>
            <a:pPr marL="533400" indent="-533400" eaLnBrk="1" hangingPunct="1">
              <a:buFont typeface="Wingdings" panose="05000000000000000000" pitchFamily="2" charset="2"/>
              <a:buChar char="q"/>
            </a:pPr>
            <a:r>
              <a:rPr lang="zh-CN" altLang="en-US" dirty="0">
                <a:solidFill>
                  <a:srgbClr val="000000"/>
                </a:solidFill>
                <a:latin typeface="黑体" panose="02010609060101010101" pitchFamily="49" charset="-122"/>
                <a:ea typeface="黑体" panose="02010609060101010101" pitchFamily="49" charset="-122"/>
              </a:rPr>
              <a:t>过程管理用于管理最佳实践。</a:t>
            </a:r>
            <a:endParaRPr lang="zh-CN" altLang="en-US" dirty="0">
              <a:solidFill>
                <a:srgbClr val="000000"/>
              </a:solidFill>
              <a:latin typeface="黑体" panose="02010609060101010101" pitchFamily="49" charset="-122"/>
              <a:ea typeface="黑体" panose="02010609060101010101" pitchFamily="49" charset="-122"/>
            </a:endParaRPr>
          </a:p>
          <a:p>
            <a:pPr marL="533400" indent="-533400" eaLnBrk="1" hangingPunct="1">
              <a:buFont typeface="Wingdings" panose="05000000000000000000" pitchFamily="2" charset="2"/>
              <a:buChar char="q"/>
            </a:pPr>
            <a:r>
              <a:rPr lang="zh-CN" altLang="en-US" dirty="0">
                <a:solidFill>
                  <a:srgbClr val="000000"/>
                </a:solidFill>
                <a:latin typeface="黑体" panose="02010609060101010101" pitchFamily="49" charset="-122"/>
                <a:ea typeface="黑体" panose="02010609060101010101" pitchFamily="49" charset="-122"/>
              </a:rPr>
              <a:t>这两项管理不是相互孤立的，而是有机地紧密地结合的。</a:t>
            </a:r>
            <a:endParaRPr lang="zh-CN" altLang="en-US" dirty="0">
              <a:solidFill>
                <a:srgbClr val="000000"/>
              </a:solidFill>
              <a:latin typeface="黑体" panose="02010609060101010101" pitchFamily="49" charset="-122"/>
              <a:ea typeface="黑体" panose="02010609060101010101" pitchFamily="49" charset="-122"/>
            </a:endParaRPr>
          </a:p>
          <a:p>
            <a:pPr marL="533400" indent="-533400" eaLnBrk="1" hangingPunct="1">
              <a:buFont typeface="Wingdings" panose="05000000000000000000" pitchFamily="2" charset="2"/>
              <a:buNone/>
            </a:pPr>
            <a:endParaRPr lang="zh-CN" altLang="en-US" dirty="0">
              <a:latin typeface="黑体" panose="02010609060101010101" pitchFamily="49" charset="-122"/>
              <a:ea typeface="黑体" panose="02010609060101010101" pitchFamily="49" charset="-122"/>
            </a:endParaRPr>
          </a:p>
        </p:txBody>
      </p:sp>
      <p:sp>
        <p:nvSpPr>
          <p:cNvPr id="6656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6656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charRg st="15"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7971">
                                            <p:txEl>
                                              <p:charRg st="29" end="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软件项目管理过程 </a:t>
            </a:r>
            <a:endParaRPr lang="zh-CN" altLang="en-US" dirty="0">
              <a:latin typeface="华文隶书" panose="02010800040101010101" pitchFamily="2" charset="-122"/>
              <a:ea typeface="华文隶书" panose="02010800040101010101" pitchFamily="2" charset="-122"/>
            </a:endParaRPr>
          </a:p>
        </p:txBody>
      </p:sp>
      <p:sp>
        <p:nvSpPr>
          <p:cNvPr id="67587" name="页脚占位符 3"/>
          <p:cNvSpPr txBox="1">
            <a:spLocks noGrp="1"/>
          </p:cNvSpPr>
          <p:nvPr>
            <p:ph type="ftr" sz="quarter" idx="11"/>
          </p:nvPr>
        </p:nvSpPr>
        <p:spPr>
          <a:xfrm>
            <a:off x="2124075" y="6308725"/>
            <a:ext cx="5421313"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67588"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pic>
        <p:nvPicPr>
          <p:cNvPr id="67589" name="Picture 9" descr="1-0"/>
          <p:cNvPicPr>
            <a:picLocks noChangeAspect="1"/>
          </p:cNvPicPr>
          <p:nvPr/>
        </p:nvPicPr>
        <p:blipFill>
          <a:blip r:embed="rId1"/>
          <a:stretch>
            <a:fillRect/>
          </a:stretch>
        </p:blipFill>
        <p:spPr>
          <a:xfrm>
            <a:off x="209550" y="2687638"/>
            <a:ext cx="8934450" cy="1533525"/>
          </a:xfrm>
          <a:prstGeom prst="rect">
            <a:avLst/>
          </a:prstGeom>
          <a:noFill/>
          <a:ln w="9525">
            <a:noFill/>
          </a:ln>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250825" y="260350"/>
            <a:ext cx="8153400" cy="9906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项目初始</a:t>
            </a:r>
            <a:endParaRPr lang="zh-CN" altLang="en-US" dirty="0">
              <a:latin typeface="华文隶书" panose="02010800040101010101" pitchFamily="2" charset="-122"/>
              <a:ea typeface="华文隶书" panose="02010800040101010101" pitchFamily="2" charset="-122"/>
            </a:endParaRPr>
          </a:p>
        </p:txBody>
      </p:sp>
      <p:sp>
        <p:nvSpPr>
          <p:cNvPr id="68611" name="页脚占位符 3"/>
          <p:cNvSpPr txBox="1">
            <a:spLocks noGrp="1"/>
          </p:cNvSpPr>
          <p:nvPr>
            <p:ph type="ftr" sz="quarter" idx="11"/>
          </p:nvPr>
        </p:nvSpPr>
        <p:spPr>
          <a:xfrm>
            <a:off x="1835150" y="6021388"/>
            <a:ext cx="5421313"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68612"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pic>
        <p:nvPicPr>
          <p:cNvPr id="68613" name="Picture 8"/>
          <p:cNvPicPr>
            <a:picLocks noChangeAspect="1"/>
          </p:cNvPicPr>
          <p:nvPr/>
        </p:nvPicPr>
        <p:blipFill>
          <a:blip r:embed="rId1"/>
          <a:srcRect l="30893" t="38020" r="36603" b="41145"/>
          <a:stretch>
            <a:fillRect/>
          </a:stretch>
        </p:blipFill>
        <p:spPr>
          <a:xfrm>
            <a:off x="323850" y="2133600"/>
            <a:ext cx="8496300" cy="2735263"/>
          </a:xfrm>
          <a:prstGeom prst="rect">
            <a:avLst/>
          </a:prstGeom>
          <a:noFill/>
          <a:ln w="25400">
            <a:noFill/>
          </a:ln>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179388" y="188913"/>
            <a:ext cx="8153400" cy="9906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项目计划</a:t>
            </a:r>
            <a:endParaRPr lang="zh-CN" altLang="en-US" dirty="0">
              <a:latin typeface="华文隶书" panose="02010800040101010101" pitchFamily="2" charset="-122"/>
              <a:ea typeface="华文隶书" panose="02010800040101010101" pitchFamily="2" charset="-122"/>
            </a:endParaRPr>
          </a:p>
        </p:txBody>
      </p:sp>
      <p:sp>
        <p:nvSpPr>
          <p:cNvPr id="69635" name="页脚占位符 3"/>
          <p:cNvSpPr txBox="1">
            <a:spLocks noGrp="1"/>
          </p:cNvSpPr>
          <p:nvPr>
            <p:ph type="ftr" sz="quarter" idx="11"/>
          </p:nvPr>
        </p:nvSpPr>
        <p:spPr>
          <a:xfrm>
            <a:off x="1619250" y="6092825"/>
            <a:ext cx="5421313"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69636"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pic>
        <p:nvPicPr>
          <p:cNvPr id="69637" name="Picture 6"/>
          <p:cNvPicPr>
            <a:picLocks noChangeAspect="1"/>
          </p:cNvPicPr>
          <p:nvPr/>
        </p:nvPicPr>
        <p:blipFill>
          <a:blip r:embed="rId1"/>
          <a:srcRect l="21083" t="36459" r="21815" b="33855"/>
          <a:stretch>
            <a:fillRect/>
          </a:stretch>
        </p:blipFill>
        <p:spPr>
          <a:xfrm>
            <a:off x="0" y="2266950"/>
            <a:ext cx="9144000" cy="2890838"/>
          </a:xfrm>
          <a:prstGeom prst="rect">
            <a:avLst/>
          </a:prstGeom>
          <a:noFill/>
          <a:ln w="25400">
            <a:noFill/>
          </a:ln>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395288" y="188913"/>
            <a:ext cx="7772400" cy="11430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项目执行控制</a:t>
            </a:r>
            <a:endParaRPr lang="zh-CN" altLang="en-US" dirty="0">
              <a:latin typeface="华文隶书" panose="02010800040101010101" pitchFamily="2" charset="-122"/>
              <a:ea typeface="华文隶书" panose="02010800040101010101" pitchFamily="2" charset="-122"/>
            </a:endParaRPr>
          </a:p>
        </p:txBody>
      </p:sp>
      <p:sp>
        <p:nvSpPr>
          <p:cNvPr id="70659" name="页脚占位符 3"/>
          <p:cNvSpPr txBox="1">
            <a:spLocks noGrp="1"/>
          </p:cNvSpPr>
          <p:nvPr>
            <p:ph type="ftr" sz="quarter" idx="11"/>
          </p:nvPr>
        </p:nvSpPr>
        <p:spPr>
          <a:xfrm>
            <a:off x="1258888" y="6165850"/>
            <a:ext cx="5421312"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70660"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pic>
        <p:nvPicPr>
          <p:cNvPr id="70661" name="Picture 6"/>
          <p:cNvPicPr>
            <a:picLocks noChangeAspect="1"/>
          </p:cNvPicPr>
          <p:nvPr/>
        </p:nvPicPr>
        <p:blipFill>
          <a:blip r:embed="rId1"/>
          <a:srcRect l="1318" t="30991" r="11275" b="17188"/>
          <a:stretch>
            <a:fillRect/>
          </a:stretch>
        </p:blipFill>
        <p:spPr>
          <a:xfrm>
            <a:off x="34925" y="2276475"/>
            <a:ext cx="8972550" cy="3349625"/>
          </a:xfrm>
          <a:prstGeom prst="rect">
            <a:avLst/>
          </a:prstGeom>
          <a:noFill/>
          <a:ln w="25400">
            <a:noFill/>
          </a:ln>
        </p:spPr>
      </p:pic>
    </p:spTree>
  </p:cSld>
  <p:clrMapOvr>
    <a:masterClrMapping/>
  </p:clrMapOvr>
  <p:transition spd="med" advTm="9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xfrm>
            <a:off x="323850" y="260350"/>
            <a:ext cx="7772400" cy="11430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项目结束</a:t>
            </a:r>
            <a:endParaRPr lang="zh-CN" altLang="en-US" dirty="0">
              <a:latin typeface="华文隶书" panose="02010800040101010101" pitchFamily="2" charset="-122"/>
              <a:ea typeface="华文隶书" panose="02010800040101010101" pitchFamily="2" charset="-122"/>
            </a:endParaRPr>
          </a:p>
        </p:txBody>
      </p:sp>
      <p:sp>
        <p:nvSpPr>
          <p:cNvPr id="71683" name="页脚占位符 3"/>
          <p:cNvSpPr txBox="1">
            <a:spLocks noGrp="1"/>
          </p:cNvSpPr>
          <p:nvPr>
            <p:ph type="ftr" sz="quarter" idx="11"/>
          </p:nvPr>
        </p:nvSpPr>
        <p:spPr>
          <a:xfrm>
            <a:off x="1789113" y="6165850"/>
            <a:ext cx="5421312"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71684"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pic>
        <p:nvPicPr>
          <p:cNvPr id="71685" name="Picture 6"/>
          <p:cNvPicPr>
            <a:picLocks noChangeAspect="1"/>
          </p:cNvPicPr>
          <p:nvPr/>
        </p:nvPicPr>
        <p:blipFill>
          <a:blip r:embed="rId1"/>
          <a:srcRect l="29283" t="64323" r="35359" b="23438"/>
          <a:stretch>
            <a:fillRect/>
          </a:stretch>
        </p:blipFill>
        <p:spPr>
          <a:xfrm>
            <a:off x="250825" y="2565400"/>
            <a:ext cx="8497888" cy="2139950"/>
          </a:xfrm>
          <a:prstGeom prst="rect">
            <a:avLst/>
          </a:prstGeom>
          <a:noFill/>
          <a:ln w="25400">
            <a:noFill/>
          </a:ln>
        </p:spPr>
      </p:pic>
    </p:spTree>
  </p:cSld>
  <p:clrMapOvr>
    <a:masterClrMapping/>
  </p:clrMapOvr>
  <p:transition spd="med" advTm="9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a:latin typeface="华文中宋" panose="02010600040101010101" pitchFamily="2" charset="-122"/>
                <a:ea typeface="华文中宋" panose="02010600040101010101" pitchFamily="2" charset="-122"/>
                <a:sym typeface="+mn-ea"/>
              </a:rPr>
              <a:t> </a:t>
            </a:r>
            <a:r>
              <a:rPr lang="zh-CN" altLang="en-US" b="1" dirty="0">
                <a:latin typeface="华文中宋" panose="02010600040101010101" pitchFamily="2" charset="-122"/>
                <a:ea typeface="华文中宋" panose="02010600040101010101" pitchFamily="2" charset="-122"/>
                <a:sym typeface="+mn-ea"/>
              </a:rPr>
              <a:t>软件项目管理过程</a:t>
            </a:r>
            <a:endParaRPr lang="zh-CN" altLang="en-US"/>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3074" name="Object 1"/>
          <p:cNvGraphicFramePr/>
          <p:nvPr/>
        </p:nvGraphicFramePr>
        <p:xfrm>
          <a:off x="642938" y="2714625"/>
          <a:ext cx="8012112" cy="3357563"/>
        </p:xfrm>
        <a:graphic>
          <a:graphicData uri="http://schemas.openxmlformats.org/presentationml/2006/ole">
            <mc:AlternateContent xmlns:mc="http://schemas.openxmlformats.org/markup-compatibility/2006">
              <mc:Choice xmlns:v="urn:schemas-microsoft-com:vml" Requires="v">
                <p:oleObj spid="_x0000_s3079" name="" r:id="rId1" imgW="10248900" imgH="4305300" progId="Visio.Drawing.11">
                  <p:embed/>
                </p:oleObj>
              </mc:Choice>
              <mc:Fallback>
                <p:oleObj name="" r:id="rId1" imgW="10248900" imgH="4305300" progId="Visio.Drawing.11">
                  <p:embed/>
                  <p:pic>
                    <p:nvPicPr>
                      <p:cNvPr id="0" name="图片 3078"/>
                      <p:cNvPicPr/>
                      <p:nvPr/>
                    </p:nvPicPr>
                    <p:blipFill>
                      <a:blip r:embed="rId2"/>
                      <a:stretch>
                        <a:fillRect/>
                      </a:stretch>
                    </p:blipFill>
                    <p:spPr>
                      <a:xfrm>
                        <a:off x="642938" y="2714625"/>
                        <a:ext cx="8012112" cy="33575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ctrTitle"/>
          </p:nvPr>
        </p:nvSpPr>
        <p:spPr>
          <a:xfrm>
            <a:off x="914400" y="-3175"/>
            <a:ext cx="7772400" cy="1141413"/>
          </a:xfrm>
        </p:spPr>
        <p:txBody>
          <a:bodyPr vert="horz" wrap="square" lIns="91440" tIns="45720" rIns="91440" bIns="45720" anchor="ctr" anchorCtr="0"/>
          <a:p>
            <a:pPr algn="l" eaLnBrk="1" hangingPunct="1">
              <a:buClrTx/>
              <a:buSzTx/>
              <a:buFontTx/>
            </a:pPr>
            <a:r>
              <a:rPr lang="zh-CN" altLang="en-US" sz="4400" kern="1200" dirty="0">
                <a:latin typeface="+mj-lt"/>
                <a:ea typeface="+mj-ea"/>
                <a:cs typeface="+mj-cs"/>
              </a:rPr>
              <a:t>参考书目</a:t>
            </a:r>
            <a:endParaRPr lang="zh-CN" altLang="en-US" sz="4400" kern="1200" dirty="0">
              <a:latin typeface="+mj-lt"/>
              <a:ea typeface="+mj-ea"/>
              <a:cs typeface="+mj-cs"/>
            </a:endParaRPr>
          </a:p>
        </p:txBody>
      </p:sp>
      <p:sp>
        <p:nvSpPr>
          <p:cNvPr id="7171" name="内容占位符 2"/>
          <p:cNvSpPr>
            <a:spLocks noGrp="1"/>
          </p:cNvSpPr>
          <p:nvPr>
            <p:ph type="subTitle" idx="1"/>
          </p:nvPr>
        </p:nvSpPr>
        <p:spPr>
          <a:xfrm>
            <a:off x="146050" y="1371600"/>
            <a:ext cx="7772400" cy="4827270"/>
          </a:xfrm>
        </p:spPr>
        <p:txBody>
          <a:bodyPr vert="horz" wrap="square" lIns="91440" tIns="45720" rIns="91440" bIns="45720" anchor="t" anchorCtr="0"/>
          <a:p>
            <a:pPr marL="342900" indent="-342900" algn="l" eaLnBrk="1" hangingPunct="1">
              <a:lnSpc>
                <a:spcPct val="80000"/>
              </a:lnSpc>
              <a:buClrTx/>
              <a:buSzTx/>
              <a:buFontTx/>
              <a:buChar char="•"/>
            </a:pPr>
            <a:r>
              <a:rPr lang="zh-CN" altLang="en-US" sz="2800" kern="1200" dirty="0">
                <a:latin typeface="+mn-lt"/>
                <a:ea typeface="+mn-ea"/>
                <a:cs typeface="+mn-cs"/>
              </a:rPr>
              <a:t>清华大学出版社：</a:t>
            </a:r>
            <a:endParaRPr lang="en-US" altLang="zh-CN" sz="2800" kern="1200" dirty="0">
              <a:latin typeface="+mn-lt"/>
              <a:ea typeface="+mn-ea"/>
              <a:cs typeface="+mn-cs"/>
            </a:endParaRPr>
          </a:p>
          <a:p>
            <a:pPr marL="342900" indent="-342900" algn="l" eaLnBrk="1" hangingPunct="1">
              <a:lnSpc>
                <a:spcPct val="80000"/>
              </a:lnSpc>
              <a:buClrTx/>
              <a:buSzTx/>
              <a:buFontTx/>
              <a:buChar char="•"/>
            </a:pPr>
            <a:r>
              <a:rPr lang="en-US" altLang="zh-CN" sz="3200" kern="1200" dirty="0">
                <a:latin typeface="+mn-lt"/>
                <a:ea typeface="+mn-ea"/>
                <a:cs typeface="+mn-cs"/>
              </a:rPr>
              <a:t>《</a:t>
            </a:r>
            <a:r>
              <a:rPr lang="zh-CN" altLang="en-US" sz="3200" kern="1200" dirty="0">
                <a:latin typeface="+mn-lt"/>
                <a:ea typeface="+mn-ea"/>
                <a:cs typeface="+mn-cs"/>
              </a:rPr>
              <a:t>软件过程管理</a:t>
            </a:r>
            <a:r>
              <a:rPr lang="en-US" altLang="zh-CN" sz="3200" kern="1200" dirty="0">
                <a:latin typeface="+mn-lt"/>
                <a:ea typeface="+mn-ea"/>
                <a:cs typeface="+mn-cs"/>
              </a:rPr>
              <a:t>》</a:t>
            </a:r>
            <a:endParaRPr lang="en-US" altLang="zh-CN" sz="3200" kern="1200" dirty="0">
              <a:latin typeface="+mn-lt"/>
              <a:ea typeface="+mn-ea"/>
              <a:cs typeface="+mn-cs"/>
            </a:endParaRPr>
          </a:p>
          <a:p>
            <a:pPr marL="342900" indent="-342900" algn="l" eaLnBrk="1" hangingPunct="1">
              <a:lnSpc>
                <a:spcPct val="80000"/>
              </a:lnSpc>
              <a:buClrTx/>
              <a:buSzTx/>
              <a:buFontTx/>
              <a:buChar char="•"/>
            </a:pPr>
            <a:r>
              <a:rPr lang="zh-CN" altLang="en-US" sz="3200" kern="1200" dirty="0">
                <a:latin typeface="+mn-lt"/>
                <a:ea typeface="+mn-ea"/>
                <a:cs typeface="+mn-cs"/>
              </a:rPr>
              <a:t>ISBN:978-7-302-14640-7</a:t>
            </a:r>
            <a:endParaRPr lang="en-US" altLang="zh-CN" sz="3200" kern="1200" dirty="0">
              <a:latin typeface="+mn-lt"/>
              <a:ea typeface="+mn-ea"/>
              <a:cs typeface="+mn-cs"/>
            </a:endParaRPr>
          </a:p>
          <a:p>
            <a:pPr marL="342900" indent="-342900" algn="l" eaLnBrk="1" hangingPunct="1">
              <a:lnSpc>
                <a:spcPct val="80000"/>
              </a:lnSpc>
              <a:buClrTx/>
              <a:buSzTx/>
              <a:buFontTx/>
              <a:buChar char="•"/>
            </a:pPr>
            <a:r>
              <a:rPr lang="en-US" altLang="zh-CN" sz="2800" kern="1200" dirty="0">
                <a:latin typeface="+mn-lt"/>
                <a:ea typeface="+mn-ea"/>
                <a:cs typeface="+mn-cs"/>
              </a:rPr>
              <a:t>《</a:t>
            </a:r>
            <a:r>
              <a:rPr lang="zh-CN" altLang="en-US" sz="2800" kern="1200" dirty="0">
                <a:latin typeface="+mn-lt"/>
                <a:ea typeface="+mn-ea"/>
                <a:cs typeface="+mn-cs"/>
              </a:rPr>
              <a:t>过程改进方法与实践案例</a:t>
            </a:r>
            <a:r>
              <a:rPr lang="en-US" altLang="zh-CN" sz="2800" kern="1200" dirty="0">
                <a:latin typeface="+mn-lt"/>
                <a:ea typeface="+mn-ea"/>
                <a:cs typeface="+mn-cs"/>
              </a:rPr>
              <a:t>》</a:t>
            </a:r>
            <a:endParaRPr lang="en-US" altLang="zh-CN" sz="2800" kern="1200" dirty="0">
              <a:latin typeface="+mn-lt"/>
              <a:ea typeface="+mn-ea"/>
              <a:cs typeface="+mn-cs"/>
            </a:endParaRPr>
          </a:p>
          <a:p>
            <a:pPr marL="342900" indent="-342900" algn="l" eaLnBrk="1" hangingPunct="1">
              <a:lnSpc>
                <a:spcPct val="80000"/>
              </a:lnSpc>
              <a:buClrTx/>
              <a:buSzTx/>
              <a:buFontTx/>
              <a:buChar char="•"/>
            </a:pPr>
            <a:r>
              <a:rPr lang="en-US" altLang="zh-CN" sz="2800" b="1" kern="1200" dirty="0">
                <a:latin typeface="+mn-lt"/>
                <a:ea typeface="+mn-ea"/>
                <a:cs typeface="+mn-cs"/>
              </a:rPr>
              <a:t>《</a:t>
            </a:r>
            <a:r>
              <a:rPr lang="zh-CN" altLang="en-US" sz="2800" b="1" kern="1200" dirty="0">
                <a:latin typeface="+mn-lt"/>
                <a:ea typeface="+mn-ea"/>
                <a:cs typeface="+mn-cs"/>
              </a:rPr>
              <a:t>软件质量保证和管理</a:t>
            </a:r>
            <a:r>
              <a:rPr lang="en-US" altLang="zh-CN" sz="2800" b="1" kern="1200" dirty="0">
                <a:latin typeface="+mn-lt"/>
                <a:ea typeface="+mn-ea"/>
                <a:cs typeface="+mn-cs"/>
              </a:rPr>
              <a:t>》</a:t>
            </a:r>
            <a:endParaRPr lang="zh-CN" altLang="en-US" sz="2800" kern="1200" dirty="0">
              <a:latin typeface="+mn-lt"/>
              <a:ea typeface="+mn-ea"/>
              <a:cs typeface="+mn-cs"/>
            </a:endParaRPr>
          </a:p>
          <a:p>
            <a:pPr marL="342900" indent="-342900" algn="l" eaLnBrk="1" hangingPunct="1">
              <a:lnSpc>
                <a:spcPct val="80000"/>
              </a:lnSpc>
              <a:buClrTx/>
              <a:buSzTx/>
              <a:buFontTx/>
              <a:buChar char="•"/>
            </a:pPr>
            <a:r>
              <a:rPr lang="zh-CN" altLang="en-US" sz="2800" kern="1200" dirty="0">
                <a:latin typeface="+mn-lt"/>
                <a:ea typeface="+mn-ea"/>
                <a:cs typeface="+mn-cs"/>
              </a:rPr>
              <a:t>中国标准出版社：</a:t>
            </a:r>
            <a:endParaRPr lang="en-US" altLang="zh-CN" sz="2800" kern="1200" dirty="0">
              <a:latin typeface="+mn-lt"/>
              <a:ea typeface="+mn-ea"/>
              <a:cs typeface="+mn-cs"/>
            </a:endParaRPr>
          </a:p>
          <a:p>
            <a:pPr marL="342900" indent="-342900" algn="l" eaLnBrk="1" hangingPunct="1">
              <a:lnSpc>
                <a:spcPct val="80000"/>
              </a:lnSpc>
              <a:buClrTx/>
              <a:buSzTx/>
              <a:buFontTx/>
              <a:buChar char="•"/>
            </a:pPr>
            <a:r>
              <a:rPr lang="en-US" altLang="zh-CN" sz="2800" kern="1200" dirty="0">
                <a:latin typeface="+mn-lt"/>
                <a:ea typeface="+mn-ea"/>
                <a:cs typeface="+mn-cs"/>
              </a:rPr>
              <a:t>《</a:t>
            </a:r>
            <a:r>
              <a:rPr lang="zh-CN" altLang="en-US" sz="2800" kern="1200" dirty="0">
                <a:latin typeface="+mn-lt"/>
                <a:ea typeface="+mn-ea"/>
                <a:cs typeface="+mn-cs"/>
              </a:rPr>
              <a:t>过程改进基本原理及</a:t>
            </a:r>
            <a:r>
              <a:rPr lang="en-US" altLang="zh-CN" sz="2800" kern="1200" dirty="0">
                <a:latin typeface="+mn-lt"/>
                <a:ea typeface="+mn-ea"/>
                <a:cs typeface="+mn-cs"/>
              </a:rPr>
              <a:t>CMMI</a:t>
            </a:r>
            <a:r>
              <a:rPr lang="zh-CN" altLang="en-US" sz="2800" kern="1200" dirty="0">
                <a:latin typeface="+mn-lt"/>
                <a:ea typeface="+mn-ea"/>
                <a:cs typeface="+mn-cs"/>
              </a:rPr>
              <a:t>实施</a:t>
            </a:r>
            <a:r>
              <a:rPr lang="en-US" altLang="zh-CN" sz="2800" kern="1200" dirty="0">
                <a:latin typeface="+mn-lt"/>
                <a:ea typeface="+mn-ea"/>
                <a:cs typeface="+mn-cs"/>
              </a:rPr>
              <a:t>》</a:t>
            </a:r>
            <a:endParaRPr lang="zh-CN" altLang="en-US" sz="2800" kern="1200" dirty="0">
              <a:latin typeface="+mn-lt"/>
              <a:ea typeface="+mn-ea"/>
              <a:cs typeface="+mn-cs"/>
            </a:endParaRPr>
          </a:p>
          <a:p>
            <a:pPr marL="342900" indent="-342900" algn="l" eaLnBrk="1" hangingPunct="1">
              <a:lnSpc>
                <a:spcPct val="80000"/>
              </a:lnSpc>
              <a:buClrTx/>
              <a:buSzTx/>
              <a:buFontTx/>
              <a:buChar char="•"/>
            </a:pPr>
            <a:r>
              <a:rPr lang="zh-CN" altLang="en-US" sz="2800" kern="1200" dirty="0">
                <a:latin typeface="+mn-lt"/>
                <a:ea typeface="+mn-ea"/>
                <a:cs typeface="+mn-cs"/>
              </a:rPr>
              <a:t>机械工业出版社：</a:t>
            </a:r>
            <a:endParaRPr lang="en-US" altLang="zh-CN" sz="2800" kern="1200" dirty="0">
              <a:latin typeface="+mn-lt"/>
              <a:ea typeface="+mn-ea"/>
              <a:cs typeface="+mn-cs"/>
            </a:endParaRPr>
          </a:p>
          <a:p>
            <a:pPr marL="342900" indent="-342900" algn="l" eaLnBrk="1" hangingPunct="1">
              <a:lnSpc>
                <a:spcPct val="80000"/>
              </a:lnSpc>
              <a:buClrTx/>
              <a:buSzTx/>
              <a:buFontTx/>
              <a:buChar char="•"/>
            </a:pPr>
            <a:r>
              <a:rPr lang="en-US" altLang="zh-CN" sz="2800" kern="1200" dirty="0">
                <a:latin typeface="+mn-lt"/>
                <a:ea typeface="+mn-ea"/>
                <a:cs typeface="+mn-cs"/>
              </a:rPr>
              <a:t>《CMMI</a:t>
            </a:r>
            <a:r>
              <a:rPr lang="zh-CN" altLang="en-US" sz="2800" kern="1200" dirty="0">
                <a:latin typeface="+mn-lt"/>
                <a:ea typeface="+mn-ea"/>
                <a:cs typeface="+mn-cs"/>
              </a:rPr>
              <a:t>成功项目管理</a:t>
            </a:r>
            <a:r>
              <a:rPr lang="en-US" altLang="zh-CN" sz="2800" kern="1200" dirty="0">
                <a:latin typeface="+mn-lt"/>
                <a:ea typeface="+mn-ea"/>
                <a:cs typeface="+mn-cs"/>
              </a:rPr>
              <a:t>》</a:t>
            </a:r>
            <a:endParaRPr lang="zh-CN" altLang="en-US" sz="2800" kern="1200" dirty="0">
              <a:latin typeface="+mn-lt"/>
              <a:ea typeface="+mn-ea"/>
              <a:cs typeface="+mn-cs"/>
            </a:endParaRPr>
          </a:p>
          <a:p>
            <a:pPr marL="342900" indent="-342900" algn="l" eaLnBrk="1" hangingPunct="1">
              <a:lnSpc>
                <a:spcPct val="80000"/>
              </a:lnSpc>
              <a:buClrTx/>
              <a:buSzTx/>
              <a:buFontTx/>
              <a:buChar char="•"/>
            </a:pPr>
            <a:endParaRPr lang="zh-CN" altLang="en-US" sz="2800" b="1" kern="1200" dirty="0">
              <a:latin typeface="+mn-lt"/>
              <a:ea typeface="+mn-ea"/>
              <a:cs typeface="+mn-cs"/>
            </a:endParaRPr>
          </a:p>
          <a:p>
            <a:pPr marL="342900" indent="-342900" algn="l" eaLnBrk="1" hangingPunct="1">
              <a:lnSpc>
                <a:spcPct val="80000"/>
              </a:lnSpc>
              <a:buClrTx/>
              <a:buSzTx/>
              <a:buFontTx/>
              <a:buChar char="•"/>
            </a:pPr>
            <a:endParaRPr lang="zh-CN" altLang="en-US" sz="2800" kern="1200" dirty="0">
              <a:latin typeface="+mn-lt"/>
              <a:ea typeface="+mn-ea"/>
              <a:cs typeface="+mn-cs"/>
            </a:endParaRPr>
          </a:p>
        </p:txBody>
      </p:sp>
      <p:pic>
        <p:nvPicPr>
          <p:cNvPr id="7172" name="Picture 6" descr="9272806_b"/>
          <p:cNvPicPr>
            <a:picLocks noChangeAspect="1"/>
          </p:cNvPicPr>
          <p:nvPr/>
        </p:nvPicPr>
        <p:blipFill>
          <a:blip r:embed="rId1"/>
          <a:stretch>
            <a:fillRect/>
          </a:stretch>
        </p:blipFill>
        <p:spPr>
          <a:xfrm>
            <a:off x="5153978" y="-3175"/>
            <a:ext cx="2036762" cy="2884488"/>
          </a:xfrm>
          <a:prstGeom prst="rect">
            <a:avLst/>
          </a:prstGeom>
          <a:noFill/>
          <a:ln w="9525">
            <a:noFill/>
          </a:ln>
        </p:spPr>
      </p:pic>
      <p:sp>
        <p:nvSpPr>
          <p:cNvPr id="7173" name="灯片编号占位符 5"/>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7174" name="图片 13317"/>
          <p:cNvPicPr>
            <a:picLocks noChangeAspect="1"/>
          </p:cNvPicPr>
          <p:nvPr/>
        </p:nvPicPr>
        <p:blipFill>
          <a:blip r:embed="rId2"/>
          <a:stretch>
            <a:fillRect/>
          </a:stretch>
        </p:blipFill>
        <p:spPr>
          <a:xfrm>
            <a:off x="5788978" y="3914775"/>
            <a:ext cx="2289175" cy="2806700"/>
          </a:xfrm>
          <a:prstGeom prst="rect">
            <a:avLst/>
          </a:prstGeom>
          <a:noFill/>
          <a:ln w="9525">
            <a:noFill/>
          </a:ln>
        </p:spPr>
      </p:pic>
      <p:pic>
        <p:nvPicPr>
          <p:cNvPr id="7175" name="图片 13318"/>
          <p:cNvPicPr>
            <a:picLocks noChangeAspect="1"/>
          </p:cNvPicPr>
          <p:nvPr/>
        </p:nvPicPr>
        <p:blipFill>
          <a:blip r:embed="rId3"/>
          <a:stretch>
            <a:fillRect/>
          </a:stretch>
        </p:blipFill>
        <p:spPr>
          <a:xfrm>
            <a:off x="6962458" y="1250950"/>
            <a:ext cx="2181225" cy="3038475"/>
          </a:xfrm>
          <a:prstGeom prst="rect">
            <a:avLst/>
          </a:prstGeom>
          <a:noFill/>
          <a:ln w="9525">
            <a:noFill/>
          </a:ln>
        </p:spPr>
      </p:pic>
      <p:sp>
        <p:nvSpPr>
          <p:cNvPr id="717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717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401409"/>
          <p:cNvSpPr>
            <a:spLocks noGrp="1"/>
          </p:cNvSpPr>
          <p:nvPr>
            <p:ph type="title"/>
          </p:nvPr>
        </p:nvSpPr>
        <p:spPr>
          <a:xfrm>
            <a:off x="685800" y="609600"/>
            <a:ext cx="7772400" cy="1143000"/>
          </a:xfrm>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小结</a:t>
            </a:r>
            <a:endParaRPr lang="zh-CN" altLang="en-US" dirty="0">
              <a:latin typeface="黑体" panose="02010609060101010101" pitchFamily="49" charset="-122"/>
              <a:ea typeface="黑体" panose="02010609060101010101" pitchFamily="49" charset="-122"/>
            </a:endParaRPr>
          </a:p>
        </p:txBody>
      </p:sp>
      <p:sp>
        <p:nvSpPr>
          <p:cNvPr id="122883" name="文本占位符 401410"/>
          <p:cNvSpPr>
            <a:spLocks noGrp="1"/>
          </p:cNvSpPr>
          <p:nvPr>
            <p:ph idx="1"/>
          </p:nvPr>
        </p:nvSpPr>
        <p:spPr/>
        <p:txBody>
          <a:bodyPr vert="horz" wrap="square" lIns="91440" tIns="45720" rIns="91440" bIns="45720" anchor="t" anchorCtr="0"/>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项目、项目的特征</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项目管理知识体系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软件项目管理过程</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endParaRPr lang="zh-CN" altLang="en-US" dirty="0">
              <a:latin typeface="黑体" panose="02010609060101010101" pitchFamily="49" charset="-122"/>
              <a:ea typeface="黑体" panose="02010609060101010101" pitchFamily="49" charset="-122"/>
            </a:endParaRPr>
          </a:p>
          <a:p>
            <a:pPr eaLnBrk="1" hangingPunct="1">
              <a:buNone/>
            </a:pPr>
            <a:endParaRPr lang="zh-CN" altLang="en-US" dirty="0">
              <a:latin typeface="黑体" panose="02010609060101010101" pitchFamily="49" charset="-122"/>
              <a:ea typeface="黑体" panose="02010609060101010101" pitchFamily="49" charset="-122"/>
            </a:endParaRPr>
          </a:p>
        </p:txBody>
      </p:sp>
      <p:sp>
        <p:nvSpPr>
          <p:cNvPr id="122884"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12288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
          <p:cNvSpPr>
            <a:spLocks noGrp="1"/>
          </p:cNvSpPr>
          <p:nvPr>
            <p:ph type="title"/>
          </p:nvPr>
        </p:nvSpPr>
        <p:spPr/>
        <p:txBody>
          <a:bodyPr vert="horz" wrap="square" lIns="91440" tIns="45720" rIns="91440" bIns="45720" anchor="ctr" anchorCtr="0"/>
          <a:p>
            <a:pPr eaLnBrk="1" hangingPunct="1"/>
            <a:endParaRPr lang="zh-CN" altLang="en-US" dirty="0"/>
          </a:p>
        </p:txBody>
      </p:sp>
      <p:sp>
        <p:nvSpPr>
          <p:cNvPr id="123907" name="内容占位符 2"/>
          <p:cNvSpPr>
            <a:spLocks noGrp="1"/>
          </p:cNvSpPr>
          <p:nvPr>
            <p:ph idx="1"/>
          </p:nvPr>
        </p:nvSpPr>
        <p:spPr/>
        <p:txBody>
          <a:bodyPr vert="horz" wrap="square" lIns="91440" tIns="45720" rIns="91440" bIns="45720" anchor="t" anchorCtr="0"/>
          <a:p>
            <a:pPr eaLnBrk="1" hangingPunct="1"/>
            <a:r>
              <a:rPr lang="en-US" altLang="zh-CN" dirty="0"/>
              <a:t>FTP</a:t>
            </a:r>
            <a:r>
              <a:rPr lang="zh-CN" altLang="en-US" dirty="0"/>
              <a:t>：</a:t>
            </a:r>
            <a:r>
              <a:rPr lang="en-US" altLang="zh-CN" dirty="0"/>
              <a:t>//202.120.222.71</a:t>
            </a:r>
            <a:endParaRPr lang="en-US" altLang="zh-CN" dirty="0"/>
          </a:p>
          <a:p>
            <a:pPr eaLnBrk="1" hangingPunct="1"/>
            <a:r>
              <a:rPr lang="zh-CN" altLang="en-US" dirty="0"/>
              <a:t>用户名</a:t>
            </a:r>
            <a:r>
              <a:rPr lang="en-US" altLang="zh-CN" dirty="0"/>
              <a:t> stu-ogy </a:t>
            </a:r>
            <a:endParaRPr lang="en-US" altLang="zh-CN" dirty="0"/>
          </a:p>
          <a:p>
            <a:pPr eaLnBrk="1" hangingPunct="1"/>
            <a:r>
              <a:rPr lang="zh-CN" altLang="en-US" dirty="0"/>
              <a:t>分组</a:t>
            </a:r>
            <a:endParaRPr lang="zh-CN" altLang="en-US" dirty="0"/>
          </a:p>
        </p:txBody>
      </p:sp>
      <p:sp>
        <p:nvSpPr>
          <p:cNvPr id="123908" name="日期占位符 3"/>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23909" name="灯片编号占位符 4"/>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ctrTitle"/>
          </p:nvPr>
        </p:nvSpPr>
        <p:spPr>
          <a:xfrm>
            <a:off x="685800" y="2362200"/>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Chapter 2.  软件开发过程</a:t>
            </a:r>
            <a:endParaRPr lang="zh-CN" altLang="en-US" sz="4400" kern="1200" dirty="0">
              <a:solidFill>
                <a:srgbClr val="000000"/>
              </a:solidFill>
              <a:latin typeface="+mj-lt"/>
              <a:ea typeface="+mj-ea"/>
              <a:cs typeface="+mj-cs"/>
            </a:endParaRPr>
          </a:p>
        </p:txBody>
      </p:sp>
      <p:sp>
        <p:nvSpPr>
          <p:cNvPr id="126979" name="灯片编号占位符 3"/>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2698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2698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主题</a:t>
            </a:r>
            <a:endParaRPr lang="zh-CN" altLang="en-US" sz="4400" kern="1200" dirty="0">
              <a:latin typeface="+mj-lt"/>
              <a:ea typeface="+mj-ea"/>
              <a:cs typeface="+mj-cs"/>
            </a:endParaRPr>
          </a:p>
        </p:txBody>
      </p:sp>
      <p:sp>
        <p:nvSpPr>
          <p:cNvPr id="128003" name="Rectangle 3"/>
          <p:cNvSpPr>
            <a:spLocks noGrp="1"/>
          </p:cNvSpPr>
          <p:nvPr>
            <p:ph type="subTitle" idx="1"/>
          </p:nvPr>
        </p:nvSpPr>
        <p:spPr>
          <a:xfrm>
            <a:off x="914400" y="1447800"/>
            <a:ext cx="7772400" cy="4572000"/>
          </a:xfrm>
        </p:spPr>
        <p:txBody>
          <a:bodyPr vert="horz" wrap="square" lIns="91440" tIns="45720" rIns="91440" bIns="45720" anchor="t" anchorCtr="0"/>
          <a:p>
            <a:pPr marL="342900" indent="-342900" algn="l" eaLnBrk="1" hangingPunct="1">
              <a:buClrTx/>
              <a:buSzTx/>
              <a:buFontTx/>
            </a:pPr>
            <a:r>
              <a:rPr lang="en-US" altLang="zh-CN" sz="3200" kern="1200" dirty="0">
                <a:latin typeface="+mn-lt"/>
                <a:ea typeface="+mn-ea"/>
                <a:cs typeface="+mn-cs"/>
              </a:rPr>
              <a:t>2.1  </a:t>
            </a:r>
            <a:r>
              <a:rPr lang="zh-CN" altLang="en-US" sz="3200" kern="1200" dirty="0">
                <a:latin typeface="+mn-lt"/>
                <a:ea typeface="+mn-ea"/>
                <a:cs typeface="+mn-cs"/>
              </a:rPr>
              <a:t>企业生产与组织方式	</a:t>
            </a:r>
            <a:endParaRPr lang="en-US" altLang="zh-CN" sz="3200" kern="1200" dirty="0">
              <a:latin typeface="+mn-lt"/>
              <a:ea typeface="+mn-ea"/>
              <a:cs typeface="+mn-cs"/>
            </a:endParaRPr>
          </a:p>
          <a:p>
            <a:pPr marL="742950" lvl="1" indent="-285750" algn="l"/>
            <a:r>
              <a:rPr lang="en-US" altLang="zh-CN" sz="2800" kern="1200" dirty="0">
                <a:latin typeface="+mn-lt"/>
                <a:ea typeface="+mn-ea"/>
                <a:cs typeface="+mn-cs"/>
              </a:rPr>
              <a:t>2.1.1  </a:t>
            </a:r>
            <a:r>
              <a:rPr lang="zh-CN" altLang="en-US" sz="2800" kern="1200" dirty="0">
                <a:latin typeface="+mn-lt"/>
                <a:ea typeface="+mn-ea"/>
                <a:cs typeface="+mn-cs"/>
              </a:rPr>
              <a:t>企业结构</a:t>
            </a:r>
            <a:endParaRPr lang="en-US" altLang="zh-CN" sz="2800" kern="1200" dirty="0">
              <a:latin typeface="+mn-lt"/>
              <a:ea typeface="+mn-ea"/>
              <a:cs typeface="+mn-cs"/>
            </a:endParaRPr>
          </a:p>
          <a:p>
            <a:pPr marL="742950" lvl="1" indent="-285750" algn="l"/>
            <a:r>
              <a:rPr lang="en-US" altLang="zh-CN" sz="2800" kern="1200" dirty="0">
                <a:latin typeface="+mn-lt"/>
                <a:ea typeface="+mn-ea"/>
                <a:cs typeface="+mn-cs"/>
              </a:rPr>
              <a:t>2.1.2  </a:t>
            </a:r>
            <a:r>
              <a:rPr lang="zh-CN" altLang="en-US" sz="2800" kern="1200" dirty="0">
                <a:latin typeface="+mn-lt"/>
                <a:ea typeface="+mn-ea"/>
                <a:cs typeface="+mn-cs"/>
              </a:rPr>
              <a:t>产品生产流程</a:t>
            </a:r>
            <a:endParaRPr lang="en-US" altLang="zh-CN" sz="2800" kern="1200" dirty="0">
              <a:latin typeface="+mn-lt"/>
              <a:ea typeface="+mn-ea"/>
              <a:cs typeface="+mn-cs"/>
            </a:endParaRPr>
          </a:p>
          <a:p>
            <a:pPr marL="742950" lvl="1" indent="-285750" algn="l"/>
            <a:r>
              <a:rPr lang="en-US" altLang="zh-CN" sz="2800" kern="1200" dirty="0">
                <a:latin typeface="+mn-lt"/>
                <a:ea typeface="+mn-ea"/>
                <a:cs typeface="+mn-cs"/>
              </a:rPr>
              <a:t>2.1.3  </a:t>
            </a:r>
            <a:r>
              <a:rPr lang="zh-CN" altLang="en-US" sz="2800" kern="1200" dirty="0">
                <a:latin typeface="+mn-lt"/>
                <a:ea typeface="+mn-ea"/>
                <a:cs typeface="+mn-cs"/>
              </a:rPr>
              <a:t>生产检查与质量控制</a:t>
            </a:r>
            <a:endParaRPr lang="en-US" altLang="zh-CN" sz="2800" kern="1200" dirty="0">
              <a:latin typeface="+mn-lt"/>
              <a:ea typeface="+mn-ea"/>
              <a:cs typeface="+mn-cs"/>
            </a:endParaRPr>
          </a:p>
          <a:p>
            <a:pPr marL="342900" indent="-342900" algn="l" eaLnBrk="1" hangingPunct="1">
              <a:buClrTx/>
              <a:buSzTx/>
              <a:buFontTx/>
            </a:pPr>
            <a:r>
              <a:rPr lang="en-US" altLang="zh-CN" sz="3200" kern="1200" dirty="0">
                <a:latin typeface="+mn-lt"/>
                <a:ea typeface="+mn-ea"/>
                <a:cs typeface="+mn-cs"/>
              </a:rPr>
              <a:t>2.2  </a:t>
            </a:r>
            <a:r>
              <a:rPr lang="zh-CN" altLang="en-US" sz="3200" kern="1200" dirty="0">
                <a:latin typeface="+mn-lt"/>
                <a:ea typeface="+mn-ea"/>
                <a:cs typeface="+mn-cs"/>
              </a:rPr>
              <a:t>软件过程模型</a:t>
            </a:r>
            <a:endParaRPr lang="en-US" altLang="zh-CN" sz="3200" kern="1200" dirty="0">
              <a:latin typeface="+mn-lt"/>
              <a:ea typeface="+mn-ea"/>
              <a:cs typeface="+mn-cs"/>
            </a:endParaRPr>
          </a:p>
          <a:p>
            <a:pPr marL="342900" indent="-342900" algn="l" eaLnBrk="1" hangingPunct="1">
              <a:buClrTx/>
              <a:buSzTx/>
              <a:buFontTx/>
            </a:pPr>
            <a:r>
              <a:rPr lang="en-US" altLang="zh-CN" sz="3200" kern="1200" dirty="0">
                <a:latin typeface="+mn-lt"/>
                <a:ea typeface="+mn-ea"/>
                <a:cs typeface="+mn-cs"/>
              </a:rPr>
              <a:t>2.3  </a:t>
            </a:r>
            <a:r>
              <a:rPr lang="zh-CN" altLang="en-US" sz="3200" kern="1200" dirty="0">
                <a:latin typeface="+mn-lt"/>
                <a:ea typeface="+mn-ea"/>
                <a:cs typeface="+mn-cs"/>
              </a:rPr>
              <a:t>过程的体系结构</a:t>
            </a:r>
            <a:endParaRPr lang="en-US" altLang="zh-CN" sz="3200" kern="1200" dirty="0">
              <a:latin typeface="+mn-lt"/>
              <a:ea typeface="+mn-ea"/>
              <a:cs typeface="+mn-cs"/>
            </a:endParaRPr>
          </a:p>
          <a:p>
            <a:pPr marL="342900" indent="-342900" algn="l" eaLnBrk="1" hangingPunct="1">
              <a:buClrTx/>
              <a:buSzTx/>
              <a:buFontTx/>
            </a:pPr>
            <a:r>
              <a:rPr lang="en-US" altLang="zh-CN" sz="3200" kern="1200" dirty="0">
                <a:latin typeface="+mn-lt"/>
                <a:ea typeface="+mn-ea"/>
                <a:cs typeface="+mn-cs"/>
              </a:rPr>
              <a:t>2.4  </a:t>
            </a:r>
            <a:r>
              <a:rPr lang="zh-CN" altLang="en-US" sz="3200" kern="1200" dirty="0">
                <a:latin typeface="+mn-lt"/>
                <a:ea typeface="+mn-ea"/>
                <a:cs typeface="+mn-cs"/>
              </a:rPr>
              <a:t>软件过程自动化问题</a:t>
            </a:r>
            <a:endParaRPr lang="en-US" altLang="zh-CN" sz="3200" kern="1200" dirty="0">
              <a:latin typeface="+mn-lt"/>
              <a:ea typeface="+mn-ea"/>
              <a:cs typeface="+mn-cs"/>
            </a:endParaRPr>
          </a:p>
          <a:p>
            <a:pPr marL="342900" indent="-342900" algn="l" eaLnBrk="1" hangingPunct="1">
              <a:buClrTx/>
              <a:buSzTx/>
              <a:buFontTx/>
            </a:pPr>
            <a:r>
              <a:rPr lang="en-US" altLang="zh-CN" sz="3200" kern="1200" dirty="0">
                <a:latin typeface="+mn-lt"/>
                <a:ea typeface="+mn-ea"/>
                <a:cs typeface="+mn-cs"/>
              </a:rPr>
              <a:t>2.5  </a:t>
            </a:r>
            <a:r>
              <a:rPr lang="zh-CN" altLang="en-US" sz="3200" kern="1200" dirty="0">
                <a:latin typeface="+mn-lt"/>
                <a:ea typeface="+mn-ea"/>
                <a:cs typeface="+mn-cs"/>
              </a:rPr>
              <a:t>软件过程与其他工业过程的对比</a:t>
            </a:r>
            <a:endParaRPr lang="en-US" altLang="zh-CN" sz="3200" kern="1200" dirty="0">
              <a:latin typeface="+mn-lt"/>
              <a:ea typeface="+mn-ea"/>
              <a:cs typeface="+mn-cs"/>
            </a:endParaRPr>
          </a:p>
          <a:p>
            <a:pPr marL="342900" indent="-342900" algn="l" eaLnBrk="1" hangingPunct="1">
              <a:buClrTx/>
              <a:buSzTx/>
              <a:buFontTx/>
            </a:pPr>
            <a:r>
              <a:rPr lang="en-US" altLang="zh-CN" sz="3200" kern="1200" dirty="0">
                <a:latin typeface="+mn-lt"/>
                <a:ea typeface="+mn-ea"/>
                <a:cs typeface="+mn-cs"/>
              </a:rPr>
              <a:t>2.6  </a:t>
            </a:r>
            <a:r>
              <a:rPr lang="zh-CN" altLang="en-US" sz="3200" kern="1200" dirty="0">
                <a:latin typeface="+mn-lt"/>
                <a:ea typeface="+mn-ea"/>
                <a:cs typeface="+mn-cs"/>
              </a:rPr>
              <a:t>软件开发过程的特性	</a:t>
            </a:r>
            <a:endParaRPr lang="en-US" altLang="zh-CN" sz="3200" kern="1200" dirty="0">
              <a:latin typeface="+mn-lt"/>
              <a:ea typeface="+mn-ea"/>
              <a:cs typeface="+mn-cs"/>
            </a:endParaRPr>
          </a:p>
        </p:txBody>
      </p:sp>
      <p:sp>
        <p:nvSpPr>
          <p:cNvPr id="128004" name="灯片编号占位符 4"/>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2800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8006" name="日期占位符 2"/>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ctrTitle"/>
          </p:nvPr>
        </p:nvSpPr>
        <p:spPr>
          <a:xfrm>
            <a:off x="827088" y="333375"/>
            <a:ext cx="7772400" cy="790575"/>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2.1  企业生产与组织方式</a:t>
            </a:r>
            <a:endParaRPr lang="zh-CN" altLang="en-US" sz="4400" kern="1200" dirty="0">
              <a:latin typeface="+mj-lt"/>
              <a:ea typeface="+mj-ea"/>
              <a:cs typeface="+mj-cs"/>
            </a:endParaRPr>
          </a:p>
        </p:txBody>
      </p:sp>
      <p:sp>
        <p:nvSpPr>
          <p:cNvPr id="129027" name="Rectangle 3"/>
          <p:cNvSpPr>
            <a:spLocks noGrp="1"/>
          </p:cNvSpPr>
          <p:nvPr>
            <p:ph type="subTitle" idx="1"/>
          </p:nvPr>
        </p:nvSpPr>
        <p:spPr>
          <a:xfrm>
            <a:off x="769938" y="1136650"/>
            <a:ext cx="8105775" cy="876300"/>
          </a:xfrm>
        </p:spPr>
        <p:txBody>
          <a:bodyPr vert="horz" wrap="square" lIns="91440" tIns="45720" rIns="91440" bIns="45720" anchor="t" anchorCtr="0"/>
          <a:p>
            <a:pPr marL="342900" indent="-342900" algn="l" eaLnBrk="1" hangingPunct="1">
              <a:lnSpc>
                <a:spcPct val="80000"/>
              </a:lnSpc>
              <a:buClrTx/>
              <a:buSzTx/>
              <a:buFontTx/>
              <a:buChar char="•"/>
            </a:pPr>
            <a:r>
              <a:rPr lang="zh-CN" altLang="en-US" sz="2800" kern="1200" dirty="0">
                <a:latin typeface="+mn-lt"/>
                <a:ea typeface="+mn-ea"/>
                <a:cs typeface="+mn-cs"/>
              </a:rPr>
              <a:t>组成企业生产的三大要素是：</a:t>
            </a:r>
            <a:endParaRPr lang="zh-CN" altLang="en-US" sz="2800" kern="1200" dirty="0">
              <a:latin typeface="+mn-lt"/>
              <a:ea typeface="+mn-ea"/>
              <a:cs typeface="+mn-cs"/>
            </a:endParaRPr>
          </a:p>
          <a:p>
            <a:pPr marL="742950" lvl="1" indent="-285750">
              <a:lnSpc>
                <a:spcPct val="80000"/>
              </a:lnSpc>
            </a:pPr>
            <a:r>
              <a:rPr lang="zh-CN" altLang="en-US" sz="2400" kern="1200" dirty="0">
                <a:latin typeface="+mn-lt"/>
                <a:ea typeface="+mn-ea"/>
                <a:cs typeface="+mn-cs"/>
              </a:rPr>
              <a:t>人、工具和生产过程</a:t>
            </a:r>
            <a:endParaRPr lang="zh-CN" altLang="en-US" sz="2800" kern="1200" dirty="0">
              <a:latin typeface="+mn-lt"/>
              <a:ea typeface="+mn-ea"/>
              <a:cs typeface="+mn-cs"/>
            </a:endParaRPr>
          </a:p>
        </p:txBody>
      </p:sp>
      <p:sp>
        <p:nvSpPr>
          <p:cNvPr id="129028" name="Rectangle 5"/>
          <p:cNvSpPr/>
          <p:nvPr/>
        </p:nvSpPr>
        <p:spPr>
          <a:xfrm>
            <a:off x="0" y="2457450"/>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29029" name="Object 4"/>
          <p:cNvPicPr>
            <a:picLocks noChangeAspect="1"/>
          </p:cNvPicPr>
          <p:nvPr/>
        </p:nvPicPr>
        <p:blipFill>
          <a:blip r:embed="rId1"/>
          <a:stretch>
            <a:fillRect/>
          </a:stretch>
        </p:blipFill>
        <p:spPr>
          <a:xfrm>
            <a:off x="2266950" y="2262188"/>
            <a:ext cx="6440488" cy="3994150"/>
          </a:xfrm>
          <a:prstGeom prst="rect">
            <a:avLst/>
          </a:prstGeom>
          <a:noFill/>
          <a:ln w="9525">
            <a:noFill/>
          </a:ln>
        </p:spPr>
      </p:pic>
      <p:sp>
        <p:nvSpPr>
          <p:cNvPr id="129030"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29031"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2903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p:cNvSpPr>
          <p:nvPr>
            <p:ph type="ctrTitle"/>
          </p:nvPr>
        </p:nvSpPr>
        <p:spPr>
          <a:xfrm>
            <a:off x="1042988" y="549275"/>
            <a:ext cx="7772400" cy="441325"/>
          </a:xfrm>
        </p:spPr>
        <p:txBody>
          <a:bodyPr vert="horz" wrap="square" lIns="91440" tIns="45720" rIns="91440" bIns="45720" anchor="ctr" anchorCtr="0"/>
          <a:p>
            <a:pPr eaLnBrk="1" hangingPunct="1">
              <a:buClrTx/>
              <a:buSzTx/>
              <a:buFontTx/>
            </a:pPr>
            <a:r>
              <a:rPr lang="en-US" altLang="zh-CN" sz="4000" kern="1200" dirty="0">
                <a:latin typeface="+mj-lt"/>
                <a:ea typeface="+mj-ea"/>
                <a:cs typeface="+mj-cs"/>
              </a:rPr>
              <a:t>A  Definition of Process</a:t>
            </a:r>
            <a:endParaRPr lang="en-US" altLang="zh-CN" sz="4000" kern="1200" dirty="0">
              <a:latin typeface="+mj-lt"/>
              <a:ea typeface="+mj-ea"/>
              <a:cs typeface="+mj-cs"/>
            </a:endParaRPr>
          </a:p>
        </p:txBody>
      </p:sp>
      <p:sp>
        <p:nvSpPr>
          <p:cNvPr id="130051" name="Rectangle 3"/>
          <p:cNvSpPr>
            <a:spLocks noGrp="1"/>
          </p:cNvSpPr>
          <p:nvPr>
            <p:ph type="body"/>
          </p:nvPr>
        </p:nvSpPr>
        <p:spPr>
          <a:xfrm>
            <a:off x="685800" y="1219200"/>
            <a:ext cx="7772400" cy="1066800"/>
          </a:xfrm>
        </p:spPr>
        <p:txBody>
          <a:bodyPr vert="horz" wrap="square" lIns="91440" tIns="45720" rIns="91440" bIns="45720" anchor="t" anchorCtr="0"/>
          <a:p>
            <a:pPr eaLnBrk="1" hangingPunct="1">
              <a:lnSpc>
                <a:spcPct val="80000"/>
              </a:lnSpc>
            </a:pPr>
            <a:r>
              <a:rPr lang="en-US" altLang="zh-CN" sz="2400" dirty="0"/>
              <a:t>The means by which people, procedures, methods, equipment, and tools are integrated to produce a desired and result.</a:t>
            </a:r>
            <a:endParaRPr lang="zh-CN" altLang="en-US" dirty="0"/>
          </a:p>
        </p:txBody>
      </p:sp>
      <p:sp>
        <p:nvSpPr>
          <p:cNvPr id="130052" name="Text Box 4"/>
          <p:cNvSpPr/>
          <p:nvPr/>
        </p:nvSpPr>
        <p:spPr>
          <a:xfrm>
            <a:off x="1508125" y="2286000"/>
            <a:ext cx="404813" cy="457200"/>
          </a:xfrm>
          <a:prstGeom prst="rect">
            <a:avLst/>
          </a:prstGeom>
          <a:noFill/>
          <a:ln w="9525">
            <a:noFill/>
          </a:ln>
        </p:spPr>
        <p:txBody>
          <a:bodyPr wrap="none">
            <a:spAutoFit/>
          </a:bodyPr>
          <a:p>
            <a:r>
              <a:rPr lang="en-US" altLang="zh-CN" dirty="0">
                <a:solidFill>
                  <a:srgbClr val="000000"/>
                </a:solidFill>
                <a:latin typeface="Perpetua" panose="02020502060401020303" pitchFamily="18" charset="0"/>
                <a:sym typeface="Perpetua" panose="02020502060401020303" pitchFamily="18" charset="0"/>
              </a:rPr>
              <a:t>A</a:t>
            </a:r>
            <a:endParaRPr lang="zh-CN" altLang="en-US" dirty="0">
              <a:latin typeface="Arial" panose="020B0604020202020204" pitchFamily="34" charset="0"/>
            </a:endParaRPr>
          </a:p>
        </p:txBody>
      </p:sp>
      <p:sp>
        <p:nvSpPr>
          <p:cNvPr id="130053" name="Text Box 5"/>
          <p:cNvSpPr/>
          <p:nvPr/>
        </p:nvSpPr>
        <p:spPr>
          <a:xfrm>
            <a:off x="3108325" y="1905000"/>
            <a:ext cx="387350" cy="457200"/>
          </a:xfrm>
          <a:prstGeom prst="rect">
            <a:avLst/>
          </a:prstGeom>
          <a:noFill/>
          <a:ln w="9525">
            <a:noFill/>
          </a:ln>
        </p:spPr>
        <p:txBody>
          <a:bodyPr wrap="none">
            <a:spAutoFit/>
          </a:bodyPr>
          <a:p>
            <a:r>
              <a:rPr lang="en-US" altLang="zh-CN" dirty="0">
                <a:solidFill>
                  <a:srgbClr val="000000"/>
                </a:solidFill>
                <a:latin typeface="Perpetua" panose="02020502060401020303" pitchFamily="18" charset="0"/>
                <a:sym typeface="Perpetua" panose="02020502060401020303" pitchFamily="18" charset="0"/>
              </a:rPr>
              <a:t>B</a:t>
            </a:r>
            <a:endParaRPr lang="zh-CN" altLang="en-US" dirty="0">
              <a:latin typeface="Arial" panose="020B0604020202020204" pitchFamily="34" charset="0"/>
            </a:endParaRPr>
          </a:p>
        </p:txBody>
      </p:sp>
      <p:sp>
        <p:nvSpPr>
          <p:cNvPr id="130054" name="Text Box 6"/>
          <p:cNvSpPr/>
          <p:nvPr/>
        </p:nvSpPr>
        <p:spPr>
          <a:xfrm>
            <a:off x="3124200" y="2667000"/>
            <a:ext cx="387350" cy="457200"/>
          </a:xfrm>
          <a:prstGeom prst="rect">
            <a:avLst/>
          </a:prstGeom>
          <a:noFill/>
          <a:ln w="9525">
            <a:noFill/>
          </a:ln>
        </p:spPr>
        <p:txBody>
          <a:bodyPr wrap="none">
            <a:spAutoFit/>
          </a:bodyPr>
          <a:p>
            <a:r>
              <a:rPr lang="en-US" altLang="zh-CN" dirty="0">
                <a:solidFill>
                  <a:srgbClr val="000000"/>
                </a:solidFill>
                <a:latin typeface="Perpetua" panose="02020502060401020303" pitchFamily="18" charset="0"/>
                <a:sym typeface="Perpetua" panose="02020502060401020303" pitchFamily="18" charset="0"/>
              </a:rPr>
              <a:t>C</a:t>
            </a:r>
            <a:endParaRPr lang="zh-CN" altLang="en-US" dirty="0">
              <a:latin typeface="Arial" panose="020B0604020202020204" pitchFamily="34" charset="0"/>
            </a:endParaRPr>
          </a:p>
        </p:txBody>
      </p:sp>
      <p:sp>
        <p:nvSpPr>
          <p:cNvPr id="130055" name="Text Box 7"/>
          <p:cNvSpPr/>
          <p:nvPr/>
        </p:nvSpPr>
        <p:spPr>
          <a:xfrm>
            <a:off x="4495800" y="2286000"/>
            <a:ext cx="404813" cy="457200"/>
          </a:xfrm>
          <a:prstGeom prst="rect">
            <a:avLst/>
          </a:prstGeom>
          <a:noFill/>
          <a:ln w="9525">
            <a:noFill/>
          </a:ln>
        </p:spPr>
        <p:txBody>
          <a:bodyPr wrap="none">
            <a:spAutoFit/>
          </a:bodyPr>
          <a:p>
            <a:r>
              <a:rPr lang="en-US" altLang="zh-CN" dirty="0">
                <a:solidFill>
                  <a:srgbClr val="000000"/>
                </a:solidFill>
                <a:latin typeface="Perpetua" panose="02020502060401020303" pitchFamily="18" charset="0"/>
                <a:sym typeface="Perpetua" panose="02020502060401020303" pitchFamily="18" charset="0"/>
              </a:rPr>
              <a:t>D</a:t>
            </a:r>
            <a:endParaRPr lang="zh-CN" altLang="en-US" dirty="0">
              <a:latin typeface="Arial" panose="020B0604020202020204" pitchFamily="34" charset="0"/>
            </a:endParaRPr>
          </a:p>
        </p:txBody>
      </p:sp>
      <p:sp>
        <p:nvSpPr>
          <p:cNvPr id="130056" name="Line 8"/>
          <p:cNvSpPr/>
          <p:nvPr/>
        </p:nvSpPr>
        <p:spPr>
          <a:xfrm flipV="1">
            <a:off x="1752600" y="2168525"/>
            <a:ext cx="1295400" cy="304800"/>
          </a:xfrm>
          <a:prstGeom prst="line">
            <a:avLst/>
          </a:prstGeom>
          <a:ln w="9525" cap="flat" cmpd="sng">
            <a:solidFill>
              <a:schemeClr val="tx1"/>
            </a:solidFill>
            <a:prstDash val="solid"/>
            <a:headEnd type="none" w="med" len="med"/>
            <a:tailEnd type="triangle" w="med" len="med"/>
          </a:ln>
        </p:spPr>
      </p:sp>
      <p:sp>
        <p:nvSpPr>
          <p:cNvPr id="130057" name="Line 9"/>
          <p:cNvSpPr/>
          <p:nvPr/>
        </p:nvSpPr>
        <p:spPr>
          <a:xfrm>
            <a:off x="3505200" y="2168525"/>
            <a:ext cx="1066800" cy="304800"/>
          </a:xfrm>
          <a:prstGeom prst="line">
            <a:avLst/>
          </a:prstGeom>
          <a:ln w="9525" cap="flat" cmpd="sng">
            <a:solidFill>
              <a:schemeClr val="tx1"/>
            </a:solidFill>
            <a:prstDash val="solid"/>
            <a:headEnd type="none" w="med" len="med"/>
            <a:tailEnd type="triangle" w="med" len="med"/>
          </a:ln>
        </p:spPr>
      </p:sp>
      <p:sp>
        <p:nvSpPr>
          <p:cNvPr id="130058" name="Line 10"/>
          <p:cNvSpPr/>
          <p:nvPr/>
        </p:nvSpPr>
        <p:spPr>
          <a:xfrm>
            <a:off x="1828800" y="2590800"/>
            <a:ext cx="1295400" cy="304800"/>
          </a:xfrm>
          <a:prstGeom prst="line">
            <a:avLst/>
          </a:prstGeom>
          <a:ln w="9525" cap="flat" cmpd="sng">
            <a:solidFill>
              <a:schemeClr val="tx1"/>
            </a:solidFill>
            <a:prstDash val="solid"/>
            <a:headEnd type="none" w="med" len="med"/>
            <a:tailEnd type="triangle" w="med" len="med"/>
          </a:ln>
        </p:spPr>
      </p:sp>
      <p:sp>
        <p:nvSpPr>
          <p:cNvPr id="130059" name="Line 11"/>
          <p:cNvSpPr/>
          <p:nvPr/>
        </p:nvSpPr>
        <p:spPr>
          <a:xfrm flipV="1">
            <a:off x="3505200" y="2514600"/>
            <a:ext cx="1066800" cy="381000"/>
          </a:xfrm>
          <a:prstGeom prst="line">
            <a:avLst/>
          </a:prstGeom>
          <a:ln w="9525" cap="flat" cmpd="sng">
            <a:solidFill>
              <a:schemeClr val="tx1"/>
            </a:solidFill>
            <a:prstDash val="solid"/>
            <a:headEnd type="none" w="med" len="med"/>
            <a:tailEnd type="triangle" w="med" len="med"/>
          </a:ln>
        </p:spPr>
      </p:sp>
      <p:sp>
        <p:nvSpPr>
          <p:cNvPr id="130060" name="Line 12"/>
          <p:cNvSpPr/>
          <p:nvPr/>
        </p:nvSpPr>
        <p:spPr>
          <a:xfrm>
            <a:off x="4876800" y="2514600"/>
            <a:ext cx="685800" cy="0"/>
          </a:xfrm>
          <a:prstGeom prst="line">
            <a:avLst/>
          </a:prstGeom>
          <a:ln w="9525" cap="flat" cmpd="sng">
            <a:solidFill>
              <a:schemeClr val="tx1"/>
            </a:solidFill>
            <a:prstDash val="dash"/>
            <a:headEnd type="none" w="med" len="med"/>
            <a:tailEnd type="triangle" w="med" len="med"/>
          </a:ln>
        </p:spPr>
      </p:sp>
      <p:sp>
        <p:nvSpPr>
          <p:cNvPr id="130061" name="Freeform 13"/>
          <p:cNvSpPr/>
          <p:nvPr/>
        </p:nvSpPr>
        <p:spPr>
          <a:xfrm>
            <a:off x="1676400" y="2778125"/>
            <a:ext cx="3048000" cy="498475"/>
          </a:xfrm>
          <a:custGeom>
            <a:avLst/>
            <a:gdLst/>
            <a:ahLst/>
            <a:cxnLst>
              <a:cxn ang="0">
                <a:pos x="3048000" y="0"/>
              </a:cxn>
              <a:cxn ang="0">
                <a:pos x="3048000" y="498475"/>
              </a:cxn>
              <a:cxn ang="0">
                <a:pos x="0" y="498475"/>
              </a:cxn>
              <a:cxn ang="0">
                <a:pos x="0" y="0"/>
              </a:cxn>
            </a:cxnLst>
            <a:pathLst>
              <a:path w="1920" h="432">
                <a:moveTo>
                  <a:pt x="1920" y="0"/>
                </a:moveTo>
                <a:lnTo>
                  <a:pt x="1920" y="432"/>
                </a:lnTo>
                <a:lnTo>
                  <a:pt x="0" y="432"/>
                </a:lnTo>
                <a:lnTo>
                  <a:pt x="0" y="0"/>
                </a:lnTo>
              </a:path>
            </a:pathLst>
          </a:custGeom>
          <a:noFill/>
          <a:ln w="9525" cap="flat" cmpd="sng">
            <a:solidFill>
              <a:schemeClr val="tx1">
                <a:alpha val="100000"/>
              </a:schemeClr>
            </a:solidFill>
            <a:prstDash val="dash"/>
            <a:miter lim="800000"/>
            <a:headEnd type="none" w="med" len="med"/>
            <a:tailEnd type="triangle" w="med" len="med"/>
          </a:ln>
        </p:spPr>
        <p:txBody>
          <a:bodyPr/>
          <a:p>
            <a:endParaRPr lang="zh-CN" altLang="en-US"/>
          </a:p>
        </p:txBody>
      </p:sp>
      <p:sp>
        <p:nvSpPr>
          <p:cNvPr id="130062" name="Line 14"/>
          <p:cNvSpPr/>
          <p:nvPr/>
        </p:nvSpPr>
        <p:spPr>
          <a:xfrm>
            <a:off x="3352800" y="2971800"/>
            <a:ext cx="0" cy="228600"/>
          </a:xfrm>
          <a:prstGeom prst="line">
            <a:avLst/>
          </a:prstGeom>
          <a:ln w="9525" cap="flat" cmpd="sng">
            <a:solidFill>
              <a:schemeClr val="tx1"/>
            </a:solidFill>
            <a:prstDash val="dash"/>
            <a:headEnd type="none" w="med" len="med"/>
            <a:tailEnd type="none" w="med" len="med"/>
          </a:ln>
        </p:spPr>
      </p:sp>
      <p:sp>
        <p:nvSpPr>
          <p:cNvPr id="130063" name="Text Box 15"/>
          <p:cNvSpPr/>
          <p:nvPr/>
        </p:nvSpPr>
        <p:spPr>
          <a:xfrm>
            <a:off x="5165725" y="2743200"/>
            <a:ext cx="3227388" cy="1187450"/>
          </a:xfrm>
          <a:prstGeom prst="rect">
            <a:avLst/>
          </a:prstGeom>
          <a:noFill/>
          <a:ln w="9525">
            <a:noFill/>
          </a:ln>
        </p:spPr>
        <p:txBody>
          <a:bodyPr wrap="none">
            <a:spAutoFit/>
          </a:bodyPr>
          <a:p>
            <a:pPr algn="ctr"/>
            <a:r>
              <a:rPr lang="en-US" altLang="zh-CN" dirty="0">
                <a:solidFill>
                  <a:srgbClr val="000000"/>
                </a:solidFill>
                <a:latin typeface="Perpetua" panose="02020502060401020303" pitchFamily="18" charset="0"/>
                <a:sym typeface="Perpetua" panose="02020502060401020303" pitchFamily="18" charset="0"/>
              </a:rPr>
              <a:t>Procedures and methods</a:t>
            </a:r>
            <a:endParaRPr lang="zh-CN" altLang="en-US" dirty="0">
              <a:solidFill>
                <a:srgbClr val="000000"/>
              </a:solidFill>
              <a:latin typeface="Perpetua" panose="02020502060401020303" pitchFamily="18" charset="0"/>
              <a:sym typeface="Perpetua" panose="02020502060401020303" pitchFamily="18" charset="0"/>
            </a:endParaRPr>
          </a:p>
          <a:p>
            <a:pPr algn="ctr"/>
            <a:r>
              <a:rPr lang="en-US" altLang="zh-CN" dirty="0">
                <a:solidFill>
                  <a:srgbClr val="000000"/>
                </a:solidFill>
                <a:latin typeface="Perpetua" panose="02020502060401020303" pitchFamily="18" charset="0"/>
                <a:sym typeface="Perpetua" panose="02020502060401020303" pitchFamily="18" charset="0"/>
              </a:rPr>
              <a:t>Defining the relationship</a:t>
            </a:r>
            <a:endParaRPr lang="zh-CN" altLang="en-US" dirty="0">
              <a:solidFill>
                <a:srgbClr val="000000"/>
              </a:solidFill>
              <a:latin typeface="Perpetua" panose="02020502060401020303" pitchFamily="18" charset="0"/>
              <a:sym typeface="Perpetua" panose="02020502060401020303" pitchFamily="18" charset="0"/>
            </a:endParaRPr>
          </a:p>
          <a:p>
            <a:pPr algn="ctr"/>
            <a:r>
              <a:rPr lang="en-US" altLang="zh-CN" dirty="0">
                <a:solidFill>
                  <a:srgbClr val="000000"/>
                </a:solidFill>
                <a:latin typeface="Perpetua" panose="02020502060401020303" pitchFamily="18" charset="0"/>
                <a:sym typeface="Perpetua" panose="02020502060401020303" pitchFamily="18" charset="0"/>
              </a:rPr>
              <a:t>of tasks</a:t>
            </a:r>
            <a:endParaRPr lang="zh-CN" altLang="en-US" dirty="0">
              <a:latin typeface="Arial" panose="020B0604020202020204" pitchFamily="34" charset="0"/>
            </a:endParaRPr>
          </a:p>
        </p:txBody>
      </p:sp>
      <p:sp>
        <p:nvSpPr>
          <p:cNvPr id="130064" name="Text Box 16"/>
          <p:cNvSpPr/>
          <p:nvPr/>
        </p:nvSpPr>
        <p:spPr>
          <a:xfrm>
            <a:off x="5867400" y="5957888"/>
            <a:ext cx="1676400" cy="366712"/>
          </a:xfrm>
          <a:prstGeom prst="rect">
            <a:avLst/>
          </a:prstGeom>
          <a:noFill/>
          <a:ln w="9525">
            <a:noFill/>
          </a:ln>
        </p:spPr>
        <p:txBody>
          <a:bodyPr>
            <a:spAutoFit/>
          </a:bodyPr>
          <a:p>
            <a:r>
              <a:rPr lang="en-US" altLang="zh-CN" dirty="0">
                <a:solidFill>
                  <a:srgbClr val="000000"/>
                </a:solidFill>
                <a:latin typeface="Perpetua" panose="02020502060401020303" pitchFamily="18" charset="0"/>
                <a:sym typeface="Perpetua" panose="02020502060401020303" pitchFamily="18" charset="0"/>
              </a:rPr>
              <a:t>From SEI, 1993</a:t>
            </a:r>
            <a:endParaRPr lang="zh-CN" altLang="en-US" dirty="0">
              <a:latin typeface="Arial" panose="020B0604020202020204" pitchFamily="34" charset="0"/>
            </a:endParaRPr>
          </a:p>
        </p:txBody>
      </p:sp>
      <p:sp>
        <p:nvSpPr>
          <p:cNvPr id="130065" name="Oval 17"/>
          <p:cNvSpPr/>
          <p:nvPr/>
        </p:nvSpPr>
        <p:spPr>
          <a:xfrm>
            <a:off x="2667000" y="3886200"/>
            <a:ext cx="2590800" cy="1981200"/>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66" name="Oval 18"/>
          <p:cNvSpPr/>
          <p:nvPr/>
        </p:nvSpPr>
        <p:spPr>
          <a:xfrm>
            <a:off x="4876800" y="53340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67" name="Oval 19"/>
          <p:cNvSpPr/>
          <p:nvPr/>
        </p:nvSpPr>
        <p:spPr>
          <a:xfrm>
            <a:off x="3810000" y="3733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68" name="Oval 20"/>
          <p:cNvSpPr/>
          <p:nvPr/>
        </p:nvSpPr>
        <p:spPr>
          <a:xfrm>
            <a:off x="2743200" y="5257800"/>
            <a:ext cx="228600" cy="2286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69" name="Line 21"/>
          <p:cNvSpPr/>
          <p:nvPr/>
        </p:nvSpPr>
        <p:spPr>
          <a:xfrm flipH="1">
            <a:off x="5105400" y="5181600"/>
            <a:ext cx="76200" cy="152400"/>
          </a:xfrm>
          <a:prstGeom prst="line">
            <a:avLst/>
          </a:prstGeom>
          <a:ln w="9525" cap="flat" cmpd="sng">
            <a:solidFill>
              <a:schemeClr val="tx1"/>
            </a:solidFill>
            <a:prstDash val="solid"/>
            <a:headEnd type="none" w="med" len="med"/>
            <a:tailEnd type="triangle" w="lg" len="lg"/>
          </a:ln>
        </p:spPr>
      </p:sp>
      <p:sp>
        <p:nvSpPr>
          <p:cNvPr id="130070" name="Line 22"/>
          <p:cNvSpPr/>
          <p:nvPr/>
        </p:nvSpPr>
        <p:spPr>
          <a:xfrm flipH="1" flipV="1">
            <a:off x="2895600" y="5410200"/>
            <a:ext cx="76200" cy="76200"/>
          </a:xfrm>
          <a:prstGeom prst="line">
            <a:avLst/>
          </a:prstGeom>
          <a:ln w="9525" cap="flat" cmpd="sng">
            <a:solidFill>
              <a:schemeClr val="tx1"/>
            </a:solidFill>
            <a:prstDash val="solid"/>
            <a:headEnd type="none" w="med" len="med"/>
            <a:tailEnd type="triangle" w="lg" len="lg"/>
          </a:ln>
        </p:spPr>
      </p:sp>
      <p:sp>
        <p:nvSpPr>
          <p:cNvPr id="130071" name="Line 23"/>
          <p:cNvSpPr/>
          <p:nvPr/>
        </p:nvSpPr>
        <p:spPr>
          <a:xfrm>
            <a:off x="3733800" y="3886200"/>
            <a:ext cx="152400" cy="0"/>
          </a:xfrm>
          <a:prstGeom prst="line">
            <a:avLst/>
          </a:prstGeom>
          <a:ln w="9525" cap="flat" cmpd="sng">
            <a:solidFill>
              <a:schemeClr val="tx1"/>
            </a:solidFill>
            <a:prstDash val="solid"/>
            <a:headEnd type="none" w="med" len="med"/>
            <a:tailEnd type="triangle" w="lg" len="lg"/>
          </a:ln>
        </p:spPr>
      </p:sp>
      <p:grpSp>
        <p:nvGrpSpPr>
          <p:cNvPr id="130072" name="Group 24"/>
          <p:cNvGrpSpPr/>
          <p:nvPr/>
        </p:nvGrpSpPr>
        <p:grpSpPr>
          <a:xfrm>
            <a:off x="6400800" y="4419600"/>
            <a:ext cx="381000" cy="838200"/>
            <a:chOff x="0" y="0"/>
            <a:chExt cx="331" cy="664"/>
          </a:xfrm>
        </p:grpSpPr>
        <p:sp>
          <p:nvSpPr>
            <p:cNvPr id="130109" name="Freeform 25"/>
            <p:cNvSpPr/>
            <p:nvPr/>
          </p:nvSpPr>
          <p:spPr>
            <a:xfrm>
              <a:off x="0" y="0"/>
              <a:ext cx="331" cy="235"/>
            </a:xfrm>
            <a:custGeom>
              <a:avLst/>
              <a:gdLst/>
              <a:ahLst/>
              <a:cxnLst>
                <a:cxn ang="0">
                  <a:pos x="242" y="0"/>
                </a:cxn>
                <a:cxn ang="0">
                  <a:pos x="331" y="0"/>
                </a:cxn>
                <a:cxn ang="0">
                  <a:pos x="331" y="235"/>
                </a:cxn>
                <a:cxn ang="0">
                  <a:pos x="238" y="232"/>
                </a:cxn>
                <a:cxn ang="0">
                  <a:pos x="238" y="157"/>
                </a:cxn>
                <a:cxn ang="0">
                  <a:pos x="0" y="157"/>
                </a:cxn>
                <a:cxn ang="0">
                  <a:pos x="0" y="81"/>
                </a:cxn>
                <a:cxn ang="0">
                  <a:pos x="238" y="81"/>
                </a:cxn>
                <a:cxn ang="0">
                  <a:pos x="242" y="0"/>
                </a:cxn>
              </a:cxnLst>
              <a:pathLst>
                <a:path w="331" h="235">
                  <a:moveTo>
                    <a:pt x="242" y="0"/>
                  </a:moveTo>
                  <a:lnTo>
                    <a:pt x="331" y="0"/>
                  </a:lnTo>
                  <a:lnTo>
                    <a:pt x="331" y="235"/>
                  </a:lnTo>
                  <a:lnTo>
                    <a:pt x="238" y="232"/>
                  </a:lnTo>
                  <a:lnTo>
                    <a:pt x="238" y="157"/>
                  </a:lnTo>
                  <a:lnTo>
                    <a:pt x="0" y="157"/>
                  </a:lnTo>
                  <a:lnTo>
                    <a:pt x="0" y="81"/>
                  </a:lnTo>
                  <a:lnTo>
                    <a:pt x="238" y="81"/>
                  </a:lnTo>
                  <a:lnTo>
                    <a:pt x="242" y="0"/>
                  </a:lnTo>
                  <a:close/>
                </a:path>
              </a:pathLst>
            </a:custGeom>
            <a:solidFill>
              <a:schemeClr val="accent1">
                <a:alpha val="100000"/>
              </a:schemeClr>
            </a:solidFill>
            <a:ln w="9525"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30110" name="Rectangle 26"/>
            <p:cNvSpPr/>
            <p:nvPr/>
          </p:nvSpPr>
          <p:spPr>
            <a:xfrm>
              <a:off x="96" y="136"/>
              <a:ext cx="96" cy="528"/>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grpSp>
        <p:nvGrpSpPr>
          <p:cNvPr id="130073" name="Group 27"/>
          <p:cNvGrpSpPr/>
          <p:nvPr/>
        </p:nvGrpSpPr>
        <p:grpSpPr>
          <a:xfrm>
            <a:off x="6858000" y="4419600"/>
            <a:ext cx="228600" cy="838200"/>
            <a:chOff x="0" y="0"/>
            <a:chExt cx="192" cy="672"/>
          </a:xfrm>
        </p:grpSpPr>
        <p:sp>
          <p:nvSpPr>
            <p:cNvPr id="130104" name="Rectangle 28"/>
            <p:cNvSpPr/>
            <p:nvPr/>
          </p:nvSpPr>
          <p:spPr>
            <a:xfrm>
              <a:off x="0" y="384"/>
              <a:ext cx="192"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nvGrpSpPr>
            <p:cNvPr id="130105" name="Group 29"/>
            <p:cNvGrpSpPr/>
            <p:nvPr/>
          </p:nvGrpSpPr>
          <p:grpSpPr>
            <a:xfrm>
              <a:off x="0" y="144"/>
              <a:ext cx="192" cy="528"/>
              <a:chOff x="0" y="0"/>
              <a:chExt cx="192" cy="528"/>
            </a:xfrm>
          </p:grpSpPr>
          <p:sp>
            <p:nvSpPr>
              <p:cNvPr id="130107" name="Rectangle 30"/>
              <p:cNvSpPr/>
              <p:nvPr/>
            </p:nvSpPr>
            <p:spPr>
              <a:xfrm>
                <a:off x="48" y="0"/>
                <a:ext cx="96"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108" name="Oval 31"/>
              <p:cNvSpPr/>
              <p:nvPr/>
            </p:nvSpPr>
            <p:spPr>
              <a:xfrm>
                <a:off x="0" y="432"/>
                <a:ext cx="192"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sp>
          <p:nvSpPr>
            <p:cNvPr id="130106" name="Line 32"/>
            <p:cNvSpPr/>
            <p:nvPr/>
          </p:nvSpPr>
          <p:spPr>
            <a:xfrm>
              <a:off x="96" y="0"/>
              <a:ext cx="1" cy="144"/>
            </a:xfrm>
            <a:prstGeom prst="line">
              <a:avLst/>
            </a:prstGeom>
            <a:ln w="76200" cap="flat" cmpd="sng">
              <a:solidFill>
                <a:schemeClr val="tx1"/>
              </a:solidFill>
              <a:prstDash val="solid"/>
              <a:headEnd type="none" w="med" len="med"/>
              <a:tailEnd type="none" w="med" len="med"/>
            </a:ln>
          </p:spPr>
        </p:sp>
      </p:grpSp>
      <p:sp>
        <p:nvSpPr>
          <p:cNvPr id="130074" name="Text Box 33"/>
          <p:cNvSpPr/>
          <p:nvPr/>
        </p:nvSpPr>
        <p:spPr>
          <a:xfrm>
            <a:off x="5327650" y="5383213"/>
            <a:ext cx="2368550" cy="396875"/>
          </a:xfrm>
          <a:prstGeom prst="rect">
            <a:avLst/>
          </a:prstGeom>
          <a:noFill/>
          <a:ln w="9525">
            <a:noFill/>
          </a:ln>
        </p:spPr>
        <p:txBody>
          <a:bodyPr wrap="none">
            <a:spAutoFit/>
          </a:bodyPr>
          <a:p>
            <a:r>
              <a:rPr lang="en-US" altLang="zh-CN" sz="2000" dirty="0">
                <a:solidFill>
                  <a:srgbClr val="000000"/>
                </a:solidFill>
                <a:latin typeface="Perpetua" panose="02020502060401020303" pitchFamily="18" charset="0"/>
                <a:sym typeface="Perpetua" panose="02020502060401020303" pitchFamily="18" charset="0"/>
              </a:rPr>
              <a:t>Tools and Equipment</a:t>
            </a:r>
            <a:endParaRPr lang="zh-CN" altLang="en-US" dirty="0">
              <a:latin typeface="Arial" panose="020B0604020202020204" pitchFamily="34" charset="0"/>
            </a:endParaRPr>
          </a:p>
        </p:txBody>
      </p:sp>
      <p:sp>
        <p:nvSpPr>
          <p:cNvPr id="130075" name="Text Box 34"/>
          <p:cNvSpPr/>
          <p:nvPr/>
        </p:nvSpPr>
        <p:spPr>
          <a:xfrm>
            <a:off x="3336925" y="4460875"/>
            <a:ext cx="1506538" cy="457200"/>
          </a:xfrm>
          <a:prstGeom prst="rect">
            <a:avLst/>
          </a:prstGeom>
          <a:noFill/>
          <a:ln w="9525">
            <a:noFill/>
          </a:ln>
        </p:spPr>
        <p:txBody>
          <a:bodyPr wrap="none">
            <a:spAutoFit/>
          </a:bodyPr>
          <a:p>
            <a:r>
              <a:rPr lang="en-US" altLang="zh-CN" dirty="0">
                <a:solidFill>
                  <a:srgbClr val="000000"/>
                </a:solidFill>
                <a:latin typeface="Perpetua" panose="02020502060401020303" pitchFamily="18" charset="0"/>
                <a:sym typeface="Perpetua" panose="02020502060401020303" pitchFamily="18" charset="0"/>
              </a:rPr>
              <a:t>PROCESS</a:t>
            </a:r>
            <a:endParaRPr lang="zh-CN" altLang="en-US" dirty="0">
              <a:latin typeface="Arial" panose="020B0604020202020204" pitchFamily="34" charset="0"/>
            </a:endParaRPr>
          </a:p>
        </p:txBody>
      </p:sp>
      <p:grpSp>
        <p:nvGrpSpPr>
          <p:cNvPr id="130076" name="Group 35"/>
          <p:cNvGrpSpPr/>
          <p:nvPr/>
        </p:nvGrpSpPr>
        <p:grpSpPr>
          <a:xfrm>
            <a:off x="1371600" y="4267200"/>
            <a:ext cx="457200" cy="1066800"/>
            <a:chOff x="0" y="0"/>
            <a:chExt cx="384" cy="768"/>
          </a:xfrm>
        </p:grpSpPr>
        <p:sp>
          <p:nvSpPr>
            <p:cNvPr id="130100" name="Oval 36"/>
            <p:cNvSpPr/>
            <p:nvPr/>
          </p:nvSpPr>
          <p:spPr>
            <a:xfrm>
              <a:off x="96" y="0"/>
              <a:ext cx="144"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101" name="AutoShape 37"/>
            <p:cNvSpPr/>
            <p:nvPr/>
          </p:nvSpPr>
          <p:spPr>
            <a:xfrm>
              <a:off x="0" y="144"/>
              <a:ext cx="384" cy="336"/>
            </a:xfrm>
            <a:prstGeom prst="roundRect">
              <a:avLst>
                <a:gd name="adj" fmla="val 16667"/>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102" name="Rectangle 38"/>
            <p:cNvSpPr/>
            <p:nvPr/>
          </p:nvSpPr>
          <p:spPr>
            <a:xfrm>
              <a:off x="240" y="480"/>
              <a:ext cx="48" cy="28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103" name="Rectangle 39"/>
            <p:cNvSpPr/>
            <p:nvPr/>
          </p:nvSpPr>
          <p:spPr>
            <a:xfrm>
              <a:off x="96" y="480"/>
              <a:ext cx="48" cy="28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grpSp>
        <p:nvGrpSpPr>
          <p:cNvPr id="130077" name="Group 40"/>
          <p:cNvGrpSpPr/>
          <p:nvPr/>
        </p:nvGrpSpPr>
        <p:grpSpPr>
          <a:xfrm>
            <a:off x="1981200" y="4267200"/>
            <a:ext cx="457200" cy="1066800"/>
            <a:chOff x="0" y="0"/>
            <a:chExt cx="384" cy="768"/>
          </a:xfrm>
        </p:grpSpPr>
        <p:sp>
          <p:nvSpPr>
            <p:cNvPr id="130096" name="Oval 41"/>
            <p:cNvSpPr/>
            <p:nvPr/>
          </p:nvSpPr>
          <p:spPr>
            <a:xfrm>
              <a:off x="96" y="0"/>
              <a:ext cx="144"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97" name="AutoShape 42"/>
            <p:cNvSpPr/>
            <p:nvPr/>
          </p:nvSpPr>
          <p:spPr>
            <a:xfrm>
              <a:off x="0" y="144"/>
              <a:ext cx="384" cy="336"/>
            </a:xfrm>
            <a:prstGeom prst="roundRect">
              <a:avLst>
                <a:gd name="adj" fmla="val 16667"/>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98" name="Rectangle 43"/>
            <p:cNvSpPr/>
            <p:nvPr/>
          </p:nvSpPr>
          <p:spPr>
            <a:xfrm>
              <a:off x="240" y="480"/>
              <a:ext cx="48" cy="28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99" name="Rectangle 44"/>
            <p:cNvSpPr/>
            <p:nvPr/>
          </p:nvSpPr>
          <p:spPr>
            <a:xfrm>
              <a:off x="96" y="480"/>
              <a:ext cx="48" cy="28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sp>
        <p:nvSpPr>
          <p:cNvPr id="130078" name="Text Box 45"/>
          <p:cNvSpPr/>
          <p:nvPr/>
        </p:nvSpPr>
        <p:spPr>
          <a:xfrm>
            <a:off x="990600" y="5241925"/>
            <a:ext cx="1711325" cy="1311275"/>
          </a:xfrm>
          <a:prstGeom prst="rect">
            <a:avLst/>
          </a:prstGeom>
          <a:noFill/>
          <a:ln w="9525">
            <a:noFill/>
          </a:ln>
        </p:spPr>
        <p:txBody>
          <a:bodyPr wrap="none">
            <a:spAutoFit/>
          </a:bodyPr>
          <a:p>
            <a:pPr algn="ctr"/>
            <a:r>
              <a:rPr lang="en-US" altLang="zh-CN" sz="2000" dirty="0">
                <a:solidFill>
                  <a:srgbClr val="000000"/>
                </a:solidFill>
                <a:latin typeface="Perpetua" panose="02020502060401020303" pitchFamily="18" charset="0"/>
                <a:sym typeface="Perpetua" panose="02020502060401020303" pitchFamily="18" charset="0"/>
              </a:rPr>
              <a:t>People</a:t>
            </a:r>
            <a:endParaRPr lang="zh-CN" altLang="en-US" sz="2000" dirty="0">
              <a:solidFill>
                <a:srgbClr val="000000"/>
              </a:solidFill>
              <a:latin typeface="Perpetua" panose="02020502060401020303" pitchFamily="18" charset="0"/>
              <a:sym typeface="Perpetua" panose="02020502060401020303" pitchFamily="18" charset="0"/>
            </a:endParaRPr>
          </a:p>
          <a:p>
            <a:pPr algn="ctr"/>
            <a:r>
              <a:rPr lang="en-US" altLang="zh-CN" sz="2000" dirty="0">
                <a:solidFill>
                  <a:srgbClr val="000000"/>
                </a:solidFill>
                <a:latin typeface="Perpetua" panose="02020502060401020303" pitchFamily="18" charset="0"/>
                <a:sym typeface="Perpetua" panose="02020502060401020303" pitchFamily="18" charset="0"/>
              </a:rPr>
              <a:t> with skills,</a:t>
            </a:r>
            <a:endParaRPr lang="zh-CN" altLang="en-US" sz="2000" dirty="0">
              <a:solidFill>
                <a:srgbClr val="000000"/>
              </a:solidFill>
              <a:latin typeface="Perpetua" panose="02020502060401020303" pitchFamily="18" charset="0"/>
              <a:sym typeface="Perpetua" panose="02020502060401020303" pitchFamily="18" charset="0"/>
            </a:endParaRPr>
          </a:p>
          <a:p>
            <a:pPr algn="ctr"/>
            <a:r>
              <a:rPr lang="en-US" altLang="zh-CN" sz="2000" dirty="0">
                <a:solidFill>
                  <a:srgbClr val="000000"/>
                </a:solidFill>
                <a:latin typeface="Perpetua" panose="02020502060401020303" pitchFamily="18" charset="0"/>
                <a:sym typeface="Perpetua" panose="02020502060401020303" pitchFamily="18" charset="0"/>
              </a:rPr>
              <a:t>training,</a:t>
            </a:r>
            <a:endParaRPr lang="zh-CN" altLang="en-US" sz="2000" dirty="0">
              <a:solidFill>
                <a:srgbClr val="000000"/>
              </a:solidFill>
              <a:latin typeface="Perpetua" panose="02020502060401020303" pitchFamily="18" charset="0"/>
              <a:sym typeface="Perpetua" panose="02020502060401020303" pitchFamily="18" charset="0"/>
            </a:endParaRPr>
          </a:p>
          <a:p>
            <a:pPr algn="ctr"/>
            <a:r>
              <a:rPr lang="en-US" altLang="zh-CN" sz="2000" dirty="0">
                <a:solidFill>
                  <a:srgbClr val="000000"/>
                </a:solidFill>
                <a:latin typeface="Perpetua" panose="02020502060401020303" pitchFamily="18" charset="0"/>
                <a:sym typeface="Perpetua" panose="02020502060401020303" pitchFamily="18" charset="0"/>
              </a:rPr>
              <a:t>and motivation</a:t>
            </a:r>
            <a:endParaRPr lang="zh-CN" altLang="en-US" dirty="0">
              <a:latin typeface="Arial" panose="020B0604020202020204" pitchFamily="34" charset="0"/>
            </a:endParaRPr>
          </a:p>
        </p:txBody>
      </p:sp>
      <p:grpSp>
        <p:nvGrpSpPr>
          <p:cNvPr id="130079" name="Group 46"/>
          <p:cNvGrpSpPr/>
          <p:nvPr/>
        </p:nvGrpSpPr>
        <p:grpSpPr>
          <a:xfrm>
            <a:off x="762000" y="4267200"/>
            <a:ext cx="457200" cy="1066800"/>
            <a:chOff x="0" y="0"/>
            <a:chExt cx="384" cy="768"/>
          </a:xfrm>
        </p:grpSpPr>
        <p:sp>
          <p:nvSpPr>
            <p:cNvPr id="130092" name="Oval 47"/>
            <p:cNvSpPr/>
            <p:nvPr/>
          </p:nvSpPr>
          <p:spPr>
            <a:xfrm>
              <a:off x="96" y="0"/>
              <a:ext cx="144"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93" name="AutoShape 48"/>
            <p:cNvSpPr/>
            <p:nvPr/>
          </p:nvSpPr>
          <p:spPr>
            <a:xfrm>
              <a:off x="0" y="144"/>
              <a:ext cx="384" cy="336"/>
            </a:xfrm>
            <a:prstGeom prst="roundRect">
              <a:avLst>
                <a:gd name="adj" fmla="val 16667"/>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94" name="Rectangle 49"/>
            <p:cNvSpPr/>
            <p:nvPr/>
          </p:nvSpPr>
          <p:spPr>
            <a:xfrm>
              <a:off x="240" y="480"/>
              <a:ext cx="48" cy="28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95" name="Rectangle 50"/>
            <p:cNvSpPr/>
            <p:nvPr/>
          </p:nvSpPr>
          <p:spPr>
            <a:xfrm>
              <a:off x="96" y="480"/>
              <a:ext cx="48" cy="288"/>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grpSp>
        <p:nvGrpSpPr>
          <p:cNvPr id="130080" name="Group 51"/>
          <p:cNvGrpSpPr/>
          <p:nvPr/>
        </p:nvGrpSpPr>
        <p:grpSpPr>
          <a:xfrm>
            <a:off x="5638800" y="4495800"/>
            <a:ext cx="381000" cy="838200"/>
            <a:chOff x="0" y="0"/>
            <a:chExt cx="331" cy="664"/>
          </a:xfrm>
        </p:grpSpPr>
        <p:sp>
          <p:nvSpPr>
            <p:cNvPr id="130090" name="Freeform 52"/>
            <p:cNvSpPr/>
            <p:nvPr/>
          </p:nvSpPr>
          <p:spPr>
            <a:xfrm>
              <a:off x="0" y="0"/>
              <a:ext cx="331" cy="235"/>
            </a:xfrm>
            <a:custGeom>
              <a:avLst/>
              <a:gdLst/>
              <a:ahLst/>
              <a:cxnLst>
                <a:cxn ang="0">
                  <a:pos x="242" y="0"/>
                </a:cxn>
                <a:cxn ang="0">
                  <a:pos x="331" y="0"/>
                </a:cxn>
                <a:cxn ang="0">
                  <a:pos x="331" y="235"/>
                </a:cxn>
                <a:cxn ang="0">
                  <a:pos x="238" y="232"/>
                </a:cxn>
                <a:cxn ang="0">
                  <a:pos x="238" y="157"/>
                </a:cxn>
                <a:cxn ang="0">
                  <a:pos x="0" y="157"/>
                </a:cxn>
                <a:cxn ang="0">
                  <a:pos x="0" y="81"/>
                </a:cxn>
                <a:cxn ang="0">
                  <a:pos x="238" y="81"/>
                </a:cxn>
                <a:cxn ang="0">
                  <a:pos x="242" y="0"/>
                </a:cxn>
              </a:cxnLst>
              <a:pathLst>
                <a:path w="331" h="235">
                  <a:moveTo>
                    <a:pt x="242" y="0"/>
                  </a:moveTo>
                  <a:lnTo>
                    <a:pt x="331" y="0"/>
                  </a:lnTo>
                  <a:lnTo>
                    <a:pt x="331" y="235"/>
                  </a:lnTo>
                  <a:lnTo>
                    <a:pt x="238" y="232"/>
                  </a:lnTo>
                  <a:lnTo>
                    <a:pt x="238" y="157"/>
                  </a:lnTo>
                  <a:lnTo>
                    <a:pt x="0" y="157"/>
                  </a:lnTo>
                  <a:lnTo>
                    <a:pt x="0" y="81"/>
                  </a:lnTo>
                  <a:lnTo>
                    <a:pt x="238" y="81"/>
                  </a:lnTo>
                  <a:lnTo>
                    <a:pt x="242" y="0"/>
                  </a:lnTo>
                  <a:close/>
                </a:path>
              </a:pathLst>
            </a:custGeom>
            <a:solidFill>
              <a:schemeClr val="accent1">
                <a:alpha val="100000"/>
              </a:schemeClr>
            </a:solidFill>
            <a:ln w="9525"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30091" name="Rectangle 53"/>
            <p:cNvSpPr/>
            <p:nvPr/>
          </p:nvSpPr>
          <p:spPr>
            <a:xfrm>
              <a:off x="96" y="136"/>
              <a:ext cx="96" cy="528"/>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grpSp>
        <p:nvGrpSpPr>
          <p:cNvPr id="130081" name="Group 54"/>
          <p:cNvGrpSpPr/>
          <p:nvPr/>
        </p:nvGrpSpPr>
        <p:grpSpPr>
          <a:xfrm>
            <a:off x="6096000" y="4495800"/>
            <a:ext cx="228600" cy="838200"/>
            <a:chOff x="0" y="0"/>
            <a:chExt cx="192" cy="672"/>
          </a:xfrm>
        </p:grpSpPr>
        <p:sp>
          <p:nvSpPr>
            <p:cNvPr id="130085" name="Rectangle 55"/>
            <p:cNvSpPr/>
            <p:nvPr/>
          </p:nvSpPr>
          <p:spPr>
            <a:xfrm>
              <a:off x="0" y="384"/>
              <a:ext cx="192"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nvGrpSpPr>
            <p:cNvPr id="130086" name="Group 56"/>
            <p:cNvGrpSpPr/>
            <p:nvPr/>
          </p:nvGrpSpPr>
          <p:grpSpPr>
            <a:xfrm>
              <a:off x="0" y="144"/>
              <a:ext cx="192" cy="528"/>
              <a:chOff x="0" y="0"/>
              <a:chExt cx="192" cy="528"/>
            </a:xfrm>
          </p:grpSpPr>
          <p:sp>
            <p:nvSpPr>
              <p:cNvPr id="130088" name="Rectangle 57"/>
              <p:cNvSpPr/>
              <p:nvPr/>
            </p:nvSpPr>
            <p:spPr>
              <a:xfrm>
                <a:off x="48" y="0"/>
                <a:ext cx="96"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0089" name="Oval 58"/>
              <p:cNvSpPr/>
              <p:nvPr/>
            </p:nvSpPr>
            <p:spPr>
              <a:xfrm>
                <a:off x="0" y="432"/>
                <a:ext cx="192" cy="9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grpSp>
        <p:sp>
          <p:nvSpPr>
            <p:cNvPr id="130087" name="Line 59"/>
            <p:cNvSpPr/>
            <p:nvPr/>
          </p:nvSpPr>
          <p:spPr>
            <a:xfrm>
              <a:off x="96" y="0"/>
              <a:ext cx="1" cy="144"/>
            </a:xfrm>
            <a:prstGeom prst="line">
              <a:avLst/>
            </a:prstGeom>
            <a:ln w="76200" cap="flat" cmpd="sng">
              <a:solidFill>
                <a:schemeClr val="tx1"/>
              </a:solidFill>
              <a:prstDash val="solid"/>
              <a:headEnd type="none" w="med" len="med"/>
              <a:tailEnd type="none" w="med" len="med"/>
            </a:ln>
          </p:spPr>
        </p:sp>
      </p:grpSp>
      <p:sp>
        <p:nvSpPr>
          <p:cNvPr id="130082" name="灯片编号占位符 60"/>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0083"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008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en-US" altLang="zh-CN" sz="4400" kern="1200" dirty="0">
                <a:latin typeface="+mj-lt"/>
                <a:ea typeface="+mj-ea"/>
                <a:cs typeface="+mj-cs"/>
              </a:rPr>
              <a:t>  </a:t>
            </a:r>
            <a:endParaRPr lang="en-US" altLang="zh-CN" sz="4400" kern="1200" dirty="0">
              <a:latin typeface="+mj-lt"/>
              <a:ea typeface="+mj-ea"/>
              <a:cs typeface="+mj-cs"/>
            </a:endParaRPr>
          </a:p>
        </p:txBody>
      </p:sp>
      <p:sp>
        <p:nvSpPr>
          <p:cNvPr id="131075" name="Rectangle 3"/>
          <p:cNvSpPr>
            <a:spLocks noGrp="1"/>
          </p:cNvSpPr>
          <p:nvPr>
            <p:ph type="subTitle" idx="1"/>
          </p:nvPr>
        </p:nvSpPr>
        <p:spPr>
          <a:xfrm>
            <a:off x="915988" y="1203325"/>
            <a:ext cx="7556500" cy="1152525"/>
          </a:xfrm>
        </p:spPr>
        <p:txBody>
          <a:bodyPr vert="horz" wrap="square" lIns="91440" tIns="45720" rIns="91440" bIns="45720" anchor="t" anchorCtr="0"/>
          <a:p>
            <a:pPr marL="342900" indent="-342900" algn="l" eaLnBrk="1" hangingPunct="1">
              <a:lnSpc>
                <a:spcPct val="80000"/>
              </a:lnSpc>
              <a:buClrTx/>
              <a:buSzTx/>
              <a:buFontTx/>
              <a:buChar char="•"/>
            </a:pPr>
            <a:endParaRPr lang="en-US" altLang="zh-CN" sz="2000" kern="1200" dirty="0">
              <a:latin typeface="Arial Rounded MT Bold" panose="020F0704030504030204" pitchFamily="34" charset="0"/>
              <a:ea typeface="+mn-ea"/>
              <a:cs typeface="+mn-cs"/>
              <a:sym typeface="Arial Rounded MT Bold" panose="020F0704030504030204" pitchFamily="34" charset="0"/>
            </a:endParaRPr>
          </a:p>
          <a:p>
            <a:pPr marL="342900" indent="-342900" algn="l" eaLnBrk="1" hangingPunct="1">
              <a:lnSpc>
                <a:spcPct val="80000"/>
              </a:lnSpc>
              <a:buClrTx/>
              <a:buSzTx/>
              <a:buFontTx/>
              <a:buChar char="•"/>
            </a:pPr>
            <a:endParaRPr lang="en-US" altLang="zh-CN" sz="2000" kern="1200" dirty="0">
              <a:latin typeface="Arial Rounded MT Bold" panose="020F0704030504030204" pitchFamily="34" charset="0"/>
              <a:ea typeface="+mn-ea"/>
              <a:cs typeface="+mn-cs"/>
              <a:sym typeface="Arial Rounded MT Bold" panose="020F0704030504030204" pitchFamily="34" charset="0"/>
            </a:endParaRPr>
          </a:p>
          <a:p>
            <a:pPr marL="342900" indent="-342900" algn="l" eaLnBrk="1" hangingPunct="1">
              <a:lnSpc>
                <a:spcPct val="80000"/>
              </a:lnSpc>
              <a:buClrTx/>
              <a:buSzTx/>
              <a:buFontTx/>
              <a:buChar char="•"/>
            </a:pPr>
            <a:endParaRPr lang="en-US" altLang="zh-CN" sz="2000" kern="1200" dirty="0">
              <a:latin typeface="+mn-lt"/>
              <a:ea typeface="+mn-ea"/>
              <a:cs typeface="+mn-cs"/>
            </a:endParaRPr>
          </a:p>
        </p:txBody>
      </p:sp>
      <p:sp>
        <p:nvSpPr>
          <p:cNvPr id="131076" name="Rectangle 4"/>
          <p:cNvSpPr/>
          <p:nvPr/>
        </p:nvSpPr>
        <p:spPr>
          <a:xfrm>
            <a:off x="1066800" y="61913"/>
            <a:ext cx="7772400" cy="914400"/>
          </a:xfrm>
          <a:prstGeom prst="rect">
            <a:avLst/>
          </a:prstGeom>
          <a:noFill/>
          <a:ln w="9525">
            <a:noFill/>
          </a:ln>
        </p:spPr>
        <p:txBody>
          <a:bodyPr anchor="ctr" anchorCtr="0"/>
          <a:p>
            <a:pPr algn="r"/>
            <a:r>
              <a:rPr lang="zh-CN" altLang="en-US" dirty="0">
                <a:solidFill>
                  <a:srgbClr val="000000"/>
                </a:solidFill>
                <a:latin typeface="Perpetua" panose="02020502060401020303" pitchFamily="18" charset="0"/>
                <a:sym typeface="宋体" panose="02010600030101010101" pitchFamily="2" charset="-122"/>
              </a:rPr>
              <a:t>企业结构 </a:t>
            </a:r>
            <a:endParaRPr lang="zh-CN" altLang="en-US" dirty="0">
              <a:latin typeface="Arial" panose="020B0604020202020204" pitchFamily="34" charset="0"/>
            </a:endParaRPr>
          </a:p>
        </p:txBody>
      </p:sp>
      <p:sp>
        <p:nvSpPr>
          <p:cNvPr id="131077" name="Rectangle 7"/>
          <p:cNvSpPr/>
          <p:nvPr/>
        </p:nvSpPr>
        <p:spPr>
          <a:xfrm>
            <a:off x="0" y="2705100"/>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31078" name="Object 6"/>
          <p:cNvPicPr>
            <a:picLocks noChangeAspect="1"/>
          </p:cNvPicPr>
          <p:nvPr/>
        </p:nvPicPr>
        <p:blipFill>
          <a:blip r:embed="rId1"/>
          <a:stretch>
            <a:fillRect/>
          </a:stretch>
        </p:blipFill>
        <p:spPr>
          <a:xfrm>
            <a:off x="485775" y="822325"/>
            <a:ext cx="8329613" cy="2624138"/>
          </a:xfrm>
          <a:prstGeom prst="rect">
            <a:avLst/>
          </a:prstGeom>
          <a:noFill/>
          <a:ln w="9525">
            <a:noFill/>
          </a:ln>
        </p:spPr>
      </p:pic>
      <p:sp>
        <p:nvSpPr>
          <p:cNvPr id="131079" name="灯片编号占位符 9"/>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108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108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产品生产流程 </a:t>
            </a:r>
            <a:endParaRPr lang="zh-CN" altLang="en-US" sz="4400" kern="1200" dirty="0">
              <a:latin typeface="+mj-lt"/>
              <a:ea typeface="+mj-ea"/>
              <a:cs typeface="+mj-cs"/>
            </a:endParaRPr>
          </a:p>
        </p:txBody>
      </p:sp>
      <p:sp>
        <p:nvSpPr>
          <p:cNvPr id="132099" name="Rectangle 3"/>
          <p:cNvSpPr>
            <a:spLocks noGrp="1"/>
          </p:cNvSpPr>
          <p:nvPr>
            <p:ph type="subTitle" idx="1"/>
          </p:nvPr>
        </p:nvSpPr>
        <p:spPr>
          <a:xfrm>
            <a:off x="914400" y="1447800"/>
            <a:ext cx="7772400" cy="4572000"/>
          </a:xfrm>
        </p:spPr>
        <p:txBody>
          <a:bodyPr vert="horz" wrap="square" lIns="91440" tIns="45720" rIns="91440" bIns="45720" anchor="t" anchorCtr="0"/>
          <a:p>
            <a:pPr marL="342900" indent="-342900" algn="l" eaLnBrk="1" hangingPunct="1">
              <a:buClrTx/>
              <a:buSzTx/>
              <a:buFontTx/>
              <a:buChar char="•"/>
            </a:pPr>
            <a:r>
              <a:rPr lang="zh-CN" altLang="en-US" sz="2800" kern="1200" dirty="0">
                <a:latin typeface="+mn-lt"/>
                <a:ea typeface="+mn-ea"/>
                <a:cs typeface="+mn-cs"/>
              </a:rPr>
              <a:t>软件需求、设计、实现、测试、集成、交付</a:t>
            </a:r>
            <a:endParaRPr lang="zh-CN" altLang="en-US" sz="3200" kern="1200" dirty="0">
              <a:latin typeface="+mn-lt"/>
              <a:ea typeface="+mn-ea"/>
              <a:cs typeface="+mn-cs"/>
            </a:endParaRPr>
          </a:p>
        </p:txBody>
      </p:sp>
      <p:sp>
        <p:nvSpPr>
          <p:cNvPr id="132100" name="Rectangle 5"/>
          <p:cNvSpPr/>
          <p:nvPr/>
        </p:nvSpPr>
        <p:spPr>
          <a:xfrm>
            <a:off x="0" y="2590800"/>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32101" name="Object 4"/>
          <p:cNvPicPr>
            <a:picLocks noChangeAspect="1"/>
          </p:cNvPicPr>
          <p:nvPr/>
        </p:nvPicPr>
        <p:blipFill>
          <a:blip r:embed="rId1"/>
          <a:stretch>
            <a:fillRect/>
          </a:stretch>
        </p:blipFill>
        <p:spPr>
          <a:xfrm>
            <a:off x="773113" y="2312988"/>
            <a:ext cx="7743825" cy="3317875"/>
          </a:xfrm>
          <a:prstGeom prst="rect">
            <a:avLst/>
          </a:prstGeom>
          <a:noFill/>
          <a:ln w="9525">
            <a:noFill/>
          </a:ln>
        </p:spPr>
      </p:pic>
      <p:sp>
        <p:nvSpPr>
          <p:cNvPr id="132102"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2103"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210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p:cNvSpPr>
          <p:nvPr>
            <p:ph type="ctrTitle"/>
          </p:nvPr>
        </p:nvSpPr>
        <p:spPr>
          <a:xfrm>
            <a:off x="914400" y="274638"/>
            <a:ext cx="7772400" cy="8509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生产检查与质量控制 </a:t>
            </a:r>
            <a:endParaRPr lang="zh-CN" altLang="en-US" sz="4400" kern="1200" dirty="0">
              <a:latin typeface="+mj-lt"/>
              <a:ea typeface="+mj-ea"/>
              <a:cs typeface="+mj-cs"/>
            </a:endParaRPr>
          </a:p>
        </p:txBody>
      </p:sp>
      <p:sp>
        <p:nvSpPr>
          <p:cNvPr id="133123" name="Rectangle 3"/>
          <p:cNvSpPr>
            <a:spLocks noGrp="1"/>
          </p:cNvSpPr>
          <p:nvPr>
            <p:ph type="subTitle" idx="1"/>
          </p:nvPr>
        </p:nvSpPr>
        <p:spPr>
          <a:xfrm>
            <a:off x="769938" y="1136650"/>
            <a:ext cx="8105775" cy="684213"/>
          </a:xfrm>
        </p:spPr>
        <p:txBody>
          <a:bodyPr vert="horz" wrap="square" lIns="91440" tIns="45720" rIns="91440" bIns="45720" anchor="t" anchorCtr="0"/>
          <a:p>
            <a:pPr marL="342900" indent="-342900" algn="l" eaLnBrk="1" hangingPunct="1">
              <a:buClrTx/>
              <a:buSzTx/>
              <a:buFontTx/>
              <a:buChar char="•"/>
            </a:pPr>
            <a:r>
              <a:rPr lang="zh-CN" altLang="en-US" sz="3200" kern="1200" dirty="0">
                <a:latin typeface="+mn-lt"/>
                <a:ea typeface="+mn-ea"/>
                <a:cs typeface="+mn-cs"/>
              </a:rPr>
              <a:t>软件的问题修改、检查和质量控制</a:t>
            </a:r>
            <a:endParaRPr lang="zh-CN" altLang="en-US" sz="3200" kern="1200" dirty="0">
              <a:latin typeface="+mn-lt"/>
              <a:ea typeface="+mn-ea"/>
              <a:cs typeface="+mn-cs"/>
            </a:endParaRPr>
          </a:p>
        </p:txBody>
      </p:sp>
      <p:sp>
        <p:nvSpPr>
          <p:cNvPr id="133124" name="Rectangle 5"/>
          <p:cNvSpPr/>
          <p:nvPr/>
        </p:nvSpPr>
        <p:spPr>
          <a:xfrm>
            <a:off x="0" y="2185988"/>
            <a:ext cx="9144000" cy="1587"/>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33125" name="Object 4"/>
          <p:cNvPicPr>
            <a:picLocks noChangeAspect="1"/>
          </p:cNvPicPr>
          <p:nvPr/>
        </p:nvPicPr>
        <p:blipFill>
          <a:blip r:embed="rId1"/>
          <a:stretch>
            <a:fillRect/>
          </a:stretch>
        </p:blipFill>
        <p:spPr>
          <a:xfrm>
            <a:off x="782638" y="2246313"/>
            <a:ext cx="7343775" cy="4235450"/>
          </a:xfrm>
          <a:prstGeom prst="rect">
            <a:avLst/>
          </a:prstGeom>
          <a:noFill/>
          <a:ln w="9525">
            <a:noFill/>
          </a:ln>
        </p:spPr>
      </p:pic>
      <p:sp>
        <p:nvSpPr>
          <p:cNvPr id="133126"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3127"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312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2.2  软件过程模型</a:t>
            </a:r>
            <a:endParaRPr lang="zh-CN" altLang="en-US" sz="4400" kern="1200" dirty="0">
              <a:latin typeface="+mj-lt"/>
              <a:ea typeface="+mj-ea"/>
              <a:cs typeface="+mj-cs"/>
            </a:endParaRPr>
          </a:p>
        </p:txBody>
      </p:sp>
      <p:sp>
        <p:nvSpPr>
          <p:cNvPr id="134147" name="Rectangle 3"/>
          <p:cNvSpPr>
            <a:spLocks noGrp="1"/>
          </p:cNvSpPr>
          <p:nvPr>
            <p:ph type="subTitle" idx="1"/>
          </p:nvPr>
        </p:nvSpPr>
        <p:spPr>
          <a:xfrm>
            <a:off x="914400" y="1447800"/>
            <a:ext cx="7772400" cy="4572000"/>
          </a:xfrm>
        </p:spPr>
        <p:txBody>
          <a:bodyPr vert="horz" wrap="square" lIns="91440" tIns="45720" rIns="91440" bIns="45720" anchor="t" anchorCtr="0"/>
          <a:p>
            <a:pPr marL="342900" indent="-342900" algn="l" eaLnBrk="1" hangingPunct="1">
              <a:buClrTx/>
              <a:buSzTx/>
              <a:buFontTx/>
              <a:buChar char="•"/>
            </a:pPr>
            <a:r>
              <a:rPr lang="en-US" altLang="zh-CN" sz="3200" kern="1200" dirty="0">
                <a:latin typeface="+mn-lt"/>
                <a:ea typeface="+mn-ea"/>
                <a:cs typeface="+mn-cs"/>
              </a:rPr>
              <a:t>2.2.1  </a:t>
            </a:r>
            <a:r>
              <a:rPr lang="zh-CN" altLang="en-US" sz="3200" kern="1200" dirty="0">
                <a:latin typeface="+mn-lt"/>
                <a:ea typeface="+mn-ea"/>
                <a:cs typeface="+mn-cs"/>
              </a:rPr>
              <a:t>瀑布模型</a:t>
            </a:r>
            <a:endParaRPr lang="zh-CN" altLang="en-US" sz="3200" kern="1200" dirty="0">
              <a:latin typeface="+mn-lt"/>
              <a:ea typeface="+mn-ea"/>
              <a:cs typeface="+mn-cs"/>
            </a:endParaRPr>
          </a:p>
          <a:p>
            <a:pPr marL="342900" indent="-342900" algn="l" eaLnBrk="1" hangingPunct="1">
              <a:buClrTx/>
              <a:buSzTx/>
              <a:buFontTx/>
              <a:buChar char="•"/>
            </a:pPr>
            <a:r>
              <a:rPr lang="en-US" altLang="zh-CN" sz="3200" kern="1200" dirty="0">
                <a:latin typeface="+mn-lt"/>
                <a:ea typeface="+mn-ea"/>
                <a:cs typeface="+mn-cs"/>
              </a:rPr>
              <a:t>2.2.2  </a:t>
            </a:r>
            <a:r>
              <a:rPr lang="zh-CN" altLang="en-US" sz="3200" kern="1200" dirty="0">
                <a:latin typeface="+mn-lt"/>
                <a:ea typeface="+mn-ea"/>
                <a:cs typeface="+mn-cs"/>
              </a:rPr>
              <a:t>迭代模型</a:t>
            </a:r>
            <a:endParaRPr lang="zh-CN" altLang="en-US" sz="3200" kern="1200" dirty="0">
              <a:latin typeface="+mn-lt"/>
              <a:ea typeface="+mn-ea"/>
              <a:cs typeface="+mn-cs"/>
            </a:endParaRPr>
          </a:p>
          <a:p>
            <a:pPr marL="342900" indent="-342900" algn="l" eaLnBrk="1" hangingPunct="1">
              <a:buClrTx/>
              <a:buSzTx/>
              <a:buFontTx/>
              <a:buChar char="•"/>
            </a:pPr>
            <a:r>
              <a:rPr lang="en-US" altLang="zh-CN" sz="3200" kern="1200" dirty="0">
                <a:latin typeface="+mn-lt"/>
                <a:ea typeface="+mn-ea"/>
                <a:cs typeface="+mn-cs"/>
              </a:rPr>
              <a:t>2.2.3  </a:t>
            </a:r>
            <a:r>
              <a:rPr lang="zh-CN" altLang="en-US" sz="3200" kern="1200" dirty="0">
                <a:latin typeface="+mn-lt"/>
                <a:ea typeface="+mn-ea"/>
                <a:cs typeface="+mn-cs"/>
              </a:rPr>
              <a:t>面向对象模型</a:t>
            </a:r>
            <a:endParaRPr lang="zh-CN" altLang="en-US" sz="3200" kern="1200" dirty="0">
              <a:latin typeface="+mn-lt"/>
              <a:ea typeface="+mn-ea"/>
              <a:cs typeface="+mn-cs"/>
            </a:endParaRPr>
          </a:p>
          <a:p>
            <a:pPr marL="342900" indent="-342900" algn="l" eaLnBrk="1" hangingPunct="1">
              <a:buClrTx/>
              <a:buSzTx/>
              <a:buFontTx/>
              <a:buChar char="•"/>
            </a:pPr>
            <a:r>
              <a:rPr lang="en-US" altLang="zh-CN" sz="3200" kern="1200" dirty="0">
                <a:latin typeface="+mn-lt"/>
                <a:ea typeface="+mn-ea"/>
                <a:cs typeface="+mn-cs"/>
              </a:rPr>
              <a:t>2.2.4  </a:t>
            </a:r>
            <a:r>
              <a:rPr lang="zh-CN" altLang="en-US" sz="3200" kern="1200" dirty="0">
                <a:latin typeface="+mn-lt"/>
                <a:ea typeface="+mn-ea"/>
                <a:cs typeface="+mn-cs"/>
              </a:rPr>
              <a:t>微软的同步与稳定模型</a:t>
            </a:r>
            <a:endParaRPr lang="zh-CN" altLang="en-US" sz="3200" kern="1200" dirty="0">
              <a:latin typeface="+mn-lt"/>
              <a:ea typeface="+mn-ea"/>
              <a:cs typeface="+mn-cs"/>
            </a:endParaRPr>
          </a:p>
          <a:p>
            <a:pPr marL="342900" indent="-342900" algn="l" eaLnBrk="1" hangingPunct="1">
              <a:buClrTx/>
              <a:buSzTx/>
              <a:buFontTx/>
              <a:buChar char="•"/>
            </a:pPr>
            <a:r>
              <a:rPr lang="en-US" altLang="zh-CN" sz="3200" kern="1200" dirty="0">
                <a:latin typeface="+mn-lt"/>
                <a:ea typeface="+mn-ea"/>
                <a:cs typeface="+mn-cs"/>
              </a:rPr>
              <a:t>2.2.5  V-</a:t>
            </a:r>
            <a:r>
              <a:rPr lang="zh-CN" altLang="en-US" sz="3200" kern="1200" dirty="0">
                <a:latin typeface="+mn-lt"/>
                <a:ea typeface="+mn-ea"/>
                <a:cs typeface="+mn-cs"/>
              </a:rPr>
              <a:t>模型</a:t>
            </a:r>
            <a:endParaRPr lang="zh-CN" altLang="en-US" sz="3200" kern="1200" dirty="0">
              <a:latin typeface="+mn-lt"/>
              <a:ea typeface="+mn-ea"/>
              <a:cs typeface="+mn-cs"/>
            </a:endParaRPr>
          </a:p>
          <a:p>
            <a:pPr marL="342900" indent="-342900" algn="l" eaLnBrk="1" hangingPunct="1">
              <a:buClrTx/>
              <a:buSzTx/>
              <a:buFontTx/>
              <a:buChar char="•"/>
            </a:pPr>
            <a:r>
              <a:rPr lang="en-US" altLang="zh-CN" sz="3200" kern="1200" dirty="0">
                <a:latin typeface="+mn-lt"/>
                <a:ea typeface="+mn-ea"/>
                <a:cs typeface="+mn-cs"/>
              </a:rPr>
              <a:t>2.2.6  </a:t>
            </a:r>
            <a:r>
              <a:rPr lang="zh-CN" altLang="en-US" sz="3200" kern="1200" dirty="0">
                <a:latin typeface="+mn-lt"/>
                <a:ea typeface="+mn-ea"/>
                <a:cs typeface="+mn-cs"/>
              </a:rPr>
              <a:t>各种模型的比较</a:t>
            </a:r>
            <a:endParaRPr lang="zh-CN" altLang="en-US" sz="3200" kern="1200" dirty="0">
              <a:latin typeface="+mn-lt"/>
              <a:ea typeface="+mn-ea"/>
              <a:cs typeface="+mn-cs"/>
            </a:endParaRPr>
          </a:p>
          <a:p>
            <a:pPr marL="342900" indent="-342900" algn="l" eaLnBrk="1" hangingPunct="1">
              <a:buClrTx/>
              <a:buSzTx/>
              <a:buFontTx/>
              <a:buChar char="•"/>
            </a:pPr>
            <a:endParaRPr lang="zh-CN" altLang="en-US" sz="3200" kern="1200" dirty="0">
              <a:latin typeface="+mn-lt"/>
              <a:ea typeface="+mn-ea"/>
              <a:cs typeface="+mn-cs"/>
            </a:endParaRPr>
          </a:p>
        </p:txBody>
      </p:sp>
      <p:sp>
        <p:nvSpPr>
          <p:cNvPr id="134148" name="灯片编号占位符 4"/>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4149"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415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考核安排和标准</a:t>
            </a:r>
            <a:endParaRPr kumimoji="0" lang="zh-CN" altLang="en-US" kern="1200" cap="none" spc="0" normalizeH="0" baseline="0"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
        <p:nvSpPr>
          <p:cNvPr id="3" name="内容占位符 2"/>
          <p:cNvSpPr>
            <a:spLocks noGrp="1"/>
          </p:cNvSpPr>
          <p:nvPr>
            <p:ph idx="1"/>
          </p:nvPr>
        </p:nvSpPr>
        <p:spPr/>
        <p:txBody>
          <a:bodyPr/>
          <a:p>
            <a:pPr marL="449580" marR="0" indent="-449580" defTabSz="914400">
              <a:lnSpc>
                <a:spcPct val="120000"/>
              </a:lnSpc>
              <a:spcBef>
                <a:spcPts val="600"/>
              </a:spcBef>
              <a:buSzTx/>
              <a:buFont typeface="Wingdings" panose="05000000000000000000" pitchFamily="2" charset="2"/>
              <a:buNone/>
              <a:defRPr/>
            </a:pPr>
            <a:r>
              <a:rPr lang="zh-CN" altLang="en-US"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    案例分析作业</a:t>
            </a:r>
            <a:r>
              <a:rPr lang="en-US" altLang="zh-CN"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课堂讨论</a:t>
            </a:r>
            <a:r>
              <a:rPr lang="en-US" altLang="zh-CN"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期末文档</a:t>
            </a:r>
            <a:r>
              <a:rPr lang="en-US" altLang="zh-CN"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     </a:t>
            </a:r>
            <a:endParaRPr kumimoji="0" lang="en-US" altLang="zh-CN" kern="1200" cap="none" spc="0" normalizeH="0" baseline="0"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a:p>
            <a:pPr marL="449580" marR="0" indent="-449580" defTabSz="914400">
              <a:lnSpc>
                <a:spcPct val="120000"/>
              </a:lnSpc>
              <a:spcBef>
                <a:spcPts val="600"/>
              </a:spcBef>
              <a:buSzTx/>
              <a:buFont typeface="Wingdings" panose="05000000000000000000" pitchFamily="2" charset="2"/>
              <a:buNone/>
              <a:defRPr/>
            </a:pPr>
            <a:r>
              <a:rPr lang="zh-CN" altLang="en-US" noProof="0" dirty="0"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sym typeface="+mn-ea"/>
              </a:rPr>
              <a:t>    实验，讲评，验收</a:t>
            </a:r>
            <a:endParaRPr kumimoji="0" lang="en-US" altLang="zh-CN" kern="1200" cap="none" spc="0" normalizeH="0" baseline="0"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a:p>
            <a:pPr marL="449580" marR="0" indent="-449580" defTabSz="914400">
              <a:lnSpc>
                <a:spcPct val="120000"/>
              </a:lnSpc>
              <a:spcBef>
                <a:spcPts val="600"/>
              </a:spcBef>
              <a:buSzTx/>
              <a:buFont typeface="Wingdings" panose="05000000000000000000" pitchFamily="2" charset="2"/>
              <a:buNone/>
              <a:defRPr/>
            </a:pPr>
            <a:r>
              <a:rPr lang="en-US" altLang="zh-CN"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 </a:t>
            </a:r>
            <a:r>
              <a:rPr lang="en-US" altLang="zh-CN"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  1</a:t>
            </a:r>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组队，</a:t>
            </a:r>
            <a:r>
              <a:rPr lang="en-US" altLang="zh-CN"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5</a:t>
            </a:r>
            <a:r>
              <a:rPr lang="zh-CN" altLang="en-US"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a:t>
            </a:r>
            <a:r>
              <a:rPr lang="en-US" altLang="zh-CN"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6</a:t>
            </a:r>
            <a:r>
              <a:rPr lang="zh-CN" altLang="en-US"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人；</a:t>
            </a:r>
            <a:endParaRPr kumimoji="0" lang="zh-CN" altLang="en-US" kern="1200" cap="none" spc="0" normalizeH="0" baseline="0"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a:p>
            <a:pPr marL="900430" marR="0" indent="-450850" defTabSz="914400">
              <a:lnSpc>
                <a:spcPct val="120000"/>
              </a:lnSpc>
              <a:spcBef>
                <a:spcPts val="600"/>
              </a:spcBef>
              <a:buSzTx/>
              <a:buFont typeface="Wingdings" panose="05000000000000000000" pitchFamily="2" charset="2"/>
              <a:buNone/>
              <a:defRPr/>
            </a:pPr>
            <a:r>
              <a:rPr lang="en-US" altLang="zh-CN"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2</a:t>
            </a:r>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）结合</a:t>
            </a:r>
            <a:r>
              <a:rPr lang="zh-CN" altLang="en-US"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课堂和课外的学习</a:t>
            </a:r>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，每组开发一个软件项目</a:t>
            </a:r>
            <a:r>
              <a:rPr lang="en-US" altLang="zh-CN"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a:t>
            </a:r>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课程学习网站项目</a:t>
            </a:r>
            <a:r>
              <a:rPr lang="en-US" altLang="zh-CN"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SPM)</a:t>
            </a:r>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a:t>
            </a:r>
            <a:endParaRPr kumimoji="0" lang="zh-CN" altLang="en-US" kern="1200" cap="none" spc="0" normalizeH="0" baseline="0"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a:p>
            <a:pPr marL="900430" marR="0" indent="-450850" defTabSz="914400">
              <a:lnSpc>
                <a:spcPct val="120000"/>
              </a:lnSpc>
              <a:spcBef>
                <a:spcPts val="600"/>
              </a:spcBef>
              <a:buSzTx/>
              <a:buFont typeface="Wingdings" panose="05000000000000000000" pitchFamily="2" charset="2"/>
              <a:buNone/>
              <a:defRPr/>
            </a:pPr>
            <a:r>
              <a:rPr lang="en-US" altLang="zh-CN"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3</a:t>
            </a:r>
            <a:r>
              <a:rPr lang="zh-CN" altLang="en-US"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）课程结束，每组</a:t>
            </a:r>
            <a:r>
              <a:rPr lang="zh-CN" altLang="en-US" noProof="0" dirty="0" smtClean="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上交软件项目及其管理</a:t>
            </a:r>
            <a:r>
              <a:rPr lang="zh-CN" altLang="en-US"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sym typeface="+mn-ea"/>
              </a:rPr>
              <a:t>文档</a:t>
            </a:r>
            <a:endParaRPr kumimoji="0" lang="en-US" altLang="zh-CN" kern="1200" cap="none" spc="0" normalizeH="0" baseline="0" noProof="0"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软件过程模型 </a:t>
            </a:r>
            <a:endParaRPr lang="zh-CN" altLang="en-US" sz="4400" kern="1200" dirty="0">
              <a:latin typeface="+mj-lt"/>
              <a:ea typeface="+mj-ea"/>
              <a:cs typeface="+mj-cs"/>
            </a:endParaRPr>
          </a:p>
        </p:txBody>
      </p:sp>
      <p:sp>
        <p:nvSpPr>
          <p:cNvPr id="135171" name="Rectangle 5"/>
          <p:cNvSpPr/>
          <p:nvPr/>
        </p:nvSpPr>
        <p:spPr>
          <a:xfrm>
            <a:off x="0" y="2628900"/>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35172" name="Object 4"/>
          <p:cNvPicPr>
            <a:picLocks noChangeAspect="1"/>
          </p:cNvPicPr>
          <p:nvPr/>
        </p:nvPicPr>
        <p:blipFill>
          <a:blip r:embed="rId1"/>
          <a:stretch>
            <a:fillRect/>
          </a:stretch>
        </p:blipFill>
        <p:spPr>
          <a:xfrm>
            <a:off x="1050925" y="1905000"/>
            <a:ext cx="7143750" cy="4554538"/>
          </a:xfrm>
          <a:prstGeom prst="rect">
            <a:avLst/>
          </a:prstGeom>
          <a:noFill/>
          <a:ln w="9525">
            <a:noFill/>
          </a:ln>
        </p:spPr>
      </p:pic>
      <p:sp>
        <p:nvSpPr>
          <p:cNvPr id="135173" name="Rectangle 3"/>
          <p:cNvSpPr/>
          <p:nvPr/>
        </p:nvSpPr>
        <p:spPr>
          <a:xfrm>
            <a:off x="990600" y="1295400"/>
            <a:ext cx="6578600" cy="419100"/>
          </a:xfrm>
          <a:prstGeom prst="rect">
            <a:avLst/>
          </a:prstGeom>
          <a:noFill/>
          <a:ln w="9525">
            <a:noFill/>
          </a:ln>
        </p:spPr>
        <p:txBody>
          <a:bodyPr/>
          <a:p>
            <a:pPr marL="342900" indent="-342900">
              <a:lnSpc>
                <a:spcPct val="80000"/>
              </a:lnSpc>
              <a:spcBef>
                <a:spcPct val="20000"/>
              </a:spcBef>
              <a:buFont typeface="Arial" panose="020B0604020202020204" pitchFamily="34" charset="0"/>
              <a:buChar char="•"/>
            </a:pPr>
            <a:r>
              <a:rPr lang="zh-CN" altLang="en-US" sz="3200" dirty="0">
                <a:solidFill>
                  <a:srgbClr val="000000"/>
                </a:solidFill>
                <a:latin typeface="Perpetua" panose="02020502060401020303" pitchFamily="18" charset="0"/>
                <a:sym typeface="宋体" panose="02010600030101010101" pitchFamily="2" charset="-122"/>
              </a:rPr>
              <a:t>建造和调试</a:t>
            </a:r>
            <a:r>
              <a:rPr lang="en-US" altLang="zh-CN" sz="3200" dirty="0">
                <a:solidFill>
                  <a:srgbClr val="000000"/>
                </a:solidFill>
                <a:latin typeface="Perpetua" panose="02020502060401020303" pitchFamily="18" charset="0"/>
                <a:sym typeface="Perpetua" panose="02020502060401020303" pitchFamily="18" charset="0"/>
              </a:rPr>
              <a:t>(Build and Fix)</a:t>
            </a:r>
            <a:r>
              <a:rPr lang="zh-CN" altLang="en-US" sz="3200" dirty="0">
                <a:solidFill>
                  <a:srgbClr val="000000"/>
                </a:solidFill>
                <a:latin typeface="Perpetua" panose="02020502060401020303" pitchFamily="18" charset="0"/>
                <a:sym typeface="宋体" panose="02010600030101010101" pitchFamily="2" charset="-122"/>
              </a:rPr>
              <a:t>开发 </a:t>
            </a:r>
            <a:endParaRPr lang="zh-CN" altLang="en-US" sz="3200" dirty="0">
              <a:solidFill>
                <a:srgbClr val="000000"/>
              </a:solidFill>
              <a:latin typeface="Perpetua" panose="02020502060401020303" pitchFamily="18" charset="0"/>
              <a:sym typeface="宋体" panose="02010600030101010101" pitchFamily="2" charset="-122"/>
            </a:endParaRPr>
          </a:p>
        </p:txBody>
      </p:sp>
      <p:sp>
        <p:nvSpPr>
          <p:cNvPr id="135174"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5175"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51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en-US" altLang="zh-CN" sz="4400" kern="1200" dirty="0">
                <a:latin typeface="+mj-lt"/>
                <a:ea typeface="+mj-ea"/>
                <a:cs typeface="+mj-cs"/>
              </a:rPr>
              <a:t>Waterfall Model</a:t>
            </a:r>
            <a:endParaRPr lang="en-US" altLang="zh-CN" sz="4400" kern="1200" dirty="0">
              <a:latin typeface="+mj-lt"/>
              <a:ea typeface="+mj-ea"/>
              <a:cs typeface="+mj-cs"/>
            </a:endParaRPr>
          </a:p>
        </p:txBody>
      </p:sp>
      <p:grpSp>
        <p:nvGrpSpPr>
          <p:cNvPr id="136195" name="Group 6"/>
          <p:cNvGrpSpPr/>
          <p:nvPr/>
        </p:nvGrpSpPr>
        <p:grpSpPr>
          <a:xfrm>
            <a:off x="1676400" y="188913"/>
            <a:ext cx="1511300" cy="792162"/>
            <a:chOff x="0" y="0"/>
            <a:chExt cx="952" cy="635"/>
          </a:xfrm>
        </p:grpSpPr>
        <p:sp>
          <p:nvSpPr>
            <p:cNvPr id="136231" name="Rectangle 4"/>
            <p:cNvSpPr/>
            <p:nvPr/>
          </p:nvSpPr>
          <p:spPr>
            <a:xfrm>
              <a:off x="0" y="0"/>
              <a:ext cx="952" cy="40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Requirements</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Phase</a:t>
              </a:r>
              <a:endParaRPr lang="zh-CN" altLang="en-US" dirty="0">
                <a:latin typeface="Arial" panose="020B0604020202020204" pitchFamily="34" charset="0"/>
              </a:endParaRPr>
            </a:p>
          </p:txBody>
        </p:sp>
        <p:sp>
          <p:nvSpPr>
            <p:cNvPr id="136232" name="Rectangle 5"/>
            <p:cNvSpPr/>
            <p:nvPr/>
          </p:nvSpPr>
          <p:spPr>
            <a:xfrm>
              <a:off x="0" y="408"/>
              <a:ext cx="952" cy="227"/>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Verify</a:t>
              </a:r>
              <a:endParaRPr lang="zh-CN" altLang="en-US" dirty="0">
                <a:latin typeface="Arial" panose="020B0604020202020204" pitchFamily="34" charset="0"/>
              </a:endParaRPr>
            </a:p>
          </p:txBody>
        </p:sp>
      </p:grpSp>
      <p:grpSp>
        <p:nvGrpSpPr>
          <p:cNvPr id="136196" name="Group 7"/>
          <p:cNvGrpSpPr/>
          <p:nvPr/>
        </p:nvGrpSpPr>
        <p:grpSpPr>
          <a:xfrm>
            <a:off x="2179638" y="1196975"/>
            <a:ext cx="1511300" cy="792163"/>
            <a:chOff x="0" y="0"/>
            <a:chExt cx="952" cy="635"/>
          </a:xfrm>
        </p:grpSpPr>
        <p:sp>
          <p:nvSpPr>
            <p:cNvPr id="136229" name="Rectangle 8"/>
            <p:cNvSpPr/>
            <p:nvPr/>
          </p:nvSpPr>
          <p:spPr>
            <a:xfrm>
              <a:off x="0" y="0"/>
              <a:ext cx="952" cy="40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Specification</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Phase</a:t>
              </a:r>
              <a:endParaRPr lang="zh-CN" altLang="en-US" dirty="0">
                <a:latin typeface="Arial" panose="020B0604020202020204" pitchFamily="34" charset="0"/>
              </a:endParaRPr>
            </a:p>
          </p:txBody>
        </p:sp>
        <p:sp>
          <p:nvSpPr>
            <p:cNvPr id="136230" name="Rectangle 9"/>
            <p:cNvSpPr/>
            <p:nvPr/>
          </p:nvSpPr>
          <p:spPr>
            <a:xfrm>
              <a:off x="0" y="408"/>
              <a:ext cx="952" cy="227"/>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Verify</a:t>
              </a:r>
              <a:endParaRPr lang="zh-CN" altLang="en-US" dirty="0">
                <a:latin typeface="Arial" panose="020B0604020202020204" pitchFamily="34" charset="0"/>
              </a:endParaRPr>
            </a:p>
          </p:txBody>
        </p:sp>
      </p:grpSp>
      <p:grpSp>
        <p:nvGrpSpPr>
          <p:cNvPr id="136197" name="Group 10"/>
          <p:cNvGrpSpPr/>
          <p:nvPr/>
        </p:nvGrpSpPr>
        <p:grpSpPr>
          <a:xfrm>
            <a:off x="2900363" y="2276475"/>
            <a:ext cx="1511300" cy="792163"/>
            <a:chOff x="0" y="0"/>
            <a:chExt cx="952" cy="635"/>
          </a:xfrm>
        </p:grpSpPr>
        <p:sp>
          <p:nvSpPr>
            <p:cNvPr id="136227" name="Rectangle 11"/>
            <p:cNvSpPr/>
            <p:nvPr/>
          </p:nvSpPr>
          <p:spPr>
            <a:xfrm>
              <a:off x="0" y="0"/>
              <a:ext cx="952" cy="40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Design</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Phase</a:t>
              </a:r>
              <a:endParaRPr lang="zh-CN" altLang="en-US" dirty="0">
                <a:latin typeface="Arial" panose="020B0604020202020204" pitchFamily="34" charset="0"/>
              </a:endParaRPr>
            </a:p>
          </p:txBody>
        </p:sp>
        <p:sp>
          <p:nvSpPr>
            <p:cNvPr id="136228" name="Rectangle 12"/>
            <p:cNvSpPr/>
            <p:nvPr/>
          </p:nvSpPr>
          <p:spPr>
            <a:xfrm>
              <a:off x="0" y="408"/>
              <a:ext cx="952" cy="227"/>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Verify</a:t>
              </a:r>
              <a:endParaRPr lang="zh-CN" altLang="en-US" dirty="0">
                <a:latin typeface="Arial" panose="020B0604020202020204" pitchFamily="34" charset="0"/>
              </a:endParaRPr>
            </a:p>
          </p:txBody>
        </p:sp>
      </p:grpSp>
      <p:grpSp>
        <p:nvGrpSpPr>
          <p:cNvPr id="136198" name="Group 13"/>
          <p:cNvGrpSpPr/>
          <p:nvPr/>
        </p:nvGrpSpPr>
        <p:grpSpPr>
          <a:xfrm>
            <a:off x="3692525" y="3357563"/>
            <a:ext cx="1511300" cy="792162"/>
            <a:chOff x="0" y="0"/>
            <a:chExt cx="952" cy="635"/>
          </a:xfrm>
        </p:grpSpPr>
        <p:sp>
          <p:nvSpPr>
            <p:cNvPr id="136225" name="Rectangle 14"/>
            <p:cNvSpPr/>
            <p:nvPr/>
          </p:nvSpPr>
          <p:spPr>
            <a:xfrm>
              <a:off x="0" y="0"/>
              <a:ext cx="952" cy="40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Implementation</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Phase</a:t>
              </a:r>
              <a:endParaRPr lang="zh-CN" altLang="en-US" dirty="0">
                <a:latin typeface="Arial" panose="020B0604020202020204" pitchFamily="34" charset="0"/>
              </a:endParaRPr>
            </a:p>
          </p:txBody>
        </p:sp>
        <p:sp>
          <p:nvSpPr>
            <p:cNvPr id="136226" name="Rectangle 15"/>
            <p:cNvSpPr/>
            <p:nvPr/>
          </p:nvSpPr>
          <p:spPr>
            <a:xfrm>
              <a:off x="0" y="408"/>
              <a:ext cx="952" cy="227"/>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Test</a:t>
              </a:r>
              <a:endParaRPr lang="zh-CN" altLang="en-US" dirty="0">
                <a:latin typeface="Arial" panose="020B0604020202020204" pitchFamily="34" charset="0"/>
              </a:endParaRPr>
            </a:p>
          </p:txBody>
        </p:sp>
      </p:grpSp>
      <p:grpSp>
        <p:nvGrpSpPr>
          <p:cNvPr id="136199" name="Group 16"/>
          <p:cNvGrpSpPr/>
          <p:nvPr/>
        </p:nvGrpSpPr>
        <p:grpSpPr>
          <a:xfrm>
            <a:off x="4197350" y="4437063"/>
            <a:ext cx="1511300" cy="792162"/>
            <a:chOff x="0" y="0"/>
            <a:chExt cx="952" cy="635"/>
          </a:xfrm>
        </p:grpSpPr>
        <p:sp>
          <p:nvSpPr>
            <p:cNvPr id="136223" name="Rectangle 17"/>
            <p:cNvSpPr/>
            <p:nvPr/>
          </p:nvSpPr>
          <p:spPr>
            <a:xfrm>
              <a:off x="0" y="0"/>
              <a:ext cx="952" cy="40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Integration</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Phase</a:t>
              </a:r>
              <a:endParaRPr lang="zh-CN" altLang="en-US" dirty="0">
                <a:latin typeface="Arial" panose="020B0604020202020204" pitchFamily="34" charset="0"/>
              </a:endParaRPr>
            </a:p>
          </p:txBody>
        </p:sp>
        <p:sp>
          <p:nvSpPr>
            <p:cNvPr id="136224" name="Rectangle 18"/>
            <p:cNvSpPr/>
            <p:nvPr/>
          </p:nvSpPr>
          <p:spPr>
            <a:xfrm>
              <a:off x="0" y="408"/>
              <a:ext cx="952" cy="227"/>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Test</a:t>
              </a:r>
              <a:endParaRPr lang="zh-CN" altLang="en-US" dirty="0">
                <a:latin typeface="Arial" panose="020B0604020202020204" pitchFamily="34" charset="0"/>
              </a:endParaRPr>
            </a:p>
          </p:txBody>
        </p:sp>
      </p:grpSp>
      <p:sp>
        <p:nvSpPr>
          <p:cNvPr id="136200" name="Rectangle 20"/>
          <p:cNvSpPr/>
          <p:nvPr/>
        </p:nvSpPr>
        <p:spPr>
          <a:xfrm>
            <a:off x="5203825" y="5373688"/>
            <a:ext cx="1511300" cy="509587"/>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Operations</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Mode</a:t>
            </a:r>
            <a:endParaRPr lang="zh-CN" altLang="en-US" dirty="0">
              <a:latin typeface="Arial" panose="020B0604020202020204" pitchFamily="34" charset="0"/>
            </a:endParaRPr>
          </a:p>
        </p:txBody>
      </p:sp>
      <p:sp>
        <p:nvSpPr>
          <p:cNvPr id="136201" name="Rectangle 21"/>
          <p:cNvSpPr/>
          <p:nvPr/>
        </p:nvSpPr>
        <p:spPr>
          <a:xfrm>
            <a:off x="5924550" y="6099175"/>
            <a:ext cx="1511300" cy="28257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Retirement</a:t>
            </a:r>
            <a:endParaRPr lang="zh-CN" altLang="en-US" dirty="0">
              <a:latin typeface="Arial" panose="020B0604020202020204" pitchFamily="34" charset="0"/>
            </a:endParaRPr>
          </a:p>
        </p:txBody>
      </p:sp>
      <p:grpSp>
        <p:nvGrpSpPr>
          <p:cNvPr id="136202" name="Group 22"/>
          <p:cNvGrpSpPr/>
          <p:nvPr/>
        </p:nvGrpSpPr>
        <p:grpSpPr>
          <a:xfrm>
            <a:off x="4627563" y="188913"/>
            <a:ext cx="1511300" cy="792162"/>
            <a:chOff x="0" y="0"/>
            <a:chExt cx="952" cy="635"/>
          </a:xfrm>
        </p:grpSpPr>
        <p:sp>
          <p:nvSpPr>
            <p:cNvPr id="136221" name="Rectangle 23"/>
            <p:cNvSpPr/>
            <p:nvPr/>
          </p:nvSpPr>
          <p:spPr>
            <a:xfrm>
              <a:off x="0" y="0"/>
              <a:ext cx="952" cy="408"/>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Changed</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Requirement</a:t>
              </a:r>
              <a:endParaRPr lang="zh-CN" altLang="en-US" dirty="0">
                <a:latin typeface="Arial" panose="020B0604020202020204" pitchFamily="34" charset="0"/>
              </a:endParaRPr>
            </a:p>
          </p:txBody>
        </p:sp>
        <p:sp>
          <p:nvSpPr>
            <p:cNvPr id="136222" name="Rectangle 24"/>
            <p:cNvSpPr/>
            <p:nvPr/>
          </p:nvSpPr>
          <p:spPr>
            <a:xfrm>
              <a:off x="0" y="408"/>
              <a:ext cx="952" cy="227"/>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1600" dirty="0">
                  <a:solidFill>
                    <a:srgbClr val="000000"/>
                  </a:solidFill>
                  <a:latin typeface="Perpetua" panose="02020502060401020303" pitchFamily="18" charset="0"/>
                  <a:sym typeface="Perpetua" panose="02020502060401020303" pitchFamily="18" charset="0"/>
                </a:rPr>
                <a:t>Verify</a:t>
              </a:r>
              <a:endParaRPr lang="zh-CN" altLang="en-US" dirty="0">
                <a:latin typeface="Arial" panose="020B0604020202020204" pitchFamily="34" charset="0"/>
              </a:endParaRPr>
            </a:p>
          </p:txBody>
        </p:sp>
      </p:grpSp>
      <p:sp>
        <p:nvSpPr>
          <p:cNvPr id="136203" name="Line 25"/>
          <p:cNvSpPr/>
          <p:nvPr/>
        </p:nvSpPr>
        <p:spPr>
          <a:xfrm>
            <a:off x="2611438" y="981075"/>
            <a:ext cx="1587" cy="215900"/>
          </a:xfrm>
          <a:prstGeom prst="line">
            <a:avLst/>
          </a:prstGeom>
          <a:ln w="9525" cap="flat" cmpd="sng">
            <a:solidFill>
              <a:schemeClr val="tx1"/>
            </a:solidFill>
            <a:prstDash val="solid"/>
            <a:headEnd type="none" w="med" len="med"/>
            <a:tailEnd type="triangle" w="med" len="med"/>
          </a:ln>
        </p:spPr>
      </p:sp>
      <p:sp>
        <p:nvSpPr>
          <p:cNvPr id="136204" name="Line 26"/>
          <p:cNvSpPr/>
          <p:nvPr/>
        </p:nvSpPr>
        <p:spPr>
          <a:xfrm>
            <a:off x="3260725" y="1989138"/>
            <a:ext cx="0" cy="287337"/>
          </a:xfrm>
          <a:prstGeom prst="line">
            <a:avLst/>
          </a:prstGeom>
          <a:ln w="9525" cap="flat" cmpd="sng">
            <a:solidFill>
              <a:schemeClr val="tx1"/>
            </a:solidFill>
            <a:prstDash val="solid"/>
            <a:headEnd type="none" w="med" len="med"/>
            <a:tailEnd type="triangle" w="med" len="med"/>
          </a:ln>
        </p:spPr>
      </p:sp>
      <p:sp>
        <p:nvSpPr>
          <p:cNvPr id="136205" name="Line 27"/>
          <p:cNvSpPr/>
          <p:nvPr/>
        </p:nvSpPr>
        <p:spPr>
          <a:xfrm>
            <a:off x="4124325" y="3070225"/>
            <a:ext cx="0" cy="287338"/>
          </a:xfrm>
          <a:prstGeom prst="line">
            <a:avLst/>
          </a:prstGeom>
          <a:ln w="9525" cap="flat" cmpd="sng">
            <a:solidFill>
              <a:schemeClr val="tx1"/>
            </a:solidFill>
            <a:prstDash val="solid"/>
            <a:headEnd type="none" w="med" len="med"/>
            <a:tailEnd type="triangle" w="med" len="med"/>
          </a:ln>
        </p:spPr>
      </p:sp>
      <p:sp>
        <p:nvSpPr>
          <p:cNvPr id="136206" name="Line 28"/>
          <p:cNvSpPr/>
          <p:nvPr/>
        </p:nvSpPr>
        <p:spPr>
          <a:xfrm>
            <a:off x="4845050" y="4149725"/>
            <a:ext cx="0" cy="287338"/>
          </a:xfrm>
          <a:prstGeom prst="line">
            <a:avLst/>
          </a:prstGeom>
          <a:ln w="9525" cap="flat" cmpd="sng">
            <a:solidFill>
              <a:schemeClr val="tx1"/>
            </a:solidFill>
            <a:prstDash val="solid"/>
            <a:headEnd type="none" w="med" len="med"/>
            <a:tailEnd type="triangle" w="med" len="med"/>
          </a:ln>
        </p:spPr>
      </p:sp>
      <p:sp>
        <p:nvSpPr>
          <p:cNvPr id="136207" name="Line 29"/>
          <p:cNvSpPr/>
          <p:nvPr/>
        </p:nvSpPr>
        <p:spPr>
          <a:xfrm>
            <a:off x="5492750" y="5229225"/>
            <a:ext cx="0" cy="142875"/>
          </a:xfrm>
          <a:prstGeom prst="line">
            <a:avLst/>
          </a:prstGeom>
          <a:ln w="9525" cap="flat" cmpd="sng">
            <a:solidFill>
              <a:schemeClr val="tx1"/>
            </a:solidFill>
            <a:prstDash val="solid"/>
            <a:headEnd type="none" w="med" len="med"/>
            <a:tailEnd type="triangle" w="med" len="med"/>
          </a:ln>
        </p:spPr>
      </p:sp>
      <p:sp>
        <p:nvSpPr>
          <p:cNvPr id="136208" name="Line 30"/>
          <p:cNvSpPr/>
          <p:nvPr/>
        </p:nvSpPr>
        <p:spPr>
          <a:xfrm>
            <a:off x="6211888" y="5876925"/>
            <a:ext cx="1587" cy="215900"/>
          </a:xfrm>
          <a:prstGeom prst="line">
            <a:avLst/>
          </a:prstGeom>
          <a:ln w="9525" cap="flat" cmpd="sng">
            <a:solidFill>
              <a:schemeClr val="tx1"/>
            </a:solidFill>
            <a:prstDash val="solid"/>
            <a:headEnd type="none" w="med" len="med"/>
            <a:tailEnd type="triangle" w="med" len="med"/>
          </a:ln>
        </p:spPr>
      </p:sp>
      <p:sp>
        <p:nvSpPr>
          <p:cNvPr id="136209" name="Freeform 31"/>
          <p:cNvSpPr/>
          <p:nvPr/>
        </p:nvSpPr>
        <p:spPr>
          <a:xfrm>
            <a:off x="5203825" y="3716338"/>
            <a:ext cx="865188" cy="1657350"/>
          </a:xfrm>
          <a:custGeom>
            <a:avLst/>
            <a:gdLst/>
            <a:ahLst/>
            <a:cxnLst>
              <a:cxn ang="0">
                <a:pos x="865188" y="1657350"/>
              </a:cxn>
              <a:cxn ang="0">
                <a:pos x="865188" y="0"/>
              </a:cxn>
              <a:cxn ang="0">
                <a:pos x="0" y="0"/>
              </a:cxn>
            </a:cxnLst>
            <a:pathLst>
              <a:path w="545" h="1044">
                <a:moveTo>
                  <a:pt x="545" y="1044"/>
                </a:moveTo>
                <a:lnTo>
                  <a:pt x="545" y="0"/>
                </a:lnTo>
                <a:lnTo>
                  <a:pt x="0" y="0"/>
                </a:lnTo>
              </a:path>
            </a:pathLst>
          </a:custGeom>
          <a:noFill/>
          <a:ln w="9525" cap="flat" cmpd="sng">
            <a:solidFill>
              <a:schemeClr val="tx1">
                <a:alpha val="100000"/>
              </a:schemeClr>
            </a:solidFill>
            <a:prstDash val="dash"/>
            <a:miter lim="800000"/>
            <a:headEnd type="none" w="med" len="med"/>
            <a:tailEnd type="triangle" w="med" len="med"/>
          </a:ln>
        </p:spPr>
        <p:txBody>
          <a:bodyPr/>
          <a:p>
            <a:endParaRPr lang="zh-CN" altLang="en-US"/>
          </a:p>
        </p:txBody>
      </p:sp>
      <p:sp>
        <p:nvSpPr>
          <p:cNvPr id="136210" name="Freeform 32"/>
          <p:cNvSpPr/>
          <p:nvPr/>
        </p:nvSpPr>
        <p:spPr>
          <a:xfrm>
            <a:off x="4411663" y="2565400"/>
            <a:ext cx="1801812" cy="2808288"/>
          </a:xfrm>
          <a:custGeom>
            <a:avLst/>
            <a:gdLst/>
            <a:ahLst/>
            <a:cxnLst>
              <a:cxn ang="0">
                <a:pos x="1801812" y="2808288"/>
              </a:cxn>
              <a:cxn ang="0">
                <a:pos x="1801812" y="0"/>
              </a:cxn>
              <a:cxn ang="0">
                <a:pos x="0" y="0"/>
              </a:cxn>
            </a:cxnLst>
            <a:pathLst>
              <a:path w="545" h="1044">
                <a:moveTo>
                  <a:pt x="545" y="1044"/>
                </a:moveTo>
                <a:lnTo>
                  <a:pt x="545" y="0"/>
                </a:lnTo>
                <a:lnTo>
                  <a:pt x="0" y="0"/>
                </a:lnTo>
              </a:path>
            </a:pathLst>
          </a:custGeom>
          <a:noFill/>
          <a:ln w="9525" cap="flat" cmpd="sng">
            <a:solidFill>
              <a:schemeClr val="tx1">
                <a:alpha val="100000"/>
              </a:schemeClr>
            </a:solidFill>
            <a:prstDash val="dash"/>
            <a:miter lim="800000"/>
            <a:headEnd type="none" w="med" len="med"/>
            <a:tailEnd type="triangle" w="med" len="med"/>
          </a:ln>
        </p:spPr>
        <p:txBody>
          <a:bodyPr/>
          <a:p>
            <a:endParaRPr lang="zh-CN" altLang="en-US"/>
          </a:p>
        </p:txBody>
      </p:sp>
      <p:sp>
        <p:nvSpPr>
          <p:cNvPr id="136211" name="Freeform 33"/>
          <p:cNvSpPr/>
          <p:nvPr/>
        </p:nvSpPr>
        <p:spPr>
          <a:xfrm>
            <a:off x="3692525" y="1484313"/>
            <a:ext cx="2665413" cy="3889375"/>
          </a:xfrm>
          <a:custGeom>
            <a:avLst/>
            <a:gdLst/>
            <a:ahLst/>
            <a:cxnLst>
              <a:cxn ang="0">
                <a:pos x="2665413" y="3889375"/>
              </a:cxn>
              <a:cxn ang="0">
                <a:pos x="2665413" y="0"/>
              </a:cxn>
              <a:cxn ang="0">
                <a:pos x="0" y="0"/>
              </a:cxn>
            </a:cxnLst>
            <a:pathLst>
              <a:path w="545" h="1044">
                <a:moveTo>
                  <a:pt x="545" y="1044"/>
                </a:moveTo>
                <a:lnTo>
                  <a:pt x="545" y="0"/>
                </a:lnTo>
                <a:lnTo>
                  <a:pt x="0" y="0"/>
                </a:lnTo>
              </a:path>
            </a:pathLst>
          </a:custGeom>
          <a:noFill/>
          <a:ln w="9525" cap="flat" cmpd="sng">
            <a:solidFill>
              <a:schemeClr val="tx1">
                <a:alpha val="100000"/>
              </a:schemeClr>
            </a:solidFill>
            <a:prstDash val="dash"/>
            <a:miter lim="800000"/>
            <a:headEnd type="none" w="med" len="med"/>
            <a:tailEnd type="triangle" w="med" len="med"/>
          </a:ln>
        </p:spPr>
        <p:txBody>
          <a:bodyPr/>
          <a:p>
            <a:endParaRPr lang="zh-CN" altLang="en-US"/>
          </a:p>
        </p:txBody>
      </p:sp>
      <p:sp>
        <p:nvSpPr>
          <p:cNvPr id="136212" name="Freeform 34"/>
          <p:cNvSpPr/>
          <p:nvPr/>
        </p:nvSpPr>
        <p:spPr>
          <a:xfrm>
            <a:off x="6140450" y="476250"/>
            <a:ext cx="431800" cy="4897438"/>
          </a:xfrm>
          <a:custGeom>
            <a:avLst/>
            <a:gdLst/>
            <a:ahLst/>
            <a:cxnLst>
              <a:cxn ang="0">
                <a:pos x="431800" y="4897438"/>
              </a:cxn>
              <a:cxn ang="0">
                <a:pos x="431800" y="0"/>
              </a:cxn>
              <a:cxn ang="0">
                <a:pos x="0" y="0"/>
              </a:cxn>
            </a:cxnLst>
            <a:pathLst>
              <a:path w="545" h="1044">
                <a:moveTo>
                  <a:pt x="545" y="1044"/>
                </a:moveTo>
                <a:lnTo>
                  <a:pt x="545" y="0"/>
                </a:lnTo>
                <a:lnTo>
                  <a:pt x="0" y="0"/>
                </a:lnTo>
              </a:path>
            </a:pathLst>
          </a:custGeom>
          <a:noFill/>
          <a:ln w="9525" cap="flat" cmpd="sng">
            <a:solidFill>
              <a:schemeClr val="tx1">
                <a:alpha val="100000"/>
              </a:schemeClr>
            </a:solidFill>
            <a:prstDash val="dash"/>
            <a:miter lim="800000"/>
            <a:headEnd type="none" w="med" len="med"/>
            <a:tailEnd type="triangle" w="med" len="med"/>
          </a:ln>
        </p:spPr>
        <p:txBody>
          <a:bodyPr/>
          <a:p>
            <a:endParaRPr lang="zh-CN" altLang="en-US"/>
          </a:p>
        </p:txBody>
      </p:sp>
      <p:sp>
        <p:nvSpPr>
          <p:cNvPr id="136213" name="Freeform 35"/>
          <p:cNvSpPr/>
          <p:nvPr/>
        </p:nvSpPr>
        <p:spPr>
          <a:xfrm rot="-5400000">
            <a:off x="3648075" y="217488"/>
            <a:ext cx="720725" cy="1223962"/>
          </a:xfrm>
          <a:custGeom>
            <a:avLst/>
            <a:gdLst/>
            <a:ahLst/>
            <a:cxnLst>
              <a:cxn ang="0">
                <a:pos x="720725" y="1223963"/>
              </a:cxn>
              <a:cxn ang="0">
                <a:pos x="720725" y="0"/>
              </a:cxn>
              <a:cxn ang="0">
                <a:pos x="0" y="0"/>
              </a:cxn>
            </a:cxnLst>
            <a:pathLst>
              <a:path w="545" h="1044">
                <a:moveTo>
                  <a:pt x="545" y="1044"/>
                </a:moveTo>
                <a:lnTo>
                  <a:pt x="545" y="0"/>
                </a:lnTo>
                <a:lnTo>
                  <a:pt x="0" y="0"/>
                </a:lnTo>
              </a:path>
            </a:pathLst>
          </a:custGeom>
          <a:noFill/>
          <a:ln w="9525" cap="flat" cmpd="sng">
            <a:solidFill>
              <a:schemeClr val="tx1">
                <a:alpha val="100000"/>
              </a:schemeClr>
            </a:solidFill>
            <a:prstDash val="dash"/>
            <a:miter lim="800000"/>
            <a:headEnd type="none" w="med" len="med"/>
            <a:tailEnd type="triangle" w="med" len="med"/>
          </a:ln>
        </p:spPr>
        <p:txBody>
          <a:bodyPr/>
          <a:p>
            <a:endParaRPr lang="zh-CN" altLang="en-US"/>
          </a:p>
        </p:txBody>
      </p:sp>
      <p:sp>
        <p:nvSpPr>
          <p:cNvPr id="136214" name="Line 36"/>
          <p:cNvSpPr/>
          <p:nvPr/>
        </p:nvSpPr>
        <p:spPr>
          <a:xfrm>
            <a:off x="884238" y="5300663"/>
            <a:ext cx="792162" cy="1587"/>
          </a:xfrm>
          <a:prstGeom prst="line">
            <a:avLst/>
          </a:prstGeom>
          <a:ln w="9525" cap="flat" cmpd="sng">
            <a:solidFill>
              <a:schemeClr val="tx1"/>
            </a:solidFill>
            <a:prstDash val="solid"/>
            <a:headEnd type="none" w="med" len="med"/>
            <a:tailEnd type="triangle" w="med" len="med"/>
          </a:ln>
        </p:spPr>
      </p:sp>
      <p:sp>
        <p:nvSpPr>
          <p:cNvPr id="136215" name="Line 37"/>
          <p:cNvSpPr/>
          <p:nvPr/>
        </p:nvSpPr>
        <p:spPr>
          <a:xfrm>
            <a:off x="884238" y="5732463"/>
            <a:ext cx="792162" cy="1587"/>
          </a:xfrm>
          <a:prstGeom prst="line">
            <a:avLst/>
          </a:prstGeom>
          <a:ln w="9525" cap="flat" cmpd="sng">
            <a:solidFill>
              <a:schemeClr val="tx1"/>
            </a:solidFill>
            <a:prstDash val="dash"/>
            <a:headEnd type="none" w="med" len="med"/>
            <a:tailEnd type="triangle" w="med" len="med"/>
          </a:ln>
        </p:spPr>
      </p:sp>
      <p:sp>
        <p:nvSpPr>
          <p:cNvPr id="136216" name="Text Box 38"/>
          <p:cNvSpPr/>
          <p:nvPr/>
        </p:nvSpPr>
        <p:spPr>
          <a:xfrm>
            <a:off x="1727200" y="5108575"/>
            <a:ext cx="1281113" cy="336550"/>
          </a:xfrm>
          <a:prstGeom prst="rect">
            <a:avLst/>
          </a:prstGeom>
          <a:noFill/>
          <a:ln w="9525">
            <a:noFill/>
          </a:ln>
        </p:spPr>
        <p:txBody>
          <a:bodyPr wrap="none">
            <a:spAutoFit/>
          </a:bodyPr>
          <a:p>
            <a:r>
              <a:rPr lang="en-US" altLang="zh-CN" sz="1600" dirty="0">
                <a:solidFill>
                  <a:srgbClr val="000000"/>
                </a:solidFill>
                <a:latin typeface="Perpetua" panose="02020502060401020303" pitchFamily="18" charset="0"/>
                <a:sym typeface="Perpetua" panose="02020502060401020303" pitchFamily="18" charset="0"/>
              </a:rPr>
              <a:t>Development</a:t>
            </a:r>
            <a:endParaRPr lang="zh-CN" altLang="en-US" dirty="0">
              <a:latin typeface="Arial" panose="020B0604020202020204" pitchFamily="34" charset="0"/>
            </a:endParaRPr>
          </a:p>
        </p:txBody>
      </p:sp>
      <p:sp>
        <p:nvSpPr>
          <p:cNvPr id="136217" name="Text Box 39"/>
          <p:cNvSpPr/>
          <p:nvPr/>
        </p:nvSpPr>
        <p:spPr>
          <a:xfrm>
            <a:off x="1747838" y="5540375"/>
            <a:ext cx="1236662" cy="336550"/>
          </a:xfrm>
          <a:prstGeom prst="rect">
            <a:avLst/>
          </a:prstGeom>
          <a:noFill/>
          <a:ln w="9525">
            <a:noFill/>
          </a:ln>
        </p:spPr>
        <p:txBody>
          <a:bodyPr wrap="none">
            <a:spAutoFit/>
          </a:bodyPr>
          <a:p>
            <a:r>
              <a:rPr lang="en-US" altLang="zh-CN" sz="1600" dirty="0">
                <a:solidFill>
                  <a:srgbClr val="000000"/>
                </a:solidFill>
                <a:latin typeface="Perpetua" panose="02020502060401020303" pitchFamily="18" charset="0"/>
                <a:sym typeface="Perpetua" panose="02020502060401020303" pitchFamily="18" charset="0"/>
              </a:rPr>
              <a:t>Maintenance</a:t>
            </a:r>
            <a:endParaRPr lang="zh-CN" altLang="en-US" dirty="0">
              <a:latin typeface="Arial" panose="020B0604020202020204" pitchFamily="34" charset="0"/>
            </a:endParaRPr>
          </a:p>
        </p:txBody>
      </p:sp>
      <p:sp>
        <p:nvSpPr>
          <p:cNvPr id="136218" name="灯片编号占位符 38"/>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6219"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622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2800" kern="1200" dirty="0">
                <a:latin typeface="+mj-lt"/>
                <a:ea typeface="+mj-ea"/>
                <a:cs typeface="+mj-cs"/>
              </a:rPr>
              <a:t>瀑布模型-----典型的文档驱动(Document-Driven)</a:t>
            </a:r>
            <a:endParaRPr lang="zh-CN" altLang="en-US" sz="2800" kern="1200" dirty="0">
              <a:latin typeface="+mj-lt"/>
              <a:ea typeface="+mj-ea"/>
              <a:cs typeface="+mj-cs"/>
            </a:endParaRPr>
          </a:p>
        </p:txBody>
      </p:sp>
      <p:sp>
        <p:nvSpPr>
          <p:cNvPr id="137219" name="Rectangle 38"/>
          <p:cNvSpPr/>
          <p:nvPr/>
        </p:nvSpPr>
        <p:spPr>
          <a:xfrm>
            <a:off x="0" y="1647825"/>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37220" name="Object 37"/>
          <p:cNvPicPr>
            <a:picLocks noChangeAspect="1"/>
          </p:cNvPicPr>
          <p:nvPr/>
        </p:nvPicPr>
        <p:blipFill>
          <a:blip r:embed="rId1"/>
          <a:stretch>
            <a:fillRect/>
          </a:stretch>
        </p:blipFill>
        <p:spPr>
          <a:xfrm>
            <a:off x="549275" y="1116013"/>
            <a:ext cx="8320088" cy="5441950"/>
          </a:xfrm>
          <a:prstGeom prst="rect">
            <a:avLst/>
          </a:prstGeom>
          <a:noFill/>
          <a:ln w="9525">
            <a:noFill/>
          </a:ln>
        </p:spPr>
      </p:pic>
      <p:sp>
        <p:nvSpPr>
          <p:cNvPr id="137221" name="灯片编号占位符 5"/>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7222"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722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p:cNvSpPr>
          <p:nvPr>
            <p:ph type="ctrTitle"/>
          </p:nvPr>
        </p:nvSpPr>
        <p:spPr>
          <a:xfrm>
            <a:off x="990600" y="228600"/>
            <a:ext cx="7772400" cy="838200"/>
          </a:xfrm>
        </p:spPr>
        <p:txBody>
          <a:bodyPr vert="horz" wrap="square" lIns="92075" tIns="46038" rIns="92075" bIns="46038" anchor="ctr" anchorCtr="0"/>
          <a:p>
            <a:pPr eaLnBrk="1" hangingPunct="1">
              <a:buClrTx/>
              <a:buSzTx/>
              <a:buFontTx/>
            </a:pPr>
            <a:r>
              <a:rPr lang="zh-CN" altLang="en-US" sz="2400" kern="1200" dirty="0">
                <a:latin typeface="+mj-lt"/>
                <a:ea typeface="+mj-ea"/>
                <a:cs typeface="+mj-cs"/>
              </a:rPr>
              <a:t>增量式模型</a:t>
            </a:r>
            <a:endParaRPr lang="zh-CN" altLang="en-US" sz="4400" kern="1200" dirty="0">
              <a:latin typeface="+mj-lt"/>
              <a:ea typeface="+mj-ea"/>
              <a:cs typeface="+mj-cs"/>
            </a:endParaRPr>
          </a:p>
        </p:txBody>
      </p:sp>
      <p:sp>
        <p:nvSpPr>
          <p:cNvPr id="138243" name="Oval 3"/>
          <p:cNvSpPr/>
          <p:nvPr/>
        </p:nvSpPr>
        <p:spPr>
          <a:xfrm>
            <a:off x="5340350" y="4273550"/>
            <a:ext cx="1130300" cy="10541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8244" name="Oval 4"/>
          <p:cNvSpPr/>
          <p:nvPr/>
        </p:nvSpPr>
        <p:spPr>
          <a:xfrm>
            <a:off x="7092950" y="4273550"/>
            <a:ext cx="1358900" cy="10541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8245" name="Oval 5"/>
          <p:cNvSpPr/>
          <p:nvPr/>
        </p:nvSpPr>
        <p:spPr>
          <a:xfrm>
            <a:off x="7473950" y="4273550"/>
            <a:ext cx="596900" cy="6731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8246" name="Oval 6"/>
          <p:cNvSpPr/>
          <p:nvPr/>
        </p:nvSpPr>
        <p:spPr>
          <a:xfrm>
            <a:off x="7702550" y="4273550"/>
            <a:ext cx="215900" cy="2921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8247" name="Oval 7"/>
          <p:cNvSpPr/>
          <p:nvPr/>
        </p:nvSpPr>
        <p:spPr>
          <a:xfrm>
            <a:off x="5568950" y="4273550"/>
            <a:ext cx="596900" cy="6731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8248" name="Oval 8"/>
          <p:cNvSpPr/>
          <p:nvPr/>
        </p:nvSpPr>
        <p:spPr>
          <a:xfrm>
            <a:off x="3206750" y="4349750"/>
            <a:ext cx="1054100" cy="901700"/>
          </a:xfrm>
          <a:prstGeom prst="ellipse">
            <a:avLst/>
          </a:prstGeom>
          <a:solidFill>
            <a:schemeClr val="accent1"/>
          </a:solidFill>
          <a:ln w="12700" cap="flat" cmpd="sng">
            <a:solidFill>
              <a:schemeClr val="tx1"/>
            </a:solidFill>
            <a:prstDash val="solid"/>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38249" name="Line 9"/>
          <p:cNvSpPr/>
          <p:nvPr/>
        </p:nvSpPr>
        <p:spPr>
          <a:xfrm>
            <a:off x="1219200" y="1601788"/>
            <a:ext cx="0" cy="455612"/>
          </a:xfrm>
          <a:prstGeom prst="line">
            <a:avLst/>
          </a:prstGeom>
          <a:ln w="12700" cap="flat" cmpd="sng">
            <a:solidFill>
              <a:schemeClr val="tx1"/>
            </a:solidFill>
            <a:prstDash val="solid"/>
            <a:headEnd type="none" w="med" len="med"/>
            <a:tailEnd type="stealth" w="med" len="lg"/>
          </a:ln>
        </p:spPr>
      </p:sp>
      <p:sp>
        <p:nvSpPr>
          <p:cNvPr id="138250" name="Line 10"/>
          <p:cNvSpPr/>
          <p:nvPr/>
        </p:nvSpPr>
        <p:spPr>
          <a:xfrm>
            <a:off x="1295400" y="2668588"/>
            <a:ext cx="0" cy="531812"/>
          </a:xfrm>
          <a:prstGeom prst="line">
            <a:avLst/>
          </a:prstGeom>
          <a:ln w="12700" cap="flat" cmpd="sng">
            <a:solidFill>
              <a:schemeClr val="tx1"/>
            </a:solidFill>
            <a:prstDash val="solid"/>
            <a:headEnd type="none" w="med" len="med"/>
            <a:tailEnd type="stealth" w="med" len="lg"/>
          </a:ln>
        </p:spPr>
      </p:sp>
      <p:sp>
        <p:nvSpPr>
          <p:cNvPr id="138251" name="Line 11"/>
          <p:cNvSpPr/>
          <p:nvPr/>
        </p:nvSpPr>
        <p:spPr>
          <a:xfrm>
            <a:off x="1295400" y="4116388"/>
            <a:ext cx="0" cy="455612"/>
          </a:xfrm>
          <a:prstGeom prst="line">
            <a:avLst/>
          </a:prstGeom>
          <a:ln w="12700" cap="flat" cmpd="sng">
            <a:solidFill>
              <a:schemeClr val="tx1"/>
            </a:solidFill>
            <a:prstDash val="solid"/>
            <a:headEnd type="none" w="med" len="med"/>
            <a:tailEnd type="stealth" w="med" len="lg"/>
          </a:ln>
        </p:spPr>
      </p:sp>
      <p:sp>
        <p:nvSpPr>
          <p:cNvPr id="138252" name="Line 12"/>
          <p:cNvSpPr/>
          <p:nvPr/>
        </p:nvSpPr>
        <p:spPr>
          <a:xfrm>
            <a:off x="2363788" y="4876800"/>
            <a:ext cx="836612" cy="0"/>
          </a:xfrm>
          <a:prstGeom prst="line">
            <a:avLst/>
          </a:prstGeom>
          <a:ln w="12700" cap="flat" cmpd="sng">
            <a:solidFill>
              <a:schemeClr val="tx1"/>
            </a:solidFill>
            <a:prstDash val="solid"/>
            <a:headEnd type="none" w="med" len="med"/>
            <a:tailEnd type="stealth" w="med" len="lg"/>
          </a:ln>
        </p:spPr>
      </p:sp>
      <p:sp>
        <p:nvSpPr>
          <p:cNvPr id="138253" name="Line 13"/>
          <p:cNvSpPr/>
          <p:nvPr/>
        </p:nvSpPr>
        <p:spPr>
          <a:xfrm>
            <a:off x="4268788" y="4876800"/>
            <a:ext cx="1065212" cy="0"/>
          </a:xfrm>
          <a:prstGeom prst="line">
            <a:avLst/>
          </a:prstGeom>
          <a:ln w="12700" cap="flat" cmpd="sng">
            <a:solidFill>
              <a:schemeClr val="tx1"/>
            </a:solidFill>
            <a:prstDash val="solid"/>
            <a:headEnd type="none" w="med" len="med"/>
            <a:tailEnd type="stealth" w="med" len="lg"/>
          </a:ln>
        </p:spPr>
      </p:sp>
      <p:sp>
        <p:nvSpPr>
          <p:cNvPr id="138254" name="Line 14"/>
          <p:cNvSpPr/>
          <p:nvPr/>
        </p:nvSpPr>
        <p:spPr>
          <a:xfrm>
            <a:off x="6478588" y="4876800"/>
            <a:ext cx="608012" cy="0"/>
          </a:xfrm>
          <a:prstGeom prst="line">
            <a:avLst/>
          </a:prstGeom>
          <a:ln w="12700" cap="flat" cmpd="sng">
            <a:solidFill>
              <a:schemeClr val="tx1"/>
            </a:solidFill>
            <a:prstDash val="solid"/>
            <a:headEnd type="none" w="med" len="med"/>
            <a:tailEnd type="stealth" w="med" len="lg"/>
          </a:ln>
        </p:spPr>
      </p:sp>
      <p:sp>
        <p:nvSpPr>
          <p:cNvPr id="138255" name="Line 15"/>
          <p:cNvSpPr/>
          <p:nvPr/>
        </p:nvSpPr>
        <p:spPr>
          <a:xfrm>
            <a:off x="3352800" y="3659188"/>
            <a:ext cx="0" cy="608012"/>
          </a:xfrm>
          <a:prstGeom prst="line">
            <a:avLst/>
          </a:prstGeom>
          <a:ln w="12700" cap="flat" cmpd="sng">
            <a:solidFill>
              <a:schemeClr val="tx1"/>
            </a:solidFill>
            <a:prstDash val="solid"/>
            <a:headEnd type="none" w="med" len="med"/>
            <a:tailEnd type="stealth" w="med" len="lg"/>
          </a:ln>
        </p:spPr>
      </p:sp>
      <p:sp>
        <p:nvSpPr>
          <p:cNvPr id="138256" name="Line 16"/>
          <p:cNvSpPr/>
          <p:nvPr/>
        </p:nvSpPr>
        <p:spPr>
          <a:xfrm>
            <a:off x="5638800" y="3582988"/>
            <a:ext cx="0" cy="608012"/>
          </a:xfrm>
          <a:prstGeom prst="line">
            <a:avLst/>
          </a:prstGeom>
          <a:ln w="12700" cap="flat" cmpd="sng">
            <a:solidFill>
              <a:schemeClr val="tx1"/>
            </a:solidFill>
            <a:prstDash val="solid"/>
            <a:headEnd type="none" w="med" len="med"/>
            <a:tailEnd type="stealth" w="med" len="lg"/>
          </a:ln>
        </p:spPr>
      </p:sp>
      <p:sp>
        <p:nvSpPr>
          <p:cNvPr id="138257" name="Line 17"/>
          <p:cNvSpPr/>
          <p:nvPr/>
        </p:nvSpPr>
        <p:spPr>
          <a:xfrm>
            <a:off x="3962400" y="3659188"/>
            <a:ext cx="0" cy="608012"/>
          </a:xfrm>
          <a:prstGeom prst="line">
            <a:avLst/>
          </a:prstGeom>
          <a:ln w="12700" cap="flat" cmpd="sng">
            <a:solidFill>
              <a:schemeClr val="tx1"/>
            </a:solidFill>
            <a:prstDash val="solid"/>
            <a:headEnd type="stealth" w="med" len="lg"/>
            <a:tailEnd type="none" w="med" len="med"/>
          </a:ln>
        </p:spPr>
      </p:sp>
      <p:sp>
        <p:nvSpPr>
          <p:cNvPr id="138258" name="Line 18"/>
          <p:cNvSpPr/>
          <p:nvPr/>
        </p:nvSpPr>
        <p:spPr>
          <a:xfrm>
            <a:off x="6096000" y="3582988"/>
            <a:ext cx="0" cy="608012"/>
          </a:xfrm>
          <a:prstGeom prst="line">
            <a:avLst/>
          </a:prstGeom>
          <a:ln w="12700" cap="flat" cmpd="sng">
            <a:solidFill>
              <a:schemeClr val="tx1"/>
            </a:solidFill>
            <a:prstDash val="solid"/>
            <a:headEnd type="stealth" w="med" len="lg"/>
            <a:tailEnd type="none" w="med" len="med"/>
          </a:ln>
        </p:spPr>
      </p:sp>
      <p:sp>
        <p:nvSpPr>
          <p:cNvPr id="138259" name="Line 19"/>
          <p:cNvSpPr/>
          <p:nvPr/>
        </p:nvSpPr>
        <p:spPr>
          <a:xfrm>
            <a:off x="7772400" y="2820988"/>
            <a:ext cx="0" cy="1293812"/>
          </a:xfrm>
          <a:prstGeom prst="line">
            <a:avLst/>
          </a:prstGeom>
          <a:ln w="12700" cap="flat" cmpd="sng">
            <a:solidFill>
              <a:schemeClr val="tx1"/>
            </a:solidFill>
            <a:prstDash val="solid"/>
            <a:headEnd type="stealth" w="med" len="lg"/>
            <a:tailEnd type="none" w="med" len="med"/>
          </a:ln>
        </p:spPr>
      </p:sp>
      <p:sp>
        <p:nvSpPr>
          <p:cNvPr id="138260" name="Rectangle 20"/>
          <p:cNvSpPr/>
          <p:nvPr/>
        </p:nvSpPr>
        <p:spPr>
          <a:xfrm>
            <a:off x="898525" y="1050925"/>
            <a:ext cx="7937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用户</a:t>
            </a:r>
            <a:endParaRPr lang="zh-CN" altLang="en-US" dirty="0">
              <a:latin typeface="Arial" panose="020B0604020202020204" pitchFamily="34" charset="0"/>
            </a:endParaRPr>
          </a:p>
        </p:txBody>
      </p:sp>
      <p:sp>
        <p:nvSpPr>
          <p:cNvPr id="138261" name="Rectangle 21"/>
          <p:cNvSpPr/>
          <p:nvPr/>
        </p:nvSpPr>
        <p:spPr>
          <a:xfrm>
            <a:off x="974725" y="2117725"/>
            <a:ext cx="7937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需求</a:t>
            </a:r>
            <a:endParaRPr lang="zh-CN" altLang="en-US" dirty="0">
              <a:latin typeface="Arial" panose="020B0604020202020204" pitchFamily="34" charset="0"/>
            </a:endParaRPr>
          </a:p>
        </p:txBody>
      </p:sp>
      <p:sp>
        <p:nvSpPr>
          <p:cNvPr id="138262" name="Rectangle 22"/>
          <p:cNvSpPr/>
          <p:nvPr/>
        </p:nvSpPr>
        <p:spPr>
          <a:xfrm>
            <a:off x="822325" y="3260725"/>
            <a:ext cx="1098550" cy="822325"/>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顶层规</a:t>
            </a:r>
            <a:endParaRPr lang="zh-CN" altLang="en-US" dirty="0">
              <a:solidFill>
                <a:srgbClr val="000000"/>
              </a:solidFill>
              <a:latin typeface="Perpetua" panose="02020502060401020303" pitchFamily="18" charset="0"/>
              <a:sym typeface="宋体" panose="02010600030101010101" pitchFamily="2" charset="-122"/>
            </a:endParaRPr>
          </a:p>
          <a:p>
            <a:pPr eaLnBrk="0" hangingPunct="0"/>
            <a:r>
              <a:rPr lang="zh-CN" altLang="en-US" dirty="0">
                <a:solidFill>
                  <a:srgbClr val="000000"/>
                </a:solidFill>
                <a:latin typeface="Perpetua" panose="02020502060401020303" pitchFamily="18" charset="0"/>
                <a:sym typeface="宋体" panose="02010600030101010101" pitchFamily="2" charset="-122"/>
              </a:rPr>
              <a:t>格说明</a:t>
            </a:r>
            <a:endParaRPr lang="zh-CN" altLang="en-US" dirty="0">
              <a:latin typeface="Arial" panose="020B0604020202020204" pitchFamily="34" charset="0"/>
            </a:endParaRPr>
          </a:p>
        </p:txBody>
      </p:sp>
      <p:sp>
        <p:nvSpPr>
          <p:cNvPr id="138263" name="Rectangle 23"/>
          <p:cNvSpPr/>
          <p:nvPr/>
        </p:nvSpPr>
        <p:spPr>
          <a:xfrm>
            <a:off x="898525" y="4632325"/>
            <a:ext cx="1403350" cy="822325"/>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增量开发</a:t>
            </a:r>
            <a:endParaRPr lang="zh-CN" altLang="en-US" dirty="0">
              <a:solidFill>
                <a:srgbClr val="000000"/>
              </a:solidFill>
              <a:latin typeface="Perpetua" panose="02020502060401020303" pitchFamily="18" charset="0"/>
              <a:sym typeface="宋体" panose="02010600030101010101" pitchFamily="2" charset="-122"/>
            </a:endParaRPr>
          </a:p>
          <a:p>
            <a:pPr eaLnBrk="0" hangingPunct="0"/>
            <a:r>
              <a:rPr lang="zh-CN" altLang="en-US" dirty="0">
                <a:solidFill>
                  <a:srgbClr val="000000"/>
                </a:solidFill>
                <a:latin typeface="Perpetua" panose="02020502060401020303" pitchFamily="18" charset="0"/>
                <a:sym typeface="宋体" panose="02010600030101010101" pitchFamily="2" charset="-122"/>
              </a:rPr>
              <a:t>   计划</a:t>
            </a:r>
            <a:endParaRPr lang="zh-CN" altLang="en-US" dirty="0">
              <a:latin typeface="Arial" panose="020B0604020202020204" pitchFamily="34" charset="0"/>
            </a:endParaRPr>
          </a:p>
        </p:txBody>
      </p:sp>
      <p:sp>
        <p:nvSpPr>
          <p:cNvPr id="138264" name="Rectangle 24"/>
          <p:cNvSpPr/>
          <p:nvPr/>
        </p:nvSpPr>
        <p:spPr>
          <a:xfrm>
            <a:off x="2803525" y="3108325"/>
            <a:ext cx="17081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用户    反馈</a:t>
            </a:r>
            <a:endParaRPr lang="zh-CN" altLang="en-US" dirty="0">
              <a:latin typeface="Arial" panose="020B0604020202020204" pitchFamily="34" charset="0"/>
            </a:endParaRPr>
          </a:p>
        </p:txBody>
      </p:sp>
      <p:sp>
        <p:nvSpPr>
          <p:cNvPr id="138265" name="Rectangle 25"/>
          <p:cNvSpPr/>
          <p:nvPr/>
        </p:nvSpPr>
        <p:spPr>
          <a:xfrm>
            <a:off x="5089525" y="3108325"/>
            <a:ext cx="16319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用户   反馈</a:t>
            </a:r>
            <a:endParaRPr lang="zh-CN" altLang="en-US" dirty="0">
              <a:latin typeface="Arial" panose="020B0604020202020204" pitchFamily="34" charset="0"/>
            </a:endParaRPr>
          </a:p>
        </p:txBody>
      </p:sp>
      <p:sp>
        <p:nvSpPr>
          <p:cNvPr id="138266" name="Rectangle 26"/>
          <p:cNvSpPr/>
          <p:nvPr/>
        </p:nvSpPr>
        <p:spPr>
          <a:xfrm>
            <a:off x="7375525" y="2346325"/>
            <a:ext cx="7937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用户</a:t>
            </a:r>
            <a:endParaRPr lang="zh-CN" altLang="en-US" dirty="0">
              <a:latin typeface="Arial" panose="020B0604020202020204" pitchFamily="34" charset="0"/>
            </a:endParaRPr>
          </a:p>
        </p:txBody>
      </p:sp>
      <p:sp>
        <p:nvSpPr>
          <p:cNvPr id="138267" name="Rectangle 27"/>
          <p:cNvSpPr/>
          <p:nvPr/>
        </p:nvSpPr>
        <p:spPr>
          <a:xfrm>
            <a:off x="3108325" y="5470525"/>
            <a:ext cx="9461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增量</a:t>
            </a:r>
            <a:r>
              <a:rPr lang="en-US" altLang="zh-CN" dirty="0">
                <a:solidFill>
                  <a:srgbClr val="000000"/>
                </a:solidFill>
                <a:latin typeface="Perpetua" panose="02020502060401020303" pitchFamily="18" charset="0"/>
                <a:sym typeface="Perpetua" panose="02020502060401020303" pitchFamily="18" charset="0"/>
              </a:rPr>
              <a:t>1</a:t>
            </a:r>
            <a:endParaRPr lang="zh-CN" altLang="en-US" dirty="0">
              <a:latin typeface="Arial" panose="020B0604020202020204" pitchFamily="34" charset="0"/>
            </a:endParaRPr>
          </a:p>
        </p:txBody>
      </p:sp>
      <p:sp>
        <p:nvSpPr>
          <p:cNvPr id="138268" name="Rectangle 28"/>
          <p:cNvSpPr/>
          <p:nvPr/>
        </p:nvSpPr>
        <p:spPr>
          <a:xfrm>
            <a:off x="5470525" y="5546725"/>
            <a:ext cx="946150" cy="457200"/>
          </a:xfrm>
          <a:prstGeom prst="rect">
            <a:avLst/>
          </a:prstGeom>
          <a:noFill/>
          <a:ln w="9525">
            <a:noFill/>
          </a:ln>
        </p:spPr>
        <p:txBody>
          <a:bodyPr wrap="none" lIns="92075" tIns="46038" rIns="92075" bIns="46038">
            <a:spAutoFit/>
          </a:bodyPr>
          <a:p>
            <a:pPr eaLnBrk="0" hangingPunct="0"/>
            <a:r>
              <a:rPr lang="zh-CN" altLang="en-US" dirty="0">
                <a:solidFill>
                  <a:srgbClr val="000000"/>
                </a:solidFill>
                <a:latin typeface="Perpetua" panose="02020502060401020303" pitchFamily="18" charset="0"/>
                <a:sym typeface="宋体" panose="02010600030101010101" pitchFamily="2" charset="-122"/>
              </a:rPr>
              <a:t>增量</a:t>
            </a:r>
            <a:r>
              <a:rPr lang="en-US" altLang="zh-CN" dirty="0">
                <a:solidFill>
                  <a:srgbClr val="000000"/>
                </a:solidFill>
                <a:latin typeface="Perpetua" panose="02020502060401020303" pitchFamily="18" charset="0"/>
                <a:sym typeface="Perpetua" panose="02020502060401020303" pitchFamily="18" charset="0"/>
              </a:rPr>
              <a:t>2</a:t>
            </a:r>
            <a:endParaRPr lang="zh-CN" altLang="en-US" dirty="0">
              <a:latin typeface="Arial" panose="020B0604020202020204" pitchFamily="34" charset="0"/>
            </a:endParaRPr>
          </a:p>
        </p:txBody>
      </p:sp>
      <p:sp>
        <p:nvSpPr>
          <p:cNvPr id="138269" name="Rectangle 29"/>
          <p:cNvSpPr/>
          <p:nvPr/>
        </p:nvSpPr>
        <p:spPr>
          <a:xfrm>
            <a:off x="7299325" y="5470525"/>
            <a:ext cx="1403350" cy="822325"/>
          </a:xfrm>
          <a:prstGeom prst="rect">
            <a:avLst/>
          </a:prstGeom>
          <a:noFill/>
          <a:ln w="9525">
            <a:noFill/>
          </a:ln>
        </p:spPr>
        <p:txBody>
          <a:bodyPr wrap="none" lIns="92075" tIns="46038" rIns="92075" bIns="46038">
            <a:spAutoFit/>
          </a:bodyPr>
          <a:p>
            <a:pPr algn="ctr" eaLnBrk="0" hangingPunct="0"/>
            <a:r>
              <a:rPr lang="zh-CN" altLang="en-US" dirty="0">
                <a:solidFill>
                  <a:srgbClr val="000000"/>
                </a:solidFill>
                <a:latin typeface="Perpetua" panose="02020502060401020303" pitchFamily="18" charset="0"/>
                <a:sym typeface="宋体" panose="02010600030101010101" pitchFamily="2" charset="-122"/>
              </a:rPr>
              <a:t>增量</a:t>
            </a:r>
            <a:r>
              <a:rPr lang="en-US" altLang="zh-CN" dirty="0">
                <a:solidFill>
                  <a:srgbClr val="000000"/>
                </a:solidFill>
                <a:latin typeface="Perpetua" panose="02020502060401020303" pitchFamily="18" charset="0"/>
                <a:sym typeface="Perpetua" panose="02020502060401020303" pitchFamily="18" charset="0"/>
              </a:rPr>
              <a:t>3</a:t>
            </a:r>
            <a:endParaRPr lang="zh-CN" altLang="en-US" dirty="0">
              <a:solidFill>
                <a:srgbClr val="000000"/>
              </a:solidFill>
              <a:latin typeface="Perpetua" panose="02020502060401020303" pitchFamily="18" charset="0"/>
              <a:sym typeface="Perpetua" panose="02020502060401020303" pitchFamily="18" charset="0"/>
            </a:endParaRPr>
          </a:p>
          <a:p>
            <a:pPr algn="ctr" eaLnBrk="0" hangingPunct="0"/>
            <a:r>
              <a:rPr lang="zh-CN" altLang="en-US" dirty="0">
                <a:solidFill>
                  <a:srgbClr val="000000"/>
                </a:solidFill>
                <a:latin typeface="Perpetua" panose="02020502060401020303" pitchFamily="18" charset="0"/>
                <a:sym typeface="宋体" panose="02010600030101010101" pitchFamily="2" charset="-122"/>
              </a:rPr>
              <a:t>完整系统</a:t>
            </a:r>
            <a:endParaRPr lang="zh-CN" altLang="en-US" dirty="0">
              <a:latin typeface="Arial" panose="020B0604020202020204" pitchFamily="34" charset="0"/>
            </a:endParaRPr>
          </a:p>
        </p:txBody>
      </p:sp>
      <p:sp>
        <p:nvSpPr>
          <p:cNvPr id="138270" name="灯片编号占位符 30"/>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8271"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827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endParaRPr lang="zh-CN" altLang="zh-CN" sz="4400" kern="1200" dirty="0">
              <a:latin typeface="+mj-lt"/>
              <a:ea typeface="+mj-ea"/>
              <a:cs typeface="+mj-cs"/>
            </a:endParaRPr>
          </a:p>
        </p:txBody>
      </p:sp>
      <p:sp>
        <p:nvSpPr>
          <p:cNvPr id="139267" name="Rectangle 3"/>
          <p:cNvSpPr>
            <a:spLocks noGrp="1"/>
          </p:cNvSpPr>
          <p:nvPr>
            <p:ph type="subTitle" idx="1"/>
          </p:nvPr>
        </p:nvSpPr>
        <p:spPr>
          <a:xfrm>
            <a:off x="914400" y="1447800"/>
            <a:ext cx="7772400" cy="4572000"/>
          </a:xfrm>
        </p:spPr>
        <p:txBody>
          <a:bodyPr vert="horz" wrap="square" lIns="91440" tIns="45720" rIns="91440" bIns="45720" anchor="t" anchorCtr="0"/>
          <a:p>
            <a:pPr marL="342900" indent="-342900" algn="l" eaLnBrk="1" hangingPunct="1">
              <a:buClrTx/>
              <a:buSzTx/>
              <a:buFontTx/>
              <a:buChar char="•"/>
            </a:pPr>
            <a:endParaRPr lang="zh-CN" altLang="zh-CN" sz="3200" kern="1200" dirty="0">
              <a:latin typeface="+mn-lt"/>
              <a:ea typeface="+mn-ea"/>
              <a:cs typeface="+mn-cs"/>
            </a:endParaRPr>
          </a:p>
        </p:txBody>
      </p:sp>
      <p:pic>
        <p:nvPicPr>
          <p:cNvPr id="139268" name="Picture 4"/>
          <p:cNvPicPr>
            <a:picLocks noChangeAspect="1"/>
          </p:cNvPicPr>
          <p:nvPr/>
        </p:nvPicPr>
        <p:blipFill>
          <a:blip r:embed="rId1"/>
          <a:stretch>
            <a:fillRect/>
          </a:stretch>
        </p:blipFill>
        <p:spPr>
          <a:xfrm>
            <a:off x="176213" y="1152525"/>
            <a:ext cx="8736012" cy="5105400"/>
          </a:xfrm>
          <a:prstGeom prst="rect">
            <a:avLst/>
          </a:prstGeom>
          <a:noFill/>
          <a:ln w="9525">
            <a:noFill/>
          </a:ln>
        </p:spPr>
      </p:pic>
      <p:sp>
        <p:nvSpPr>
          <p:cNvPr id="139269" name="灯片编号占位符 5"/>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39270"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3927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微软的同步与稳定模型 </a:t>
            </a:r>
            <a:endParaRPr lang="zh-CN" altLang="en-US" sz="4400" kern="1200" dirty="0">
              <a:latin typeface="+mj-lt"/>
              <a:ea typeface="+mj-ea"/>
              <a:cs typeface="+mj-cs"/>
            </a:endParaRPr>
          </a:p>
        </p:txBody>
      </p:sp>
      <p:sp>
        <p:nvSpPr>
          <p:cNvPr id="140291" name="Rectangle 4"/>
          <p:cNvSpPr/>
          <p:nvPr/>
        </p:nvSpPr>
        <p:spPr>
          <a:xfrm>
            <a:off x="833438" y="1063625"/>
            <a:ext cx="2879725" cy="222567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zh-CN" altLang="en-US" sz="1600" b="1" i="1" dirty="0">
                <a:solidFill>
                  <a:srgbClr val="000000"/>
                </a:solidFill>
                <a:latin typeface="Perpetua" panose="02020502060401020303" pitchFamily="18" charset="0"/>
                <a:sym typeface="宋体" panose="02010600030101010101" pitchFamily="2" charset="-122"/>
              </a:rPr>
              <a:t>里程碑</a:t>
            </a:r>
            <a:r>
              <a:rPr lang="en-US" altLang="zh-CN" sz="1600" b="1" i="1" dirty="0">
                <a:solidFill>
                  <a:srgbClr val="000000"/>
                </a:solidFill>
                <a:latin typeface="Perpetua" panose="02020502060401020303" pitchFamily="18" charset="0"/>
                <a:sym typeface="Perpetua" panose="02020502060401020303" pitchFamily="18" charset="0"/>
              </a:rPr>
              <a:t> 1(</a:t>
            </a:r>
            <a:r>
              <a:rPr lang="zh-CN" altLang="en-US" sz="1600" b="1" i="1" dirty="0">
                <a:solidFill>
                  <a:srgbClr val="000000"/>
                </a:solidFill>
                <a:latin typeface="Perpetua" panose="02020502060401020303" pitchFamily="18" charset="0"/>
                <a:sym typeface="宋体" panose="02010600030101010101" pitchFamily="2" charset="-122"/>
              </a:rPr>
              <a:t>头 </a:t>
            </a:r>
            <a:r>
              <a:rPr lang="en-US" altLang="zh-CN" sz="1600" b="1" i="1" dirty="0">
                <a:solidFill>
                  <a:srgbClr val="000000"/>
                </a:solidFill>
                <a:latin typeface="Perpetua" panose="02020502060401020303" pitchFamily="18" charset="0"/>
                <a:sym typeface="Perpetua" panose="02020502060401020303" pitchFamily="18" charset="0"/>
              </a:rPr>
              <a:t>1/3 </a:t>
            </a:r>
            <a:r>
              <a:rPr lang="zh-CN" altLang="en-US" sz="1600" b="1" i="1" dirty="0">
                <a:solidFill>
                  <a:srgbClr val="000000"/>
                </a:solidFill>
                <a:latin typeface="Perpetua" panose="02020502060401020303" pitchFamily="18" charset="0"/>
                <a:sym typeface="宋体" panose="02010600030101010101" pitchFamily="2" charset="-122"/>
              </a:rPr>
              <a:t>特征</a:t>
            </a:r>
            <a:r>
              <a:rPr lang="en-US" altLang="zh-CN" sz="1600" b="1" i="1" dirty="0">
                <a:solidFill>
                  <a:srgbClr val="000000"/>
                </a:solidFill>
                <a:latin typeface="Perpetua" panose="02020502060401020303" pitchFamily="18" charset="0"/>
                <a:sym typeface="Perpetua" panose="02020502060401020303" pitchFamily="18" charset="0"/>
              </a:rPr>
              <a:t>)</a:t>
            </a:r>
            <a:endParaRPr lang="zh-CN" altLang="en-US" sz="1600" b="1" i="1"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开发</a:t>
            </a:r>
            <a:r>
              <a:rPr lang="en-US" altLang="zh-CN" sz="1600" dirty="0">
                <a:solidFill>
                  <a:srgbClr val="000000"/>
                </a:solidFill>
                <a:latin typeface="Perpetua" panose="02020502060401020303" pitchFamily="18" charset="0"/>
                <a:sym typeface="Perpetua" panose="02020502060401020303" pitchFamily="18" charset="0"/>
              </a:rPr>
              <a:t>(</a:t>
            </a:r>
            <a:r>
              <a:rPr lang="zh-CN" altLang="en-US" sz="1600" dirty="0">
                <a:solidFill>
                  <a:srgbClr val="000000"/>
                </a:solidFill>
                <a:latin typeface="Perpetua" panose="02020502060401020303" pitchFamily="18" charset="0"/>
                <a:sym typeface="宋体" panose="02010600030101010101" pitchFamily="2" charset="-122"/>
              </a:rPr>
              <a:t>设计、编码、原型</a:t>
            </a:r>
            <a:r>
              <a:rPr lang="en-US" altLang="zh-CN" sz="1600" dirty="0">
                <a:solidFill>
                  <a:srgbClr val="000000"/>
                </a:solidFill>
                <a:latin typeface="Perpetua" panose="02020502060401020303" pitchFamily="18" charset="0"/>
                <a:sym typeface="Perpetua" panose="02020502060401020303" pitchFamily="18" charset="0"/>
              </a:rPr>
              <a:t>)</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可用性实验</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私有发布测试</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每日建造</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特征调试</a:t>
            </a:r>
            <a:endParaRPr lang="en-US" altLang="zh-CN" sz="1600"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特征集成</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代码稳定</a:t>
            </a:r>
            <a:r>
              <a:rPr lang="en-US" altLang="zh-CN" sz="1600" dirty="0">
                <a:solidFill>
                  <a:srgbClr val="000000"/>
                </a:solidFill>
                <a:latin typeface="Perpetua" panose="02020502060401020303" pitchFamily="18" charset="0"/>
                <a:sym typeface="Perpetua" panose="02020502060401020303" pitchFamily="18" charset="0"/>
              </a:rPr>
              <a:t>(No Server bugs)</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Buffer time (20%-50%)</a:t>
            </a:r>
            <a:endParaRPr lang="zh-CN" altLang="en-US" dirty="0">
              <a:latin typeface="Arial" panose="020B0604020202020204" pitchFamily="34" charset="0"/>
            </a:endParaRPr>
          </a:p>
        </p:txBody>
      </p:sp>
      <p:sp>
        <p:nvSpPr>
          <p:cNvPr id="140292" name="Rectangle 5"/>
          <p:cNvSpPr/>
          <p:nvPr/>
        </p:nvSpPr>
        <p:spPr>
          <a:xfrm>
            <a:off x="4410075" y="1139825"/>
            <a:ext cx="2484438" cy="2252663"/>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zh-CN" altLang="en-US" sz="1600" b="1" i="1" dirty="0">
                <a:solidFill>
                  <a:srgbClr val="000000"/>
                </a:solidFill>
                <a:latin typeface="Perpetua" panose="02020502060401020303" pitchFamily="18" charset="0"/>
                <a:sym typeface="宋体" panose="02010600030101010101" pitchFamily="2" charset="-122"/>
              </a:rPr>
              <a:t>里程碑 </a:t>
            </a:r>
            <a:r>
              <a:rPr lang="en-US" altLang="zh-CN" sz="1600" b="1" i="1" dirty="0">
                <a:solidFill>
                  <a:srgbClr val="000000"/>
                </a:solidFill>
                <a:latin typeface="Perpetua" panose="02020502060401020303" pitchFamily="18" charset="0"/>
                <a:sym typeface="Perpetua" panose="02020502060401020303" pitchFamily="18" charset="0"/>
              </a:rPr>
              <a:t>2(</a:t>
            </a:r>
            <a:r>
              <a:rPr lang="zh-CN" altLang="en-US" sz="1600" b="1" i="1" dirty="0">
                <a:solidFill>
                  <a:srgbClr val="000000"/>
                </a:solidFill>
                <a:latin typeface="Perpetua" panose="02020502060401020303" pitchFamily="18" charset="0"/>
                <a:sym typeface="宋体" panose="02010600030101010101" pitchFamily="2" charset="-122"/>
              </a:rPr>
              <a:t> </a:t>
            </a:r>
            <a:r>
              <a:rPr lang="en-US" altLang="zh-CN" sz="1600" b="1" i="1" dirty="0">
                <a:solidFill>
                  <a:srgbClr val="000000"/>
                </a:solidFill>
                <a:latin typeface="Perpetua" panose="02020502060401020303" pitchFamily="18" charset="0"/>
                <a:sym typeface="Perpetua" panose="02020502060401020303" pitchFamily="18" charset="0"/>
              </a:rPr>
              <a:t>2/3 </a:t>
            </a:r>
            <a:r>
              <a:rPr lang="zh-CN" altLang="en-US" sz="1600" b="1" i="1" dirty="0">
                <a:solidFill>
                  <a:srgbClr val="000000"/>
                </a:solidFill>
                <a:latin typeface="Perpetua" panose="02020502060401020303" pitchFamily="18" charset="0"/>
                <a:sym typeface="宋体" panose="02010600030101010101" pitchFamily="2" charset="-122"/>
              </a:rPr>
              <a:t>特征</a:t>
            </a:r>
            <a:r>
              <a:rPr lang="en-US" altLang="zh-CN" sz="1600" b="1" i="1" dirty="0">
                <a:solidFill>
                  <a:srgbClr val="000000"/>
                </a:solidFill>
                <a:latin typeface="Perpetua" panose="02020502060401020303" pitchFamily="18" charset="0"/>
                <a:sym typeface="Perpetua" panose="02020502060401020303" pitchFamily="18" charset="0"/>
              </a:rPr>
              <a:t>)</a:t>
            </a:r>
            <a:endParaRPr lang="zh-CN" altLang="en-US" sz="1600" b="1" i="1"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开发</a:t>
            </a:r>
            <a:r>
              <a:rPr lang="en-US" altLang="zh-CN" sz="1600" dirty="0">
                <a:solidFill>
                  <a:srgbClr val="000000"/>
                </a:solidFill>
                <a:latin typeface="Perpetua" panose="02020502060401020303" pitchFamily="18" charset="0"/>
                <a:sym typeface="Perpetua" panose="02020502060401020303" pitchFamily="18" charset="0"/>
              </a:rPr>
              <a:t>(</a:t>
            </a:r>
            <a:r>
              <a:rPr lang="zh-CN" altLang="en-US" sz="1600" dirty="0">
                <a:solidFill>
                  <a:srgbClr val="000000"/>
                </a:solidFill>
                <a:latin typeface="Perpetua" panose="02020502060401020303" pitchFamily="18" charset="0"/>
                <a:sym typeface="宋体" panose="02010600030101010101" pitchFamily="2" charset="-122"/>
              </a:rPr>
              <a:t>设计、编码、原型</a:t>
            </a:r>
            <a:r>
              <a:rPr lang="en-US" altLang="zh-CN" sz="1600" dirty="0">
                <a:solidFill>
                  <a:srgbClr val="000000"/>
                </a:solidFill>
                <a:latin typeface="Perpetua" panose="02020502060401020303" pitchFamily="18" charset="0"/>
                <a:sym typeface="Perpetua" panose="02020502060401020303" pitchFamily="18" charset="0"/>
              </a:rPr>
              <a:t>)</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可用性实验</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私有发布测试</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每日建造</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特征调试</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特征集成</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代码稳定</a:t>
            </a:r>
            <a:r>
              <a:rPr lang="en-US" altLang="zh-CN" sz="1600" dirty="0">
                <a:solidFill>
                  <a:srgbClr val="000000"/>
                </a:solidFill>
                <a:latin typeface="Perpetua" panose="02020502060401020303" pitchFamily="18" charset="0"/>
                <a:sym typeface="Perpetua" panose="02020502060401020303" pitchFamily="18" charset="0"/>
              </a:rPr>
              <a:t>(No Server bugs)</a:t>
            </a:r>
            <a:endParaRPr lang="zh-CN" altLang="en-US" sz="1600" dirty="0">
              <a:solidFill>
                <a:srgbClr val="000000"/>
              </a:solidFill>
              <a:latin typeface="Perpetua" panose="02020502060401020303" pitchFamily="18" charset="0"/>
              <a:sym typeface="Perpetua" panose="02020502060401020303" pitchFamily="18" charset="0"/>
            </a:endParaRPr>
          </a:p>
          <a:p>
            <a:pPr algn="ctr"/>
            <a:r>
              <a:rPr lang="en-US" altLang="zh-CN" sz="1600" dirty="0">
                <a:solidFill>
                  <a:srgbClr val="000000"/>
                </a:solidFill>
                <a:latin typeface="Perpetua" panose="02020502060401020303" pitchFamily="18" charset="0"/>
                <a:sym typeface="Perpetua" panose="02020502060401020303" pitchFamily="18" charset="0"/>
              </a:rPr>
              <a:t>Buffer time</a:t>
            </a:r>
            <a:endParaRPr lang="zh-CN" altLang="en-US" dirty="0">
              <a:latin typeface="Arial" panose="020B0604020202020204" pitchFamily="34" charset="0"/>
            </a:endParaRPr>
          </a:p>
        </p:txBody>
      </p:sp>
      <p:sp>
        <p:nvSpPr>
          <p:cNvPr id="140293" name="Rectangle 6"/>
          <p:cNvSpPr/>
          <p:nvPr/>
        </p:nvSpPr>
        <p:spPr>
          <a:xfrm>
            <a:off x="6500813" y="3594100"/>
            <a:ext cx="2236787" cy="289242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zh-CN" altLang="en-US" sz="1600" b="1" i="1" dirty="0">
                <a:solidFill>
                  <a:srgbClr val="000000"/>
                </a:solidFill>
                <a:latin typeface="Perpetua" panose="02020502060401020303" pitchFamily="18" charset="0"/>
                <a:sym typeface="宋体" panose="02010600030101010101" pitchFamily="2" charset="-122"/>
              </a:rPr>
              <a:t>里程碑  </a:t>
            </a:r>
            <a:r>
              <a:rPr lang="en-US" altLang="zh-CN" sz="1600" b="1" i="1" dirty="0">
                <a:solidFill>
                  <a:srgbClr val="000000"/>
                </a:solidFill>
                <a:latin typeface="Perpetua" panose="02020502060401020303" pitchFamily="18" charset="0"/>
                <a:sym typeface="Perpetua" panose="02020502060401020303" pitchFamily="18" charset="0"/>
              </a:rPr>
              <a:t>3(</a:t>
            </a:r>
            <a:r>
              <a:rPr lang="zh-CN" altLang="en-US" sz="1600" b="1" i="1" dirty="0">
                <a:solidFill>
                  <a:srgbClr val="000000"/>
                </a:solidFill>
                <a:latin typeface="Perpetua" panose="02020502060401020303" pitchFamily="18" charset="0"/>
                <a:sym typeface="宋体" panose="02010600030101010101" pitchFamily="2" charset="-122"/>
              </a:rPr>
              <a:t>最后的全集</a:t>
            </a:r>
            <a:r>
              <a:rPr lang="en-US" altLang="zh-CN" sz="1600" b="1" i="1" dirty="0">
                <a:solidFill>
                  <a:srgbClr val="000000"/>
                </a:solidFill>
                <a:latin typeface="Perpetua" panose="02020502060401020303" pitchFamily="18" charset="0"/>
                <a:sym typeface="Perpetua" panose="02020502060401020303" pitchFamily="18" charset="0"/>
              </a:rPr>
              <a:t>)</a:t>
            </a:r>
            <a:endParaRPr lang="zh-CN" altLang="en-US" sz="1600" b="1" i="1"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开发</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可用性实验</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私有发布测试</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每日建造</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特征调试</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特征集成</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特征完成</a:t>
            </a:r>
            <a:endParaRPr lang="en-US" altLang="zh-CN" sz="1600"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代码完成</a:t>
            </a:r>
            <a:endParaRPr lang="en-US" altLang="zh-CN" sz="1600" dirty="0">
              <a:solidFill>
                <a:srgbClr val="000000"/>
              </a:solidFill>
              <a:latin typeface="Perpetua" panose="02020502060401020303" pitchFamily="18" charset="0"/>
              <a:sym typeface="Perpetua" panose="02020502060401020303" pitchFamily="18" charset="0"/>
            </a:endParaRPr>
          </a:p>
          <a:p>
            <a:pPr algn="ctr"/>
            <a:r>
              <a:rPr lang="zh-CN" altLang="en-US" sz="1600" dirty="0">
                <a:solidFill>
                  <a:srgbClr val="000000"/>
                </a:solidFill>
                <a:latin typeface="Perpetua" panose="02020502060401020303" pitchFamily="18" charset="0"/>
                <a:sym typeface="宋体" panose="02010600030101010101" pitchFamily="2" charset="-122"/>
              </a:rPr>
              <a:t>代码稳定</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en-US" altLang="zh-CN" sz="1600" dirty="0">
                <a:solidFill>
                  <a:srgbClr val="000000"/>
                </a:solidFill>
                <a:latin typeface="Perpetua" panose="02020502060401020303" pitchFamily="18" charset="0"/>
                <a:sym typeface="Perpetua" panose="02020502060401020303" pitchFamily="18" charset="0"/>
              </a:rPr>
              <a:t>Zero bug </a:t>
            </a:r>
            <a:r>
              <a:rPr lang="zh-CN" altLang="en-US" sz="1600" dirty="0">
                <a:solidFill>
                  <a:srgbClr val="000000"/>
                </a:solidFill>
                <a:latin typeface="Perpetua" panose="02020502060401020303" pitchFamily="18" charset="0"/>
                <a:sym typeface="宋体" panose="02010600030101010101" pitchFamily="2" charset="-122"/>
              </a:rPr>
              <a:t>发布</a:t>
            </a:r>
            <a:endParaRPr lang="zh-CN" altLang="en-US" sz="1600" dirty="0">
              <a:solidFill>
                <a:srgbClr val="000000"/>
              </a:solidFill>
              <a:latin typeface="Perpetua" panose="02020502060401020303" pitchFamily="18" charset="0"/>
              <a:sym typeface="宋体" panose="02010600030101010101" pitchFamily="2" charset="-122"/>
            </a:endParaRPr>
          </a:p>
          <a:p>
            <a:pPr algn="ctr"/>
            <a:r>
              <a:rPr lang="zh-CN" altLang="en-US" sz="1600" dirty="0">
                <a:solidFill>
                  <a:srgbClr val="000000"/>
                </a:solidFill>
                <a:latin typeface="Perpetua" panose="02020502060401020303" pitchFamily="18" charset="0"/>
                <a:sym typeface="宋体" panose="02010600030101010101" pitchFamily="2" charset="-122"/>
              </a:rPr>
              <a:t>上市</a:t>
            </a:r>
            <a:endParaRPr lang="zh-CN" altLang="en-US" dirty="0">
              <a:latin typeface="Arial" panose="020B0604020202020204" pitchFamily="34" charset="0"/>
            </a:endParaRPr>
          </a:p>
        </p:txBody>
      </p:sp>
      <p:sp>
        <p:nvSpPr>
          <p:cNvPr id="140294" name="Text Box 9"/>
          <p:cNvSpPr/>
          <p:nvPr/>
        </p:nvSpPr>
        <p:spPr>
          <a:xfrm>
            <a:off x="1589088" y="4492625"/>
            <a:ext cx="3816350" cy="1555750"/>
          </a:xfrm>
          <a:prstGeom prst="rect">
            <a:avLst/>
          </a:prstGeom>
          <a:noFill/>
          <a:ln w="9525">
            <a:noFill/>
          </a:ln>
        </p:spPr>
        <p:txBody>
          <a:bodyPr>
            <a:spAutoFit/>
          </a:bodyPr>
          <a:p>
            <a:r>
              <a:rPr lang="en-US" altLang="zh-CN" sz="1600" b="1" dirty="0">
                <a:solidFill>
                  <a:srgbClr val="000000"/>
                </a:solidFill>
                <a:latin typeface="Perpetua" panose="02020502060401020303" pitchFamily="18" charset="0"/>
                <a:sym typeface="Perpetua" panose="02020502060401020303" pitchFamily="18" charset="0"/>
              </a:rPr>
              <a:t>How Micosoft Builds Software</a:t>
            </a:r>
            <a:endParaRPr lang="zh-CN" altLang="en-US" sz="1600" b="1" dirty="0">
              <a:solidFill>
                <a:srgbClr val="000000"/>
              </a:solidFill>
              <a:latin typeface="Perpetua" panose="02020502060401020303" pitchFamily="18" charset="0"/>
              <a:sym typeface="Perpetua" panose="02020502060401020303" pitchFamily="18" charset="0"/>
            </a:endParaRPr>
          </a:p>
          <a:p>
            <a:r>
              <a:rPr lang="en-US" altLang="zh-CN" sz="1600" dirty="0">
                <a:solidFill>
                  <a:srgbClr val="000000"/>
                </a:solidFill>
                <a:latin typeface="Perpetua" panose="02020502060401020303" pitchFamily="18" charset="0"/>
                <a:sym typeface="Perpetua" panose="02020502060401020303" pitchFamily="18" charset="0"/>
              </a:rPr>
              <a:t>Michael A. Cusumano, Richard W. Selby</a:t>
            </a:r>
            <a:r>
              <a:rPr lang="en-US" altLang="zh-CN" dirty="0">
                <a:solidFill>
                  <a:srgbClr val="000000"/>
                </a:solidFill>
                <a:latin typeface="Perpetua" panose="02020502060401020303" pitchFamily="18" charset="0"/>
                <a:sym typeface="Perpetua" panose="02020502060401020303" pitchFamily="18" charset="0"/>
              </a:rPr>
              <a:t> </a:t>
            </a:r>
            <a:endParaRPr lang="zh-CN" altLang="en-US" dirty="0">
              <a:solidFill>
                <a:srgbClr val="000000"/>
              </a:solidFill>
              <a:latin typeface="Perpetua" panose="02020502060401020303" pitchFamily="18" charset="0"/>
              <a:sym typeface="Perpetua" panose="02020502060401020303" pitchFamily="18" charset="0"/>
            </a:endParaRPr>
          </a:p>
          <a:p>
            <a:r>
              <a:rPr lang="en-US" altLang="zh-CN" sz="1600" dirty="0">
                <a:solidFill>
                  <a:srgbClr val="000000"/>
                </a:solidFill>
                <a:latin typeface="Perpetua" panose="02020502060401020303" pitchFamily="18" charset="0"/>
                <a:sym typeface="Perpetua" panose="02020502060401020303" pitchFamily="18" charset="0"/>
              </a:rPr>
              <a:t>Communications of the ACM archive</a:t>
            </a:r>
            <a:endParaRPr lang="zh-CN" altLang="en-US" sz="1600" dirty="0">
              <a:solidFill>
                <a:srgbClr val="000000"/>
              </a:solidFill>
              <a:latin typeface="Perpetua" panose="02020502060401020303" pitchFamily="18" charset="0"/>
              <a:sym typeface="Perpetua" panose="02020502060401020303" pitchFamily="18" charset="0"/>
            </a:endParaRPr>
          </a:p>
          <a:p>
            <a:r>
              <a:rPr lang="en-US" altLang="zh-CN" sz="1600" dirty="0">
                <a:solidFill>
                  <a:srgbClr val="000000"/>
                </a:solidFill>
                <a:latin typeface="Perpetua" panose="02020502060401020303" pitchFamily="18" charset="0"/>
                <a:sym typeface="Perpetua" panose="02020502060401020303" pitchFamily="18" charset="0"/>
              </a:rPr>
              <a:t>Volume 40 ,  Issue 6  (June 1997) </a:t>
            </a:r>
            <a:endParaRPr lang="zh-CN" altLang="en-US" sz="1600" dirty="0">
              <a:solidFill>
                <a:srgbClr val="000000"/>
              </a:solidFill>
              <a:latin typeface="Perpetua" panose="02020502060401020303" pitchFamily="18" charset="0"/>
              <a:sym typeface="Perpetua" panose="02020502060401020303" pitchFamily="18" charset="0"/>
            </a:endParaRPr>
          </a:p>
          <a:p>
            <a:r>
              <a:rPr lang="en-US" altLang="zh-CN" sz="1600" dirty="0">
                <a:solidFill>
                  <a:srgbClr val="000000"/>
                </a:solidFill>
                <a:latin typeface="Perpetua" panose="02020502060401020303" pitchFamily="18" charset="0"/>
                <a:sym typeface="Perpetua" panose="02020502060401020303" pitchFamily="18" charset="0"/>
              </a:rPr>
              <a:t>Pages: 53 - 61   </a:t>
            </a:r>
            <a:r>
              <a:rPr lang="en-US" altLang="zh-CN" dirty="0">
                <a:solidFill>
                  <a:srgbClr val="000000"/>
                </a:solidFill>
                <a:latin typeface="Perpetua" panose="02020502060401020303" pitchFamily="18" charset="0"/>
                <a:sym typeface="Perpetua" panose="02020502060401020303" pitchFamily="18" charset="0"/>
              </a:rPr>
              <a:t> </a:t>
            </a:r>
            <a:endParaRPr lang="zh-CN" altLang="en-US" dirty="0">
              <a:latin typeface="Arial" panose="020B0604020202020204" pitchFamily="34" charset="0"/>
            </a:endParaRPr>
          </a:p>
        </p:txBody>
      </p:sp>
      <p:sp>
        <p:nvSpPr>
          <p:cNvPr id="140295" name="AutoShape 10"/>
          <p:cNvSpPr/>
          <p:nvPr/>
        </p:nvSpPr>
        <p:spPr>
          <a:xfrm>
            <a:off x="3794125" y="2579688"/>
            <a:ext cx="531813" cy="231775"/>
          </a:xfrm>
          <a:prstGeom prst="rightArrow">
            <a:avLst>
              <a:gd name="adj1" fmla="val 50000"/>
              <a:gd name="adj2" fmla="val 57278"/>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40296" name="AutoShape 11"/>
          <p:cNvSpPr/>
          <p:nvPr/>
        </p:nvSpPr>
        <p:spPr>
          <a:xfrm rot="-1997141">
            <a:off x="5703888" y="3508375"/>
            <a:ext cx="341312" cy="696913"/>
          </a:xfrm>
          <a:prstGeom prst="downArrow">
            <a:avLst>
              <a:gd name="adj1" fmla="val 50000"/>
              <a:gd name="adj2" fmla="val 5093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zh-CN" dirty="0">
              <a:solidFill>
                <a:srgbClr val="000000"/>
              </a:solidFill>
              <a:latin typeface="Perpetua" panose="02020502060401020303" pitchFamily="18" charset="0"/>
              <a:sym typeface="宋体" panose="02010600030101010101" pitchFamily="2" charset="-122"/>
            </a:endParaRPr>
          </a:p>
        </p:txBody>
      </p:sp>
      <p:sp>
        <p:nvSpPr>
          <p:cNvPr id="140297" name="灯片编号占位符 9"/>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0298"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029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面向对象的开发模型</a:t>
            </a:r>
            <a:endParaRPr lang="zh-CN" altLang="en-US" sz="4400" kern="1200" dirty="0">
              <a:latin typeface="+mj-lt"/>
              <a:ea typeface="+mj-ea"/>
              <a:cs typeface="+mj-cs"/>
            </a:endParaRPr>
          </a:p>
        </p:txBody>
      </p:sp>
      <p:sp>
        <p:nvSpPr>
          <p:cNvPr id="141315" name="Rectangle 5"/>
          <p:cNvSpPr/>
          <p:nvPr/>
        </p:nvSpPr>
        <p:spPr>
          <a:xfrm>
            <a:off x="0" y="2147888"/>
            <a:ext cx="9144000" cy="1587"/>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41316" name="Object 4"/>
          <p:cNvPicPr>
            <a:picLocks noChangeAspect="1"/>
          </p:cNvPicPr>
          <p:nvPr/>
        </p:nvPicPr>
        <p:blipFill>
          <a:blip r:embed="rId1"/>
          <a:stretch>
            <a:fillRect/>
          </a:stretch>
        </p:blipFill>
        <p:spPr>
          <a:xfrm>
            <a:off x="2046288" y="977900"/>
            <a:ext cx="4994275" cy="5137150"/>
          </a:xfrm>
          <a:prstGeom prst="rect">
            <a:avLst/>
          </a:prstGeom>
          <a:noFill/>
          <a:ln w="9525">
            <a:noFill/>
          </a:ln>
        </p:spPr>
      </p:pic>
      <p:sp>
        <p:nvSpPr>
          <p:cNvPr id="141317" name="灯片编号占位符 5"/>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1318"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131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en-US" altLang="zh-CN" sz="4400" kern="1200" dirty="0">
                <a:latin typeface="+mj-lt"/>
                <a:ea typeface="+mj-ea"/>
                <a:cs typeface="+mj-cs"/>
              </a:rPr>
              <a:t>V-Model</a:t>
            </a:r>
            <a:endParaRPr lang="en-US" altLang="zh-CN" sz="4400" kern="1200" dirty="0">
              <a:latin typeface="+mj-lt"/>
              <a:ea typeface="+mj-ea"/>
              <a:cs typeface="+mj-cs"/>
            </a:endParaRPr>
          </a:p>
        </p:txBody>
      </p:sp>
      <p:sp>
        <p:nvSpPr>
          <p:cNvPr id="142339" name="Rectangle 5"/>
          <p:cNvSpPr/>
          <p:nvPr/>
        </p:nvSpPr>
        <p:spPr>
          <a:xfrm>
            <a:off x="0" y="1914525"/>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42340" name="Object 4"/>
          <p:cNvPicPr>
            <a:picLocks noChangeAspect="1"/>
          </p:cNvPicPr>
          <p:nvPr/>
        </p:nvPicPr>
        <p:blipFill>
          <a:blip r:embed="rId1"/>
          <a:stretch>
            <a:fillRect/>
          </a:stretch>
        </p:blipFill>
        <p:spPr>
          <a:xfrm>
            <a:off x="1554163" y="1195388"/>
            <a:ext cx="6732587" cy="4911725"/>
          </a:xfrm>
          <a:prstGeom prst="rect">
            <a:avLst/>
          </a:prstGeom>
          <a:noFill/>
          <a:ln w="9525">
            <a:noFill/>
          </a:ln>
        </p:spPr>
      </p:pic>
      <p:sp>
        <p:nvSpPr>
          <p:cNvPr id="142341" name="灯片编号占位符 5"/>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2342"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234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开发模型的比较</a:t>
            </a:r>
            <a:endParaRPr lang="zh-CN" altLang="en-US" sz="4400" kern="1200" dirty="0">
              <a:latin typeface="+mj-lt"/>
              <a:ea typeface="+mj-ea"/>
              <a:cs typeface="+mj-cs"/>
            </a:endParaRPr>
          </a:p>
        </p:txBody>
      </p:sp>
      <p:graphicFrame>
        <p:nvGraphicFramePr>
          <p:cNvPr id="117763" name="表格 117762"/>
          <p:cNvGraphicFramePr/>
          <p:nvPr/>
        </p:nvGraphicFramePr>
        <p:xfrm>
          <a:off x="679450" y="1049338"/>
          <a:ext cx="8464550" cy="5476875"/>
        </p:xfrm>
        <a:graphic>
          <a:graphicData uri="http://schemas.openxmlformats.org/drawingml/2006/table">
            <a:tbl>
              <a:tblPr/>
              <a:tblGrid>
                <a:gridCol w="1827213"/>
                <a:gridCol w="3344862"/>
                <a:gridCol w="3292475"/>
              </a:tblGrid>
              <a:tr h="382588">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Arial" panose="020B0604020202020204" pitchFamily="34" charset="0"/>
                          <a:ea typeface="黑体" panose="02010609060101010101" pitchFamily="49" charset="-122"/>
                          <a:sym typeface="Arial" panose="020B0604020202020204" pitchFamily="34" charset="0"/>
                        </a:rPr>
                        <a:t>生命周期模型</a:t>
                      </a:r>
                      <a:endParaRPr lang="zh-CN" altLang="en-US" sz="1600" baseline="0">
                        <a:solidFill>
                          <a:schemeClr val="tx1"/>
                        </a:solidFill>
                        <a:latin typeface="Times New Roman" panose="02020603050405020304" pitchFamily="18" charset="0"/>
                        <a:ea typeface="黑体" panose="02010609060101010101" pitchFamily="49" charset="-122"/>
                        <a:sym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Arial" panose="020B0604020202020204" pitchFamily="34" charset="0"/>
                          <a:ea typeface="黑体" panose="02010609060101010101" pitchFamily="49" charset="-122"/>
                          <a:sym typeface="Arial" panose="020B0604020202020204" pitchFamily="34" charset="0"/>
                        </a:rPr>
                        <a:t>强    项</a:t>
                      </a:r>
                      <a:endParaRPr lang="zh-CN" altLang="en-US" sz="1600" baseline="0">
                        <a:solidFill>
                          <a:schemeClr val="tx1"/>
                        </a:solidFill>
                        <a:latin typeface="Times New Roman" panose="02020603050405020304" pitchFamily="18" charset="0"/>
                        <a:ea typeface="黑体" panose="02010609060101010101" pitchFamily="49" charset="-122"/>
                        <a:sym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Arial" panose="020B0604020202020204" pitchFamily="34" charset="0"/>
                          <a:ea typeface="黑体" panose="02010609060101010101" pitchFamily="49" charset="-122"/>
                          <a:sym typeface="Arial" panose="020B0604020202020204" pitchFamily="34" charset="0"/>
                        </a:rPr>
                        <a:t>弱    项</a:t>
                      </a:r>
                      <a:endParaRPr lang="zh-CN" altLang="en-US" sz="1600" baseline="0">
                        <a:solidFill>
                          <a:schemeClr val="tx1"/>
                        </a:solidFill>
                        <a:latin typeface="Times New Roman" panose="02020603050405020304" pitchFamily="18" charset="0"/>
                        <a:ea typeface="黑体" panose="02010609060101010101" pitchFamily="49" charset="-122"/>
                        <a:sym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6425">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建造和调试模型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适合短程序，不需要维护的程序</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几乎没有软件工程的概念，不适合任何稍大的程序</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6425">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瀑布模型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有纪律的方法，文档驱动</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交付的产品可能无法满足用户的要求</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6612">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快速原型模型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快速体现用户需求，确保交付的产品满足用户的要求。非常适合界面和人机交互的系统的快速开发</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原型通常只是一个参考。很多软件的原型很难做</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增量模型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早期投入得到最大化的回报，</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提升可维护性</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要求体系结构必须开放，</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可能退化为建造和调试模型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同步和稳定模型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满足未来的用户需求，</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确保部件能够成功集成</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除微软之外，仍没有得到普遍使用</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5025">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螺旋模型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结合上述的所有优点</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只能用于大规模的内部产品，</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开发者必须有风险分析和回避的能力</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6425">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面向对象模型</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支持每个阶段内部的迭代以及阶段间的并行工作</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可能退化为</a:t>
                      </a:r>
                      <a:r>
                        <a:rPr lang="en-US" altLang="x-none" sz="1600" baseline="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CABTAB</a:t>
                      </a:r>
                      <a:endParaRPr lang="en-US" altLang="x-none" sz="1600" baseline="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4175">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en-US" altLang="x-none" sz="1600" baseline="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V-Model</a:t>
                      </a:r>
                      <a:endParaRPr lang="en-US" altLang="x-none" sz="1600" baseline="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更强调对开发工作的验证和迭代</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eaLnBrk="0" fontAlgn="base" latinLnBrk="0" hangingPunct="0">
                        <a:lnSpc>
                          <a:spcPct val="100000"/>
                        </a:lnSpc>
                        <a:spcBef>
                          <a:spcPct val="0"/>
                        </a:spcBef>
                        <a:spcAft>
                          <a:spcPct val="0"/>
                        </a:spcAft>
                        <a:buClrTx/>
                        <a:buFont typeface="Arial" panose="020B0604020202020204" pitchFamily="34" charset="0"/>
                        <a:buNone/>
                      </a:pPr>
                      <a:r>
                        <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增加工作量，对市场的应变不足</a:t>
                      </a:r>
                      <a:endParaRPr lang="zh-CN" altLang="en-US" sz="1600" baseline="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43406" name="灯片编号占位符 4"/>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3407"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340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2.3  过程的体系结构</a:t>
            </a:r>
            <a:endParaRPr lang="zh-CN" altLang="en-US" sz="4400" kern="1200" dirty="0">
              <a:latin typeface="+mj-lt"/>
              <a:ea typeface="+mj-ea"/>
              <a:cs typeface="+mj-cs"/>
            </a:endParaRPr>
          </a:p>
        </p:txBody>
      </p:sp>
      <p:sp>
        <p:nvSpPr>
          <p:cNvPr id="144387" name="Rectangle 3"/>
          <p:cNvSpPr>
            <a:spLocks noGrp="1"/>
          </p:cNvSpPr>
          <p:nvPr>
            <p:ph type="subTitle" idx="1"/>
          </p:nvPr>
        </p:nvSpPr>
        <p:spPr>
          <a:xfrm>
            <a:off x="914400" y="1447800"/>
            <a:ext cx="7772400" cy="4572000"/>
          </a:xfrm>
        </p:spPr>
        <p:txBody>
          <a:bodyPr vert="horz" wrap="square" lIns="91440" tIns="45720" rIns="91440" bIns="45720" anchor="t" anchorCtr="0"/>
          <a:p>
            <a:pPr marL="342900" indent="-342900" algn="l" eaLnBrk="1" hangingPunct="1">
              <a:buClrTx/>
              <a:buSzTx/>
              <a:buFontTx/>
              <a:buChar char="•"/>
            </a:pPr>
            <a:r>
              <a:rPr lang="en-US" altLang="zh-CN" sz="3200" kern="1200" dirty="0">
                <a:latin typeface="+mn-lt"/>
                <a:ea typeface="+mn-ea"/>
                <a:cs typeface="+mn-cs"/>
              </a:rPr>
              <a:t>2.3.1  </a:t>
            </a:r>
            <a:r>
              <a:rPr lang="zh-CN" altLang="en-US" sz="3200" kern="1200" dirty="0">
                <a:latin typeface="+mn-lt"/>
                <a:ea typeface="+mn-ea"/>
                <a:cs typeface="+mn-cs"/>
              </a:rPr>
              <a:t>过程模型的表示</a:t>
            </a:r>
            <a:endParaRPr lang="zh-CN" altLang="en-US" sz="3200" kern="1200" dirty="0">
              <a:latin typeface="+mn-lt"/>
              <a:ea typeface="+mn-ea"/>
              <a:cs typeface="+mn-cs"/>
            </a:endParaRPr>
          </a:p>
          <a:p>
            <a:pPr marL="342900" indent="-342900" algn="l" eaLnBrk="1" hangingPunct="1">
              <a:buClrTx/>
              <a:buSzTx/>
              <a:buFontTx/>
              <a:buChar char="•"/>
            </a:pPr>
            <a:r>
              <a:rPr lang="en-US" altLang="zh-CN" sz="3200" kern="1200" dirty="0">
                <a:latin typeface="+mn-lt"/>
                <a:ea typeface="+mn-ea"/>
                <a:cs typeface="+mn-cs"/>
              </a:rPr>
              <a:t>2.3.2  </a:t>
            </a:r>
            <a:r>
              <a:rPr lang="zh-CN" altLang="en-US" sz="3200" kern="1200" dirty="0">
                <a:latin typeface="+mn-lt"/>
                <a:ea typeface="+mn-ea"/>
                <a:cs typeface="+mn-cs"/>
              </a:rPr>
              <a:t>复杂的过程模型的表示</a:t>
            </a:r>
            <a:endParaRPr lang="zh-CN" altLang="en-US" sz="3200" kern="1200" dirty="0">
              <a:latin typeface="+mn-lt"/>
              <a:ea typeface="+mn-ea"/>
              <a:cs typeface="+mn-cs"/>
            </a:endParaRPr>
          </a:p>
          <a:p>
            <a:pPr marL="342900" indent="-342900" algn="l" eaLnBrk="1" hangingPunct="1">
              <a:buClrTx/>
              <a:buSzTx/>
              <a:buFontTx/>
              <a:buChar char="•"/>
            </a:pPr>
            <a:endParaRPr lang="zh-CN" altLang="en-US" sz="3200" kern="1200" dirty="0">
              <a:latin typeface="+mn-lt"/>
              <a:ea typeface="+mn-ea"/>
              <a:cs typeface="+mn-cs"/>
            </a:endParaRPr>
          </a:p>
        </p:txBody>
      </p:sp>
      <p:sp>
        <p:nvSpPr>
          <p:cNvPr id="144388" name="灯片编号占位符 4"/>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4389"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439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560129"/>
          <p:cNvSpPr>
            <a:spLocks noGrp="1"/>
          </p:cNvSpPr>
          <p:nvPr>
            <p:ph type="title"/>
          </p:nvPr>
        </p:nvSpPr>
        <p:spPr>
          <a:xfrm>
            <a:off x="612775" y="203200"/>
            <a:ext cx="7772400" cy="1143000"/>
          </a:xfrm>
        </p:spPr>
        <p:txBody>
          <a:bodyPr vert="horz" wrap="square" lIns="91440" tIns="45720" rIns="91440" bIns="45720" anchor="ctr" anchorCtr="0"/>
          <a:p>
            <a:pPr eaLnBrk="1" hangingPunct="1"/>
            <a:r>
              <a:rPr lang="zh-CN" altLang="en-US" b="1" dirty="0">
                <a:solidFill>
                  <a:srgbClr val="FF0000"/>
                </a:solidFill>
                <a:latin typeface="黑体" panose="02010609060101010101" pitchFamily="49" charset="-122"/>
                <a:ea typeface="黑体" panose="02010609060101010101" pitchFamily="49" charset="-122"/>
              </a:rPr>
              <a:t>第一章 概述</a:t>
            </a:r>
            <a:endParaRPr lang="zh-CN" altLang="en-US" dirty="0">
              <a:latin typeface="黑体" panose="02010609060101010101" pitchFamily="49" charset="-122"/>
              <a:ea typeface="黑体" panose="02010609060101010101" pitchFamily="49" charset="-122"/>
            </a:endParaRPr>
          </a:p>
        </p:txBody>
      </p:sp>
      <p:sp>
        <p:nvSpPr>
          <p:cNvPr id="11267" name="文本占位符 560130"/>
          <p:cNvSpPr>
            <a:spLocks noGrp="1"/>
          </p:cNvSpPr>
          <p:nvPr>
            <p:ph idx="1"/>
          </p:nvPr>
        </p:nvSpPr>
        <p:spPr>
          <a:xfrm>
            <a:off x="1130300" y="1738313"/>
            <a:ext cx="7086600" cy="4114800"/>
          </a:xfrm>
        </p:spPr>
        <p:txBody>
          <a:bodyPr vert="horz" wrap="square" lIns="91440" tIns="45720" rIns="91440" bIns="45720" anchor="t" anchorCtr="0"/>
          <a:p>
            <a:pPr eaLnBrk="1" hangingPunct="1">
              <a:buFont typeface="Wingdings" panose="05000000000000000000" pitchFamily="2" charset="2"/>
              <a:buChar char="q"/>
            </a:pPr>
            <a:r>
              <a:rPr lang="zh-CN" altLang="en-US" dirty="0">
                <a:solidFill>
                  <a:srgbClr val="FF0000"/>
                </a:solidFill>
                <a:latin typeface="黑体" panose="02010609060101010101" pitchFamily="49" charset="-122"/>
                <a:ea typeface="黑体" panose="02010609060101010101" pitchFamily="49" charset="-122"/>
              </a:rPr>
              <a:t>一、项目与软件项目</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二、项目管理与软件项目管理</a:t>
            </a:r>
            <a:endParaRPr lang="zh-CN" altLang="en-US"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三、项目管理知识体系</a:t>
            </a:r>
            <a:r>
              <a:rPr lang="en-US" altLang="zh-CN" dirty="0">
                <a:latin typeface="黑体" panose="02010609060101010101" pitchFamily="49" charset="-122"/>
                <a:ea typeface="黑体" panose="02010609060101010101" pitchFamily="49" charset="-122"/>
              </a:rPr>
              <a:t>(PMBOK</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四、软件开发项目管理的范围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五、过程管理与软件项目管理的关系 </a:t>
            </a:r>
            <a:endParaRPr lang="zh-CN" altLang="en-US"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六、软件项目管理过程 </a:t>
            </a:r>
            <a:endParaRPr lang="zh-CN" altLang="en-US" dirty="0">
              <a:latin typeface="黑体" panose="02010609060101010101" pitchFamily="49" charset="-122"/>
              <a:ea typeface="黑体" panose="02010609060101010101" pitchFamily="49" charset="-122"/>
            </a:endParaRPr>
          </a:p>
        </p:txBody>
      </p:sp>
      <p:sp>
        <p:nvSpPr>
          <p:cNvPr id="11268"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latin typeface="Times New Roman" panose="02020603050405020304" pitchFamily="18" charset="0"/>
            </a:endParaRPr>
          </a:p>
        </p:txBody>
      </p:sp>
      <p:sp>
        <p:nvSpPr>
          <p:cNvPr id="1126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一个活动或加工任务的定义</a:t>
            </a:r>
            <a:endParaRPr lang="zh-CN" altLang="en-US" sz="4400" kern="1200" dirty="0">
              <a:latin typeface="+mj-lt"/>
              <a:ea typeface="+mj-ea"/>
              <a:cs typeface="+mj-cs"/>
            </a:endParaRPr>
          </a:p>
        </p:txBody>
      </p:sp>
      <p:sp>
        <p:nvSpPr>
          <p:cNvPr id="145411" name="Rectangle 3"/>
          <p:cNvSpPr>
            <a:spLocks noGrp="1"/>
          </p:cNvSpPr>
          <p:nvPr>
            <p:ph type="subTitle" idx="1"/>
          </p:nvPr>
        </p:nvSpPr>
        <p:spPr>
          <a:xfrm>
            <a:off x="769938" y="1136650"/>
            <a:ext cx="8105775" cy="846138"/>
          </a:xfrm>
        </p:spPr>
        <p:txBody>
          <a:bodyPr vert="horz" wrap="square" lIns="91440" tIns="45720" rIns="91440" bIns="45720" anchor="t" anchorCtr="0"/>
          <a:p>
            <a:pPr marL="342900" indent="-342900" algn="l" eaLnBrk="1" hangingPunct="1">
              <a:buClrTx/>
              <a:buSzTx/>
              <a:buFontTx/>
              <a:buChar char="•"/>
            </a:pPr>
            <a:r>
              <a:rPr lang="zh-CN" altLang="en-US" sz="3200" kern="1200" dirty="0">
                <a:latin typeface="+mn-lt"/>
                <a:ea typeface="+mn-ea"/>
                <a:cs typeface="+mn-cs"/>
              </a:rPr>
              <a:t>过程的基本单元 </a:t>
            </a:r>
            <a:endParaRPr lang="zh-CN" altLang="en-US" sz="3200" kern="1200" dirty="0">
              <a:latin typeface="+mn-lt"/>
              <a:ea typeface="+mn-ea"/>
              <a:cs typeface="+mn-cs"/>
            </a:endParaRPr>
          </a:p>
        </p:txBody>
      </p:sp>
      <p:sp>
        <p:nvSpPr>
          <p:cNvPr id="145412" name="Rectangle 5"/>
          <p:cNvSpPr/>
          <p:nvPr/>
        </p:nvSpPr>
        <p:spPr>
          <a:xfrm>
            <a:off x="0" y="2719388"/>
            <a:ext cx="9144000" cy="1587"/>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45413" name="Object 4"/>
          <p:cNvPicPr>
            <a:picLocks noChangeAspect="1"/>
          </p:cNvPicPr>
          <p:nvPr/>
        </p:nvPicPr>
        <p:blipFill>
          <a:blip r:embed="rId1"/>
          <a:stretch>
            <a:fillRect/>
          </a:stretch>
        </p:blipFill>
        <p:spPr>
          <a:xfrm>
            <a:off x="1487488" y="2511425"/>
            <a:ext cx="5659437" cy="2416175"/>
          </a:xfrm>
          <a:prstGeom prst="rect">
            <a:avLst/>
          </a:prstGeom>
          <a:noFill/>
          <a:ln w="9525">
            <a:noFill/>
          </a:ln>
        </p:spPr>
      </p:pic>
      <p:sp>
        <p:nvSpPr>
          <p:cNvPr id="145414" name="Rectangle 7"/>
          <p:cNvSpPr/>
          <p:nvPr/>
        </p:nvSpPr>
        <p:spPr>
          <a:xfrm>
            <a:off x="0" y="2943225"/>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sp>
        <p:nvSpPr>
          <p:cNvPr id="145415" name="灯片编号占位符 7"/>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5416"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541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用基本单元构造高层模型</a:t>
            </a:r>
            <a:endParaRPr lang="zh-CN" altLang="en-US" sz="4400" kern="1200" dirty="0">
              <a:latin typeface="+mj-lt"/>
              <a:ea typeface="+mj-ea"/>
              <a:cs typeface="+mj-cs"/>
            </a:endParaRPr>
          </a:p>
        </p:txBody>
      </p:sp>
      <p:sp>
        <p:nvSpPr>
          <p:cNvPr id="146435" name="Rectangle 3"/>
          <p:cNvSpPr>
            <a:spLocks noGrp="1"/>
          </p:cNvSpPr>
          <p:nvPr>
            <p:ph type="subTitle" idx="1"/>
          </p:nvPr>
        </p:nvSpPr>
        <p:spPr>
          <a:xfrm>
            <a:off x="769938" y="1136650"/>
            <a:ext cx="8105775" cy="1065213"/>
          </a:xfrm>
        </p:spPr>
        <p:txBody>
          <a:bodyPr vert="horz" wrap="square" lIns="91440" tIns="45720" rIns="91440" bIns="45720" anchor="t" anchorCtr="0"/>
          <a:p>
            <a:pPr marL="342900" indent="-342900" algn="l" eaLnBrk="1" hangingPunct="1">
              <a:buClrTx/>
              <a:buSzTx/>
              <a:buFontTx/>
              <a:buChar char="•"/>
            </a:pPr>
            <a:endParaRPr lang="zh-CN" altLang="zh-CN" sz="3200" kern="1200" dirty="0">
              <a:latin typeface="+mn-lt"/>
              <a:ea typeface="+mn-ea"/>
              <a:cs typeface="+mn-cs"/>
            </a:endParaRPr>
          </a:p>
        </p:txBody>
      </p:sp>
      <p:pic>
        <p:nvPicPr>
          <p:cNvPr id="146436" name="Object 4"/>
          <p:cNvPicPr>
            <a:picLocks noChangeAspect="1"/>
          </p:cNvPicPr>
          <p:nvPr/>
        </p:nvPicPr>
        <p:blipFill>
          <a:blip r:embed="rId1"/>
          <a:stretch>
            <a:fillRect/>
          </a:stretch>
        </p:blipFill>
        <p:spPr>
          <a:xfrm>
            <a:off x="817563" y="2709863"/>
            <a:ext cx="7961312" cy="2405062"/>
          </a:xfrm>
          <a:prstGeom prst="rect">
            <a:avLst/>
          </a:prstGeom>
          <a:noFill/>
          <a:ln w="9525">
            <a:noFill/>
          </a:ln>
        </p:spPr>
      </p:pic>
      <p:sp>
        <p:nvSpPr>
          <p:cNvPr id="146437" name="Rectangle 6"/>
          <p:cNvSpPr/>
          <p:nvPr/>
        </p:nvSpPr>
        <p:spPr>
          <a:xfrm>
            <a:off x="0" y="2605088"/>
            <a:ext cx="9144000" cy="1587"/>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sp>
        <p:nvSpPr>
          <p:cNvPr id="146438"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6439"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64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用基本单元构造代码实现层的过程</a:t>
            </a:r>
            <a:endParaRPr lang="zh-CN" altLang="en-US" sz="4400" kern="1200" dirty="0">
              <a:latin typeface="+mj-lt"/>
              <a:ea typeface="+mj-ea"/>
              <a:cs typeface="+mj-cs"/>
            </a:endParaRPr>
          </a:p>
        </p:txBody>
      </p:sp>
      <p:sp>
        <p:nvSpPr>
          <p:cNvPr id="147459" name="Rectangle 3"/>
          <p:cNvSpPr>
            <a:spLocks noGrp="1"/>
          </p:cNvSpPr>
          <p:nvPr>
            <p:ph type="subTitle" idx="1"/>
          </p:nvPr>
        </p:nvSpPr>
        <p:spPr>
          <a:xfrm>
            <a:off x="769938" y="1136650"/>
            <a:ext cx="8105775" cy="1065213"/>
          </a:xfrm>
        </p:spPr>
        <p:txBody>
          <a:bodyPr vert="horz" wrap="square" lIns="91440" tIns="45720" rIns="91440" bIns="45720" anchor="t" anchorCtr="0"/>
          <a:p>
            <a:pPr marL="342900" indent="-342900" algn="l" eaLnBrk="1" hangingPunct="1">
              <a:buClrTx/>
              <a:buSzTx/>
              <a:buFontTx/>
              <a:buChar char="•"/>
            </a:pPr>
            <a:endParaRPr lang="zh-CN" altLang="zh-CN" sz="3200" kern="1200" dirty="0">
              <a:latin typeface="+mn-lt"/>
              <a:ea typeface="+mn-ea"/>
              <a:cs typeface="+mn-cs"/>
            </a:endParaRPr>
          </a:p>
        </p:txBody>
      </p:sp>
      <p:sp>
        <p:nvSpPr>
          <p:cNvPr id="147460" name="Rectangle 5"/>
          <p:cNvSpPr/>
          <p:nvPr/>
        </p:nvSpPr>
        <p:spPr>
          <a:xfrm>
            <a:off x="0" y="2605088"/>
            <a:ext cx="9144000" cy="1587"/>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47461" name="Object 6"/>
          <p:cNvPicPr>
            <a:picLocks noChangeAspect="1"/>
          </p:cNvPicPr>
          <p:nvPr/>
        </p:nvPicPr>
        <p:blipFill>
          <a:blip r:embed="rId1"/>
          <a:stretch>
            <a:fillRect/>
          </a:stretch>
        </p:blipFill>
        <p:spPr>
          <a:xfrm>
            <a:off x="1022350" y="2508250"/>
            <a:ext cx="7662863" cy="2979738"/>
          </a:xfrm>
          <a:prstGeom prst="rect">
            <a:avLst/>
          </a:prstGeom>
          <a:noFill/>
          <a:ln w="9525">
            <a:noFill/>
          </a:ln>
        </p:spPr>
      </p:pic>
      <p:sp>
        <p:nvSpPr>
          <p:cNvPr id="147462"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7463"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746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集成为主体的软件开发过程 </a:t>
            </a:r>
            <a:endParaRPr lang="zh-CN" altLang="en-US" sz="4400" kern="1200" dirty="0">
              <a:latin typeface="+mj-lt"/>
              <a:ea typeface="+mj-ea"/>
              <a:cs typeface="+mj-cs"/>
            </a:endParaRPr>
          </a:p>
        </p:txBody>
      </p:sp>
      <p:sp>
        <p:nvSpPr>
          <p:cNvPr id="148483" name="Rectangle 3"/>
          <p:cNvSpPr>
            <a:spLocks noGrp="1"/>
          </p:cNvSpPr>
          <p:nvPr>
            <p:ph type="subTitle" idx="1"/>
          </p:nvPr>
        </p:nvSpPr>
        <p:spPr>
          <a:xfrm>
            <a:off x="914400" y="1447800"/>
            <a:ext cx="7772400" cy="4572000"/>
          </a:xfrm>
        </p:spPr>
        <p:txBody>
          <a:bodyPr vert="horz" wrap="square" lIns="91440" tIns="45720" rIns="91440" bIns="45720" anchor="t" anchorCtr="0"/>
          <a:p>
            <a:pPr marL="342900" indent="-342900" algn="l" eaLnBrk="1" hangingPunct="1">
              <a:buClrTx/>
              <a:buSzTx/>
              <a:buFontTx/>
              <a:buChar char="•"/>
            </a:pPr>
            <a:endParaRPr lang="zh-CN" altLang="zh-CN" sz="3200" kern="1200" dirty="0">
              <a:latin typeface="+mn-lt"/>
              <a:ea typeface="+mn-ea"/>
              <a:cs typeface="+mn-cs"/>
            </a:endParaRPr>
          </a:p>
        </p:txBody>
      </p:sp>
      <p:sp>
        <p:nvSpPr>
          <p:cNvPr id="148484" name="Rectangle 5"/>
          <p:cNvSpPr/>
          <p:nvPr/>
        </p:nvSpPr>
        <p:spPr>
          <a:xfrm>
            <a:off x="0" y="0"/>
            <a:ext cx="9144000" cy="0"/>
          </a:xfrm>
          <a:prstGeom prst="rect">
            <a:avLst/>
          </a:prstGeom>
          <a:noFill/>
          <a:ln w="9525">
            <a:noFill/>
          </a:ln>
        </p:spPr>
        <p:txBody>
          <a:bodyPr wrap="none" anchor="ctr" anchorCtr="0">
            <a:spAutoFit/>
          </a:bodyPr>
          <a:p>
            <a:endParaRPr lang="zh-CN" altLang="zh-CN" dirty="0">
              <a:solidFill>
                <a:srgbClr val="000000"/>
              </a:solidFill>
              <a:latin typeface="Perpetua" panose="02020502060401020303" pitchFamily="18" charset="0"/>
              <a:sym typeface="宋体" panose="02010600030101010101" pitchFamily="2" charset="-122"/>
            </a:endParaRPr>
          </a:p>
        </p:txBody>
      </p:sp>
      <p:pic>
        <p:nvPicPr>
          <p:cNvPr id="148485" name="Object 4"/>
          <p:cNvPicPr>
            <a:picLocks noChangeAspect="1"/>
          </p:cNvPicPr>
          <p:nvPr/>
        </p:nvPicPr>
        <p:blipFill>
          <a:blip r:embed="rId1"/>
          <a:stretch>
            <a:fillRect/>
          </a:stretch>
        </p:blipFill>
        <p:spPr>
          <a:xfrm>
            <a:off x="1174750" y="1774825"/>
            <a:ext cx="7123113" cy="3462338"/>
          </a:xfrm>
          <a:prstGeom prst="rect">
            <a:avLst/>
          </a:prstGeom>
          <a:noFill/>
          <a:ln w="9525">
            <a:noFill/>
          </a:ln>
        </p:spPr>
      </p:pic>
      <p:sp>
        <p:nvSpPr>
          <p:cNvPr id="148486" name="灯片编号占位符 6"/>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8487"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848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p:cNvSpPr>
          <p:nvPr>
            <p:ph type="ctrTitle"/>
          </p:nvPr>
        </p:nvSpPr>
        <p:spPr>
          <a:xfrm>
            <a:off x="914400" y="274638"/>
            <a:ext cx="7772400" cy="1143000"/>
          </a:xfrm>
        </p:spPr>
        <p:txBody>
          <a:bodyPr vert="horz" wrap="square" lIns="91440" tIns="45720" rIns="91440" bIns="45720" anchor="ctr" anchorCtr="0"/>
          <a:p>
            <a:pPr eaLnBrk="1" hangingPunct="1">
              <a:buClrTx/>
              <a:buSzTx/>
              <a:buFontTx/>
            </a:pPr>
            <a:r>
              <a:rPr lang="zh-CN" altLang="en-US" sz="4400" kern="1200" dirty="0">
                <a:latin typeface="+mj-lt"/>
                <a:ea typeface="+mj-ea"/>
                <a:cs typeface="+mj-cs"/>
              </a:rPr>
              <a:t>软件过程自动化问题 </a:t>
            </a:r>
            <a:endParaRPr lang="zh-CN" altLang="en-US" sz="4400" kern="1200" dirty="0">
              <a:latin typeface="+mj-lt"/>
              <a:ea typeface="+mj-ea"/>
              <a:cs typeface="+mj-cs"/>
            </a:endParaRPr>
          </a:p>
        </p:txBody>
      </p:sp>
      <p:sp>
        <p:nvSpPr>
          <p:cNvPr id="149507" name="Rectangle 3"/>
          <p:cNvSpPr>
            <a:spLocks noGrp="1"/>
          </p:cNvSpPr>
          <p:nvPr>
            <p:ph type="subTitle" idx="1"/>
          </p:nvPr>
        </p:nvSpPr>
        <p:spPr>
          <a:xfrm>
            <a:off x="769938" y="1136650"/>
            <a:ext cx="8374062" cy="5187950"/>
          </a:xfrm>
        </p:spPr>
        <p:txBody>
          <a:bodyPr vert="horz" wrap="square" lIns="91440" tIns="45720" rIns="91440" bIns="45720" anchor="t" anchorCtr="0"/>
          <a:p>
            <a:pPr marL="342900" indent="-342900" algn="l" eaLnBrk="1" hangingPunct="1">
              <a:lnSpc>
                <a:spcPct val="90000"/>
              </a:lnSpc>
              <a:buClrTx/>
              <a:buSzTx/>
              <a:buFontTx/>
              <a:buChar char="•"/>
            </a:pPr>
            <a:r>
              <a:rPr lang="zh-CN" altLang="en-US" sz="2400" kern="1200" dirty="0">
                <a:latin typeface="+mn-lt"/>
                <a:ea typeface="+mn-ea"/>
                <a:cs typeface="+mn-cs"/>
              </a:rPr>
              <a:t>建立一个自动化的软件生产线。</a:t>
            </a:r>
            <a:endParaRPr lang="zh-CN" altLang="en-US" sz="2400" kern="1200" dirty="0">
              <a:latin typeface="+mn-lt"/>
              <a:ea typeface="+mn-ea"/>
              <a:cs typeface="+mn-cs"/>
            </a:endParaRPr>
          </a:p>
          <a:p>
            <a:pPr marL="742950" lvl="1" indent="-285750">
              <a:lnSpc>
                <a:spcPct val="90000"/>
              </a:lnSpc>
            </a:pPr>
            <a:r>
              <a:rPr lang="zh-CN" altLang="en-US" sz="2000" kern="1200" dirty="0">
                <a:latin typeface="+mn-lt"/>
                <a:ea typeface="+mn-ea"/>
                <a:cs typeface="+mn-cs"/>
              </a:rPr>
              <a:t>在这条软件生产线上，有各种各样的员工角色，例如项目经理、需求分析人员、设计人员、程序员、测试人员等；有各种各样的设备，例如编译器、调试器、连接器、测试软件、硬件仿真工具、文档生成器等。</a:t>
            </a:r>
            <a:endParaRPr lang="zh-CN" altLang="en-US" sz="2000" kern="1200" dirty="0">
              <a:latin typeface="+mn-lt"/>
              <a:ea typeface="+mn-ea"/>
              <a:cs typeface="+mn-cs"/>
            </a:endParaRPr>
          </a:p>
          <a:p>
            <a:pPr marL="342900" indent="-342900" algn="l" eaLnBrk="1" hangingPunct="1">
              <a:lnSpc>
                <a:spcPct val="90000"/>
              </a:lnSpc>
              <a:buClrTx/>
              <a:buSzTx/>
              <a:buFontTx/>
              <a:buChar char="•"/>
            </a:pPr>
            <a:r>
              <a:rPr lang="zh-CN" altLang="en-US" sz="2400" kern="1200" dirty="0">
                <a:latin typeface="+mn-lt"/>
                <a:ea typeface="+mn-ea"/>
                <a:cs typeface="+mn-cs"/>
              </a:rPr>
              <a:t>软件的需求是不可能完全用形式化语言来表示的。</a:t>
            </a:r>
            <a:endParaRPr lang="zh-CN" altLang="en-US" sz="2400" kern="1200" dirty="0">
              <a:latin typeface="+mn-lt"/>
              <a:ea typeface="+mn-ea"/>
              <a:cs typeface="+mn-cs"/>
            </a:endParaRPr>
          </a:p>
          <a:p>
            <a:pPr marL="742950" lvl="1" indent="-285750">
              <a:lnSpc>
                <a:spcPct val="90000"/>
              </a:lnSpc>
            </a:pPr>
            <a:r>
              <a:rPr lang="zh-CN" altLang="en-US" sz="2000" kern="1200" dirty="0">
                <a:latin typeface="+mn-lt"/>
                <a:ea typeface="+mn-ea"/>
                <a:cs typeface="+mn-cs"/>
              </a:rPr>
              <a:t>在很多情况下，需求用自然语言也无法表达清楚。</a:t>
            </a:r>
            <a:endParaRPr lang="zh-CN" altLang="en-US" sz="2000" kern="1200" dirty="0">
              <a:latin typeface="+mn-lt"/>
              <a:ea typeface="+mn-ea"/>
              <a:cs typeface="+mn-cs"/>
            </a:endParaRPr>
          </a:p>
          <a:p>
            <a:pPr marL="342900" indent="-342900" algn="l" eaLnBrk="1" hangingPunct="1">
              <a:lnSpc>
                <a:spcPct val="90000"/>
              </a:lnSpc>
              <a:buClrTx/>
              <a:buSzTx/>
              <a:buFontTx/>
              <a:buChar char="•"/>
            </a:pPr>
            <a:r>
              <a:rPr lang="zh-CN" altLang="en-US" sz="2400" kern="1200" dirty="0">
                <a:latin typeface="+mn-lt"/>
                <a:ea typeface="+mn-ea"/>
                <a:cs typeface="+mn-cs"/>
              </a:rPr>
              <a:t>软件的生产或开发过程是人们对用户需求的理解，以及将理解的需求转换为计算机能够执行的语言的过程。</a:t>
            </a:r>
            <a:endParaRPr lang="zh-CN" altLang="en-US" sz="2400" kern="1200" dirty="0">
              <a:latin typeface="+mn-lt"/>
              <a:ea typeface="+mn-ea"/>
              <a:cs typeface="+mn-cs"/>
            </a:endParaRPr>
          </a:p>
          <a:p>
            <a:pPr marL="342900" indent="-342900" algn="l" eaLnBrk="1" hangingPunct="1">
              <a:lnSpc>
                <a:spcPct val="90000"/>
              </a:lnSpc>
              <a:buClrTx/>
              <a:buSzTx/>
              <a:buFontTx/>
              <a:buChar char="•"/>
            </a:pPr>
            <a:endParaRPr lang="zh-CN" altLang="en-US" sz="2400" kern="1200" dirty="0">
              <a:latin typeface="+mn-lt"/>
              <a:ea typeface="+mn-ea"/>
              <a:cs typeface="+mn-cs"/>
            </a:endParaRPr>
          </a:p>
          <a:p>
            <a:pPr marL="342900" indent="-342900" algn="l" eaLnBrk="1" hangingPunct="1">
              <a:lnSpc>
                <a:spcPct val="90000"/>
              </a:lnSpc>
              <a:buClrTx/>
              <a:buSzTx/>
              <a:buFontTx/>
              <a:buChar char="•"/>
            </a:pPr>
            <a:r>
              <a:rPr lang="zh-CN" altLang="en-US" sz="2400" kern="1200" dirty="0">
                <a:latin typeface="+mn-lt"/>
                <a:ea typeface="+mn-ea"/>
                <a:cs typeface="+mn-cs"/>
              </a:rPr>
              <a:t>建立一个无人的、完全自动化的软件生产线是不现实的。</a:t>
            </a:r>
            <a:endParaRPr lang="zh-CN" altLang="en-US" sz="2400" kern="1200" dirty="0">
              <a:latin typeface="+mn-lt"/>
              <a:ea typeface="+mn-ea"/>
              <a:cs typeface="+mn-cs"/>
            </a:endParaRPr>
          </a:p>
          <a:p>
            <a:pPr marL="342900" indent="-342900" algn="l" eaLnBrk="1" hangingPunct="1">
              <a:lnSpc>
                <a:spcPct val="90000"/>
              </a:lnSpc>
              <a:buClrTx/>
              <a:buSzTx/>
              <a:buFontTx/>
              <a:buChar char="•"/>
            </a:pPr>
            <a:r>
              <a:rPr lang="zh-CN" altLang="en-US" sz="2400" kern="1200" dirty="0">
                <a:latin typeface="+mn-lt"/>
                <a:ea typeface="+mn-ea"/>
                <a:cs typeface="+mn-cs"/>
              </a:rPr>
              <a:t>人在软件生产线中必须扮演重要角色，特别是在对需求的分析和理解上。</a:t>
            </a:r>
            <a:endParaRPr lang="zh-CN" altLang="en-US" sz="3200" kern="1200" dirty="0">
              <a:latin typeface="+mn-lt"/>
              <a:ea typeface="+mn-ea"/>
              <a:cs typeface="+mn-cs"/>
            </a:endParaRPr>
          </a:p>
        </p:txBody>
      </p:sp>
      <p:sp>
        <p:nvSpPr>
          <p:cNvPr id="149508" name="灯片编号占位符 4"/>
          <p:cNvSpPr>
            <a:spLocks noGrp="1"/>
          </p:cNvSpPr>
          <p:nvPr/>
        </p:nvSpPr>
        <p:spPr>
          <a:xfrm>
            <a:off x="146050" y="6210300"/>
            <a:ext cx="457200" cy="457200"/>
          </a:xfrm>
          <a:prstGeom prst="ellipse">
            <a:avLst/>
          </a:prstGeom>
          <a:solidFill>
            <a:srgbClr val="FFFFFF"/>
          </a:solidFill>
          <a:ln w="9525">
            <a:noFill/>
          </a:ln>
        </p:spPr>
        <p:txBody>
          <a:bodyPr/>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49509" name="日期占位符 1"/>
          <p:cNvSpPr txBox="1">
            <a:spLocks noGrp="1"/>
          </p:cNvSpPr>
          <p:nvPr>
            <p:ph type="dt" sz="half" idx="10"/>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en-US" altLang="en-US" sz="1400" dirty="0"/>
            </a:fld>
            <a:endParaRPr lang="en-US" altLang="en-US" sz="1400" dirty="0"/>
          </a:p>
        </p:txBody>
      </p:sp>
      <p:sp>
        <p:nvSpPr>
          <p:cNvPr id="14951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026"/>
          <p:cNvSpPr>
            <a:spLocks noGrp="1"/>
          </p:cNvSpPr>
          <p:nvPr>
            <p:ph type="title"/>
          </p:nvPr>
        </p:nvSpPr>
        <p:spPr>
          <a:xfrm>
            <a:off x="323850" y="333375"/>
            <a:ext cx="7772400" cy="1143000"/>
          </a:xfrm>
        </p:spPr>
        <p:txBody>
          <a:bodyPr vert="horz" wrap="square" lIns="91440" tIns="45720" rIns="91440" bIns="45720" anchor="t" anchorCtr="0"/>
          <a:p>
            <a:pPr eaLnBrk="1" hangingPunct="1"/>
            <a:r>
              <a:rPr lang="zh-CN" altLang="en-US" dirty="0">
                <a:latin typeface="华文隶书" panose="02010800040101010101" pitchFamily="2" charset="-122"/>
                <a:ea typeface="华文隶书" panose="02010800040101010101" pitchFamily="2" charset="-122"/>
              </a:rPr>
              <a:t>哪些活动是项目</a:t>
            </a:r>
            <a:r>
              <a:rPr lang="en-US" altLang="zh-CN" dirty="0">
                <a:latin typeface="华文隶书" panose="02010800040101010101" pitchFamily="2" charset="-122"/>
                <a:ea typeface="华文隶书" panose="02010800040101010101" pitchFamily="2" charset="-122"/>
              </a:rPr>
              <a:t>Project</a:t>
            </a:r>
            <a:r>
              <a:rPr lang="zh-CN" altLang="en-US" dirty="0">
                <a:latin typeface="华文隶书" panose="02010800040101010101" pitchFamily="2" charset="-122"/>
                <a:ea typeface="华文隶书" panose="02010800040101010101" pitchFamily="2" charset="-122"/>
              </a:rPr>
              <a:t>？</a:t>
            </a:r>
            <a:endParaRPr lang="zh-CN" altLang="en-US" dirty="0">
              <a:latin typeface="华文隶书" panose="02010800040101010101" pitchFamily="2" charset="-122"/>
              <a:ea typeface="华文隶书" panose="02010800040101010101" pitchFamily="2" charset="-122"/>
            </a:endParaRPr>
          </a:p>
        </p:txBody>
      </p:sp>
      <p:sp>
        <p:nvSpPr>
          <p:cNvPr id="12291" name="页脚占位符 3"/>
          <p:cNvSpPr txBox="1">
            <a:spLocks noGrp="1"/>
          </p:cNvSpPr>
          <p:nvPr>
            <p:ph type="ftr" sz="quarter" idx="11"/>
          </p:nvPr>
        </p:nvSpPr>
        <p:spPr>
          <a:xfrm>
            <a:off x="1763713" y="6237288"/>
            <a:ext cx="5421312" cy="365125"/>
          </a:xfrm>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Pct val="100000"/>
            </a:pPr>
            <a:r>
              <a:rPr lang="en-US" altLang="zh-CN" sz="1400" dirty="0">
                <a:latin typeface="Arial Narrow" panose="020B0606020202030204" pitchFamily="34" charset="0"/>
              </a:rPr>
              <a:t> chapter__1</a:t>
            </a:r>
            <a:endParaRPr lang="en-US" altLang="zh-CN" sz="1400" dirty="0">
              <a:latin typeface="Arial Narrow" panose="020B0606020202030204" pitchFamily="34" charset="0"/>
            </a:endParaRPr>
          </a:p>
        </p:txBody>
      </p:sp>
      <p:sp>
        <p:nvSpPr>
          <p:cNvPr id="12292" name="灯片编号占位符 4"/>
          <p:cNvSpPr txBox="1">
            <a:spLocks noGrp="1"/>
          </p:cNvSpPr>
          <p:nvPr>
            <p:ph type="sldNum" sz="quarter" idx="12"/>
          </p:nvPr>
        </p:nvSpPr>
        <p:spPr/>
        <p:txBody>
          <a:bodyPr anchor="ctr"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Pct val="100000"/>
            </a:pPr>
            <a:fld id="{9A0DB2DC-4C9A-4742-B13C-FB6460FD3503}" type="slidenum">
              <a:rPr lang="en-US" altLang="zh-CN" sz="1200" b="1" dirty="0">
                <a:latin typeface="Arial Narrow" panose="020B0606020202030204" pitchFamily="34" charset="0"/>
              </a:rPr>
            </a:fld>
            <a:endParaRPr lang="en-US" altLang="zh-CN" sz="1200" b="1" dirty="0">
              <a:latin typeface="Arial Narrow" panose="020B0606020202030204" pitchFamily="34" charset="0"/>
            </a:endParaRPr>
          </a:p>
        </p:txBody>
      </p:sp>
      <p:sp>
        <p:nvSpPr>
          <p:cNvPr id="24581" name="Rectangle 1027"/>
          <p:cNvSpPr>
            <a:spLocks noGrp="1" noChangeArrowheads="1"/>
          </p:cNvSpPr>
          <p:nvPr>
            <p:ph idx="1"/>
          </p:nvPr>
        </p:nvSpPr>
        <p:spPr>
          <a:xfrm>
            <a:off x="657225" y="1476375"/>
            <a:ext cx="4267200" cy="41148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horz" wrap="square" lIns="91440" tIns="45720" rIns="91440" bIns="45720" numCol="1" anchor="t" anchorCtr="0" compatLnSpc="1">
            <a:normAutofit/>
          </a:bodyPr>
          <a:lstStyle/>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上课 </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野餐</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集体婚礼</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社区保安</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开发操作系统</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每天的卫生保洁 </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0" indent="-514350" algn="l" defTabSz="914400" rtl="0" eaLnBrk="1" fontAlgn="base" latinLnBrk="0" hangingPunct="1">
              <a:lnSpc>
                <a:spcPct val="100000"/>
              </a:lnSpc>
              <a:spcBef>
                <a:spcPts val="700"/>
              </a:spcBef>
              <a:spcAft>
                <a:spcPct val="0"/>
              </a:spcAft>
              <a:buClr>
                <a:schemeClr val="accent2"/>
              </a:buClr>
              <a:buSzPct val="60000"/>
              <a:buFontTx/>
              <a:buAutoNum type="circleNumDbPlain"/>
              <a:defRPr/>
            </a:pPr>
            <a:r>
              <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rPr>
              <a:t>神州飞船计划</a:t>
            </a:r>
            <a:endParaRPr kumimoji="0" lang="zh-CN" altLang="en-US" sz="3200" b="0" i="0" u="none" strike="noStrike" kern="1200" cap="none" spc="0" normalizeH="0" baseline="0" noProof="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2294" name="WordArt 1029"/>
          <p:cNvSpPr>
            <a:spLocks noTextEdit="1"/>
          </p:cNvSpPr>
          <p:nvPr/>
        </p:nvSpPr>
        <p:spPr>
          <a:xfrm>
            <a:off x="6646863" y="2527300"/>
            <a:ext cx="1066800" cy="1600200"/>
          </a:xfrm>
          <a:prstGeom prst="rect">
            <a:avLst/>
          </a:prstGeom>
        </p:spPr>
        <p:txBody>
          <a:bodyPr wrap="none" fromWordArt="1">
            <a:prstTxWarp prst="textPlain">
              <a:avLst>
                <a:gd name="adj" fmla="val 50000"/>
              </a:avLst>
            </a:prstTxWarp>
            <a:normAutofit/>
          </a:bodyPr>
          <a:p>
            <a:pPr algn="ctr" eaLnBrk="0" hangingPunct="0"/>
            <a:r>
              <a:rPr lang="zh-CN" altLang="en-US" sz="3600" b="1" spc="720">
                <a:ln w="9525" cap="flat" cmpd="sng">
                  <a:solidFill>
                    <a:schemeClr val="tx1"/>
                  </a:solidFill>
                  <a:prstDash val="solid"/>
                  <a:headEnd type="none" w="med" len="med"/>
                  <a:tailEnd type="none" w="med" len="med"/>
                </a:ln>
                <a:solidFill>
                  <a:srgbClr val="8E5E92"/>
                </a:solidFill>
                <a:effectLst>
                  <a:outerShdw dist="45791" dir="3378595" algn="ctr" rotWithShape="0">
                    <a:srgbClr val="4D4D4D"/>
                  </a:outerShdw>
                </a:effectLst>
                <a:latin typeface="Arial" panose="020B0604020202020204" pitchFamily="34" charset="0"/>
                <a:ea typeface="Arial" panose="020B0604020202020204" pitchFamily="34" charset="0"/>
              </a:rPr>
              <a:t>?</a:t>
            </a:r>
            <a:endParaRPr lang="zh-CN" altLang="en-US" sz="3600" b="1" spc="720">
              <a:ln w="9525" cap="flat" cmpd="sng">
                <a:solidFill>
                  <a:schemeClr val="tx1"/>
                </a:solidFill>
                <a:prstDash val="solid"/>
                <a:headEnd type="none" w="med" len="med"/>
                <a:tailEnd type="none" w="med" len="med"/>
              </a:ln>
              <a:solidFill>
                <a:srgbClr val="8E5E92"/>
              </a:solidFill>
              <a:effectLst>
                <a:outerShdw dist="45791" dir="3378595" algn="ctr" rotWithShape="0">
                  <a:srgbClr val="4D4D4D"/>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3562.499212598425,&quot;width&quot;:4360}"/>
</p:tagLst>
</file>

<file path=ppt/tags/tag2.xml><?xml version="1.0" encoding="utf-8"?>
<p:tagLst xmlns:p="http://schemas.openxmlformats.org/presentationml/2006/main">
  <p:tag name="COMMONDATA" val="eyJoZGlkIjoiZTIzYmNjZmFkNjYwNDRhYzk5YWJkY2I4NDc5MTI0OTIifQ=="/>
</p:tagLst>
</file>

<file path=ppt/theme/theme1.xml><?xml version="1.0" encoding="utf-8"?>
<a:theme xmlns:a="http://schemas.openxmlformats.org/drawingml/2006/main" name="默认设计模板">
  <a:themeElements>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8419</Words>
  <Application>WPS 演示</Application>
  <PresentationFormat/>
  <Paragraphs>1099</Paragraphs>
  <Slides>84</Slides>
  <Notes>29</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6</vt:i4>
      </vt:variant>
      <vt:variant>
        <vt:lpstr>幻灯片标题</vt:lpstr>
      </vt:variant>
      <vt:variant>
        <vt:i4>84</vt:i4>
      </vt:variant>
    </vt:vector>
  </HeadingPairs>
  <TitlesOfParts>
    <vt:vector size="116" baseType="lpstr">
      <vt:lpstr>Arial</vt:lpstr>
      <vt:lpstr>宋体</vt:lpstr>
      <vt:lpstr>Wingdings</vt:lpstr>
      <vt:lpstr>Calibri</vt:lpstr>
      <vt:lpstr>Perpetua</vt:lpstr>
      <vt:lpstr>华文楷体</vt:lpstr>
      <vt:lpstr>华文中宋</vt:lpstr>
      <vt:lpstr>楷体_GB2312</vt:lpstr>
      <vt:lpstr>新宋体</vt:lpstr>
      <vt:lpstr>Times New Roman</vt:lpstr>
      <vt:lpstr>黑体</vt:lpstr>
      <vt:lpstr>Arial Narrow</vt:lpstr>
      <vt:lpstr>华文隶书</vt:lpstr>
      <vt:lpstr>华文新魏</vt:lpstr>
      <vt:lpstr>微软雅黑</vt:lpstr>
      <vt:lpstr>Arial Unicode MS</vt:lpstr>
      <vt:lpstr>Wingdings</vt:lpstr>
      <vt:lpstr>Baskerville Old Face</vt:lpstr>
      <vt:lpstr>隶书</vt:lpstr>
      <vt:lpstr>仿宋_GB2312</vt:lpstr>
      <vt:lpstr>仿宋</vt:lpstr>
      <vt:lpstr>Tahoma</vt:lpstr>
      <vt:lpstr>Arial Rounded MT Bold</vt:lpstr>
      <vt:lpstr>默认设计模板</vt:lpstr>
      <vt:lpstr>1_默认设计模板</vt:lpstr>
      <vt:lpstr>2_默认设计模板</vt:lpstr>
      <vt:lpstr>MS_ClipArt_Gallery.2</vt:lpstr>
      <vt:lpstr>MS_ClipArt_Gallery.2</vt:lpstr>
      <vt:lpstr>MS_ClipArt_Gallery.2</vt:lpstr>
      <vt:lpstr>Visio.Drawing.11</vt:lpstr>
      <vt:lpstr>Visio.Drawing.11</vt:lpstr>
      <vt:lpstr>Visio.Drawing.11</vt:lpstr>
      <vt:lpstr>项目管理与过程改进 Software Project Management and Process Improvement</vt:lpstr>
      <vt:lpstr>课程简介</vt:lpstr>
      <vt:lpstr>PowerPoint 演示文稿</vt:lpstr>
      <vt:lpstr>PowerPoint 演示文稿</vt:lpstr>
      <vt:lpstr>教材和参考书</vt:lpstr>
      <vt:lpstr>参考书目</vt:lpstr>
      <vt:lpstr>考核安排和标准</vt:lpstr>
      <vt:lpstr>第一章 概述</vt:lpstr>
      <vt:lpstr>哪些活动是项目Project？</vt:lpstr>
      <vt:lpstr>项目定义</vt:lpstr>
      <vt:lpstr>项目的特征</vt:lpstr>
      <vt:lpstr>项目与日常运作</vt:lpstr>
      <vt:lpstr>项目与日常运作的区别</vt:lpstr>
      <vt:lpstr>项目举例:</vt:lpstr>
      <vt:lpstr>软件项目的特殊性</vt:lpstr>
      <vt:lpstr>IT项目</vt:lpstr>
      <vt:lpstr>本章要点</vt:lpstr>
      <vt:lpstr>项目管理的历史</vt:lpstr>
      <vt:lpstr>（3）  近代项目管理的成熟 20世纪50年代后期</vt:lpstr>
      <vt:lpstr>关键路线法（CPM）</vt:lpstr>
      <vt:lpstr>PowerPoint 演示文稿</vt:lpstr>
      <vt:lpstr>PERT北极星导弹计划</vt:lpstr>
      <vt:lpstr>PowerPoint 演示文稿</vt:lpstr>
      <vt:lpstr>“阿波罗”载人登月计划</vt:lpstr>
      <vt:lpstr>PowerPoint 演示文稿</vt:lpstr>
      <vt:lpstr>（4） 项目管理的传播和现代化</vt:lpstr>
      <vt:lpstr>PowerPoint 演示文稿</vt:lpstr>
      <vt:lpstr>PowerPoint 演示文稿</vt:lpstr>
      <vt:lpstr>（5） 现代项目管理的新发展 </vt:lpstr>
      <vt:lpstr>PowerPoint 演示文稿</vt:lpstr>
      <vt:lpstr>  项目管理专业的现状</vt:lpstr>
      <vt:lpstr>PowerPoint 演示文稿</vt:lpstr>
      <vt:lpstr>软件人员职业规划</vt:lpstr>
      <vt:lpstr>项目管理定义</vt:lpstr>
      <vt:lpstr>项目管理的三维约束</vt:lpstr>
      <vt:lpstr>软件项目管理定义</vt:lpstr>
      <vt:lpstr>软件项目管理是软件项目成功的保证。 　　　　</vt:lpstr>
      <vt:lpstr>本章要点</vt:lpstr>
      <vt:lpstr>关于PMP  (Project management Professional)</vt:lpstr>
      <vt:lpstr>PowerPoint 演示文稿</vt:lpstr>
      <vt:lpstr>PMBOK:A guide to the Project management Body Of Knowledge  (项目管理知识体系)</vt:lpstr>
      <vt:lpstr>PowerPoint 演示文稿</vt:lpstr>
      <vt:lpstr>PowerPoint 演示文稿</vt:lpstr>
      <vt:lpstr>PowerPoint 演示文稿</vt:lpstr>
      <vt:lpstr> </vt:lpstr>
      <vt:lpstr>七人分粥</vt:lpstr>
      <vt:lpstr>本章要点</vt:lpstr>
      <vt:lpstr>不关注过程图示</vt:lpstr>
      <vt:lpstr>PowerPoint 演示文稿</vt:lpstr>
      <vt:lpstr>关注过程图示</vt:lpstr>
      <vt:lpstr>过程管理</vt:lpstr>
      <vt:lpstr>过程管理和项目管理关系</vt:lpstr>
      <vt:lpstr>过程管理和项目管理关系</vt:lpstr>
      <vt:lpstr>软件项目管理过程 </vt:lpstr>
      <vt:lpstr>项目初始</vt:lpstr>
      <vt:lpstr>项目计划</vt:lpstr>
      <vt:lpstr>项目执行控制</vt:lpstr>
      <vt:lpstr>项目结束</vt:lpstr>
      <vt:lpstr> 软件项目管理过程</vt:lpstr>
      <vt:lpstr>小结</vt:lpstr>
      <vt:lpstr>PowerPoint 演示文稿</vt:lpstr>
      <vt:lpstr>Chapter 2.  软件开发过程</vt:lpstr>
      <vt:lpstr>主题</vt:lpstr>
      <vt:lpstr>2.1  企业生产与组织方式</vt:lpstr>
      <vt:lpstr>A  Definition of Process</vt:lpstr>
      <vt:lpstr>  </vt:lpstr>
      <vt:lpstr>产品生产流程 </vt:lpstr>
      <vt:lpstr>生产检查与质量控制 </vt:lpstr>
      <vt:lpstr>2.2  软件过程模型</vt:lpstr>
      <vt:lpstr>软件过程模型 </vt:lpstr>
      <vt:lpstr>Waterfall Model</vt:lpstr>
      <vt:lpstr>瀑布模型-----典型的文档驱动(Document-Driven)</vt:lpstr>
      <vt:lpstr>增量式模型</vt:lpstr>
      <vt:lpstr>PowerPoint 演示文稿</vt:lpstr>
      <vt:lpstr>微软的同步与稳定模型 </vt:lpstr>
      <vt:lpstr>面向对象的开发模型</vt:lpstr>
      <vt:lpstr>V-Model</vt:lpstr>
      <vt:lpstr>开发模型的比较</vt:lpstr>
      <vt:lpstr>2.3  过程的体系结构</vt:lpstr>
      <vt:lpstr>一个活动或加工任务的定义</vt:lpstr>
      <vt:lpstr>用基本单元构造高层模型</vt:lpstr>
      <vt:lpstr>用基本单元构造代码实现层的过程</vt:lpstr>
      <vt:lpstr>集成为主体的软件开发过程 </vt:lpstr>
      <vt:lpstr>软件过程自动化问题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guangyu</dc:creator>
  <cp:lastModifiedBy>欣妈欧</cp:lastModifiedBy>
  <cp:revision>50</cp:revision>
  <dcterms:created xsi:type="dcterms:W3CDTF">2013-01-25T01:44:00Z</dcterms:created>
  <dcterms:modified xsi:type="dcterms:W3CDTF">2022-09-04T03:02:29Z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588E3BEFC1CE428EB66E0D48B3847CF3</vt:lpwstr>
  </property>
</Properties>
</file>