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63" r:id="rId8"/>
    <p:sldId id="267" r:id="rId9"/>
    <p:sldId id="268" r:id="rId10"/>
    <p:sldId id="26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A5CC6-A8A9-AE09-AB78-9CED373015B5}" v="10" dt="2024-02-15T19:29:17.307"/>
    <p1510:client id="{4D5C2510-E873-68BB-9F07-8D7BC92F78EC}" v="3973" dt="2024-02-15T19:24:04.478"/>
    <p1510:client id="{7AC454FC-9D8C-4070-96B4-FCB91C33AD2C}" v="1888" dt="2024-02-15T19:17:09.718"/>
    <p1510:client id="{E2EC934B-73AE-B9A6-6E05-23AAEDBDDB05}" v="255" dt="2024-02-15T19:52:12.932"/>
    <p1510:client id="{FD26399B-E092-5286-C2D7-325C65A147FD}" v="166" dt="2024-02-15T16:45:1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2:00:22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2963 2027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849EE-DA5B-2D1F-260F-2DB0FD94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 Stop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AF9CD-041D-C64A-493A-F6A1CCFF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Leveraging Data for Seamless Transit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808C1-7FA9-57BA-A800-A384FC154712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Project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Pantelis Glentis 1066464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Evgenia Gkagkastathi 1019191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075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1FBF-F766-AF40-46FF-62AD2843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Challenges In Public Transportation</a:t>
            </a:r>
            <a:br>
              <a:rPr lang="en-US" sz="3700" b="0" i="0">
                <a:effectLst/>
                <a:latin typeface="Söhne"/>
              </a:rPr>
            </a:br>
            <a:endParaRPr lang="en-US" sz="37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E0252-2BCC-6405-A9D3-5B34671B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0" i="0">
                <a:effectLst/>
              </a:rPr>
              <a:t>Public transportation faces challenges impacting efficiency and passenger experience, such as:</a:t>
            </a:r>
            <a:endParaRPr lang="el-GR" sz="1300" b="0" i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300" b="1" i="0">
                <a:effectLst/>
              </a:rPr>
              <a:t>Overcrowding at Bus Stations and Buses:</a:t>
            </a:r>
            <a:endParaRPr lang="en-US" sz="1300" b="0" i="0">
              <a:effectLst/>
            </a:endParaRPr>
          </a:p>
          <a:p>
            <a:pPr lvl="1"/>
            <a:r>
              <a:rPr lang="en-US" sz="1300" b="0" i="0">
                <a:effectLst/>
              </a:rPr>
              <a:t>Long wait times leading to unpleasant passenger experience</a:t>
            </a:r>
          </a:p>
          <a:p>
            <a:pPr lvl="1"/>
            <a:r>
              <a:rPr lang="en-US" sz="1300" b="0" i="0">
                <a:effectLst/>
              </a:rPr>
              <a:t>Increased risk of safety incidents</a:t>
            </a:r>
          </a:p>
          <a:p>
            <a:pPr>
              <a:buFont typeface="+mj-lt"/>
              <a:buAutoNum type="arabicPeriod"/>
            </a:pPr>
            <a:r>
              <a:rPr lang="en-US" sz="1300" b="1" i="0">
                <a:effectLst/>
              </a:rPr>
              <a:t>Illegal Parking:</a:t>
            </a:r>
            <a:endParaRPr lang="en-US" sz="1300" b="0" i="0">
              <a:effectLst/>
            </a:endParaRPr>
          </a:p>
          <a:p>
            <a:pPr lvl="1"/>
            <a:r>
              <a:rPr lang="en-US" sz="1300" b="0" i="0">
                <a:effectLst/>
              </a:rPr>
              <a:t>Disruptions in bus operations</a:t>
            </a:r>
          </a:p>
          <a:p>
            <a:pPr lvl="1"/>
            <a:r>
              <a:rPr lang="en-US" sz="1300" b="0" i="0">
                <a:effectLst/>
              </a:rPr>
              <a:t>Traffic congestion around stations</a:t>
            </a:r>
          </a:p>
          <a:p>
            <a:pPr>
              <a:buFont typeface="+mj-lt"/>
              <a:buAutoNum type="arabicPeriod"/>
            </a:pPr>
            <a:r>
              <a:rPr lang="en-US" sz="1300" b="1" i="0">
                <a:effectLst/>
              </a:rPr>
              <a:t>Schedule Delays:</a:t>
            </a:r>
          </a:p>
          <a:p>
            <a:pPr lvl="1"/>
            <a:r>
              <a:rPr lang="en-US" sz="1300" b="0" i="0">
                <a:effectLst/>
              </a:rPr>
              <a:t>Unreliable bus services</a:t>
            </a:r>
          </a:p>
          <a:p>
            <a:pPr lvl="1"/>
            <a:r>
              <a:rPr lang="en-US" sz="1300" b="0" i="0">
                <a:effectLst/>
              </a:rPr>
              <a:t>Inconvenience for passengers</a:t>
            </a:r>
          </a:p>
          <a:p>
            <a:pPr lvl="1"/>
            <a:r>
              <a:rPr lang="en-US" sz="1300"/>
              <a:t>Potentially i</a:t>
            </a:r>
            <a:r>
              <a:rPr lang="en-US" sz="1300" b="0" i="0">
                <a:effectLst/>
              </a:rPr>
              <a:t>ncreased operational costs for bus companies</a:t>
            </a:r>
            <a:endParaRPr lang="el-GR" sz="1300" b="1" i="0">
              <a:effectLst/>
            </a:endParaRPr>
          </a:p>
          <a:p>
            <a:pPr marL="0" indent="0">
              <a:buNone/>
            </a:pPr>
            <a:r>
              <a:rPr lang="en-US" sz="1300" b="0" i="0">
                <a:effectLst/>
              </a:rPr>
              <a:t>These issues not only impact the reliability of the transit system but also lead to frustration among commuters, emphasizing the need for a solution.</a:t>
            </a:r>
            <a:endParaRPr lang="el-GR" sz="1300" b="0" i="0">
              <a:effectLst/>
            </a:endParaRPr>
          </a:p>
          <a:p>
            <a:pPr marL="457200" lvl="1" indent="0">
              <a:buNone/>
            </a:pPr>
            <a:endParaRPr lang="el-GR" sz="1300">
              <a:latin typeface="Söhne"/>
            </a:endParaRPr>
          </a:p>
          <a:p>
            <a:pPr marL="457200" lvl="1" indent="0">
              <a:buNone/>
            </a:pPr>
            <a:endParaRPr lang="en-US" sz="1300" b="0" i="0">
              <a:effectLst/>
              <a:latin typeface="Söhne"/>
            </a:endParaRPr>
          </a:p>
          <a:p>
            <a:endParaRPr lang="en-US" sz="1300"/>
          </a:p>
        </p:txBody>
      </p:sp>
      <p:pic>
        <p:nvPicPr>
          <p:cNvPr id="18" name="Picture 17" descr="Blurred motion traffic">
            <a:extLst>
              <a:ext uri="{FF2B5EF4-FFF2-40B4-BE49-F238E27FC236}">
                <a16:creationId xmlns:a16="http://schemas.microsoft.com/office/drawing/2014/main" id="{CC3013B4-B188-BCB1-1704-FC97F6C3F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6" r="1324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4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CB23-8619-3AEE-CC0D-C957F9F6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2934153"/>
            <a:ext cx="10515600" cy="879249"/>
          </a:xfrm>
        </p:spPr>
        <p:txBody>
          <a:bodyPr>
            <a:normAutofit/>
          </a:bodyPr>
          <a:lstStyle/>
          <a:p>
            <a:r>
              <a:rPr lang="en-US" sz="1800" dirty="0"/>
              <a:t>Objectives:</a:t>
            </a:r>
            <a:endParaRPr lang="en-US" sz="1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AA3D-7D32-AFA2-6834-B1F186040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3697968"/>
            <a:ext cx="7043057" cy="2500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Provide data-driven insights for effective decision-making.</a:t>
            </a:r>
            <a:endParaRPr lang="en-US" sz="18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285750" indent="-285750"/>
            <a:r>
              <a:rPr lang="en-US" sz="18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Enhance overall safety and security at bus stations.</a:t>
            </a:r>
            <a:endParaRPr lang="en-US" sz="18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Improve the reliability and efficiency of bus schedules.</a:t>
            </a:r>
            <a:endParaRPr lang="en-US" sz="1800" dirty="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Offer passenger-centric services for a seamless transit experience.</a:t>
            </a:r>
            <a:endParaRPr lang="en-US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9FA20-C7BE-AD5A-E120-5DD55A2A6F48}"/>
              </a:ext>
            </a:extLst>
          </p:cNvPr>
          <p:cNvSpPr txBox="1"/>
          <p:nvPr/>
        </p:nvSpPr>
        <p:spPr>
          <a:xfrm>
            <a:off x="694855" y="1714996"/>
            <a:ext cx="7757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FE5A-8555-3C2F-2995-9BC268A1FA1B}"/>
              </a:ext>
            </a:extLst>
          </p:cNvPr>
          <p:cNvSpPr txBox="1"/>
          <p:nvPr/>
        </p:nvSpPr>
        <p:spPr>
          <a:xfrm>
            <a:off x="1331244" y="2226697"/>
            <a:ext cx="78956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cs typeface="Calibri"/>
              </a:rPr>
              <a:t>is an application designed 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to efficiently track and manage city bus traffic systems, with a primary focus on meeting the passengers needs.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10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652B55-218B-8964-8A03-61067F3D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Implemented features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5813-7C6A-81DC-0DE8-32B6507D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Bus Schedule Monitoring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Virtual GPS bus tracking</a:t>
            </a:r>
            <a:endParaRPr lang="en-US" sz="11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Notifying the bus drivers of congestion in buses as it occurs.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Retrieving historical data on crowd levels for bus lines at their respective stations.</a:t>
            </a: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Crowd Flow Monitoring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Real-time detection of people movement in both bus stations and buses with the use of computer vision technology and virtual data.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Monitoring station and bus occupancy levels and crowd density to effectively track congestion caused by passenger flow.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Obtaining historical crowd level data for specific bus stations within a defined time period.</a:t>
            </a:r>
            <a:endParaRPr lang="en-US" sz="1100">
              <a:solidFill>
                <a:schemeClr val="tx2"/>
              </a:solidFill>
            </a:endParaRP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Illegal Parking Detection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Notifying public authorities of illegal parking on stations as it occurs.</a:t>
            </a: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Client services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Website interface providing bus schedule information and real time data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Personalized station selection based on client location using real-time data.</a:t>
            </a: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91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13943-4082-993F-C314-202CDACF767C}"/>
              </a:ext>
            </a:extLst>
          </p:cNvPr>
          <p:cNvSpPr/>
          <p:nvPr/>
        </p:nvSpPr>
        <p:spPr>
          <a:xfrm>
            <a:off x="6864726" y="2943451"/>
            <a:ext cx="1130710" cy="9512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65DFB-8535-316C-D997-CC10AE6D62C4}"/>
              </a:ext>
            </a:extLst>
          </p:cNvPr>
          <p:cNvSpPr txBox="1"/>
          <p:nvPr/>
        </p:nvSpPr>
        <p:spPr>
          <a:xfrm>
            <a:off x="6864726" y="2975934"/>
            <a:ext cx="11307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</a:rPr>
              <a:t>Orion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Context Broker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2FB5869-1CA2-D27B-B76D-592FC8DF4145}"/>
              </a:ext>
            </a:extLst>
          </p:cNvPr>
          <p:cNvSpPr/>
          <p:nvPr/>
        </p:nvSpPr>
        <p:spPr>
          <a:xfrm>
            <a:off x="11006572" y="2940345"/>
            <a:ext cx="707922" cy="877163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AB1A9-8B01-1D74-CA2E-4E248ADF0B31}"/>
              </a:ext>
            </a:extLst>
          </p:cNvPr>
          <p:cNvSpPr txBox="1"/>
          <p:nvPr/>
        </p:nvSpPr>
        <p:spPr>
          <a:xfrm>
            <a:off x="10686340" y="3825048"/>
            <a:ext cx="1317209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C1341-31ED-F9D4-9C2C-A15C3DE8E1B9}"/>
              </a:ext>
            </a:extLst>
          </p:cNvPr>
          <p:cNvSpPr/>
          <p:nvPr/>
        </p:nvSpPr>
        <p:spPr>
          <a:xfrm>
            <a:off x="6894223" y="5094061"/>
            <a:ext cx="1071717" cy="860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5013D6D1-07E9-E715-2D7C-70A62F8F0D94}"/>
              </a:ext>
            </a:extLst>
          </p:cNvPr>
          <p:cNvSpPr/>
          <p:nvPr/>
        </p:nvSpPr>
        <p:spPr>
          <a:xfrm>
            <a:off x="3271036" y="783743"/>
            <a:ext cx="1307690" cy="877163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4AA4F-0C38-76D6-A889-D1B111BB0E1D}"/>
              </a:ext>
            </a:extLst>
          </p:cNvPr>
          <p:cNvSpPr txBox="1"/>
          <p:nvPr/>
        </p:nvSpPr>
        <p:spPr>
          <a:xfrm>
            <a:off x="3470140" y="945325"/>
            <a:ext cx="909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Simple User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12CAA12-1975-E64A-1FAA-4ABE3E3DBC75}"/>
              </a:ext>
            </a:extLst>
          </p:cNvPr>
          <p:cNvSpPr/>
          <p:nvPr/>
        </p:nvSpPr>
        <p:spPr>
          <a:xfrm>
            <a:off x="3263661" y="1900651"/>
            <a:ext cx="1307690" cy="877163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EA594-57C1-4A94-A3FF-6201703F61F7}"/>
              </a:ext>
            </a:extLst>
          </p:cNvPr>
          <p:cNvSpPr txBox="1"/>
          <p:nvPr/>
        </p:nvSpPr>
        <p:spPr>
          <a:xfrm>
            <a:off x="3462764" y="2177649"/>
            <a:ext cx="909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Admin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E888653-D39A-9EA8-F9E1-0D84592745DC}"/>
              </a:ext>
            </a:extLst>
          </p:cNvPr>
          <p:cNvSpPr/>
          <p:nvPr/>
        </p:nvSpPr>
        <p:spPr>
          <a:xfrm>
            <a:off x="6599257" y="153125"/>
            <a:ext cx="1307690" cy="877163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D56E4C-CEE9-0FB4-431C-DA8CE4787EB6}"/>
              </a:ext>
            </a:extLst>
          </p:cNvPr>
          <p:cNvSpPr txBox="1"/>
          <p:nvPr/>
        </p:nvSpPr>
        <p:spPr>
          <a:xfrm>
            <a:off x="6703895" y="430123"/>
            <a:ext cx="1121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Developer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84ADB8-7B50-B378-A478-DE74AB86135B}"/>
              </a:ext>
            </a:extLst>
          </p:cNvPr>
          <p:cNvSpPr/>
          <p:nvPr/>
        </p:nvSpPr>
        <p:spPr>
          <a:xfrm>
            <a:off x="5579157" y="1576767"/>
            <a:ext cx="1071717" cy="860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E16FD-D131-1915-6FEE-1B193F4F53DB}"/>
              </a:ext>
            </a:extLst>
          </p:cNvPr>
          <p:cNvSpPr txBox="1"/>
          <p:nvPr/>
        </p:nvSpPr>
        <p:spPr>
          <a:xfrm>
            <a:off x="5586532" y="1730117"/>
            <a:ext cx="1064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Backend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F863E-DDBF-4D1A-02F7-62BC5FD9CF47}"/>
              </a:ext>
            </a:extLst>
          </p:cNvPr>
          <p:cNvSpPr txBox="1"/>
          <p:nvPr/>
        </p:nvSpPr>
        <p:spPr>
          <a:xfrm>
            <a:off x="6883160" y="5247410"/>
            <a:ext cx="1064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Edge Controller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842D8C-8A57-8EE8-80E6-0A3B51804E9F}"/>
              </a:ext>
            </a:extLst>
          </p:cNvPr>
          <p:cNvCxnSpPr>
            <a:cxnSpLocks/>
          </p:cNvCxnSpPr>
          <p:nvPr/>
        </p:nvCxnSpPr>
        <p:spPr>
          <a:xfrm rot="10800000">
            <a:off x="4578727" y="1222325"/>
            <a:ext cx="1000431" cy="507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0FEC265-0E0F-A761-0AF4-4E75697ADB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1352" y="2007114"/>
            <a:ext cx="1015181" cy="332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A449151-E9D2-230F-42FA-C7488D60ED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0423" y="1998579"/>
            <a:ext cx="19025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E2FB6F1-E303-C29C-145D-A8C9F14D32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17653" y="2263505"/>
            <a:ext cx="645653" cy="779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Callout: Double Bent Line 60">
            <a:extLst>
              <a:ext uri="{FF2B5EF4-FFF2-40B4-BE49-F238E27FC236}">
                <a16:creationId xmlns:a16="http://schemas.microsoft.com/office/drawing/2014/main" id="{B9373FB8-4B0C-FE38-9820-2DFDAB4A39A7}"/>
              </a:ext>
            </a:extLst>
          </p:cNvPr>
          <p:cNvSpPr/>
          <p:nvPr/>
        </p:nvSpPr>
        <p:spPr>
          <a:xfrm rot="10800000">
            <a:off x="5286649" y="4879649"/>
            <a:ext cx="599768" cy="367761"/>
          </a:xfrm>
          <a:prstGeom prst="borderCallout3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llout: Double Bent Line 61">
            <a:extLst>
              <a:ext uri="{FF2B5EF4-FFF2-40B4-BE49-F238E27FC236}">
                <a16:creationId xmlns:a16="http://schemas.microsoft.com/office/drawing/2014/main" id="{31E36F9F-6277-E3D5-3FFE-2AD1BFCB1202}"/>
              </a:ext>
            </a:extLst>
          </p:cNvPr>
          <p:cNvSpPr/>
          <p:nvPr/>
        </p:nvSpPr>
        <p:spPr>
          <a:xfrm rot="10800000">
            <a:off x="5286648" y="5703023"/>
            <a:ext cx="599768" cy="367761"/>
          </a:xfrm>
          <a:prstGeom prst="borderCallout3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DB9EE7B-1C33-71F2-289B-29A5F1DB7BDB}"/>
              </a:ext>
            </a:extLst>
          </p:cNvPr>
          <p:cNvCxnSpPr>
            <a:cxnSpLocks/>
          </p:cNvCxnSpPr>
          <p:nvPr/>
        </p:nvCxnSpPr>
        <p:spPr>
          <a:xfrm>
            <a:off x="5886417" y="5063529"/>
            <a:ext cx="1007805" cy="331489"/>
          </a:xfrm>
          <a:prstGeom prst="bentConnector3">
            <a:avLst>
              <a:gd name="adj1" fmla="val 3341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263893F-5DBD-D6AF-D3AD-D062FEF9F645}"/>
              </a:ext>
            </a:extLst>
          </p:cNvPr>
          <p:cNvCxnSpPr>
            <a:cxnSpLocks/>
          </p:cNvCxnSpPr>
          <p:nvPr/>
        </p:nvCxnSpPr>
        <p:spPr>
          <a:xfrm flipV="1">
            <a:off x="5886416" y="5680201"/>
            <a:ext cx="1007806" cy="206703"/>
          </a:xfrm>
          <a:prstGeom prst="bentConnector3">
            <a:avLst>
              <a:gd name="adj1" fmla="val 3341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53FBD0B-2942-BCD0-EDF1-617F837A09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30413" y="4494391"/>
            <a:ext cx="11993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7B425809-147A-5B79-5669-CE95652A0D72}"/>
              </a:ext>
            </a:extLst>
          </p:cNvPr>
          <p:cNvSpPr/>
          <p:nvPr/>
        </p:nvSpPr>
        <p:spPr>
          <a:xfrm>
            <a:off x="10988139" y="4796092"/>
            <a:ext cx="707922" cy="877163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FC6342-F6B3-5179-B451-4BFDAC6BC4A3}"/>
              </a:ext>
            </a:extLst>
          </p:cNvPr>
          <p:cNvSpPr txBox="1"/>
          <p:nvPr/>
        </p:nvSpPr>
        <p:spPr>
          <a:xfrm>
            <a:off x="10778145" y="5703671"/>
            <a:ext cx="1164776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MongoDB 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12A5D52-7482-A51E-4D33-63F1A9EEF99D}"/>
              </a:ext>
            </a:extLst>
          </p:cNvPr>
          <p:cNvCxnSpPr>
            <a:cxnSpLocks/>
          </p:cNvCxnSpPr>
          <p:nvPr/>
        </p:nvCxnSpPr>
        <p:spPr>
          <a:xfrm flipV="1">
            <a:off x="7947502" y="5234674"/>
            <a:ext cx="3040637" cy="289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423560-6AF6-E9ED-21AB-F27C23B4A614}"/>
              </a:ext>
            </a:extLst>
          </p:cNvPr>
          <p:cNvCxnSpPr>
            <a:cxnSpLocks/>
          </p:cNvCxnSpPr>
          <p:nvPr/>
        </p:nvCxnSpPr>
        <p:spPr>
          <a:xfrm>
            <a:off x="7995435" y="3451701"/>
            <a:ext cx="3011137" cy="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B02367-3D56-D554-C0AF-1F4819C07D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6506" y="615199"/>
            <a:ext cx="3657906" cy="5581045"/>
          </a:xfrm>
          <a:prstGeom prst="bentConnector4">
            <a:avLst>
              <a:gd name="adj1" fmla="val -6249"/>
              <a:gd name="adj2" fmla="val 104096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E9018F-9252-39FB-76C0-495DA7D18B06}"/>
              </a:ext>
            </a:extLst>
          </p:cNvPr>
          <p:cNvSpPr txBox="1"/>
          <p:nvPr/>
        </p:nvSpPr>
        <p:spPr>
          <a:xfrm>
            <a:off x="59974" y="3165267"/>
            <a:ext cx="564255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The architecture as we implemented it</a:t>
            </a:r>
          </a:p>
          <a:p>
            <a:pPr algn="l"/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AE482-814D-4531-49D2-E3C5A5823BCB}"/>
              </a:ext>
            </a:extLst>
          </p:cNvPr>
          <p:cNvSpPr txBox="1"/>
          <p:nvPr/>
        </p:nvSpPr>
        <p:spPr>
          <a:xfrm>
            <a:off x="3785695" y="4798486"/>
            <a:ext cx="13093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Raspberry Pis in buses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79689-A2C5-D92F-BA37-6EEEF309B8CC}"/>
              </a:ext>
            </a:extLst>
          </p:cNvPr>
          <p:cNvSpPr txBox="1"/>
          <p:nvPr/>
        </p:nvSpPr>
        <p:spPr>
          <a:xfrm>
            <a:off x="3727612" y="5625825"/>
            <a:ext cx="1427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Raspberry Pis in stations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CF7F8F-36DB-0588-5387-1ACBC5D1F843}"/>
              </a:ext>
            </a:extLst>
          </p:cNvPr>
          <p:cNvCxnSpPr/>
          <p:nvPr/>
        </p:nvCxnSpPr>
        <p:spPr>
          <a:xfrm flipV="1">
            <a:off x="7989234" y="2975723"/>
            <a:ext cx="1272987" cy="2413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B05C75-8D5D-C292-8570-508AF3E6ADBF}"/>
                  </a:ext>
                </a:extLst>
              </p14:cNvPr>
              <p14:cNvContentPartPr/>
              <p14:nvPr/>
            </p14:nvContentPartPr>
            <p14:xfrm>
              <a:off x="-1995713" y="719666"/>
              <a:ext cx="15119" cy="1511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B05C75-8D5D-C292-8570-508AF3E6A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51663" y="-36284"/>
                <a:ext cx="1511900" cy="15119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BB9FBBC-07C6-3DA2-7CF8-F0606018EC25}"/>
              </a:ext>
            </a:extLst>
          </p:cNvPr>
          <p:cNvSpPr/>
          <p:nvPr/>
        </p:nvSpPr>
        <p:spPr>
          <a:xfrm>
            <a:off x="9280071" y="2343629"/>
            <a:ext cx="1154205" cy="91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1E80A44-64A6-07B5-DA79-48BC930E65B9}"/>
              </a:ext>
            </a:extLst>
          </p:cNvPr>
          <p:cNvCxnSpPr/>
          <p:nvPr/>
        </p:nvCxnSpPr>
        <p:spPr>
          <a:xfrm flipH="1" flipV="1">
            <a:off x="6626040" y="1841128"/>
            <a:ext cx="2693892" cy="75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B7D63A-FE01-5E69-91D2-900AAA265ACC}"/>
              </a:ext>
            </a:extLst>
          </p:cNvPr>
          <p:cNvSpPr txBox="1"/>
          <p:nvPr/>
        </p:nvSpPr>
        <p:spPr>
          <a:xfrm>
            <a:off x="9389463" y="2652591"/>
            <a:ext cx="937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MQTT</a:t>
            </a:r>
            <a:endParaRPr lang="en-US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C26F0-7DB7-EC03-B0A0-AE4AF758A282}"/>
              </a:ext>
            </a:extLst>
          </p:cNvPr>
          <p:cNvSpPr txBox="1"/>
          <p:nvPr/>
        </p:nvSpPr>
        <p:spPr>
          <a:xfrm>
            <a:off x="10776230" y="3896104"/>
            <a:ext cx="1162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MongoDB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3CD6D-56B7-2B1D-DB6F-7D3BB277055D}"/>
              </a:ext>
            </a:extLst>
          </p:cNvPr>
          <p:cNvSpPr txBox="1"/>
          <p:nvPr/>
        </p:nvSpPr>
        <p:spPr>
          <a:xfrm>
            <a:off x="10792302" y="5766568"/>
            <a:ext cx="1151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MongoDB</a:t>
            </a:r>
            <a:endParaRPr lang="en-US">
              <a:solidFill>
                <a:srgbClr val="80808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4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EFF468DE-0091-CC48-5546-4D07E4DB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" y="103875"/>
            <a:ext cx="11882429" cy="66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0F140-B413-A9CD-2AAB-D8809886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Following Demo Presentation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EC06E1CB-3AFE-3D04-4BA0-0FF1BE2F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Teacher">
            <a:extLst>
              <a:ext uri="{FF2B5EF4-FFF2-40B4-BE49-F238E27FC236}">
                <a16:creationId xmlns:a16="http://schemas.microsoft.com/office/drawing/2014/main" id="{23750FB1-288B-4B9E-9C73-EC7AE203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BCBA-591B-BF01-2373-FB31F5ED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41" y="1269"/>
            <a:ext cx="10515600" cy="1325563"/>
          </a:xfrm>
        </p:spPr>
        <p:txBody>
          <a:bodyPr/>
          <a:lstStyle/>
          <a:p>
            <a:r>
              <a:rPr lang="en-US"/>
              <a:t>How we worked</a:t>
            </a: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4BCA86E-67EF-26E1-FBCD-A4CCB3BF4538}"/>
              </a:ext>
            </a:extLst>
          </p:cNvPr>
          <p:cNvSpPr/>
          <p:nvPr/>
        </p:nvSpPr>
        <p:spPr>
          <a:xfrm>
            <a:off x="7785043" y="1252680"/>
            <a:ext cx="1600198" cy="540774"/>
          </a:xfrm>
          <a:prstGeom prst="snip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 Devices (Fakers)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2FC1EE95-721E-506E-2E52-8C6570AEB11C}"/>
              </a:ext>
            </a:extLst>
          </p:cNvPr>
          <p:cNvSpPr/>
          <p:nvPr/>
        </p:nvSpPr>
        <p:spPr>
          <a:xfrm>
            <a:off x="2705981" y="1050974"/>
            <a:ext cx="1600198" cy="540774"/>
          </a:xfrm>
          <a:prstGeom prst="snip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Project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D5DA6958-AC97-A758-5D6D-085D980726AD}"/>
              </a:ext>
            </a:extLst>
          </p:cNvPr>
          <p:cNvSpPr/>
          <p:nvPr/>
        </p:nvSpPr>
        <p:spPr>
          <a:xfrm>
            <a:off x="1189704" y="1792010"/>
            <a:ext cx="2179076" cy="4105816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(Pantelis)</a:t>
            </a:r>
            <a:endParaRPr lang="el-GR" sz="16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Controller</a:t>
            </a:r>
            <a:endParaRPr lang="en-US" sz="1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External database set-up (Mongo)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Methods receiving data from edge devices and crafting payloads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Methods extracting historical data from external database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Posting to Context Broker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Publishing to MQTT Broker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Posting to external database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Posting to telegram endpoint for bus driver alerts</a:t>
            </a:r>
            <a:endParaRPr lang="en-US" sz="1100" dirty="0">
              <a:ea typeface="Calibri"/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769B4852-EFAC-B7A3-A17A-782DB7E84DB9}"/>
              </a:ext>
            </a:extLst>
          </p:cNvPr>
          <p:cNvSpPr/>
          <p:nvPr/>
        </p:nvSpPr>
        <p:spPr>
          <a:xfrm>
            <a:off x="3677265" y="1793067"/>
            <a:ext cx="2179076" cy="410581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(Evgenia)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err="1">
                <a:solidFill>
                  <a:schemeClr val="bg1"/>
                </a:solidFill>
              </a:rPr>
              <a:t>BackEnd</a:t>
            </a:r>
            <a:r>
              <a:rPr lang="en-US" sz="1400" b="1" dirty="0">
                <a:solidFill>
                  <a:schemeClr val="bg1"/>
                </a:solidFill>
              </a:rPr>
              <a:t> Controllers - Front end pages</a:t>
            </a:r>
            <a:endParaRPr lang="en-US" sz="1400" b="1">
              <a:solidFill>
                <a:schemeClr val="bg1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cs typeface="Calibri"/>
              </a:rPr>
              <a:t>Backend requesting information from context broker according to get requests from the front end. </a:t>
            </a:r>
            <a:endParaRPr lang="en-US" sz="11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cs typeface="Calibri"/>
              </a:rPr>
              <a:t>Notifications to authorities about illegal parking in stations.</a:t>
            </a:r>
            <a:endParaRPr lang="en-US" sz="11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Front end making get requests to backend.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Subscription to </a:t>
            </a:r>
            <a:r>
              <a:rPr lang="en-US" sz="1100" dirty="0" err="1">
                <a:cs typeface="Calibri"/>
              </a:rPr>
              <a:t>mqtt</a:t>
            </a:r>
            <a:r>
              <a:rPr lang="en-US" sz="1100" dirty="0">
                <a:cs typeface="Calibri"/>
              </a:rPr>
              <a:t> entities.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Charts and data tables presenting real time data provided by MQTT notifications.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Use of Google APIs that </a:t>
            </a:r>
            <a:r>
              <a:rPr lang="en-US" sz="1100" dirty="0">
                <a:solidFill>
                  <a:srgbClr val="FFFFFF"/>
                </a:solidFill>
                <a:ea typeface="+mn-lt"/>
                <a:cs typeface="+mn-lt"/>
              </a:rPr>
              <a:t>facilitates the delivery of </a:t>
            </a:r>
            <a:r>
              <a:rPr lang="en-US" sz="1100" dirty="0">
                <a:cs typeface="Calibri"/>
              </a:rPr>
              <a:t> personalized services to users.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100">
              <a:cs typeface="Calibri"/>
            </a:endParaRP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C22FCD3C-EF43-F360-70B8-1F5C5880419E}"/>
              </a:ext>
            </a:extLst>
          </p:cNvPr>
          <p:cNvSpPr/>
          <p:nvPr/>
        </p:nvSpPr>
        <p:spPr>
          <a:xfrm>
            <a:off x="6164827" y="1952757"/>
            <a:ext cx="2198740" cy="3857760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(Pantelis)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Bus Station Devices</a:t>
            </a:r>
            <a:endParaRPr lang="en-US" sz="1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Synchronizing bus and bus station data</a:t>
            </a:r>
            <a:endParaRPr lang="en-US" sz="11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Asynchronous posting of crowd flow in stations every 5 seconds</a:t>
            </a:r>
            <a:endParaRPr lang="en-US" sz="11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Posting Illegal parking detection</a:t>
            </a:r>
            <a:endParaRPr lang="en-US" sz="11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Bus Station data update when bus has arrived or illegal parking detected</a:t>
            </a:r>
            <a:endParaRPr lang="en-US" sz="11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Pausing related fake devices when AI is running. AI implementation detecting crowd flow in station with testing video</a:t>
            </a:r>
            <a:endParaRPr lang="en-US" sz="11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BBE2AA6-9A83-51BD-2EF2-0CFB754533DF}"/>
              </a:ext>
            </a:extLst>
          </p:cNvPr>
          <p:cNvSpPr/>
          <p:nvPr/>
        </p:nvSpPr>
        <p:spPr>
          <a:xfrm>
            <a:off x="8672052" y="1953814"/>
            <a:ext cx="2198740" cy="3857759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  <a:p>
            <a:pPr algn="ctr"/>
            <a:r>
              <a:rPr lang="en-US" sz="1600" b="1" dirty="0">
                <a:cs typeface="Calibri"/>
              </a:rPr>
              <a:t>(Evgenia)</a:t>
            </a:r>
          </a:p>
          <a:p>
            <a:pPr algn="ctr"/>
            <a:r>
              <a:rPr lang="en-US" sz="1600" b="1" dirty="0"/>
              <a:t>Bus Devices</a:t>
            </a:r>
            <a:endParaRPr lang="en-US" sz="1600" dirty="0"/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cs typeface="Calibri"/>
              </a:rPr>
              <a:t>First script reading bus location from an Excel document and updating bus location information.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cs typeface="Calibri"/>
              </a:rPr>
              <a:t>First script notifying bus stops that a bus has arrived in a bus station.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cs typeface="Calibri"/>
              </a:rPr>
              <a:t>First script asynchronous posting of crowd flow and bus location information to edge controller.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cs typeface="Calibri"/>
              </a:rPr>
              <a:t>First script using ai for people flow detection from bus doors.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cs typeface="Calibri"/>
              </a:rPr>
              <a:t>First script generating virtual crowd flow data in stations.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cs typeface="Calibri"/>
              </a:rPr>
              <a:t>Use of a second script for running the first providing different entity ids.</a:t>
            </a:r>
          </a:p>
          <a:p>
            <a:pPr marL="171450" indent="-171450">
              <a:buFont typeface="Arial,Sans-Serif"/>
              <a:buChar char="•"/>
            </a:pPr>
            <a:endParaRPr lang="en-US" sz="110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en-US" sz="1100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5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929861-1c11-4d8d-8323-a176d27873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96AEF7E53DA1274FA5836E288EA566D9" ma:contentTypeVersion="4" ma:contentTypeDescription="Δημιουργία νέου εγγράφου" ma:contentTypeScope="" ma:versionID="cf66066b422d00ec32a43cf250991a38">
  <xsd:schema xmlns:xsd="http://www.w3.org/2001/XMLSchema" xmlns:xs="http://www.w3.org/2001/XMLSchema" xmlns:p="http://schemas.microsoft.com/office/2006/metadata/properties" xmlns:ns3="98929861-1c11-4d8d-8323-a176d27873e4" targetNamespace="http://schemas.microsoft.com/office/2006/metadata/properties" ma:root="true" ma:fieldsID="1178424a78998ae98fd0793aee555203" ns3:_="">
    <xsd:import namespace="98929861-1c11-4d8d-8323-a176d27873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29861-1c11-4d8d-8323-a176d27873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18D9D-B157-4B89-9AA1-F61DA90462C2}">
  <ds:schemaRefs>
    <ds:schemaRef ds:uri="98929861-1c11-4d8d-8323-a176d27873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348AA4-7795-4F89-AF2A-1E7893EDD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955E3-893A-45B8-9869-65AE541802B9}">
  <ds:schemaRefs>
    <ds:schemaRef ds:uri="98929861-1c11-4d8d-8323-a176d27873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Bus Stop Monitoring</vt:lpstr>
      <vt:lpstr>Challenges In Public Transportation </vt:lpstr>
      <vt:lpstr>Objectives:</vt:lpstr>
      <vt:lpstr>Implemented features</vt:lpstr>
      <vt:lpstr>PowerPoint Presentation</vt:lpstr>
      <vt:lpstr>PowerPoint Presentation</vt:lpstr>
      <vt:lpstr>Following Demo Presentation</vt:lpstr>
      <vt:lpstr>How we worked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Stop Monitoring</dc:title>
  <dc:creator>ΓΛΕΝΤΗΣ ΠΑΝΤΕΛΗΣ</dc:creator>
  <cp:revision>122</cp:revision>
  <dcterms:created xsi:type="dcterms:W3CDTF">2024-02-15T01:06:20Z</dcterms:created>
  <dcterms:modified xsi:type="dcterms:W3CDTF">2024-02-15T19:52:34Z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0x01010096AEF7E53DA1274FA5836E288EA566D9</vt:lpwstr>
  </property>
</Properties>
</file>