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290" autoAdjust="0"/>
  </p:normalViewPr>
  <p:slideViewPr>
    <p:cSldViewPr snapToGrid="0">
      <p:cViewPr varScale="1">
        <p:scale>
          <a:sx n="104" d="100"/>
          <a:sy n="10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BBBD8-3866-4BDA-86DE-4F2918F80F2F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EC99A-869D-4166-9B42-893E5BD97F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28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在使用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wx.request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接口我们会经常遇到无法发起请求或者服务器无法收到请求的情况，我们罗列排查这个问题的一般方法：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检查手机网络状态以及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wifi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连接点是否工作正常。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检查小程序是否为开发版或者体验版，因为开发版和体验版的小程序不会校验域名。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检查对应请求的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HTTPS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证书是否有效，同时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TLS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的版本必须支持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1.2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及以上版本，可以在开发者工具的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console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面板输入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showRequestInfo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查看相关信息。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FF0000"/>
                </a:solidFill>
                <a:effectLst/>
                <a:latin typeface="-apple-system-font"/>
              </a:rPr>
              <a:t>域名不要使用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-apple-system-font"/>
              </a:rPr>
              <a:t>IP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-font"/>
              </a:rPr>
              <a:t>地址或者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-apple-system-font"/>
              </a:rPr>
              <a:t>localhost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-font"/>
              </a:rPr>
              <a:t>，并且不能带端口号，同时域名需要经过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-apple-system-font"/>
              </a:rPr>
              <a:t>ICP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-font"/>
              </a:rPr>
              <a:t>备案。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检查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app.json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配置的超时时间配置是否太短，超时时间太短会导致还没收到回报就触发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fail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回调。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检查发出去的请求是否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302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到其他域名的接口，这种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302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的情况会被视为请求别的域名接口导致无法发起请求。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C99A-869D-4166-9B42-893E5BD97F0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433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小程序的生命周期及打开场景：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初次进入小程序的时候，微信客户端初始化好宿主环境，同时从网络下载或者从本地缓存中拿到小程序的代码包，把它注入到宿主环境，初始化完毕后，微信客户端就会给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App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实例派发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onLaunch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事件，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App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onLaunch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进入小程序之后，用户可以点击右上角的关闭，或者按手机设备的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Home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键离开小程序，此时小程序并没有被直接销毁，我们把这种情况称为“小程序进入后台状态”，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App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onHide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br>
              <a:rPr lang="zh-CN" altLang="en-US" dirty="0"/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当再次回到微信或者再次打开小程序时，微信客户端会把“后台”的小程序唤醒，我们把这种情况称为“小程序进入前台状态”，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App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方法会被调用。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</a:br>
            <a:b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在微信客户端中打开小程序有很多途径：从群聊会话里打开，从小程序列表中打开，通过微信扫一扫二维码打开，从另外一个小程序打开当前小程序等，针对不同途径的打开方式，小程序有时需要做不同的业务处理，所以微信客户端会把打开方式带给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onLaunch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的调用参数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options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，详细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fields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见：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https://developers.weixin.qq.com/ebook?action=get_post_info&amp;docid=0004eec99acc808b00861a5bd5280a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  中表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3-2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C99A-869D-4166-9B42-893E5BD97F0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864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zh-CN" altLang="en-US" b="1" i="0" dirty="0">
                <a:solidFill>
                  <a:srgbClr val="333333"/>
                </a:solidFill>
                <a:effectLst/>
                <a:latin typeface="-apple-system-font"/>
              </a:rPr>
              <a:t>页面的生命周期和打开参数：</a:t>
            </a:r>
            <a:b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</a:b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页面初次加载的时候，微信客户端就会给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实例派发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事件，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在页面没被销毁之前只会触发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次，在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的回调中，可以获取当前页面所调用的打开参数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option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，关于打开参数我们放在这一节的最后再展开阐述。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页面显示之后，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方法会被调用，一般从别的页面返回到当前页面时，当前页的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方法都会被调用。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在页面初次渲染完成时，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onReady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onReady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在页面没被销毁前只会触发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次，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onReady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触发时，表示页面已经准备妥当，在逻辑层就可以和视图层进行交互了。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以上三个事件触发的时机是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早于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onShow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早于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onReady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页面不可见时，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onHide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方法会被调用，这种情况会在使用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wx.navigateTo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切换到其他页面、底部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tab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切换时触发。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当前页面使用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wx.redirectTo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或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wx.navigateBack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返回到其他页时，当前页面会被微信客户端销毁回收，此时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构造器参数所定义的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onUnload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方法会被调用。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l"/>
            <a:b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我们可以看到，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的生命周期是由微信客户端根据用户操作主动触发的。为了避免程序上的混乱，我们不应该在其他代码中主动调用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Page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实例的生命周期函数。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C99A-869D-4166-9B42-893E5BD97F0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1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https://www.zhihu.com/question/51694250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EC99A-869D-4166-9B42-893E5BD97F0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848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350E0-4C26-499A-916D-24DCB2E26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F1AA71-7ACC-6CFC-226D-D984FB7E3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E8621-1A21-40B2-8573-CA1D29A4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DCB01-525C-4B7E-9517-C6B3FD7A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57236D-C4CC-3E03-6E8A-4F29487E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71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2F745-E3EF-3C55-8FF4-1B67DC271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12DAC-C3AC-FEE6-7B18-ED28F372E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8B28E0-EF78-8C92-1F6D-995DBE30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9EBC24-5098-9AAE-36C5-2922A2E0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6F6DE-A52C-8697-B3D5-97E49865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11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B989F9-E8D2-DD0A-996D-67A2BA0C2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4B43D1-E573-D194-BFE2-74BEE35D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A02E93-2DBD-EF4B-8354-36F20E19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04360-916D-7899-37E0-CE6746E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F18CD-B48B-57EC-51F0-7A8ABE48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6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69078-3284-4F2A-CD65-80FB92ECD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44B741-94DC-D5F2-3E04-6CA68D19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2CFC4C-1B85-AA02-4006-1D65EAB7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C2D800-B357-ADB1-EC71-D48A5B80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695F6-F462-1056-3D2C-D800D6A9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411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E691A-4421-AE3C-0063-8F295A64E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3157AE-3A4A-DA86-1E2D-D4935DD6C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57A44-7E95-B089-3881-F62ED8A2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C6A73B-C282-B953-D4AD-56CF4B12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13381-E2FB-CFBB-9E86-682D3BA2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00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E68DD-4529-34BA-37C1-2BCA49E9D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D29CA-78C1-9523-911A-1FA7A5BCB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23131-233C-149A-B887-A3F633577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8585AD-132D-B13F-731F-93AE6730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78E1D-33B6-CAD2-2A8B-6F62ED32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5C3EB-7C73-4955-0B26-A1277AA8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C5BFB-9EE6-EE21-80F0-823F19B5D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3DFA2B-9339-9F8E-AB39-9A55D4C2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1BFC97-A993-C656-A847-AAB8764C5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A6BF6D-18B7-AC14-3AFA-74653546B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6CF07A-FBC1-FB6D-55AC-AF74E0497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A3EDED-C50E-112B-761D-76D4EE9B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7FB69-3E50-0C5A-106F-3220E080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C70F16-54C2-D0EB-D309-16FDE550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4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B6C26-A350-C50A-A1A4-1B65F589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251F15-9A20-E5A3-51BD-F9CED5E9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32D948-DDD2-2C1A-B658-A8213642A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632BAB-5556-CD91-0825-992BAA36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8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43BC2D-2DDF-968E-BBB2-3B95EA2F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228A0E-5825-77B8-49C5-2B499BA7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107700-4757-1B86-4B0C-E166DE30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C294C-C1D8-5A30-75F5-BE6120C0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060E94-2E4C-A93F-B12D-85FE555C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67D61E-CE42-8C2F-0892-856709806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054042-37DA-6DCD-FA60-3A5872EA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365523-192D-853A-7CF5-AB24CE8F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9B9F5A-01C1-B39D-0EE3-A7E1F7B6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69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828C5-2EED-7B33-A38C-C65B778D0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7BA65A-6771-50E9-DDC6-AD17925AD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E36388-5FD0-2823-EDFD-B9381CA08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9345A3-619D-D131-9DFC-30AB4538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E94193-A8CE-5C0A-FC89-FC636D9C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C2B5F7-514C-2F16-8D85-2A73B451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42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30DE198-9946-244A-7851-33855A03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CF857-2132-A6B8-D048-403CED98F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77F05-5541-5646-639B-8FD922D6F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59B3C-9275-4C28-B276-FE62C52DBFD1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D5EFD-13C4-8FB8-52D5-D9CC84DE2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F074C-59BC-BB8E-2CD3-B53033343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FC0C1-7721-4CD6-9742-1D6617D71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24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ebook?action=get_post_info&amp;docid=000ee2c29d4f805b0086a37a254c0a" TargetMode="External"/><Relationship Id="rId2" Type="http://schemas.openxmlformats.org/officeDocument/2006/relationships/hyperlink" Target="https://developers.weixin.qq.com/miniprogram/dev/compone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app-service/api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framework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ebook?action=get_post_info&amp;docid=0008aeea9a8978ab0086a685851c0a" TargetMode="External"/><Relationship Id="rId4" Type="http://schemas.openxmlformats.org/officeDocument/2006/relationships/hyperlink" Target="https://developers.weixin.qq.com/community/business/course/000264e20a0dd8e69669b609451c0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devtools/download.html" TargetMode="External"/><Relationship Id="rId2" Type="http://schemas.openxmlformats.org/officeDocument/2006/relationships/hyperlink" Target="https://developers.weixin.qq.com/community/business/doc/000200772f81508894e94ec965180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AA66A-6EF1-5AAC-9BEA-C2D3DE23CC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微信小程序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8D4A82-6FE9-0DB7-0513-52858A0DF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2025-03-15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4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3E7F-BD70-6745-E6D6-23878000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小程序框架系统：逻辑层（</a:t>
            </a:r>
            <a:r>
              <a:rPr lang="en-US" altLang="zh-CN" dirty="0"/>
              <a:t>App Service</a:t>
            </a:r>
            <a:r>
              <a:rPr lang="zh-CN" altLang="en-US" dirty="0"/>
              <a:t>）和 视图层（</a:t>
            </a:r>
            <a:r>
              <a:rPr lang="en-US" altLang="zh-CN" dirty="0"/>
              <a:t>View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26F06E-C240-84D7-8D45-3F771659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渲染层的界面使用了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WebView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进行渲染（多个页面多个线程）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逻辑层采用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-apple-system"/>
              </a:rPr>
              <a:t>JsCore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线程运行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JS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脚本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两个线程的通信会经由微信客户端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（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Native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）做中转</a:t>
            </a:r>
            <a:endParaRPr lang="en-US" altLang="zh-CN" dirty="0">
              <a:solidFill>
                <a:srgbClr val="22222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逻辑层发送网络请求也经由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Native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转发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49B8A5-8BF9-6D91-BE44-DAB5B562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201" y="3288859"/>
            <a:ext cx="4847924" cy="35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6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12BE6-A528-AC0E-B49A-60AD1B32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014D8-D372-9722-3535-22C1610E3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微信客户端在打开小程序之前，会把整个小程序的代码包下载到本地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dirty="0"/>
              <a:t>通过 </a:t>
            </a:r>
            <a:r>
              <a:rPr lang="en-US" altLang="zh-CN" dirty="0" err="1"/>
              <a:t>app.json</a:t>
            </a:r>
            <a:r>
              <a:rPr lang="en-US" altLang="zh-CN" dirty="0"/>
              <a:t> </a:t>
            </a:r>
            <a:r>
              <a:rPr lang="zh-CN" altLang="en-US" dirty="0"/>
              <a:t>的 </a:t>
            </a:r>
            <a:r>
              <a:rPr lang="en-US" altLang="zh-CN" dirty="0"/>
              <a:t>pages </a:t>
            </a:r>
            <a:r>
              <a:rPr lang="zh-CN" altLang="en-US" dirty="0"/>
              <a:t>字段获取所有页面路径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装载首页代码，渲染首页页面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小程序启动后，会调用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app.js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中的</a:t>
            </a:r>
            <a:r>
              <a:rPr lang="en-US" altLang="zh-CN" dirty="0" err="1">
                <a:solidFill>
                  <a:srgbClr val="222222"/>
                </a:solidFill>
                <a:latin typeface="-apple-system"/>
              </a:rPr>
              <a:t>onLaunch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()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函数（回调函数）</a:t>
            </a:r>
            <a:endParaRPr lang="en-US" altLang="zh-CN" dirty="0">
              <a:solidFill>
                <a:srgbClr val="222222"/>
              </a:solidFill>
              <a:latin typeface="-apple-system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在渲染完页面界面后，会调用</a:t>
            </a:r>
            <a:r>
              <a:rPr lang="en-US" altLang="zh-CN" i="1" dirty="0">
                <a:solidFill>
                  <a:srgbClr val="222222"/>
                </a:solidFill>
                <a:latin typeface="-apple-system"/>
              </a:rPr>
              <a:t>&lt;page&gt;.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js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中的</a:t>
            </a:r>
            <a:r>
              <a:rPr lang="en-US" altLang="zh-CN" dirty="0" err="1">
                <a:solidFill>
                  <a:srgbClr val="222222"/>
                </a:solidFill>
                <a:latin typeface="-apple-system"/>
              </a:rPr>
              <a:t>onLoad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()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回调函数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844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097E9-FC71-C5E4-045F-642A01B1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常用组件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ECA67-EA1A-2FCF-84DC-6F31DAD9E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&lt;view&gt;</a:t>
            </a:r>
          </a:p>
          <a:p>
            <a:r>
              <a:rPr lang="en-US" altLang="zh-CN" dirty="0"/>
              <a:t>&lt;button&gt;</a:t>
            </a:r>
          </a:p>
          <a:p>
            <a:r>
              <a:rPr lang="en-US" altLang="zh-CN" dirty="0"/>
              <a:t>&lt;image&gt;</a:t>
            </a:r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更多请参见：</a:t>
            </a:r>
            <a:r>
              <a:rPr lang="en-US" altLang="zh-CN" dirty="0">
                <a:hlinkClick r:id="rId2"/>
              </a:rPr>
              <a:t>https://developers.weixin.qq.com/miniprogram/dev/component/</a:t>
            </a:r>
            <a:endParaRPr lang="en-US" altLang="zh-CN" dirty="0"/>
          </a:p>
          <a:p>
            <a:r>
              <a:rPr lang="zh-CN" altLang="en-US" dirty="0"/>
              <a:t>更多</a:t>
            </a:r>
            <a:r>
              <a:rPr lang="en-US" altLang="zh-CN" dirty="0"/>
              <a:t>WXML</a:t>
            </a:r>
            <a:r>
              <a:rPr lang="zh-CN" altLang="en-US" dirty="0"/>
              <a:t>语法：</a:t>
            </a:r>
            <a:r>
              <a:rPr lang="en-US" altLang="zh-CN" dirty="0">
                <a:hlinkClick r:id="rId3"/>
              </a:rPr>
              <a:t>https://developers.weixin.qq.com/ebook?action=get_post_info&amp;docid=000ee2c29d4f805b0086a37a254c0a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78B3E9-6CA5-FE45-877B-C63A82A3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336" y="681037"/>
            <a:ext cx="6895612" cy="34065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0CD097-7A58-9754-365C-A977165EC337}"/>
              </a:ext>
            </a:extLst>
          </p:cNvPr>
          <p:cNvSpPr txBox="1"/>
          <p:nvPr/>
        </p:nvSpPr>
        <p:spPr>
          <a:xfrm>
            <a:off x="4543125" y="3117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所有组件都有的共同属性：</a:t>
            </a:r>
          </a:p>
        </p:txBody>
      </p:sp>
    </p:spTree>
    <p:extLst>
      <p:ext uri="{BB962C8B-B14F-4D97-AF65-F5344CB8AC3E}">
        <p14:creationId xmlns:p14="http://schemas.microsoft.com/office/powerpoint/2010/main" val="265941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F70E7-3FBE-889D-256B-D6552D8D9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7504DC-425D-C898-3BEA-3516DA59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wx.getLocation()</a:t>
            </a:r>
            <a:r>
              <a:rPr lang="zh-CN" altLang="en-US" dirty="0"/>
              <a:t>：获取地理位置</a:t>
            </a:r>
            <a:endParaRPr lang="en-US" altLang="zh-CN" dirty="0"/>
          </a:p>
          <a:p>
            <a:r>
              <a:rPr lang="en-US" altLang="zh-CN" dirty="0"/>
              <a:t>wx.scanCode()</a:t>
            </a:r>
            <a:r>
              <a:rPr lang="zh-CN" altLang="en-US" dirty="0"/>
              <a:t>：微信扫一扫</a:t>
            </a:r>
            <a:endParaRPr lang="en-US" altLang="zh-CN" dirty="0"/>
          </a:p>
          <a:p>
            <a:r>
              <a:rPr lang="en-US" altLang="zh-CN" dirty="0" err="1"/>
              <a:t>wx.request</a:t>
            </a:r>
            <a:r>
              <a:rPr lang="en-US" altLang="zh-CN" dirty="0"/>
              <a:t>()</a:t>
            </a:r>
            <a:r>
              <a:rPr lang="zh-CN" altLang="en-US" dirty="0"/>
              <a:t>：发送网络请求，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必须是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-font"/>
              </a:rPr>
              <a:t>https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-font"/>
              </a:rPr>
              <a:t>协议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请求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r>
              <a:rPr lang="zh-CN" altLang="en-US" dirty="0"/>
              <a:t>更多</a:t>
            </a:r>
            <a:r>
              <a:rPr lang="en-US" altLang="zh-CN" dirty="0"/>
              <a:t>API</a:t>
            </a:r>
            <a:r>
              <a:rPr lang="zh-CN" altLang="en-US" dirty="0"/>
              <a:t>请参见：</a:t>
            </a:r>
            <a:r>
              <a:rPr lang="en-US" altLang="zh-CN" dirty="0">
                <a:hlinkClick r:id="rId3"/>
              </a:rPr>
              <a:t>https://developers.weixin.qq.com/miniprogram/dev/framework/app-service/api.html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12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B7F82-471C-DF9A-8D54-98D971C8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F9C52-F048-17D8-79E1-6072B5D1F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app.js</a:t>
            </a:r>
            <a:r>
              <a:rPr lang="zh-CN" altLang="en-US" dirty="0"/>
              <a:t>中创建了一个</a:t>
            </a:r>
            <a:r>
              <a:rPr lang="en-US" altLang="zh-CN" dirty="0"/>
              <a:t>App</a:t>
            </a:r>
            <a:r>
              <a:rPr lang="zh-CN" altLang="en-US" dirty="0"/>
              <a:t>对象，</a:t>
            </a:r>
            <a:r>
              <a:rPr lang="en-US" altLang="zh-CN" dirty="0"/>
              <a:t>page</a:t>
            </a:r>
            <a:r>
              <a:rPr lang="zh-CN" altLang="en-US" dirty="0"/>
              <a:t>中可以通过</a:t>
            </a:r>
            <a:r>
              <a:rPr lang="en-US" altLang="zh-CN" dirty="0" err="1"/>
              <a:t>getApp</a:t>
            </a:r>
            <a:r>
              <a:rPr lang="en-US" altLang="zh-CN" dirty="0"/>
              <a:t>()</a:t>
            </a:r>
            <a:r>
              <a:rPr lang="zh-CN" altLang="en-US" dirty="0"/>
              <a:t>获取它</a:t>
            </a:r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en-US" dirty="0"/>
              <a:t>对象中的方法和属性：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68B5C2-187C-5F45-8468-97B7ACDF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24" y="2897205"/>
            <a:ext cx="6933758" cy="30112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C94E91-4A7F-5840-A06E-BBD5B3ACA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2929" y="2986535"/>
            <a:ext cx="2308824" cy="292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5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5339A-A4B7-B879-1A3D-9CFF56F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对象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D2B1FA-3CFC-EDE0-7E7C-34F7F9582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74" y="2336875"/>
            <a:ext cx="3304762" cy="35142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88667D-21B0-F111-D2FE-FA6A40C5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27" y="1479394"/>
            <a:ext cx="6217471" cy="537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0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D34B0-FB04-625D-ACF9-489CD77B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本地数据缓存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6E1A6-471E-07B5-D3AD-1DEE20B06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每个小程序的缓存空间上限为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10MB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</a:rPr>
              <a:t>不同小程序的本地缓存空间是分开的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同步调用接口：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wx.getStorageSync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wx.setStorageSync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()</a:t>
            </a:r>
          </a:p>
          <a:p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异步调用接口：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wx.getStorage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()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、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wx.setStorage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()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215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25104-AAFA-3B22-101A-690CD97E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8C413-7DBA-3385-E680-C8528E787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3"/>
              </a:rPr>
              <a:t>官方文档</a:t>
            </a:r>
            <a:endParaRPr lang="en-US" altLang="zh-CN" dirty="0"/>
          </a:p>
          <a:p>
            <a:r>
              <a:rPr lang="zh-CN" altLang="en-US" b="0" i="0" dirty="0">
                <a:effectLst/>
                <a:latin typeface="-apple-system-font"/>
                <a:hlinkClick r:id="rId4"/>
              </a:rPr>
              <a:t>小程序开发起步：</a:t>
            </a:r>
            <a:r>
              <a:rPr lang="en-US" altLang="zh-CN" b="0" i="0" dirty="0">
                <a:effectLst/>
                <a:latin typeface="-apple-system-font"/>
                <a:hlinkClick r:id="rId4"/>
              </a:rPr>
              <a:t>5</a:t>
            </a:r>
            <a:r>
              <a:rPr lang="zh-CN" altLang="en-US" b="0" i="0" dirty="0">
                <a:effectLst/>
                <a:latin typeface="-apple-system-font"/>
                <a:hlinkClick r:id="rId4"/>
              </a:rPr>
              <a:t>节课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-apple-system-font"/>
                <a:hlinkClick r:id="rId5"/>
              </a:rPr>
              <a:t>小程序开发指南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78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E55DEE-3D7F-3FF8-2536-BCCE2F45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DED6F-88B6-7B3D-6A23-310D902E3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小程序的主要开发语言是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JavaScript</a:t>
            </a:r>
          </a:p>
          <a:p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与普通网页开发的差别：</a:t>
            </a:r>
            <a:endParaRPr lang="en-US" altLang="zh-CN" dirty="0">
              <a:solidFill>
                <a:srgbClr val="222222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 浏览器单线程模型：“渲染线程”和“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JavaScript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执行”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是在同一个主线程上执行的，因此当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Inter"/>
              </a:rPr>
              <a:t>JavaScript 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Inter"/>
              </a:rPr>
              <a:t>运行时，渲染会被阻塞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 在小程序中， “渲染线程”（渲染层）和“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JavaScript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执行”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（逻辑层）是分开的，分别运行在不同的线程中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网页开发者可以使用浏览器提供的</a:t>
            </a: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DOM API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进行元素的选择和操作</a:t>
            </a:r>
            <a:endParaRPr lang="en-US" altLang="zh-CN" dirty="0">
              <a:solidFill>
                <a:srgbClr val="222222"/>
              </a:solidFill>
              <a:latin typeface="-apple-system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222222"/>
                </a:solidFill>
                <a:latin typeface="-apple-system"/>
              </a:rPr>
              <a:t> </a:t>
            </a:r>
            <a:r>
              <a:rPr lang="zh-CN" altLang="en-US" dirty="0">
                <a:solidFill>
                  <a:srgbClr val="222222"/>
                </a:solidFill>
                <a:latin typeface="-apple-system"/>
              </a:rPr>
              <a:t>小程序的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逻辑层运行在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-apple-system"/>
              </a:rPr>
              <a:t>JSCore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中，并没有一个完整浏览器对象，因而缺少相关的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DOM API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BOM API</a:t>
            </a:r>
            <a:endParaRPr lang="en-US" altLang="zh-CN" dirty="0">
              <a:solidFill>
                <a:srgbClr val="222222"/>
              </a:solidFill>
              <a:latin typeface="-apple-system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小程序的开发需要经过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-apple-system"/>
              </a:rPr>
              <a:t>申请小程序账号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、安装小程序开发者工具、配置项目等等过程方可完成。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204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3F5D6-DE02-B6C7-5AA5-31DF4458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环境与账号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CE8A4-A3AE-E358-5900-B1118D395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注册账号：</a:t>
            </a:r>
            <a:r>
              <a:rPr lang="en-US" altLang="zh-CN" dirty="0">
                <a:hlinkClick r:id="rId2"/>
              </a:rPr>
              <a:t>https://developers.weixin.qq.com/community/business/doc/000200772f81508894e94ec965180d</a:t>
            </a:r>
            <a:endParaRPr lang="en-US" altLang="zh-CN" dirty="0"/>
          </a:p>
          <a:p>
            <a:r>
              <a:rPr lang="zh-CN" altLang="en-US" dirty="0"/>
              <a:t>下载并安装开发者工具：</a:t>
            </a:r>
            <a:r>
              <a:rPr lang="en-US" altLang="zh-CN" dirty="0"/>
              <a:t> </a:t>
            </a:r>
            <a:r>
              <a:rPr lang="en-US" altLang="zh-CN" dirty="0">
                <a:hlinkClick r:id="rId3"/>
              </a:rPr>
              <a:t>https://developers.weixin.qq.com/miniprogram/dev/devtools/download.html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12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A0AAA-D731-0AB7-C3DC-84AAB894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新建小程序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2CD295-9558-8EDC-E2CE-B194A451D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96" y="224512"/>
            <a:ext cx="6538527" cy="64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843B7-EBC8-13E0-C690-1DB53BF0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删除没用的代码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506442-3857-C221-94AD-EF1677E6A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70503" cy="48856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04365B-1AFD-2623-E3E0-B2030977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398" y="1690688"/>
            <a:ext cx="4976671" cy="4242752"/>
          </a:xfrm>
          <a:prstGeom prst="rect">
            <a:avLst/>
          </a:prstGeom>
        </p:spPr>
      </p:pic>
      <p:sp>
        <p:nvSpPr>
          <p:cNvPr id="8" name="箭头: 右 7">
            <a:extLst>
              <a:ext uri="{FF2B5EF4-FFF2-40B4-BE49-F238E27FC236}">
                <a16:creationId xmlns:a16="http://schemas.microsoft.com/office/drawing/2014/main" id="{A761D764-30A8-01C5-23CE-E26AB0B4BBFF}"/>
              </a:ext>
            </a:extLst>
          </p:cNvPr>
          <p:cNvSpPr/>
          <p:nvPr/>
        </p:nvSpPr>
        <p:spPr>
          <a:xfrm>
            <a:off x="5395381" y="3556000"/>
            <a:ext cx="690880" cy="70104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1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953DC-9580-C2AE-2969-15D22116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修改首页展示的内容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9F9776-A01E-0076-753F-783C7B20D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8123"/>
            <a:ext cx="9449619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DB55F-5677-3AD5-8285-1547434B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目录结构说明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302AEE-5C4C-AA42-3D25-6785B732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app.json</a:t>
            </a:r>
            <a:r>
              <a:rPr lang="en-US" altLang="zh-CN" dirty="0"/>
              <a:t>: </a:t>
            </a:r>
            <a:r>
              <a:rPr lang="zh-CN" altLang="en-US" dirty="0"/>
              <a:t>全局配置，包括页面文件路径、窗口效果等</a:t>
            </a:r>
            <a:endParaRPr lang="en-US" altLang="zh-CN" dirty="0"/>
          </a:p>
          <a:p>
            <a:r>
              <a:rPr lang="en-US" altLang="zh-CN" dirty="0" err="1"/>
              <a:t>project.config.json</a:t>
            </a:r>
            <a:r>
              <a:rPr lang="en-US" altLang="zh-CN" dirty="0"/>
              <a:t>: </a:t>
            </a:r>
            <a:r>
              <a:rPr lang="zh-CN" altLang="en-US" dirty="0"/>
              <a:t>工程个性化配置，方便更换电脑后保持配置</a:t>
            </a:r>
            <a:endParaRPr lang="en-US" altLang="zh-CN" dirty="0"/>
          </a:p>
          <a:p>
            <a:r>
              <a:rPr lang="en-US" altLang="zh-CN" dirty="0"/>
              <a:t>pages</a:t>
            </a:r>
            <a:r>
              <a:rPr lang="zh-CN" altLang="en-US" dirty="0"/>
              <a:t>目录下的</a:t>
            </a:r>
            <a:r>
              <a:rPr lang="en-US" altLang="zh-CN" i="1" dirty="0"/>
              <a:t>&lt;page&gt;.</a:t>
            </a:r>
            <a:r>
              <a:rPr lang="en-US" altLang="zh-CN" dirty="0" err="1"/>
              <a:t>json</a:t>
            </a:r>
            <a:r>
              <a:rPr lang="zh-CN" altLang="en-US" dirty="0"/>
              <a:t>：页面配置</a:t>
            </a:r>
            <a:endParaRPr lang="en-US" altLang="zh-CN" dirty="0"/>
          </a:p>
          <a:p>
            <a:r>
              <a:rPr lang="en-US" altLang="zh-CN" dirty="0"/>
              <a:t>.wxml</a:t>
            </a:r>
            <a:r>
              <a:rPr lang="zh-CN" altLang="en-US" dirty="0"/>
              <a:t>：类似</a:t>
            </a:r>
            <a:r>
              <a:rPr lang="en-US" altLang="zh-CN" dirty="0"/>
              <a:t>HTML</a:t>
            </a:r>
            <a:r>
              <a:rPr lang="zh-CN" altLang="en-US" dirty="0"/>
              <a:t>，</a:t>
            </a:r>
            <a:r>
              <a:rPr lang="en-US" altLang="zh-CN" i="0" dirty="0" err="1">
                <a:solidFill>
                  <a:srgbClr val="FF0000"/>
                </a:solidFill>
                <a:effectLst/>
                <a:latin typeface="-apple-system-font"/>
              </a:rPr>
              <a:t>W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ei</a:t>
            </a:r>
            <a:r>
              <a:rPr lang="en-US" altLang="zh-CN" i="0" dirty="0" err="1">
                <a:solidFill>
                  <a:srgbClr val="FF0000"/>
                </a:solidFill>
                <a:effectLst/>
                <a:latin typeface="-apple-system-font"/>
              </a:rPr>
              <a:t>X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in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-apple-system-font"/>
              </a:rPr>
              <a:t>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arkup 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-apple-system-font"/>
              </a:rPr>
              <a:t>L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anguage</a:t>
            </a:r>
          </a:p>
          <a:p>
            <a:pPr marL="457200" lvl="1" indent="0">
              <a:buNone/>
            </a:pP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-font"/>
              </a:rPr>
              <a:t>WXML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-font"/>
              </a:rPr>
              <a:t>通过 </a:t>
            </a:r>
            <a:r>
              <a:rPr lang="en-US" altLang="zh-CN" sz="1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-apple-system-font"/>
              </a:rPr>
              <a:t>{{</a:t>
            </a:r>
            <a:r>
              <a:rPr lang="zh-CN" altLang="en-US" sz="1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-apple-system-font"/>
              </a:rPr>
              <a:t>变量名</a:t>
            </a:r>
            <a:r>
              <a:rPr lang="en-US" altLang="zh-CN" sz="1800" b="0" i="1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-apple-system-font"/>
              </a:rPr>
              <a:t>}}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-font"/>
              </a:rPr>
              <a:t>来绑定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-font"/>
              </a:rPr>
              <a:t>WXML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-font"/>
              </a:rPr>
              <a:t>文件和对应的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-font"/>
              </a:rPr>
              <a:t>JavaScript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-font"/>
              </a:rPr>
              <a:t>文件中的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-apple-system-font"/>
              </a:rPr>
              <a:t>data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-apple-system-font"/>
              </a:rPr>
              <a:t>对象属性</a:t>
            </a:r>
            <a:endParaRPr lang="en-US" altLang="zh-CN" sz="1800" dirty="0"/>
          </a:p>
          <a:p>
            <a:r>
              <a:rPr lang="en-US" altLang="zh-CN" dirty="0"/>
              <a:t>.</a:t>
            </a:r>
            <a:r>
              <a:rPr lang="en-US" altLang="zh-CN" dirty="0" err="1"/>
              <a:t>wxss</a:t>
            </a:r>
            <a:r>
              <a:rPr lang="zh-CN" altLang="en-US" dirty="0"/>
              <a:t>：类似</a:t>
            </a:r>
            <a:r>
              <a:rPr lang="en-US" altLang="zh-CN" dirty="0"/>
              <a:t>CSS</a:t>
            </a:r>
            <a:r>
              <a:rPr lang="zh-CN" altLang="en-US" dirty="0"/>
              <a:t>，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-font"/>
              </a:rPr>
              <a:t>W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ei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-apple-system-font"/>
              </a:rPr>
              <a:t>X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-font"/>
              </a:rPr>
              <a:t>in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-font"/>
              </a:rPr>
              <a:t>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tyle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-apple-system-font"/>
              </a:rPr>
              <a:t>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-font"/>
              </a:rPr>
              <a:t>heets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9083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4F8A-6CDA-5A65-CC76-0DD420C95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JS</a:t>
            </a:r>
            <a:r>
              <a:rPr lang="zh-CN" altLang="en-US" dirty="0"/>
              <a:t>逻辑交互示例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5415C-F55F-F898-B503-0F926927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wxml</a:t>
            </a:r>
            <a:r>
              <a:rPr lang="zh-CN" altLang="en-US" dirty="0"/>
              <a:t>文件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文件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94D138-2C7A-2B8E-62EB-B9C8D1BEB556}"/>
              </a:ext>
            </a:extLst>
          </p:cNvPr>
          <p:cNvSpPr txBox="1"/>
          <p:nvPr/>
        </p:nvSpPr>
        <p:spPr>
          <a:xfrm>
            <a:off x="1318660" y="2406316"/>
            <a:ext cx="7016817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&lt;view&gt;</a:t>
            </a:r>
            <a:r>
              <a:rPr lang="en-US" altLang="zh-CN" dirty="0">
                <a:latin typeface="Consolas" panose="020B0609020204030204" pitchFamily="49" charset="0"/>
              </a:rPr>
              <a:t>{{ msg }}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&lt;/view&gt;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&lt;button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bindtap</a:t>
            </a:r>
            <a:r>
              <a:rPr lang="en-US" altLang="zh-CN" dirty="0">
                <a:latin typeface="Consolas" panose="020B0609020204030204" pitchFamily="49" charset="0"/>
              </a:rPr>
              <a:t>=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latin typeface="Consolas" panose="020B0609020204030204" pitchFamily="49" charset="0"/>
              </a:rPr>
              <a:t>clickMe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"&gt;</a:t>
            </a:r>
            <a:r>
              <a:rPr lang="zh-CN" altLang="en-US" dirty="0">
                <a:latin typeface="Consolas" panose="020B0609020204030204" pitchFamily="49" charset="0"/>
              </a:rPr>
              <a:t>点击我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&lt;/button&gt;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A175DB-AF2F-DC2B-E8D9-52FBE0E9FBFC}"/>
              </a:ext>
            </a:extLst>
          </p:cNvPr>
          <p:cNvSpPr txBox="1"/>
          <p:nvPr/>
        </p:nvSpPr>
        <p:spPr>
          <a:xfrm>
            <a:off x="1318660" y="4001294"/>
            <a:ext cx="701681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Page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clickMe: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function() {</a:t>
            </a:r>
          </a:p>
          <a:p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this.setData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({ 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msg: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Hello World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" })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2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2B2E2-4C79-0CA4-3C30-F05A1F4C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4FC32-4457-CDF8-BF5A-78F2CD6E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宿主环境：微信客户端为小程序提供的运行环境</a:t>
            </a:r>
            <a:endParaRPr lang="en-US" altLang="zh-CN" dirty="0"/>
          </a:p>
          <a:p>
            <a:r>
              <a:rPr lang="en-US" altLang="zh-CN" dirty="0"/>
              <a:t>wxml</a:t>
            </a:r>
            <a:r>
              <a:rPr lang="zh-CN" altLang="en-US" dirty="0"/>
              <a:t>和</a:t>
            </a:r>
            <a:r>
              <a:rPr lang="en-US" altLang="zh-CN" dirty="0" err="1"/>
              <a:t>wxss</a:t>
            </a:r>
            <a:r>
              <a:rPr lang="zh-CN" altLang="en-US" dirty="0"/>
              <a:t>运行在渲染层</a:t>
            </a:r>
            <a:endParaRPr lang="en-US" altLang="zh-CN" dirty="0"/>
          </a:p>
          <a:p>
            <a:r>
              <a:rPr lang="en-US" altLang="zh-CN" dirty="0"/>
              <a:t>js</a:t>
            </a:r>
            <a:r>
              <a:rPr lang="zh-CN" altLang="en-US" dirty="0"/>
              <a:t>运行在逻辑层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03A19E-D40C-39CC-81AB-5E3BAFCF4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857" y="3454085"/>
            <a:ext cx="8642176" cy="27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1547</Words>
  <Application>Microsoft Office PowerPoint</Application>
  <PresentationFormat>宽屏</PresentationFormat>
  <Paragraphs>103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-apple-system</vt:lpstr>
      <vt:lpstr>-apple-system-font</vt:lpstr>
      <vt:lpstr>Inter</vt:lpstr>
      <vt:lpstr>等线</vt:lpstr>
      <vt:lpstr>等线 Light</vt:lpstr>
      <vt:lpstr>Arial</vt:lpstr>
      <vt:lpstr>Consolas</vt:lpstr>
      <vt:lpstr>Wingdings</vt:lpstr>
      <vt:lpstr>Office 主题​​</vt:lpstr>
      <vt:lpstr>微信小程序</vt:lpstr>
      <vt:lpstr>简介</vt:lpstr>
      <vt:lpstr>环境与账号</vt:lpstr>
      <vt:lpstr>新建小程序</vt:lpstr>
      <vt:lpstr>删除没用的代码</vt:lpstr>
      <vt:lpstr>修改首页展示的内容</vt:lpstr>
      <vt:lpstr>目录结构说明</vt:lpstr>
      <vt:lpstr>JS逻辑交互示例</vt:lpstr>
      <vt:lpstr>运行环境</vt:lpstr>
      <vt:lpstr>小程序框架系统：逻辑层（App Service）和 视图层（View）</vt:lpstr>
      <vt:lpstr>加载过程</vt:lpstr>
      <vt:lpstr>常用组件</vt:lpstr>
      <vt:lpstr>API</vt:lpstr>
      <vt:lpstr>App对象</vt:lpstr>
      <vt:lpstr>Page对象</vt:lpstr>
      <vt:lpstr>本地数据缓存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Pangle Zhang</dc:creator>
  <cp:lastModifiedBy>Pangle Zhang</cp:lastModifiedBy>
  <cp:revision>48</cp:revision>
  <dcterms:created xsi:type="dcterms:W3CDTF">2025-03-15T01:53:12Z</dcterms:created>
  <dcterms:modified xsi:type="dcterms:W3CDTF">2025-03-16T02:25:01Z</dcterms:modified>
</cp:coreProperties>
</file>