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1" r:id="rId5"/>
    <p:sldId id="263" r:id="rId6"/>
    <p:sldId id="264" r:id="rId7"/>
    <p:sldId id="260" r:id="rId8"/>
    <p:sldId id="265" r:id="rId9"/>
    <p:sldId id="262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02" autoAdjust="0"/>
  </p:normalViewPr>
  <p:slideViewPr>
    <p:cSldViewPr snapToGrid="0">
      <p:cViewPr varScale="1">
        <p:scale>
          <a:sx n="84" d="100"/>
          <a:sy n="84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EFD76-9555-48BD-9AB6-F0AC66370351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C9221-5A8D-4714-900F-0D8E85988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20817"/>
                </a:solidFill>
                <a:effectLst/>
                <a:latin typeface="Inter"/>
              </a:rPr>
              <a:t>Running Chroma in Client-Server Mode</a:t>
            </a:r>
          </a:p>
          <a:p>
            <a:pPr marL="0" algn="l" defTabSz="914400" rtl="0" eaLnBrk="1" latinLnBrk="0" hangingPunct="1"/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https://docs.trychroma.com/deployment/client-server-mode</a:t>
            </a:r>
          </a:p>
          <a:p>
            <a:endParaRPr lang="en-US" altLang="zh-CN" b="1" i="0" dirty="0">
              <a:solidFill>
                <a:srgbClr val="020817"/>
              </a:solidFill>
              <a:effectLst/>
              <a:latin typeface="Inter"/>
            </a:endParaRPr>
          </a:p>
          <a:p>
            <a:r>
              <a:rPr lang="en-US" altLang="zh-CN" b="1" i="0" dirty="0">
                <a:solidFill>
                  <a:srgbClr val="020817"/>
                </a:solidFill>
                <a:effectLst/>
                <a:latin typeface="Inter"/>
              </a:rPr>
              <a:t>Chroma‘s Thin-Client:</a:t>
            </a:r>
            <a:endParaRPr lang="en-US" altLang="zh-CN" dirty="0"/>
          </a:p>
          <a:p>
            <a:r>
              <a:rPr lang="en-US" altLang="zh-CN" dirty="0"/>
              <a:t>    https://docs.trychroma.com/deployment/thin-client</a:t>
            </a:r>
          </a:p>
          <a:p>
            <a:endParaRPr lang="en-US" altLang="zh-CN" dirty="0"/>
          </a:p>
          <a:p>
            <a:r>
              <a:rPr lang="en-US" altLang="zh-CN" b="1" i="0" dirty="0">
                <a:solidFill>
                  <a:srgbClr val="020817"/>
                </a:solidFill>
                <a:effectLst/>
                <a:latin typeface="Inter"/>
              </a:rPr>
              <a:t>Single-Node Chroma: Performance and Limitations:</a:t>
            </a:r>
            <a:endParaRPr lang="en-US" altLang="zh-CN" dirty="0"/>
          </a:p>
          <a:p>
            <a:r>
              <a:rPr lang="en-US" altLang="zh-CN" dirty="0"/>
              <a:t>    https://docs.trychroma.com/deployment/performance</a:t>
            </a:r>
          </a:p>
          <a:p>
            <a:endParaRPr lang="en-US" altLang="zh-CN" dirty="0"/>
          </a:p>
          <a:p>
            <a:r>
              <a:rPr lang="en-US" altLang="zh-CN" b="1" i="0" dirty="0">
                <a:solidFill>
                  <a:srgbClr val="020817"/>
                </a:solidFill>
                <a:effectLst/>
                <a:latin typeface="Inter"/>
              </a:rPr>
              <a:t>Auth: </a:t>
            </a:r>
            <a:r>
              <a:rPr lang="zh-CN" altLang="en-US" b="1" i="0" dirty="0">
                <a:solidFill>
                  <a:srgbClr val="020817"/>
                </a:solidFill>
                <a:effectLst/>
                <a:latin typeface="Inter"/>
              </a:rPr>
              <a:t>数据库配置用户校验</a:t>
            </a:r>
            <a:endParaRPr lang="en-US" altLang="zh-CN" dirty="0"/>
          </a:p>
          <a:p>
            <a:r>
              <a:rPr lang="en-US" altLang="zh-CN" dirty="0"/>
              <a:t>    https://docs.trychroma.com/deployment/auth</a:t>
            </a:r>
          </a:p>
          <a:p>
            <a:endParaRPr lang="en-US" altLang="zh-CN" dirty="0"/>
          </a:p>
          <a:p>
            <a:r>
              <a:rPr lang="en-US" altLang="zh-CN" b="1" i="0" dirty="0">
                <a:solidFill>
                  <a:srgbClr val="020817"/>
                </a:solidFill>
                <a:effectLst/>
                <a:latin typeface="Inter"/>
              </a:rPr>
              <a:t>Telemetry:</a:t>
            </a:r>
            <a:r>
              <a:rPr lang="zh-CN" altLang="en-US" b="1" i="0" dirty="0">
                <a:solidFill>
                  <a:srgbClr val="020817"/>
                </a:solidFill>
                <a:effectLst/>
                <a:latin typeface="Inter"/>
              </a:rPr>
              <a:t> 默认情况下 </a:t>
            </a:r>
            <a:r>
              <a:rPr lang="en-US" altLang="zh-CN" b="1" i="0" dirty="0">
                <a:solidFill>
                  <a:srgbClr val="020817"/>
                </a:solidFill>
                <a:effectLst/>
                <a:latin typeface="Inter"/>
              </a:rPr>
              <a:t>Chroma </a:t>
            </a:r>
            <a:r>
              <a:rPr lang="zh-CN" altLang="en-US" b="1" i="0">
                <a:solidFill>
                  <a:srgbClr val="020817"/>
                </a:solidFill>
                <a:effectLst/>
                <a:latin typeface="Inter"/>
              </a:rPr>
              <a:t>会收集部分用户数据，可以禁止此操作：</a:t>
            </a:r>
            <a:endParaRPr lang="en-US" altLang="zh-CN" dirty="0"/>
          </a:p>
          <a:p>
            <a:r>
              <a:rPr lang="en-US" altLang="zh-CN" dirty="0"/>
              <a:t>    https://docs.trychroma.com/telemetry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C9221-5A8D-4714-900F-0D8E85988D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2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https://docs.trychroma.com/guides#creating,-inspecting,-and-deleting-collections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C9221-5A8D-4714-900F-0D8E85988D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6C9221-5A8D-4714-900F-0D8E85988D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17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FF859-A5C6-8A60-68DA-C875AFD36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CED4D-D8D9-1D61-F4E4-E339452D2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DEFAE-918B-9D96-6A9F-54A1233B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8F8EB-C3A8-3CFB-D547-0FA306D7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3162B-44CF-E06F-5A15-4A9F188D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6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74D1C-B6BE-76E7-D469-0664850B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3B1619-9758-654B-1AC0-33E6BF50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582E3-8699-8003-7472-036788E8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4F091-4423-502E-C461-78369922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09F83-6335-62DD-3F09-37A5D5F0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3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EDF07D-ADE5-00B8-01AA-058764D7D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3C1D4-C7C5-9C6E-646A-F776A68E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508B3-A8C4-2DE6-CFF5-FE484125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2CFCE-33EB-0032-0E15-7F301F5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01BC4-9FDC-D92A-607A-DAFAC49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6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1A166-DF4C-C8EE-03CE-ED46D44E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85223-E7CD-C1A1-4871-C18036C0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4D193-A887-7A0B-40A9-CC540FDC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F1B72-69F4-3179-FEFD-AA958C0A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048DF-0C82-325F-CFF9-11C2B10E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0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02639-7D95-7AFF-5CD0-A46FC7A5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DB4007-218C-F052-F495-EF90CC42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E2F4C-E838-B2B2-003D-25321141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EF81C-AA56-60DB-26C8-D70F5744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47F7D-6883-CD63-3D01-EB4E229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74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DE65A-6E62-10B8-5833-289AD2BB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77AA5-7E5C-A62E-88A5-C1CF8F8AE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F5987B-2CD2-B7A6-38E2-7A4FF0634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31CA83-EC52-77FC-EBB1-1537CA58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1F0DB-0C8A-CB60-EFDC-2B4871AE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EE0BD-DECA-77AE-022C-548255BF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9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A7E7D-92BE-3E09-51A7-7C5EAC59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E2B75-B023-E9A6-2E46-92BA8DB8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8FCAD-702A-A85E-E505-D51EB6984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696272-0050-BC2B-32CE-C5C00F9B8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DF8EE5-AFCC-155A-3528-524E388F3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57AA15-1098-838E-2786-473A6C84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C8DDD4-757B-4697-1D21-B2BBA8CA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8C9F51-07E8-ACBB-E635-9D93705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1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0D7C-6A8C-9513-115C-EB8F5928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9C2CD-EA26-5C2F-9220-FCF1A3F0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2A70BD-03DD-2F28-ED9E-E0DF4837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369A53-69AE-C2E6-714F-0D04CAD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C74761-820E-DDEE-1067-71044B3E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772993-0D05-DDDA-566A-A8510D57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888664-7A8D-DB7F-A08E-40AC6D8E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2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A65C6-2D8B-1B65-9C06-42557BB0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27497-3583-1932-D648-3813566A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64F076-2171-CE55-E4B1-877CFDC28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1A1D1-BF20-E146-CE3B-7DDBE261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016F5-57A8-DA30-0820-F190F8EC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0313F8-4093-0FDA-1C93-A956AD5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1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FD2B-DE1A-2BE8-0835-C1B5B8D1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ADBE16-5E83-71F7-1526-2B386B42A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ACD59-0EFD-3D53-3D01-3AA1359F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2A1884-46C6-D68B-F4DA-B274B09D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B8938-955D-CBFE-E9CB-90ADF0B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0E81A3-4C4A-2385-FE88-3A15AB7E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3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C3892C-77A5-8B3E-8E0F-5F44BD89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205A5-B806-DFAC-7630-5A8CD7C6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B2FB9-CEBD-DB1F-949B-100F7CC5C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39A9-8A03-4ECE-B5F4-B612B792F98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44A007-4EED-B9A4-669A-CE0F36712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31FAE-DEB3-4C2F-8965-0725C710F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4DAE-69CD-4603-940A-8427D8AC1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76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ython.langchain.com/docs/integrations/vectorstores/chroma/#query-by-turning-into-retriev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langchain.com/docs/integrations/vectorstores/chrom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ychroma.com/deployment/client-server-mo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docs.trychroma.com/deployment/thin-clien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rychroma.com/telemet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B35D0-A413-22CF-67E8-EEA2335AA3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Chroma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9ABD7-A956-2D83-8474-E4C221DEF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2024-11-09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00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86C3-13A5-67E9-2581-DBB41751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Chroma for </a:t>
            </a:r>
            <a:r>
              <a:rPr lang="en-US" altLang="zh-CN" dirty="0" err="1"/>
              <a:t>LangChain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D24E1F7-9480-37D9-E9CB-AD35A76B0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from </a:t>
            </a:r>
            <a:r>
              <a:rPr lang="en-US" altLang="zh-CN" sz="3700" dirty="0" err="1">
                <a:latin typeface="Consolas" panose="020B0609020204030204" pitchFamily="49" charset="0"/>
              </a:rPr>
              <a:t>langchain_chroma</a:t>
            </a:r>
            <a:r>
              <a:rPr lang="en-US" altLang="zh-CN" sz="3700" dirty="0">
                <a:latin typeface="Consolas" panose="020B0609020204030204" pitchFamily="49" charset="0"/>
              </a:rPr>
              <a:t> import Chroma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from </a:t>
            </a:r>
            <a:r>
              <a:rPr lang="en-US" altLang="zh-CN" sz="3700" dirty="0" err="1">
                <a:latin typeface="Consolas" panose="020B0609020204030204" pitchFamily="49" charset="0"/>
              </a:rPr>
              <a:t>langchain_ollama</a:t>
            </a:r>
            <a:r>
              <a:rPr lang="en-US" altLang="zh-CN" sz="3700" dirty="0">
                <a:latin typeface="Consolas" panose="020B0609020204030204" pitchFamily="49" charset="0"/>
              </a:rPr>
              <a:t> import </a:t>
            </a:r>
            <a:r>
              <a:rPr lang="en-US" altLang="zh-CN" sz="3700" dirty="0" err="1">
                <a:latin typeface="Consolas" panose="020B0609020204030204" pitchFamily="49" charset="0"/>
              </a:rPr>
              <a:t>OllamaEmbeddings</a:t>
            </a:r>
            <a:endParaRPr lang="en-US" altLang="zh-CN" sz="3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from </a:t>
            </a:r>
            <a:r>
              <a:rPr lang="en-US" altLang="zh-CN" sz="3700" dirty="0" err="1">
                <a:latin typeface="Consolas" panose="020B0609020204030204" pitchFamily="49" charset="0"/>
              </a:rPr>
              <a:t>chromadb</a:t>
            </a:r>
            <a:r>
              <a:rPr lang="en-US" altLang="zh-CN" sz="3700" dirty="0">
                <a:latin typeface="Consolas" panose="020B0609020204030204" pitchFamily="49" charset="0"/>
              </a:rPr>
              <a:t> import </a:t>
            </a:r>
            <a:r>
              <a:rPr lang="en-US" altLang="zh-CN" sz="3700" dirty="0" err="1">
                <a:latin typeface="Consolas" panose="020B0609020204030204" pitchFamily="49" charset="0"/>
              </a:rPr>
              <a:t>HttpClient</a:t>
            </a:r>
            <a:endParaRPr lang="en-US" altLang="zh-CN" sz="3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from </a:t>
            </a:r>
            <a:r>
              <a:rPr lang="en-US" altLang="zh-CN" sz="3700" dirty="0" err="1">
                <a:latin typeface="Consolas" panose="020B0609020204030204" pitchFamily="49" charset="0"/>
              </a:rPr>
              <a:t>langchain_core.documents</a:t>
            </a:r>
            <a:r>
              <a:rPr lang="en-US" altLang="zh-CN" sz="3700" dirty="0">
                <a:latin typeface="Consolas" panose="020B0609020204030204" pitchFamily="49" charset="0"/>
              </a:rPr>
              <a:t> import Document</a:t>
            </a:r>
          </a:p>
          <a:p>
            <a:pPr marL="0" indent="0">
              <a:buNone/>
            </a:pPr>
            <a:endParaRPr lang="en-US" altLang="zh-CN" sz="3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client = </a:t>
            </a:r>
            <a:r>
              <a:rPr lang="en-US" altLang="zh-CN" sz="3700" dirty="0" err="1">
                <a:latin typeface="Consolas" panose="020B0609020204030204" pitchFamily="49" charset="0"/>
              </a:rPr>
              <a:t>HttpClient</a:t>
            </a:r>
            <a:r>
              <a:rPr lang="en-US" altLang="zh-CN" sz="3700" dirty="0">
                <a:latin typeface="Consolas" panose="020B0609020204030204" pitchFamily="49" charset="0"/>
              </a:rPr>
              <a:t>(host="localhost", port=8765)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embeddings = </a:t>
            </a:r>
            <a:r>
              <a:rPr lang="en-US" altLang="zh-CN" sz="3700" dirty="0" err="1">
                <a:latin typeface="Consolas" panose="020B0609020204030204" pitchFamily="49" charset="0"/>
              </a:rPr>
              <a:t>OllamaEmbeddings</a:t>
            </a:r>
            <a:r>
              <a:rPr lang="en-US" altLang="zh-CN" sz="3700" dirty="0">
                <a:latin typeface="Consolas" panose="020B0609020204030204" pitchFamily="49" charset="0"/>
              </a:rPr>
              <a:t>(model="nomic-embed-text")</a:t>
            </a:r>
          </a:p>
          <a:p>
            <a:pPr marL="0" indent="0">
              <a:buNone/>
            </a:pPr>
            <a:r>
              <a:rPr lang="en-US" altLang="zh-CN" sz="3700" dirty="0" err="1">
                <a:latin typeface="Consolas" panose="020B0609020204030204" pitchFamily="49" charset="0"/>
              </a:rPr>
              <a:t>db</a:t>
            </a:r>
            <a:r>
              <a:rPr lang="en-US" altLang="zh-CN" sz="3700" dirty="0">
                <a:latin typeface="Consolas" panose="020B0609020204030204" pitchFamily="49" charset="0"/>
              </a:rPr>
              <a:t> = Chroma(client=client, </a:t>
            </a:r>
            <a:r>
              <a:rPr lang="en-US" altLang="zh-CN" sz="3700" dirty="0" err="1">
                <a:latin typeface="Consolas" panose="020B0609020204030204" pitchFamily="49" charset="0"/>
              </a:rPr>
              <a:t>collection_name</a:t>
            </a:r>
            <a:r>
              <a:rPr lang="en-US" altLang="zh-CN" sz="3700" dirty="0">
                <a:latin typeface="Consolas" panose="020B0609020204030204" pitchFamily="49" charset="0"/>
              </a:rPr>
              <a:t>="my-collection", </a:t>
            </a:r>
            <a:r>
              <a:rPr lang="en-US" altLang="zh-CN" sz="3700" dirty="0" err="1">
                <a:latin typeface="Consolas" panose="020B0609020204030204" pitchFamily="49" charset="0"/>
              </a:rPr>
              <a:t>embedding_function</a:t>
            </a:r>
            <a:r>
              <a:rPr lang="en-US" altLang="zh-CN" sz="3700" dirty="0">
                <a:latin typeface="Consolas" panose="020B0609020204030204" pitchFamily="49" charset="0"/>
              </a:rPr>
              <a:t>=embeddings)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doc1 = Document(</a:t>
            </a:r>
            <a:r>
              <a:rPr lang="en-US" altLang="zh-CN" sz="3700" dirty="0" err="1">
                <a:latin typeface="Consolas" panose="020B0609020204030204" pitchFamily="49" charset="0"/>
              </a:rPr>
              <a:t>page_content</a:t>
            </a:r>
            <a:r>
              <a:rPr lang="en-US" altLang="zh-CN" sz="3700" dirty="0">
                <a:latin typeface="Consolas" panose="020B0609020204030204" pitchFamily="49" charset="0"/>
              </a:rPr>
              <a:t>="My name is Jack.")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doc2 = Document(</a:t>
            </a:r>
            <a:r>
              <a:rPr lang="en-US" altLang="zh-CN" sz="3700" dirty="0" err="1">
                <a:latin typeface="Consolas" panose="020B0609020204030204" pitchFamily="49" charset="0"/>
              </a:rPr>
              <a:t>page_content</a:t>
            </a:r>
            <a:r>
              <a:rPr lang="en-US" altLang="zh-CN" sz="3700" dirty="0">
                <a:latin typeface="Consolas" panose="020B0609020204030204" pitchFamily="49" charset="0"/>
              </a:rPr>
              <a:t>="I'm a boy.")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doc3 = Document(</a:t>
            </a:r>
            <a:r>
              <a:rPr lang="en-US" altLang="zh-CN" sz="3700" dirty="0" err="1">
                <a:latin typeface="Consolas" panose="020B0609020204030204" pitchFamily="49" charset="0"/>
              </a:rPr>
              <a:t>page_content</a:t>
            </a:r>
            <a:r>
              <a:rPr lang="en-US" altLang="zh-CN" sz="3700" dirty="0">
                <a:latin typeface="Consolas" panose="020B0609020204030204" pitchFamily="49" charset="0"/>
              </a:rPr>
              <a:t>="I'm 13 years old.")</a:t>
            </a:r>
          </a:p>
          <a:p>
            <a:pPr marL="0" indent="0">
              <a:buNone/>
            </a:pPr>
            <a:r>
              <a:rPr lang="en-US" altLang="zh-CN" sz="3700" dirty="0" err="1">
                <a:latin typeface="Consolas" panose="020B0609020204030204" pitchFamily="49" charset="0"/>
              </a:rPr>
              <a:t>db.add_documents</a:t>
            </a:r>
            <a:r>
              <a:rPr lang="en-US" altLang="zh-CN" sz="3700" dirty="0">
                <a:latin typeface="Consolas" panose="020B0609020204030204" pitchFamily="49" charset="0"/>
              </a:rPr>
              <a:t>([doc1, doc2, doc3])</a:t>
            </a:r>
          </a:p>
          <a:p>
            <a:pPr marL="0" indent="0">
              <a:buNone/>
            </a:pPr>
            <a:endParaRPr lang="en-US" altLang="zh-CN" sz="3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r = </a:t>
            </a:r>
            <a:r>
              <a:rPr lang="en-US" altLang="zh-CN" sz="3700" dirty="0" err="1">
                <a:latin typeface="Consolas" panose="020B0609020204030204" pitchFamily="49" charset="0"/>
              </a:rPr>
              <a:t>db.similarity_search</a:t>
            </a:r>
            <a:r>
              <a:rPr lang="en-US" altLang="zh-CN" sz="3700" dirty="0">
                <a:latin typeface="Consolas" panose="020B0609020204030204" pitchFamily="49" charset="0"/>
              </a:rPr>
              <a:t>(query="What's your age?", k=2)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print(r)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16221A-BF22-4733-6DE0-C7F6D2E5A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09" y="6176963"/>
            <a:ext cx="915241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7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EC33-E09E-F6A2-CF21-E1066F2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Retriever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4BCE6A6-2909-A4EF-D872-995C9044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altLang="zh-CN" sz="3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client = </a:t>
            </a:r>
            <a:r>
              <a:rPr lang="en-US" altLang="zh-CN" sz="3700" dirty="0" err="1">
                <a:latin typeface="Consolas" panose="020B0609020204030204" pitchFamily="49" charset="0"/>
              </a:rPr>
              <a:t>HttpClient</a:t>
            </a:r>
            <a:r>
              <a:rPr lang="en-US" altLang="zh-CN" sz="3700" dirty="0">
                <a:latin typeface="Consolas" panose="020B0609020204030204" pitchFamily="49" charset="0"/>
              </a:rPr>
              <a:t>(host="localhost", port=8765)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embeddings = </a:t>
            </a:r>
            <a:r>
              <a:rPr lang="en-US" altLang="zh-CN" sz="3700" dirty="0" err="1">
                <a:latin typeface="Consolas" panose="020B0609020204030204" pitchFamily="49" charset="0"/>
              </a:rPr>
              <a:t>OllamaEmbeddings</a:t>
            </a:r>
            <a:r>
              <a:rPr lang="en-US" altLang="zh-CN" sz="3700" dirty="0">
                <a:latin typeface="Consolas" panose="020B0609020204030204" pitchFamily="49" charset="0"/>
              </a:rPr>
              <a:t>(model="nomic-embed-text")</a:t>
            </a:r>
          </a:p>
          <a:p>
            <a:pPr marL="0" indent="0">
              <a:buNone/>
            </a:pPr>
            <a:r>
              <a:rPr lang="en-US" altLang="zh-CN" sz="3700" dirty="0" err="1">
                <a:latin typeface="Consolas" panose="020B0609020204030204" pitchFamily="49" charset="0"/>
              </a:rPr>
              <a:t>db</a:t>
            </a:r>
            <a:r>
              <a:rPr lang="en-US" altLang="zh-CN" sz="3700" dirty="0">
                <a:latin typeface="Consolas" panose="020B0609020204030204" pitchFamily="49" charset="0"/>
              </a:rPr>
              <a:t> = Chroma(client=client, </a:t>
            </a:r>
            <a:r>
              <a:rPr lang="en-US" altLang="zh-CN" sz="3700" dirty="0" err="1">
                <a:latin typeface="Consolas" panose="020B0609020204030204" pitchFamily="49" charset="0"/>
              </a:rPr>
              <a:t>collection_name</a:t>
            </a:r>
            <a:r>
              <a:rPr lang="en-US" altLang="zh-CN" sz="3700" dirty="0">
                <a:latin typeface="Consolas" panose="020B0609020204030204" pitchFamily="49" charset="0"/>
              </a:rPr>
              <a:t>="my-collection", </a:t>
            </a:r>
            <a:r>
              <a:rPr lang="en-US" altLang="zh-CN" sz="3700" dirty="0" err="1">
                <a:latin typeface="Consolas" panose="020B0609020204030204" pitchFamily="49" charset="0"/>
              </a:rPr>
              <a:t>embedding_function</a:t>
            </a:r>
            <a:r>
              <a:rPr lang="en-US" altLang="zh-CN" sz="3700" dirty="0">
                <a:latin typeface="Consolas" panose="020B0609020204030204" pitchFamily="49" charset="0"/>
              </a:rPr>
              <a:t>=embeddings)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doc1 = Document(</a:t>
            </a:r>
            <a:r>
              <a:rPr lang="en-US" altLang="zh-CN" sz="3700" dirty="0" err="1">
                <a:latin typeface="Consolas" panose="020B0609020204030204" pitchFamily="49" charset="0"/>
              </a:rPr>
              <a:t>page_content</a:t>
            </a:r>
            <a:r>
              <a:rPr lang="en-US" altLang="zh-CN" sz="3700" dirty="0">
                <a:latin typeface="Consolas" panose="020B0609020204030204" pitchFamily="49" charset="0"/>
              </a:rPr>
              <a:t>="My name is Jack.")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doc2 = Document(</a:t>
            </a:r>
            <a:r>
              <a:rPr lang="en-US" altLang="zh-CN" sz="3700" dirty="0" err="1">
                <a:latin typeface="Consolas" panose="020B0609020204030204" pitchFamily="49" charset="0"/>
              </a:rPr>
              <a:t>page_content</a:t>
            </a:r>
            <a:r>
              <a:rPr lang="en-US" altLang="zh-CN" sz="3700" dirty="0">
                <a:latin typeface="Consolas" panose="020B0609020204030204" pitchFamily="49" charset="0"/>
              </a:rPr>
              <a:t>="I'm a boy.")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doc3 = Document(</a:t>
            </a:r>
            <a:r>
              <a:rPr lang="en-US" altLang="zh-CN" sz="3700" dirty="0" err="1">
                <a:latin typeface="Consolas" panose="020B0609020204030204" pitchFamily="49" charset="0"/>
              </a:rPr>
              <a:t>page_content</a:t>
            </a:r>
            <a:r>
              <a:rPr lang="en-US" altLang="zh-CN" sz="3700" dirty="0">
                <a:latin typeface="Consolas" panose="020B0609020204030204" pitchFamily="49" charset="0"/>
              </a:rPr>
              <a:t>="I'm 13 years old.")</a:t>
            </a:r>
          </a:p>
          <a:p>
            <a:pPr marL="0" indent="0">
              <a:buNone/>
            </a:pPr>
            <a:r>
              <a:rPr lang="en-US" altLang="zh-CN" sz="3700" dirty="0" err="1">
                <a:latin typeface="Consolas" panose="020B0609020204030204" pitchFamily="49" charset="0"/>
              </a:rPr>
              <a:t>db.add_documents</a:t>
            </a:r>
            <a:r>
              <a:rPr lang="en-US" altLang="zh-CN" sz="3700" dirty="0">
                <a:latin typeface="Consolas" panose="020B0609020204030204" pitchFamily="49" charset="0"/>
              </a:rPr>
              <a:t>([doc1, doc2, doc3])</a:t>
            </a:r>
          </a:p>
          <a:p>
            <a:pPr marL="0" indent="0">
              <a:buNone/>
            </a:pPr>
            <a:endParaRPr lang="en-US" altLang="zh-CN" sz="3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5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3500" dirty="0">
                <a:solidFill>
                  <a:srgbClr val="00B050"/>
                </a:solidFill>
                <a:latin typeface="Consolas" panose="020B0609020204030204" pitchFamily="49" charset="0"/>
                <a:hlinkClick r:id="rId2"/>
              </a:rPr>
              <a:t>https://python.langchain.com/docs/integrations/vectorstores/chroma/#query-by-turning-into-retriever</a:t>
            </a:r>
            <a:endParaRPr lang="en-US" altLang="zh-CN" sz="35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retriever = </a:t>
            </a:r>
            <a:r>
              <a:rPr lang="en-US" altLang="zh-CN" sz="3700" dirty="0" err="1">
                <a:latin typeface="Consolas" panose="020B0609020204030204" pitchFamily="49" charset="0"/>
              </a:rPr>
              <a:t>db.as_retriever</a:t>
            </a:r>
            <a:r>
              <a:rPr lang="en-US" altLang="zh-CN" sz="3700" dirty="0">
                <a:latin typeface="Consolas" panose="020B0609020204030204" pitchFamily="49" charset="0"/>
              </a:rPr>
              <a:t>(</a:t>
            </a:r>
            <a:r>
              <a:rPr lang="en-US" altLang="zh-CN" sz="3700" dirty="0" err="1">
                <a:latin typeface="Consolas" panose="020B0609020204030204" pitchFamily="49" charset="0"/>
              </a:rPr>
              <a:t>search_kwargs</a:t>
            </a:r>
            <a:r>
              <a:rPr lang="en-US" altLang="zh-CN" sz="3700" dirty="0">
                <a:latin typeface="Consolas" panose="020B0609020204030204" pitchFamily="49" charset="0"/>
              </a:rPr>
              <a:t>={"k": 1})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docs = </a:t>
            </a:r>
            <a:r>
              <a:rPr lang="en-US" altLang="zh-CN" sz="3700" dirty="0" err="1">
                <a:latin typeface="Consolas" panose="020B0609020204030204" pitchFamily="49" charset="0"/>
              </a:rPr>
              <a:t>retriever.invoke</a:t>
            </a:r>
            <a:r>
              <a:rPr lang="en-US" altLang="zh-CN" sz="3700" dirty="0">
                <a:latin typeface="Consolas" panose="020B0609020204030204" pitchFamily="49" charset="0"/>
              </a:rPr>
              <a:t>(input="What's your age?")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print(docs)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E96DBD-7B81-EB0B-D7B7-E8885371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30" y="5795930"/>
            <a:ext cx="6050804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5C4D8-DF76-C032-D266-6D049367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RAG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27FCBC7-45D6-E3CA-A3D9-DCE78ABD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retriever = </a:t>
            </a:r>
            <a:r>
              <a:rPr lang="en-US" altLang="zh-CN" sz="1400" dirty="0" err="1">
                <a:latin typeface="Consolas" panose="020B0609020204030204" pitchFamily="49" charset="0"/>
              </a:rPr>
              <a:t>db.as_retriever</a:t>
            </a:r>
            <a:r>
              <a:rPr lang="en-US" altLang="zh-CN" sz="1400" dirty="0"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latin typeface="Consolas" panose="020B0609020204030204" pitchFamily="49" charset="0"/>
              </a:rPr>
              <a:t>search_kwargs</a:t>
            </a:r>
            <a:r>
              <a:rPr lang="en-US" altLang="zh-CN" sz="1400" dirty="0">
                <a:latin typeface="Consolas" panose="020B0609020204030204" pitchFamily="49" charset="0"/>
              </a:rPr>
              <a:t>={"k": 1})</a:t>
            </a:r>
          </a:p>
          <a:p>
            <a:pPr marL="0" indent="0"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docs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retriever.invoke</a:t>
            </a:r>
            <a:r>
              <a:rPr lang="en-US" altLang="zh-CN" sz="1400" dirty="0">
                <a:latin typeface="Consolas" panose="020B0609020204030204" pitchFamily="49" charset="0"/>
              </a:rPr>
              <a:t>(input=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</a:rPr>
              <a:t>"What's your gender?"</a:t>
            </a:r>
            <a:r>
              <a:rPr lang="en-US" altLang="zh-CN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from </a:t>
            </a:r>
            <a:r>
              <a:rPr lang="en-US" altLang="zh-CN" sz="1400" dirty="0" err="1">
                <a:latin typeface="Consolas" panose="020B0609020204030204" pitchFamily="49" charset="0"/>
              </a:rPr>
              <a:t>langchain_core.prompts</a:t>
            </a:r>
            <a:r>
              <a:rPr lang="en-US" altLang="zh-CN" sz="1400" dirty="0">
                <a:latin typeface="Consolas" panose="020B0609020204030204" pitchFamily="49" charset="0"/>
              </a:rPr>
              <a:t> import </a:t>
            </a:r>
            <a:r>
              <a:rPr lang="en-US" altLang="zh-CN" sz="1400" dirty="0" err="1">
                <a:latin typeface="Consolas" panose="020B0609020204030204" pitchFamily="49" charset="0"/>
              </a:rPr>
              <a:t>ChatPromptTemplate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 err="1">
                <a:latin typeface="Consolas" panose="020B0609020204030204" pitchFamily="49" charset="0"/>
              </a:rPr>
              <a:t>cpt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ChatPromptTemplate</a:t>
            </a:r>
            <a:r>
              <a:rPr lang="en-US" altLang="zh-CN" sz="1400" dirty="0">
                <a:latin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("system", "{docs}"),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("human", "{question}")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prompt = </a:t>
            </a:r>
            <a:r>
              <a:rPr lang="en-US" altLang="zh-CN" sz="1400" dirty="0" err="1">
                <a:latin typeface="Consolas" panose="020B0609020204030204" pitchFamily="49" charset="0"/>
              </a:rPr>
              <a:t>cpt.invoke</a:t>
            </a:r>
            <a:r>
              <a:rPr lang="en-US" altLang="zh-CN" sz="1400" dirty="0">
                <a:latin typeface="Consolas" panose="020B0609020204030204" pitchFamily="49" charset="0"/>
              </a:rPr>
              <a:t>(input={"docs": </a:t>
            </a:r>
            <a:r>
              <a:rPr lang="en-US" altLang="zh-CN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docs</a:t>
            </a:r>
            <a:r>
              <a:rPr lang="en-US" altLang="zh-CN" sz="1400" dirty="0">
                <a:latin typeface="Consolas" panose="020B0609020204030204" pitchFamily="49" charset="0"/>
              </a:rPr>
              <a:t>, "question":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</a:rPr>
              <a:t>"What's your gender?"</a:t>
            </a:r>
            <a:r>
              <a:rPr lang="en-US" altLang="zh-CN" sz="1400" dirty="0"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from </a:t>
            </a:r>
            <a:r>
              <a:rPr lang="en-US" altLang="zh-CN" sz="1400" dirty="0" err="1">
                <a:latin typeface="Consolas" panose="020B0609020204030204" pitchFamily="49" charset="0"/>
              </a:rPr>
              <a:t>langchain_ollama</a:t>
            </a:r>
            <a:r>
              <a:rPr lang="en-US" altLang="zh-CN" sz="1400" dirty="0">
                <a:latin typeface="Consolas" panose="020B0609020204030204" pitchFamily="49" charset="0"/>
              </a:rPr>
              <a:t> import </a:t>
            </a:r>
            <a:r>
              <a:rPr lang="en-US" altLang="zh-CN" sz="1400" dirty="0" err="1">
                <a:latin typeface="Consolas" panose="020B0609020204030204" pitchFamily="49" charset="0"/>
              </a:rPr>
              <a:t>OllamaLLM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llama3 = </a:t>
            </a:r>
            <a:r>
              <a:rPr lang="en-US" altLang="zh-CN" sz="1400" dirty="0" err="1">
                <a:latin typeface="Consolas" panose="020B0609020204030204" pitchFamily="49" charset="0"/>
              </a:rPr>
              <a:t>OllamaLLM</a:t>
            </a:r>
            <a:r>
              <a:rPr lang="en-US" altLang="zh-CN" sz="1400" dirty="0">
                <a:latin typeface="Consolas" panose="020B0609020204030204" pitchFamily="49" charset="0"/>
              </a:rPr>
              <a:t>(model="llama3")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answer = llama3.invoke(input=prompt)</a:t>
            </a:r>
          </a:p>
          <a:p>
            <a:pPr marL="0" indent="0"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print(answer)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F09122-C86B-9377-6DE2-DEE958CF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84" y="6311900"/>
            <a:ext cx="5570703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5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6643-9EA1-37FF-36FA-CE6D973D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17560-9775-8941-2F1C-18682B5DE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hlinkClick r:id="rId2"/>
              </a:rPr>
              <a:t>https://docs.trychroma.com/</a:t>
            </a:r>
          </a:p>
          <a:p>
            <a:r>
              <a:rPr lang="en-US" altLang="zh-CN" sz="2400" dirty="0">
                <a:hlinkClick r:id="rId2"/>
              </a:rPr>
              <a:t>https://python.langchain.com/docs/integrations/vectorstores/chroma/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84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40D36-A390-046E-3E5D-9B8C9AA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9E7B2-16D3-6834-0519-74A3E4D7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Chroma is the AI-native open-source vector database.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57AD5D-FF5B-B238-0B45-65C551E0D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37" y="2381141"/>
            <a:ext cx="7603315" cy="40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5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C9D8-98C1-B1D0-213B-5038895F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E08F3-6F00-52A3-5E60-DC5E29E1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It Works?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6535B0-F5E4-9FEE-80F2-70D91F45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8392"/>
            <a:ext cx="10048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76CF3-3DF6-8F3D-70AA-77DC3E18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Installation / Deployment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762D2-4650-DD7B-B7B4-C402A79D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Standalone</a:t>
            </a:r>
            <a:r>
              <a:rPr lang="en-US" altLang="zh-CN" dirty="0"/>
              <a:t>: </a:t>
            </a:r>
            <a:r>
              <a:rPr lang="zh-CN" altLang="en-US" dirty="0"/>
              <a:t>单机模式</a:t>
            </a:r>
            <a:r>
              <a:rPr lang="en-US" altLang="zh-CN" dirty="0"/>
              <a:t> (for test and development only)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en-US" altLang="zh-CN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DB</a:t>
            </a:r>
            <a:r>
              <a:rPr lang="zh-CN" altLang="en-US" dirty="0"/>
              <a:t>可以仅存在于内存中，接口：</a:t>
            </a:r>
            <a:r>
              <a:rPr lang="en-US" altLang="zh-CN" dirty="0"/>
              <a:t>Client</a:t>
            </a:r>
            <a:r>
              <a:rPr lang="zh-CN" altLang="en-US" dirty="0"/>
              <a:t>、</a:t>
            </a:r>
            <a:r>
              <a:rPr lang="en-US" altLang="zh-CN" dirty="0"/>
              <a:t>EphemeralClient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 也可以 </a:t>
            </a:r>
            <a:r>
              <a:rPr lang="en-US" altLang="zh-CN" dirty="0"/>
              <a:t>persist </a:t>
            </a:r>
            <a:r>
              <a:rPr lang="zh-CN" altLang="en-US" dirty="0"/>
              <a:t>到本地目录中，接口：</a:t>
            </a:r>
            <a:r>
              <a:rPr lang="en-US" altLang="zh-CN" dirty="0"/>
              <a:t>PersistentClient</a:t>
            </a:r>
          </a:p>
          <a:p>
            <a:pPr>
              <a:spcBef>
                <a:spcPts val="1800"/>
              </a:spcBef>
            </a:pPr>
            <a:r>
              <a:rPr lang="en-US" altLang="zh-CN" b="1" dirty="0">
                <a:hlinkClick r:id="rId3"/>
              </a:rPr>
              <a:t>Client/Server Mode</a:t>
            </a:r>
            <a:r>
              <a:rPr lang="en-US" altLang="zh-CN" dirty="0"/>
              <a:t>: Single-Node Chroma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 服务端：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客户端：接口：</a:t>
            </a:r>
            <a:r>
              <a:rPr lang="en-US" altLang="zh-CN" dirty="0"/>
              <a:t>HttpClient</a:t>
            </a:r>
            <a:r>
              <a:rPr lang="zh-CN" altLang="en-US" dirty="0"/>
              <a:t>、</a:t>
            </a:r>
            <a:r>
              <a:rPr lang="en-US" altLang="zh-CN" dirty="0"/>
              <a:t>AsyncHttpClient</a:t>
            </a:r>
          </a:p>
          <a:p>
            <a:pPr marL="914400" lvl="2" indent="0">
              <a:buNone/>
            </a:pPr>
            <a:r>
              <a:rPr lang="zh-CN" altLang="en-US" sz="1400" i="1" dirty="0"/>
              <a:t>客户端可以安装完整的 </a:t>
            </a:r>
            <a:r>
              <a:rPr lang="en-US" altLang="zh-CN" sz="1400" i="1" dirty="0"/>
              <a:t>chromadb </a:t>
            </a:r>
            <a:r>
              <a:rPr lang="zh-CN" altLang="en-US" sz="1400" i="1" dirty="0"/>
              <a:t>包，也可以仅安装 </a:t>
            </a:r>
            <a:r>
              <a:rPr lang="en-US" altLang="zh-CN" sz="1400" i="1" dirty="0">
                <a:hlinkClick r:id="rId4"/>
              </a:rPr>
              <a:t>chromadb-client</a:t>
            </a:r>
            <a:r>
              <a:rPr lang="en-US" altLang="zh-CN" sz="1400" i="1" dirty="0"/>
              <a:t> </a:t>
            </a:r>
            <a:r>
              <a:rPr lang="zh-CN" altLang="en-US" sz="1400" i="1" dirty="0"/>
              <a:t>包</a:t>
            </a:r>
            <a:endParaRPr lang="en-US" altLang="zh-CN" sz="1400" i="1" dirty="0"/>
          </a:p>
          <a:p>
            <a:pPr>
              <a:spcBef>
                <a:spcPts val="1800"/>
              </a:spcBef>
            </a:pPr>
            <a:r>
              <a:rPr lang="en-US" altLang="zh-CN" b="1" dirty="0"/>
              <a:t>Chroma Cloud</a:t>
            </a:r>
            <a:r>
              <a:rPr lang="en-US" altLang="zh-CN" dirty="0"/>
              <a:t>: Multi-Nodes Chroma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dirty="0"/>
              <a:t>略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4A5A5F-9FEC-1C6C-DF25-293EB4A8278A}"/>
              </a:ext>
            </a:extLst>
          </p:cNvPr>
          <p:cNvSpPr txBox="1"/>
          <p:nvPr/>
        </p:nvSpPr>
        <p:spPr>
          <a:xfrm>
            <a:off x="2821625" y="4053121"/>
            <a:ext cx="4724692" cy="461665"/>
          </a:xfrm>
          <a:prstGeom prst="rect">
            <a:avLst/>
          </a:prstGeom>
          <a:ln w="6350">
            <a:solidFill>
              <a:srgbClr val="C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51119222">
                  <a:custGeom>
                    <a:avLst/>
                    <a:gdLst>
                      <a:gd name="connsiteX0" fmla="*/ 0 w 7231310"/>
                      <a:gd name="connsiteY0" fmla="*/ 0 h 646331"/>
                      <a:gd name="connsiteX1" fmla="*/ 411628 w 7231310"/>
                      <a:gd name="connsiteY1" fmla="*/ 0 h 646331"/>
                      <a:gd name="connsiteX2" fmla="*/ 1040196 w 7231310"/>
                      <a:gd name="connsiteY2" fmla="*/ 0 h 646331"/>
                      <a:gd name="connsiteX3" fmla="*/ 1451825 w 7231310"/>
                      <a:gd name="connsiteY3" fmla="*/ 0 h 646331"/>
                      <a:gd name="connsiteX4" fmla="*/ 2080392 w 7231310"/>
                      <a:gd name="connsiteY4" fmla="*/ 0 h 646331"/>
                      <a:gd name="connsiteX5" fmla="*/ 2564334 w 7231310"/>
                      <a:gd name="connsiteY5" fmla="*/ 0 h 646331"/>
                      <a:gd name="connsiteX6" fmla="*/ 3120588 w 7231310"/>
                      <a:gd name="connsiteY6" fmla="*/ 0 h 646331"/>
                      <a:gd name="connsiteX7" fmla="*/ 3749156 w 7231310"/>
                      <a:gd name="connsiteY7" fmla="*/ 0 h 646331"/>
                      <a:gd name="connsiteX8" fmla="*/ 4450037 w 7231310"/>
                      <a:gd name="connsiteY8" fmla="*/ 0 h 646331"/>
                      <a:gd name="connsiteX9" fmla="*/ 4933978 w 7231310"/>
                      <a:gd name="connsiteY9" fmla="*/ 0 h 646331"/>
                      <a:gd name="connsiteX10" fmla="*/ 5417920 w 7231310"/>
                      <a:gd name="connsiteY10" fmla="*/ 0 h 646331"/>
                      <a:gd name="connsiteX11" fmla="*/ 6118801 w 7231310"/>
                      <a:gd name="connsiteY11" fmla="*/ 0 h 646331"/>
                      <a:gd name="connsiteX12" fmla="*/ 6602742 w 7231310"/>
                      <a:gd name="connsiteY12" fmla="*/ 0 h 646331"/>
                      <a:gd name="connsiteX13" fmla="*/ 7231310 w 7231310"/>
                      <a:gd name="connsiteY13" fmla="*/ 0 h 646331"/>
                      <a:gd name="connsiteX14" fmla="*/ 7231310 w 7231310"/>
                      <a:gd name="connsiteY14" fmla="*/ 310239 h 646331"/>
                      <a:gd name="connsiteX15" fmla="*/ 7231310 w 7231310"/>
                      <a:gd name="connsiteY15" fmla="*/ 646331 h 646331"/>
                      <a:gd name="connsiteX16" fmla="*/ 6819682 w 7231310"/>
                      <a:gd name="connsiteY16" fmla="*/ 646331 h 646331"/>
                      <a:gd name="connsiteX17" fmla="*/ 6335740 w 7231310"/>
                      <a:gd name="connsiteY17" fmla="*/ 646331 h 646331"/>
                      <a:gd name="connsiteX18" fmla="*/ 5634859 w 7231310"/>
                      <a:gd name="connsiteY18" fmla="*/ 646331 h 646331"/>
                      <a:gd name="connsiteX19" fmla="*/ 5223231 w 7231310"/>
                      <a:gd name="connsiteY19" fmla="*/ 646331 h 646331"/>
                      <a:gd name="connsiteX20" fmla="*/ 4739289 w 7231310"/>
                      <a:gd name="connsiteY20" fmla="*/ 646331 h 646331"/>
                      <a:gd name="connsiteX21" fmla="*/ 4399974 w 7231310"/>
                      <a:gd name="connsiteY21" fmla="*/ 646331 h 646331"/>
                      <a:gd name="connsiteX22" fmla="*/ 3988346 w 7231310"/>
                      <a:gd name="connsiteY22" fmla="*/ 646331 h 646331"/>
                      <a:gd name="connsiteX23" fmla="*/ 3504404 w 7231310"/>
                      <a:gd name="connsiteY23" fmla="*/ 646331 h 646331"/>
                      <a:gd name="connsiteX24" fmla="*/ 2803523 w 7231310"/>
                      <a:gd name="connsiteY24" fmla="*/ 646331 h 646331"/>
                      <a:gd name="connsiteX25" fmla="*/ 2391895 w 7231310"/>
                      <a:gd name="connsiteY25" fmla="*/ 646331 h 646331"/>
                      <a:gd name="connsiteX26" fmla="*/ 1763327 w 7231310"/>
                      <a:gd name="connsiteY26" fmla="*/ 646331 h 646331"/>
                      <a:gd name="connsiteX27" fmla="*/ 1351699 w 7231310"/>
                      <a:gd name="connsiteY27" fmla="*/ 646331 h 646331"/>
                      <a:gd name="connsiteX28" fmla="*/ 867757 w 7231310"/>
                      <a:gd name="connsiteY28" fmla="*/ 646331 h 646331"/>
                      <a:gd name="connsiteX29" fmla="*/ 0 w 7231310"/>
                      <a:gd name="connsiteY29" fmla="*/ 646331 h 646331"/>
                      <a:gd name="connsiteX30" fmla="*/ 0 w 7231310"/>
                      <a:gd name="connsiteY30" fmla="*/ 310239 h 646331"/>
                      <a:gd name="connsiteX31" fmla="*/ 0 w 7231310"/>
                      <a:gd name="connsiteY31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231310" h="646331" fill="none" extrusionOk="0">
                        <a:moveTo>
                          <a:pt x="0" y="0"/>
                        </a:moveTo>
                        <a:cubicBezTo>
                          <a:pt x="86405" y="-46634"/>
                          <a:pt x="311886" y="27636"/>
                          <a:pt x="411628" y="0"/>
                        </a:cubicBezTo>
                        <a:cubicBezTo>
                          <a:pt x="511370" y="-27636"/>
                          <a:pt x="731314" y="21610"/>
                          <a:pt x="1040196" y="0"/>
                        </a:cubicBezTo>
                        <a:cubicBezTo>
                          <a:pt x="1349078" y="-21610"/>
                          <a:pt x="1368124" y="5821"/>
                          <a:pt x="1451825" y="0"/>
                        </a:cubicBezTo>
                        <a:cubicBezTo>
                          <a:pt x="1535526" y="-5821"/>
                          <a:pt x="1822169" y="69781"/>
                          <a:pt x="2080392" y="0"/>
                        </a:cubicBezTo>
                        <a:cubicBezTo>
                          <a:pt x="2338615" y="-69781"/>
                          <a:pt x="2328572" y="44073"/>
                          <a:pt x="2564334" y="0"/>
                        </a:cubicBezTo>
                        <a:cubicBezTo>
                          <a:pt x="2800096" y="-44073"/>
                          <a:pt x="2992583" y="20051"/>
                          <a:pt x="3120588" y="0"/>
                        </a:cubicBezTo>
                        <a:cubicBezTo>
                          <a:pt x="3248593" y="-20051"/>
                          <a:pt x="3445518" y="73763"/>
                          <a:pt x="3749156" y="0"/>
                        </a:cubicBezTo>
                        <a:cubicBezTo>
                          <a:pt x="4052794" y="-73763"/>
                          <a:pt x="4237202" y="6981"/>
                          <a:pt x="4450037" y="0"/>
                        </a:cubicBezTo>
                        <a:cubicBezTo>
                          <a:pt x="4662872" y="-6981"/>
                          <a:pt x="4782732" y="40929"/>
                          <a:pt x="4933978" y="0"/>
                        </a:cubicBezTo>
                        <a:cubicBezTo>
                          <a:pt x="5085224" y="-40929"/>
                          <a:pt x="5190431" y="13001"/>
                          <a:pt x="5417920" y="0"/>
                        </a:cubicBezTo>
                        <a:cubicBezTo>
                          <a:pt x="5645409" y="-13001"/>
                          <a:pt x="5886984" y="1939"/>
                          <a:pt x="6118801" y="0"/>
                        </a:cubicBezTo>
                        <a:cubicBezTo>
                          <a:pt x="6350618" y="-1939"/>
                          <a:pt x="6388823" y="31170"/>
                          <a:pt x="6602742" y="0"/>
                        </a:cubicBezTo>
                        <a:cubicBezTo>
                          <a:pt x="6816661" y="-31170"/>
                          <a:pt x="7022571" y="50435"/>
                          <a:pt x="7231310" y="0"/>
                        </a:cubicBezTo>
                        <a:cubicBezTo>
                          <a:pt x="7252099" y="95881"/>
                          <a:pt x="7214673" y="188961"/>
                          <a:pt x="7231310" y="310239"/>
                        </a:cubicBezTo>
                        <a:cubicBezTo>
                          <a:pt x="7247947" y="431517"/>
                          <a:pt x="7229864" y="571896"/>
                          <a:pt x="7231310" y="646331"/>
                        </a:cubicBezTo>
                        <a:cubicBezTo>
                          <a:pt x="7125151" y="677762"/>
                          <a:pt x="6949818" y="602042"/>
                          <a:pt x="6819682" y="646331"/>
                        </a:cubicBezTo>
                        <a:cubicBezTo>
                          <a:pt x="6689546" y="690620"/>
                          <a:pt x="6478835" y="595131"/>
                          <a:pt x="6335740" y="646331"/>
                        </a:cubicBezTo>
                        <a:cubicBezTo>
                          <a:pt x="6192645" y="697531"/>
                          <a:pt x="5974384" y="614869"/>
                          <a:pt x="5634859" y="646331"/>
                        </a:cubicBezTo>
                        <a:cubicBezTo>
                          <a:pt x="5295334" y="677793"/>
                          <a:pt x="5420047" y="638770"/>
                          <a:pt x="5223231" y="646331"/>
                        </a:cubicBezTo>
                        <a:cubicBezTo>
                          <a:pt x="5026415" y="653892"/>
                          <a:pt x="4960985" y="592061"/>
                          <a:pt x="4739289" y="646331"/>
                        </a:cubicBezTo>
                        <a:cubicBezTo>
                          <a:pt x="4517593" y="700601"/>
                          <a:pt x="4532093" y="624735"/>
                          <a:pt x="4399974" y="646331"/>
                        </a:cubicBezTo>
                        <a:cubicBezTo>
                          <a:pt x="4267856" y="667927"/>
                          <a:pt x="4156263" y="633528"/>
                          <a:pt x="3988346" y="646331"/>
                        </a:cubicBezTo>
                        <a:cubicBezTo>
                          <a:pt x="3820429" y="659134"/>
                          <a:pt x="3708356" y="619498"/>
                          <a:pt x="3504404" y="646331"/>
                        </a:cubicBezTo>
                        <a:cubicBezTo>
                          <a:pt x="3300452" y="673164"/>
                          <a:pt x="3128596" y="575287"/>
                          <a:pt x="2803523" y="646331"/>
                        </a:cubicBezTo>
                        <a:cubicBezTo>
                          <a:pt x="2478450" y="717375"/>
                          <a:pt x="2596613" y="643897"/>
                          <a:pt x="2391895" y="646331"/>
                        </a:cubicBezTo>
                        <a:cubicBezTo>
                          <a:pt x="2187177" y="648765"/>
                          <a:pt x="2017170" y="630709"/>
                          <a:pt x="1763327" y="646331"/>
                        </a:cubicBezTo>
                        <a:cubicBezTo>
                          <a:pt x="1509484" y="661953"/>
                          <a:pt x="1438592" y="646274"/>
                          <a:pt x="1351699" y="646331"/>
                        </a:cubicBezTo>
                        <a:cubicBezTo>
                          <a:pt x="1264806" y="646388"/>
                          <a:pt x="1043735" y="639421"/>
                          <a:pt x="867757" y="646331"/>
                        </a:cubicBezTo>
                        <a:cubicBezTo>
                          <a:pt x="691779" y="653241"/>
                          <a:pt x="305529" y="582483"/>
                          <a:pt x="0" y="646331"/>
                        </a:cubicBezTo>
                        <a:cubicBezTo>
                          <a:pt x="-2806" y="576162"/>
                          <a:pt x="7305" y="436134"/>
                          <a:pt x="0" y="310239"/>
                        </a:cubicBezTo>
                        <a:cubicBezTo>
                          <a:pt x="-7305" y="184344"/>
                          <a:pt x="18148" y="107428"/>
                          <a:pt x="0" y="0"/>
                        </a:cubicBezTo>
                        <a:close/>
                      </a:path>
                      <a:path w="7231310" h="646331" stroke="0" extrusionOk="0">
                        <a:moveTo>
                          <a:pt x="0" y="0"/>
                        </a:moveTo>
                        <a:cubicBezTo>
                          <a:pt x="147162" y="-65766"/>
                          <a:pt x="352430" y="2846"/>
                          <a:pt x="556255" y="0"/>
                        </a:cubicBezTo>
                        <a:cubicBezTo>
                          <a:pt x="760080" y="-2846"/>
                          <a:pt x="924073" y="62671"/>
                          <a:pt x="1112509" y="0"/>
                        </a:cubicBezTo>
                        <a:cubicBezTo>
                          <a:pt x="1300945" y="-62671"/>
                          <a:pt x="1584484" y="39523"/>
                          <a:pt x="1741077" y="0"/>
                        </a:cubicBezTo>
                        <a:cubicBezTo>
                          <a:pt x="1897670" y="-39523"/>
                          <a:pt x="1912220" y="29544"/>
                          <a:pt x="2080392" y="0"/>
                        </a:cubicBezTo>
                        <a:cubicBezTo>
                          <a:pt x="2248564" y="-29544"/>
                          <a:pt x="2436238" y="35319"/>
                          <a:pt x="2781273" y="0"/>
                        </a:cubicBezTo>
                        <a:cubicBezTo>
                          <a:pt x="3126308" y="-35319"/>
                          <a:pt x="2999244" y="372"/>
                          <a:pt x="3120588" y="0"/>
                        </a:cubicBezTo>
                        <a:cubicBezTo>
                          <a:pt x="3241933" y="-372"/>
                          <a:pt x="3589846" y="61514"/>
                          <a:pt x="3821469" y="0"/>
                        </a:cubicBezTo>
                        <a:cubicBezTo>
                          <a:pt x="4053092" y="-61514"/>
                          <a:pt x="4193168" y="37440"/>
                          <a:pt x="4450037" y="0"/>
                        </a:cubicBezTo>
                        <a:cubicBezTo>
                          <a:pt x="4706906" y="-37440"/>
                          <a:pt x="4891268" y="61388"/>
                          <a:pt x="5006292" y="0"/>
                        </a:cubicBezTo>
                        <a:cubicBezTo>
                          <a:pt x="5121316" y="-61388"/>
                          <a:pt x="5298153" y="24633"/>
                          <a:pt x="5562546" y="0"/>
                        </a:cubicBezTo>
                        <a:cubicBezTo>
                          <a:pt x="5826939" y="-24633"/>
                          <a:pt x="6000850" y="25656"/>
                          <a:pt x="6118801" y="0"/>
                        </a:cubicBezTo>
                        <a:cubicBezTo>
                          <a:pt x="6236753" y="-25656"/>
                          <a:pt x="6771338" y="87070"/>
                          <a:pt x="7231310" y="0"/>
                        </a:cubicBezTo>
                        <a:cubicBezTo>
                          <a:pt x="7236873" y="112900"/>
                          <a:pt x="7231108" y="239786"/>
                          <a:pt x="7231310" y="329629"/>
                        </a:cubicBezTo>
                        <a:cubicBezTo>
                          <a:pt x="7231512" y="419472"/>
                          <a:pt x="7224861" y="524271"/>
                          <a:pt x="7231310" y="646331"/>
                        </a:cubicBezTo>
                        <a:cubicBezTo>
                          <a:pt x="7031943" y="697413"/>
                          <a:pt x="6907856" y="604536"/>
                          <a:pt x="6747368" y="646331"/>
                        </a:cubicBezTo>
                        <a:cubicBezTo>
                          <a:pt x="6586880" y="688126"/>
                          <a:pt x="6323022" y="572940"/>
                          <a:pt x="6118801" y="646331"/>
                        </a:cubicBezTo>
                        <a:cubicBezTo>
                          <a:pt x="5914580" y="719722"/>
                          <a:pt x="5699078" y="572837"/>
                          <a:pt x="5417920" y="646331"/>
                        </a:cubicBezTo>
                        <a:cubicBezTo>
                          <a:pt x="5136762" y="719825"/>
                          <a:pt x="4900179" y="582228"/>
                          <a:pt x="4717039" y="646331"/>
                        </a:cubicBezTo>
                        <a:cubicBezTo>
                          <a:pt x="4533899" y="710434"/>
                          <a:pt x="4330233" y="645861"/>
                          <a:pt x="4233098" y="646331"/>
                        </a:cubicBezTo>
                        <a:cubicBezTo>
                          <a:pt x="4135963" y="646801"/>
                          <a:pt x="3903229" y="626900"/>
                          <a:pt x="3676843" y="646331"/>
                        </a:cubicBezTo>
                        <a:cubicBezTo>
                          <a:pt x="3450458" y="665762"/>
                          <a:pt x="3345290" y="610470"/>
                          <a:pt x="3120588" y="646331"/>
                        </a:cubicBezTo>
                        <a:cubicBezTo>
                          <a:pt x="2895887" y="682192"/>
                          <a:pt x="2567875" y="646196"/>
                          <a:pt x="2419708" y="646331"/>
                        </a:cubicBezTo>
                        <a:cubicBezTo>
                          <a:pt x="2271541" y="646466"/>
                          <a:pt x="1995031" y="624593"/>
                          <a:pt x="1718827" y="646331"/>
                        </a:cubicBezTo>
                        <a:cubicBezTo>
                          <a:pt x="1442623" y="668069"/>
                          <a:pt x="1538283" y="611281"/>
                          <a:pt x="1379511" y="646331"/>
                        </a:cubicBezTo>
                        <a:cubicBezTo>
                          <a:pt x="1220739" y="681381"/>
                          <a:pt x="1001526" y="635225"/>
                          <a:pt x="823257" y="646331"/>
                        </a:cubicBezTo>
                        <a:cubicBezTo>
                          <a:pt x="644988" y="657437"/>
                          <a:pt x="297686" y="585506"/>
                          <a:pt x="0" y="646331"/>
                        </a:cubicBezTo>
                        <a:cubicBezTo>
                          <a:pt x="-25066" y="514327"/>
                          <a:pt x="12414" y="459531"/>
                          <a:pt x="0" y="323166"/>
                        </a:cubicBezTo>
                        <a:cubicBezTo>
                          <a:pt x="-12414" y="186801"/>
                          <a:pt x="17019" y="1433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pip install chromadb</a:t>
            </a:r>
          </a:p>
          <a:p>
            <a:r>
              <a:rPr lang="en-US" altLang="zh-CN" sz="1200" dirty="0">
                <a:latin typeface="Consolas" panose="020B0609020204030204" pitchFamily="49" charset="0"/>
              </a:rPr>
              <a:t>chroma run --port 8000 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</a:rPr>
              <a:t># see --help for more options</a:t>
            </a:r>
            <a:endParaRPr lang="zh-CN" altLang="en-US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57F068-BF79-DBFF-BCA8-817853CBC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559" y="4139281"/>
            <a:ext cx="4467430" cy="14124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AE10F7-14A0-EEFA-2CBA-50C731F7E97E}"/>
              </a:ext>
            </a:extLst>
          </p:cNvPr>
          <p:cNvSpPr txBox="1"/>
          <p:nvPr/>
        </p:nvSpPr>
        <p:spPr>
          <a:xfrm>
            <a:off x="1371308" y="2382545"/>
            <a:ext cx="4724692" cy="276999"/>
          </a:xfrm>
          <a:prstGeom prst="rect">
            <a:avLst/>
          </a:prstGeom>
          <a:ln w="6350">
            <a:solidFill>
              <a:srgbClr val="C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151119222">
                  <a:custGeom>
                    <a:avLst/>
                    <a:gdLst>
                      <a:gd name="connsiteX0" fmla="*/ 0 w 7231310"/>
                      <a:gd name="connsiteY0" fmla="*/ 0 h 646331"/>
                      <a:gd name="connsiteX1" fmla="*/ 411628 w 7231310"/>
                      <a:gd name="connsiteY1" fmla="*/ 0 h 646331"/>
                      <a:gd name="connsiteX2" fmla="*/ 1040196 w 7231310"/>
                      <a:gd name="connsiteY2" fmla="*/ 0 h 646331"/>
                      <a:gd name="connsiteX3" fmla="*/ 1451825 w 7231310"/>
                      <a:gd name="connsiteY3" fmla="*/ 0 h 646331"/>
                      <a:gd name="connsiteX4" fmla="*/ 2080392 w 7231310"/>
                      <a:gd name="connsiteY4" fmla="*/ 0 h 646331"/>
                      <a:gd name="connsiteX5" fmla="*/ 2564334 w 7231310"/>
                      <a:gd name="connsiteY5" fmla="*/ 0 h 646331"/>
                      <a:gd name="connsiteX6" fmla="*/ 3120588 w 7231310"/>
                      <a:gd name="connsiteY6" fmla="*/ 0 h 646331"/>
                      <a:gd name="connsiteX7" fmla="*/ 3749156 w 7231310"/>
                      <a:gd name="connsiteY7" fmla="*/ 0 h 646331"/>
                      <a:gd name="connsiteX8" fmla="*/ 4450037 w 7231310"/>
                      <a:gd name="connsiteY8" fmla="*/ 0 h 646331"/>
                      <a:gd name="connsiteX9" fmla="*/ 4933978 w 7231310"/>
                      <a:gd name="connsiteY9" fmla="*/ 0 h 646331"/>
                      <a:gd name="connsiteX10" fmla="*/ 5417920 w 7231310"/>
                      <a:gd name="connsiteY10" fmla="*/ 0 h 646331"/>
                      <a:gd name="connsiteX11" fmla="*/ 6118801 w 7231310"/>
                      <a:gd name="connsiteY11" fmla="*/ 0 h 646331"/>
                      <a:gd name="connsiteX12" fmla="*/ 6602742 w 7231310"/>
                      <a:gd name="connsiteY12" fmla="*/ 0 h 646331"/>
                      <a:gd name="connsiteX13" fmla="*/ 7231310 w 7231310"/>
                      <a:gd name="connsiteY13" fmla="*/ 0 h 646331"/>
                      <a:gd name="connsiteX14" fmla="*/ 7231310 w 7231310"/>
                      <a:gd name="connsiteY14" fmla="*/ 310239 h 646331"/>
                      <a:gd name="connsiteX15" fmla="*/ 7231310 w 7231310"/>
                      <a:gd name="connsiteY15" fmla="*/ 646331 h 646331"/>
                      <a:gd name="connsiteX16" fmla="*/ 6819682 w 7231310"/>
                      <a:gd name="connsiteY16" fmla="*/ 646331 h 646331"/>
                      <a:gd name="connsiteX17" fmla="*/ 6335740 w 7231310"/>
                      <a:gd name="connsiteY17" fmla="*/ 646331 h 646331"/>
                      <a:gd name="connsiteX18" fmla="*/ 5634859 w 7231310"/>
                      <a:gd name="connsiteY18" fmla="*/ 646331 h 646331"/>
                      <a:gd name="connsiteX19" fmla="*/ 5223231 w 7231310"/>
                      <a:gd name="connsiteY19" fmla="*/ 646331 h 646331"/>
                      <a:gd name="connsiteX20" fmla="*/ 4739289 w 7231310"/>
                      <a:gd name="connsiteY20" fmla="*/ 646331 h 646331"/>
                      <a:gd name="connsiteX21" fmla="*/ 4399974 w 7231310"/>
                      <a:gd name="connsiteY21" fmla="*/ 646331 h 646331"/>
                      <a:gd name="connsiteX22" fmla="*/ 3988346 w 7231310"/>
                      <a:gd name="connsiteY22" fmla="*/ 646331 h 646331"/>
                      <a:gd name="connsiteX23" fmla="*/ 3504404 w 7231310"/>
                      <a:gd name="connsiteY23" fmla="*/ 646331 h 646331"/>
                      <a:gd name="connsiteX24" fmla="*/ 2803523 w 7231310"/>
                      <a:gd name="connsiteY24" fmla="*/ 646331 h 646331"/>
                      <a:gd name="connsiteX25" fmla="*/ 2391895 w 7231310"/>
                      <a:gd name="connsiteY25" fmla="*/ 646331 h 646331"/>
                      <a:gd name="connsiteX26" fmla="*/ 1763327 w 7231310"/>
                      <a:gd name="connsiteY26" fmla="*/ 646331 h 646331"/>
                      <a:gd name="connsiteX27" fmla="*/ 1351699 w 7231310"/>
                      <a:gd name="connsiteY27" fmla="*/ 646331 h 646331"/>
                      <a:gd name="connsiteX28" fmla="*/ 867757 w 7231310"/>
                      <a:gd name="connsiteY28" fmla="*/ 646331 h 646331"/>
                      <a:gd name="connsiteX29" fmla="*/ 0 w 7231310"/>
                      <a:gd name="connsiteY29" fmla="*/ 646331 h 646331"/>
                      <a:gd name="connsiteX30" fmla="*/ 0 w 7231310"/>
                      <a:gd name="connsiteY30" fmla="*/ 310239 h 646331"/>
                      <a:gd name="connsiteX31" fmla="*/ 0 w 7231310"/>
                      <a:gd name="connsiteY31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231310" h="646331" fill="none" extrusionOk="0">
                        <a:moveTo>
                          <a:pt x="0" y="0"/>
                        </a:moveTo>
                        <a:cubicBezTo>
                          <a:pt x="86405" y="-46634"/>
                          <a:pt x="311886" y="27636"/>
                          <a:pt x="411628" y="0"/>
                        </a:cubicBezTo>
                        <a:cubicBezTo>
                          <a:pt x="511370" y="-27636"/>
                          <a:pt x="731314" y="21610"/>
                          <a:pt x="1040196" y="0"/>
                        </a:cubicBezTo>
                        <a:cubicBezTo>
                          <a:pt x="1349078" y="-21610"/>
                          <a:pt x="1368124" y="5821"/>
                          <a:pt x="1451825" y="0"/>
                        </a:cubicBezTo>
                        <a:cubicBezTo>
                          <a:pt x="1535526" y="-5821"/>
                          <a:pt x="1822169" y="69781"/>
                          <a:pt x="2080392" y="0"/>
                        </a:cubicBezTo>
                        <a:cubicBezTo>
                          <a:pt x="2338615" y="-69781"/>
                          <a:pt x="2328572" y="44073"/>
                          <a:pt x="2564334" y="0"/>
                        </a:cubicBezTo>
                        <a:cubicBezTo>
                          <a:pt x="2800096" y="-44073"/>
                          <a:pt x="2992583" y="20051"/>
                          <a:pt x="3120588" y="0"/>
                        </a:cubicBezTo>
                        <a:cubicBezTo>
                          <a:pt x="3248593" y="-20051"/>
                          <a:pt x="3445518" y="73763"/>
                          <a:pt x="3749156" y="0"/>
                        </a:cubicBezTo>
                        <a:cubicBezTo>
                          <a:pt x="4052794" y="-73763"/>
                          <a:pt x="4237202" y="6981"/>
                          <a:pt x="4450037" y="0"/>
                        </a:cubicBezTo>
                        <a:cubicBezTo>
                          <a:pt x="4662872" y="-6981"/>
                          <a:pt x="4782732" y="40929"/>
                          <a:pt x="4933978" y="0"/>
                        </a:cubicBezTo>
                        <a:cubicBezTo>
                          <a:pt x="5085224" y="-40929"/>
                          <a:pt x="5190431" y="13001"/>
                          <a:pt x="5417920" y="0"/>
                        </a:cubicBezTo>
                        <a:cubicBezTo>
                          <a:pt x="5645409" y="-13001"/>
                          <a:pt x="5886984" y="1939"/>
                          <a:pt x="6118801" y="0"/>
                        </a:cubicBezTo>
                        <a:cubicBezTo>
                          <a:pt x="6350618" y="-1939"/>
                          <a:pt x="6388823" y="31170"/>
                          <a:pt x="6602742" y="0"/>
                        </a:cubicBezTo>
                        <a:cubicBezTo>
                          <a:pt x="6816661" y="-31170"/>
                          <a:pt x="7022571" y="50435"/>
                          <a:pt x="7231310" y="0"/>
                        </a:cubicBezTo>
                        <a:cubicBezTo>
                          <a:pt x="7252099" y="95881"/>
                          <a:pt x="7214673" y="188961"/>
                          <a:pt x="7231310" y="310239"/>
                        </a:cubicBezTo>
                        <a:cubicBezTo>
                          <a:pt x="7247947" y="431517"/>
                          <a:pt x="7229864" y="571896"/>
                          <a:pt x="7231310" y="646331"/>
                        </a:cubicBezTo>
                        <a:cubicBezTo>
                          <a:pt x="7125151" y="677762"/>
                          <a:pt x="6949818" y="602042"/>
                          <a:pt x="6819682" y="646331"/>
                        </a:cubicBezTo>
                        <a:cubicBezTo>
                          <a:pt x="6689546" y="690620"/>
                          <a:pt x="6478835" y="595131"/>
                          <a:pt x="6335740" y="646331"/>
                        </a:cubicBezTo>
                        <a:cubicBezTo>
                          <a:pt x="6192645" y="697531"/>
                          <a:pt x="5974384" y="614869"/>
                          <a:pt x="5634859" y="646331"/>
                        </a:cubicBezTo>
                        <a:cubicBezTo>
                          <a:pt x="5295334" y="677793"/>
                          <a:pt x="5420047" y="638770"/>
                          <a:pt x="5223231" y="646331"/>
                        </a:cubicBezTo>
                        <a:cubicBezTo>
                          <a:pt x="5026415" y="653892"/>
                          <a:pt x="4960985" y="592061"/>
                          <a:pt x="4739289" y="646331"/>
                        </a:cubicBezTo>
                        <a:cubicBezTo>
                          <a:pt x="4517593" y="700601"/>
                          <a:pt x="4532093" y="624735"/>
                          <a:pt x="4399974" y="646331"/>
                        </a:cubicBezTo>
                        <a:cubicBezTo>
                          <a:pt x="4267856" y="667927"/>
                          <a:pt x="4156263" y="633528"/>
                          <a:pt x="3988346" y="646331"/>
                        </a:cubicBezTo>
                        <a:cubicBezTo>
                          <a:pt x="3820429" y="659134"/>
                          <a:pt x="3708356" y="619498"/>
                          <a:pt x="3504404" y="646331"/>
                        </a:cubicBezTo>
                        <a:cubicBezTo>
                          <a:pt x="3300452" y="673164"/>
                          <a:pt x="3128596" y="575287"/>
                          <a:pt x="2803523" y="646331"/>
                        </a:cubicBezTo>
                        <a:cubicBezTo>
                          <a:pt x="2478450" y="717375"/>
                          <a:pt x="2596613" y="643897"/>
                          <a:pt x="2391895" y="646331"/>
                        </a:cubicBezTo>
                        <a:cubicBezTo>
                          <a:pt x="2187177" y="648765"/>
                          <a:pt x="2017170" y="630709"/>
                          <a:pt x="1763327" y="646331"/>
                        </a:cubicBezTo>
                        <a:cubicBezTo>
                          <a:pt x="1509484" y="661953"/>
                          <a:pt x="1438592" y="646274"/>
                          <a:pt x="1351699" y="646331"/>
                        </a:cubicBezTo>
                        <a:cubicBezTo>
                          <a:pt x="1264806" y="646388"/>
                          <a:pt x="1043735" y="639421"/>
                          <a:pt x="867757" y="646331"/>
                        </a:cubicBezTo>
                        <a:cubicBezTo>
                          <a:pt x="691779" y="653241"/>
                          <a:pt x="305529" y="582483"/>
                          <a:pt x="0" y="646331"/>
                        </a:cubicBezTo>
                        <a:cubicBezTo>
                          <a:pt x="-2806" y="576162"/>
                          <a:pt x="7305" y="436134"/>
                          <a:pt x="0" y="310239"/>
                        </a:cubicBezTo>
                        <a:cubicBezTo>
                          <a:pt x="-7305" y="184344"/>
                          <a:pt x="18148" y="107428"/>
                          <a:pt x="0" y="0"/>
                        </a:cubicBezTo>
                        <a:close/>
                      </a:path>
                      <a:path w="7231310" h="646331" stroke="0" extrusionOk="0">
                        <a:moveTo>
                          <a:pt x="0" y="0"/>
                        </a:moveTo>
                        <a:cubicBezTo>
                          <a:pt x="147162" y="-65766"/>
                          <a:pt x="352430" y="2846"/>
                          <a:pt x="556255" y="0"/>
                        </a:cubicBezTo>
                        <a:cubicBezTo>
                          <a:pt x="760080" y="-2846"/>
                          <a:pt x="924073" y="62671"/>
                          <a:pt x="1112509" y="0"/>
                        </a:cubicBezTo>
                        <a:cubicBezTo>
                          <a:pt x="1300945" y="-62671"/>
                          <a:pt x="1584484" y="39523"/>
                          <a:pt x="1741077" y="0"/>
                        </a:cubicBezTo>
                        <a:cubicBezTo>
                          <a:pt x="1897670" y="-39523"/>
                          <a:pt x="1912220" y="29544"/>
                          <a:pt x="2080392" y="0"/>
                        </a:cubicBezTo>
                        <a:cubicBezTo>
                          <a:pt x="2248564" y="-29544"/>
                          <a:pt x="2436238" y="35319"/>
                          <a:pt x="2781273" y="0"/>
                        </a:cubicBezTo>
                        <a:cubicBezTo>
                          <a:pt x="3126308" y="-35319"/>
                          <a:pt x="2999244" y="372"/>
                          <a:pt x="3120588" y="0"/>
                        </a:cubicBezTo>
                        <a:cubicBezTo>
                          <a:pt x="3241933" y="-372"/>
                          <a:pt x="3589846" y="61514"/>
                          <a:pt x="3821469" y="0"/>
                        </a:cubicBezTo>
                        <a:cubicBezTo>
                          <a:pt x="4053092" y="-61514"/>
                          <a:pt x="4193168" y="37440"/>
                          <a:pt x="4450037" y="0"/>
                        </a:cubicBezTo>
                        <a:cubicBezTo>
                          <a:pt x="4706906" y="-37440"/>
                          <a:pt x="4891268" y="61388"/>
                          <a:pt x="5006292" y="0"/>
                        </a:cubicBezTo>
                        <a:cubicBezTo>
                          <a:pt x="5121316" y="-61388"/>
                          <a:pt x="5298153" y="24633"/>
                          <a:pt x="5562546" y="0"/>
                        </a:cubicBezTo>
                        <a:cubicBezTo>
                          <a:pt x="5826939" y="-24633"/>
                          <a:pt x="6000850" y="25656"/>
                          <a:pt x="6118801" y="0"/>
                        </a:cubicBezTo>
                        <a:cubicBezTo>
                          <a:pt x="6236753" y="-25656"/>
                          <a:pt x="6771338" y="87070"/>
                          <a:pt x="7231310" y="0"/>
                        </a:cubicBezTo>
                        <a:cubicBezTo>
                          <a:pt x="7236873" y="112900"/>
                          <a:pt x="7231108" y="239786"/>
                          <a:pt x="7231310" y="329629"/>
                        </a:cubicBezTo>
                        <a:cubicBezTo>
                          <a:pt x="7231512" y="419472"/>
                          <a:pt x="7224861" y="524271"/>
                          <a:pt x="7231310" y="646331"/>
                        </a:cubicBezTo>
                        <a:cubicBezTo>
                          <a:pt x="7031943" y="697413"/>
                          <a:pt x="6907856" y="604536"/>
                          <a:pt x="6747368" y="646331"/>
                        </a:cubicBezTo>
                        <a:cubicBezTo>
                          <a:pt x="6586880" y="688126"/>
                          <a:pt x="6323022" y="572940"/>
                          <a:pt x="6118801" y="646331"/>
                        </a:cubicBezTo>
                        <a:cubicBezTo>
                          <a:pt x="5914580" y="719722"/>
                          <a:pt x="5699078" y="572837"/>
                          <a:pt x="5417920" y="646331"/>
                        </a:cubicBezTo>
                        <a:cubicBezTo>
                          <a:pt x="5136762" y="719825"/>
                          <a:pt x="4900179" y="582228"/>
                          <a:pt x="4717039" y="646331"/>
                        </a:cubicBezTo>
                        <a:cubicBezTo>
                          <a:pt x="4533899" y="710434"/>
                          <a:pt x="4330233" y="645861"/>
                          <a:pt x="4233098" y="646331"/>
                        </a:cubicBezTo>
                        <a:cubicBezTo>
                          <a:pt x="4135963" y="646801"/>
                          <a:pt x="3903229" y="626900"/>
                          <a:pt x="3676843" y="646331"/>
                        </a:cubicBezTo>
                        <a:cubicBezTo>
                          <a:pt x="3450458" y="665762"/>
                          <a:pt x="3345290" y="610470"/>
                          <a:pt x="3120588" y="646331"/>
                        </a:cubicBezTo>
                        <a:cubicBezTo>
                          <a:pt x="2895887" y="682192"/>
                          <a:pt x="2567875" y="646196"/>
                          <a:pt x="2419708" y="646331"/>
                        </a:cubicBezTo>
                        <a:cubicBezTo>
                          <a:pt x="2271541" y="646466"/>
                          <a:pt x="1995031" y="624593"/>
                          <a:pt x="1718827" y="646331"/>
                        </a:cubicBezTo>
                        <a:cubicBezTo>
                          <a:pt x="1442623" y="668069"/>
                          <a:pt x="1538283" y="611281"/>
                          <a:pt x="1379511" y="646331"/>
                        </a:cubicBezTo>
                        <a:cubicBezTo>
                          <a:pt x="1220739" y="681381"/>
                          <a:pt x="1001526" y="635225"/>
                          <a:pt x="823257" y="646331"/>
                        </a:cubicBezTo>
                        <a:cubicBezTo>
                          <a:pt x="644988" y="657437"/>
                          <a:pt x="297686" y="585506"/>
                          <a:pt x="0" y="646331"/>
                        </a:cubicBezTo>
                        <a:cubicBezTo>
                          <a:pt x="-25066" y="514327"/>
                          <a:pt x="12414" y="459531"/>
                          <a:pt x="0" y="323166"/>
                        </a:cubicBezTo>
                        <a:cubicBezTo>
                          <a:pt x="-12414" y="186801"/>
                          <a:pt x="17019" y="1433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pip install chromadb   </a:t>
            </a:r>
            <a:r>
              <a:rPr lang="en-US" altLang="zh-CN" sz="1200" dirty="0">
                <a:solidFill>
                  <a:srgbClr val="00B050"/>
                </a:solidFill>
                <a:latin typeface="Consolas" panose="020B0609020204030204" pitchFamily="49" charset="0"/>
              </a:rPr>
              <a:t># no server-side</a:t>
            </a:r>
          </a:p>
        </p:txBody>
      </p:sp>
    </p:spTree>
    <p:extLst>
      <p:ext uri="{BB962C8B-B14F-4D97-AF65-F5344CB8AC3E}">
        <p14:creationId xmlns:p14="http://schemas.microsoft.com/office/powerpoint/2010/main" val="308023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131D9-FA96-A124-3724-F382D353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Standalone Example: in Memory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EE295-7D02-AE10-E6FE-05DA513C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import chromadb, json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client = </a:t>
            </a:r>
            <a:r>
              <a:rPr lang="en-US" altLang="zh-CN" sz="3700" b="1" dirty="0">
                <a:highlight>
                  <a:srgbClr val="FFFF00"/>
                </a:highlight>
                <a:latin typeface="Consolas" panose="020B0609020204030204" pitchFamily="49" charset="0"/>
              </a:rPr>
              <a:t>chromadb.Client()</a:t>
            </a:r>
            <a:r>
              <a:rPr lang="en-US" altLang="zh-CN" sz="3700" dirty="0">
                <a:latin typeface="Consolas" panose="020B0609020204030204" pitchFamily="49" charset="0"/>
              </a:rPr>
              <a:t>  # db in memory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collection = </a:t>
            </a:r>
            <a:r>
              <a:rPr lang="en-US" altLang="zh-CN" sz="3700" dirty="0" err="1">
                <a:latin typeface="Consolas" panose="020B0609020204030204" pitchFamily="49" charset="0"/>
              </a:rPr>
              <a:t>client.get_or_create_collection</a:t>
            </a:r>
            <a:r>
              <a:rPr lang="en-US" altLang="zh-CN" sz="3700" dirty="0">
                <a:latin typeface="Consolas" panose="020B0609020204030204" pitchFamily="49" charset="0"/>
              </a:rPr>
              <a:t>("</a:t>
            </a:r>
            <a:r>
              <a:rPr lang="en-US" altLang="zh-CN" sz="3700" dirty="0" err="1">
                <a:latin typeface="Consolas" panose="020B0609020204030204" pitchFamily="49" charset="0"/>
              </a:rPr>
              <a:t>my_collection</a:t>
            </a:r>
            <a:r>
              <a:rPr lang="en-US" altLang="zh-CN" sz="37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CN" sz="3700" dirty="0" err="1">
                <a:latin typeface="Consolas" panose="020B0609020204030204" pitchFamily="49" charset="0"/>
              </a:rPr>
              <a:t>collection.add</a:t>
            </a:r>
            <a:r>
              <a:rPr lang="en-US" altLang="zh-CN" sz="3700" dirty="0">
                <a:latin typeface="Consolas" panose="020B0609020204030204" pitchFamily="49" charset="0"/>
              </a:rPr>
              <a:t>(  </a:t>
            </a:r>
            <a:r>
              <a:rPr lang="en-US" altLang="zh-CN" sz="3700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3700" dirty="0">
                <a:solidFill>
                  <a:srgbClr val="00B050"/>
                </a:solidFill>
                <a:latin typeface="Consolas" panose="020B0609020204030204" pitchFamily="49" charset="0"/>
              </a:rPr>
              <a:t>自动 </a:t>
            </a:r>
            <a:r>
              <a:rPr lang="en-US" altLang="zh-CN" sz="3700" dirty="0">
                <a:solidFill>
                  <a:srgbClr val="00B050"/>
                </a:solidFill>
                <a:latin typeface="Consolas" panose="020B0609020204030204" pitchFamily="49" charset="0"/>
              </a:rPr>
              <a:t>embedding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documents=[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    "This is a document about pineapple",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    "This is a document about oranges"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],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ids=["id1", "id2"]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results = </a:t>
            </a:r>
            <a:r>
              <a:rPr lang="en-US" altLang="zh-CN" sz="3700" dirty="0" err="1">
                <a:latin typeface="Consolas" panose="020B0609020204030204" pitchFamily="49" charset="0"/>
              </a:rPr>
              <a:t>collection.query</a:t>
            </a:r>
            <a:r>
              <a:rPr lang="en-US" altLang="zh-CN" sz="37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</a:t>
            </a:r>
            <a:r>
              <a:rPr lang="en-US" altLang="zh-CN" sz="3700" dirty="0" err="1">
                <a:latin typeface="Consolas" panose="020B0609020204030204" pitchFamily="49" charset="0"/>
              </a:rPr>
              <a:t>query_texts</a:t>
            </a:r>
            <a:r>
              <a:rPr lang="en-US" altLang="zh-CN" sz="3700" dirty="0">
                <a:latin typeface="Consolas" panose="020B0609020204030204" pitchFamily="49" charset="0"/>
              </a:rPr>
              <a:t>=["This is a query document about </a:t>
            </a:r>
            <a:r>
              <a:rPr lang="en-US" altLang="zh-CN" sz="3700" dirty="0" err="1">
                <a:latin typeface="Consolas" panose="020B0609020204030204" pitchFamily="49" charset="0"/>
              </a:rPr>
              <a:t>hawaii</a:t>
            </a:r>
            <a:r>
              <a:rPr lang="en-US" altLang="zh-CN" sz="3700" dirty="0">
                <a:latin typeface="Consolas" panose="020B0609020204030204" pitchFamily="49" charset="0"/>
              </a:rPr>
              <a:t>"], </a:t>
            </a:r>
            <a:r>
              <a:rPr lang="en-US" altLang="zh-CN" sz="3700" dirty="0">
                <a:solidFill>
                  <a:srgbClr val="00B050"/>
                </a:solidFill>
                <a:latin typeface="Consolas" panose="020B0609020204030204" pitchFamily="49" charset="0"/>
              </a:rPr>
              <a:t># Chroma will embed this for you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</a:t>
            </a:r>
            <a:r>
              <a:rPr lang="en-US" altLang="zh-CN" sz="3700" dirty="0" err="1">
                <a:latin typeface="Consolas" panose="020B0609020204030204" pitchFamily="49" charset="0"/>
              </a:rPr>
              <a:t>n_results</a:t>
            </a:r>
            <a:r>
              <a:rPr lang="en-US" altLang="zh-CN" sz="3700" dirty="0">
                <a:latin typeface="Consolas" panose="020B0609020204030204" pitchFamily="49" charset="0"/>
              </a:rPr>
              <a:t>=2 </a:t>
            </a:r>
            <a:r>
              <a:rPr lang="en-US" altLang="zh-CN" sz="3700" dirty="0">
                <a:solidFill>
                  <a:srgbClr val="00B050"/>
                </a:solidFill>
                <a:latin typeface="Consolas" panose="020B0609020204030204" pitchFamily="49" charset="0"/>
              </a:rPr>
              <a:t># how many results to return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print(</a:t>
            </a:r>
            <a:r>
              <a:rPr lang="en-US" altLang="zh-CN" sz="3700" dirty="0" err="1">
                <a:latin typeface="Consolas" panose="020B0609020204030204" pitchFamily="49" charset="0"/>
              </a:rPr>
              <a:t>json.dumps</a:t>
            </a:r>
            <a:r>
              <a:rPr lang="en-US" altLang="zh-CN" sz="3700" dirty="0">
                <a:latin typeface="Consolas" panose="020B0609020204030204" pitchFamily="49" charset="0"/>
              </a:rPr>
              <a:t>(results, indent=2))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84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35B21-66AD-66EE-BF2B-39A4A9A96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BAFC5-D4D4-C414-1F04-21120AE7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Standalone Example: Persistent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729A2-ACF1-CBCC-CEC0-468987F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import chromadb, json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client = </a:t>
            </a:r>
            <a:r>
              <a:rPr lang="en-US" altLang="zh-CN" sz="3700" b="1" dirty="0">
                <a:highlight>
                  <a:srgbClr val="FFFF00"/>
                </a:highlight>
                <a:latin typeface="Consolas" panose="020B0609020204030204" pitchFamily="49" charset="0"/>
              </a:rPr>
              <a:t>chromadb.PersistentClient(path="./</a:t>
            </a:r>
            <a:r>
              <a:rPr lang="en-US" altLang="zh-CN" sz="37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my_chroma</a:t>
            </a:r>
            <a:r>
              <a:rPr lang="en-US" altLang="zh-CN" sz="3700" b="1" dirty="0">
                <a:highlight>
                  <a:srgbClr val="FFFF00"/>
                </a:highlight>
                <a:latin typeface="Consolas" panose="020B0609020204030204" pitchFamily="49" charset="0"/>
              </a:rPr>
              <a:t>") 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collection = client.get_or_create_collection("</a:t>
            </a:r>
            <a:r>
              <a:rPr lang="en-US" altLang="zh-CN" sz="3700" dirty="0" err="1">
                <a:latin typeface="Consolas" panose="020B0609020204030204" pitchFamily="49" charset="0"/>
              </a:rPr>
              <a:t>my_collection</a:t>
            </a:r>
            <a:r>
              <a:rPr lang="en-US" altLang="zh-CN" sz="37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CN" sz="3700" dirty="0" err="1">
                <a:latin typeface="Consolas" panose="020B0609020204030204" pitchFamily="49" charset="0"/>
              </a:rPr>
              <a:t>collection.add</a:t>
            </a:r>
            <a:r>
              <a:rPr lang="en-US" altLang="zh-CN" sz="37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documents=[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    "This is a document about pineapple",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    "This is a document about oranges"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],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ids=["id1", "id2"]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results = </a:t>
            </a:r>
            <a:r>
              <a:rPr lang="en-US" altLang="zh-CN" sz="3700" dirty="0" err="1">
                <a:latin typeface="Consolas" panose="020B0609020204030204" pitchFamily="49" charset="0"/>
              </a:rPr>
              <a:t>collection.query</a:t>
            </a:r>
            <a:r>
              <a:rPr lang="en-US" altLang="zh-CN" sz="37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</a:t>
            </a:r>
            <a:r>
              <a:rPr lang="en-US" altLang="zh-CN" sz="3700" dirty="0" err="1">
                <a:latin typeface="Consolas" panose="020B0609020204030204" pitchFamily="49" charset="0"/>
              </a:rPr>
              <a:t>query_texts</a:t>
            </a:r>
            <a:r>
              <a:rPr lang="en-US" altLang="zh-CN" sz="3700" dirty="0">
                <a:latin typeface="Consolas" panose="020B0609020204030204" pitchFamily="49" charset="0"/>
              </a:rPr>
              <a:t>=["This is a query document about </a:t>
            </a:r>
            <a:r>
              <a:rPr lang="en-US" altLang="zh-CN" sz="3700" dirty="0" err="1">
                <a:latin typeface="Consolas" panose="020B0609020204030204" pitchFamily="49" charset="0"/>
              </a:rPr>
              <a:t>hawaii</a:t>
            </a:r>
            <a:r>
              <a:rPr lang="en-US" altLang="zh-CN" sz="3700" dirty="0">
                <a:latin typeface="Consolas" panose="020B0609020204030204" pitchFamily="49" charset="0"/>
              </a:rPr>
              <a:t>"], </a:t>
            </a:r>
            <a:r>
              <a:rPr lang="en-US" altLang="zh-CN" sz="3700" dirty="0">
                <a:solidFill>
                  <a:srgbClr val="00B050"/>
                </a:solidFill>
                <a:latin typeface="Consolas" panose="020B0609020204030204" pitchFamily="49" charset="0"/>
              </a:rPr>
              <a:t># Chroma will embed this for you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</a:t>
            </a:r>
            <a:r>
              <a:rPr lang="en-US" altLang="zh-CN" sz="3700" dirty="0" err="1">
                <a:latin typeface="Consolas" panose="020B0609020204030204" pitchFamily="49" charset="0"/>
              </a:rPr>
              <a:t>n_results</a:t>
            </a:r>
            <a:r>
              <a:rPr lang="en-US" altLang="zh-CN" sz="3700" dirty="0">
                <a:latin typeface="Consolas" panose="020B0609020204030204" pitchFamily="49" charset="0"/>
              </a:rPr>
              <a:t>=2 </a:t>
            </a:r>
            <a:r>
              <a:rPr lang="en-US" altLang="zh-CN" sz="3700" dirty="0">
                <a:solidFill>
                  <a:srgbClr val="00B050"/>
                </a:solidFill>
                <a:latin typeface="Consolas" panose="020B0609020204030204" pitchFamily="49" charset="0"/>
              </a:rPr>
              <a:t># how many results to return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print(</a:t>
            </a:r>
            <a:r>
              <a:rPr lang="en-US" altLang="zh-CN" sz="3700" dirty="0" err="1">
                <a:latin typeface="Consolas" panose="020B0609020204030204" pitchFamily="49" charset="0"/>
              </a:rPr>
              <a:t>json.dumps</a:t>
            </a:r>
            <a:r>
              <a:rPr lang="en-US" altLang="zh-CN" sz="3700" dirty="0">
                <a:latin typeface="Consolas" panose="020B0609020204030204" pitchFamily="49" charset="0"/>
              </a:rPr>
              <a:t>(results, indent=2))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31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C0856-B98C-5A82-7189-73F5CC0F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Install and Start Chroma 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A040E-8402-C562-27E9-B465D8BE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Installation and Start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More options: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047D5-60B0-0CAA-22A0-EE9A6F3C7273}"/>
              </a:ext>
            </a:extLst>
          </p:cNvPr>
          <p:cNvSpPr txBox="1"/>
          <p:nvPr/>
        </p:nvSpPr>
        <p:spPr>
          <a:xfrm>
            <a:off x="1208014" y="2412142"/>
            <a:ext cx="7935985" cy="646331"/>
          </a:xfrm>
          <a:prstGeom prst="rect">
            <a:avLst/>
          </a:prstGeom>
          <a:ln>
            <a:prstDash val="solid"/>
            <a:extLst>
              <a:ext uri="{C807C97D-BFC1-408E-A445-0C87EB9F89A2}">
                <ask:lineSketchStyleProps xmlns:ask="http://schemas.microsoft.com/office/drawing/2018/sketchyshapes" sd="1151119222">
                  <a:custGeom>
                    <a:avLst/>
                    <a:gdLst>
                      <a:gd name="connsiteX0" fmla="*/ 0 w 7231310"/>
                      <a:gd name="connsiteY0" fmla="*/ 0 h 646331"/>
                      <a:gd name="connsiteX1" fmla="*/ 411628 w 7231310"/>
                      <a:gd name="connsiteY1" fmla="*/ 0 h 646331"/>
                      <a:gd name="connsiteX2" fmla="*/ 1040196 w 7231310"/>
                      <a:gd name="connsiteY2" fmla="*/ 0 h 646331"/>
                      <a:gd name="connsiteX3" fmla="*/ 1451825 w 7231310"/>
                      <a:gd name="connsiteY3" fmla="*/ 0 h 646331"/>
                      <a:gd name="connsiteX4" fmla="*/ 2080392 w 7231310"/>
                      <a:gd name="connsiteY4" fmla="*/ 0 h 646331"/>
                      <a:gd name="connsiteX5" fmla="*/ 2564334 w 7231310"/>
                      <a:gd name="connsiteY5" fmla="*/ 0 h 646331"/>
                      <a:gd name="connsiteX6" fmla="*/ 3120588 w 7231310"/>
                      <a:gd name="connsiteY6" fmla="*/ 0 h 646331"/>
                      <a:gd name="connsiteX7" fmla="*/ 3749156 w 7231310"/>
                      <a:gd name="connsiteY7" fmla="*/ 0 h 646331"/>
                      <a:gd name="connsiteX8" fmla="*/ 4450037 w 7231310"/>
                      <a:gd name="connsiteY8" fmla="*/ 0 h 646331"/>
                      <a:gd name="connsiteX9" fmla="*/ 4933978 w 7231310"/>
                      <a:gd name="connsiteY9" fmla="*/ 0 h 646331"/>
                      <a:gd name="connsiteX10" fmla="*/ 5417920 w 7231310"/>
                      <a:gd name="connsiteY10" fmla="*/ 0 h 646331"/>
                      <a:gd name="connsiteX11" fmla="*/ 6118801 w 7231310"/>
                      <a:gd name="connsiteY11" fmla="*/ 0 h 646331"/>
                      <a:gd name="connsiteX12" fmla="*/ 6602742 w 7231310"/>
                      <a:gd name="connsiteY12" fmla="*/ 0 h 646331"/>
                      <a:gd name="connsiteX13" fmla="*/ 7231310 w 7231310"/>
                      <a:gd name="connsiteY13" fmla="*/ 0 h 646331"/>
                      <a:gd name="connsiteX14" fmla="*/ 7231310 w 7231310"/>
                      <a:gd name="connsiteY14" fmla="*/ 310239 h 646331"/>
                      <a:gd name="connsiteX15" fmla="*/ 7231310 w 7231310"/>
                      <a:gd name="connsiteY15" fmla="*/ 646331 h 646331"/>
                      <a:gd name="connsiteX16" fmla="*/ 6819682 w 7231310"/>
                      <a:gd name="connsiteY16" fmla="*/ 646331 h 646331"/>
                      <a:gd name="connsiteX17" fmla="*/ 6335740 w 7231310"/>
                      <a:gd name="connsiteY17" fmla="*/ 646331 h 646331"/>
                      <a:gd name="connsiteX18" fmla="*/ 5634859 w 7231310"/>
                      <a:gd name="connsiteY18" fmla="*/ 646331 h 646331"/>
                      <a:gd name="connsiteX19" fmla="*/ 5223231 w 7231310"/>
                      <a:gd name="connsiteY19" fmla="*/ 646331 h 646331"/>
                      <a:gd name="connsiteX20" fmla="*/ 4739289 w 7231310"/>
                      <a:gd name="connsiteY20" fmla="*/ 646331 h 646331"/>
                      <a:gd name="connsiteX21" fmla="*/ 4399974 w 7231310"/>
                      <a:gd name="connsiteY21" fmla="*/ 646331 h 646331"/>
                      <a:gd name="connsiteX22" fmla="*/ 3988346 w 7231310"/>
                      <a:gd name="connsiteY22" fmla="*/ 646331 h 646331"/>
                      <a:gd name="connsiteX23" fmla="*/ 3504404 w 7231310"/>
                      <a:gd name="connsiteY23" fmla="*/ 646331 h 646331"/>
                      <a:gd name="connsiteX24" fmla="*/ 2803523 w 7231310"/>
                      <a:gd name="connsiteY24" fmla="*/ 646331 h 646331"/>
                      <a:gd name="connsiteX25" fmla="*/ 2391895 w 7231310"/>
                      <a:gd name="connsiteY25" fmla="*/ 646331 h 646331"/>
                      <a:gd name="connsiteX26" fmla="*/ 1763327 w 7231310"/>
                      <a:gd name="connsiteY26" fmla="*/ 646331 h 646331"/>
                      <a:gd name="connsiteX27" fmla="*/ 1351699 w 7231310"/>
                      <a:gd name="connsiteY27" fmla="*/ 646331 h 646331"/>
                      <a:gd name="connsiteX28" fmla="*/ 867757 w 7231310"/>
                      <a:gd name="connsiteY28" fmla="*/ 646331 h 646331"/>
                      <a:gd name="connsiteX29" fmla="*/ 0 w 7231310"/>
                      <a:gd name="connsiteY29" fmla="*/ 646331 h 646331"/>
                      <a:gd name="connsiteX30" fmla="*/ 0 w 7231310"/>
                      <a:gd name="connsiteY30" fmla="*/ 310239 h 646331"/>
                      <a:gd name="connsiteX31" fmla="*/ 0 w 7231310"/>
                      <a:gd name="connsiteY31" fmla="*/ 0 h 646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231310" h="646331" fill="none" extrusionOk="0">
                        <a:moveTo>
                          <a:pt x="0" y="0"/>
                        </a:moveTo>
                        <a:cubicBezTo>
                          <a:pt x="86405" y="-46634"/>
                          <a:pt x="311886" y="27636"/>
                          <a:pt x="411628" y="0"/>
                        </a:cubicBezTo>
                        <a:cubicBezTo>
                          <a:pt x="511370" y="-27636"/>
                          <a:pt x="731314" y="21610"/>
                          <a:pt x="1040196" y="0"/>
                        </a:cubicBezTo>
                        <a:cubicBezTo>
                          <a:pt x="1349078" y="-21610"/>
                          <a:pt x="1368124" y="5821"/>
                          <a:pt x="1451825" y="0"/>
                        </a:cubicBezTo>
                        <a:cubicBezTo>
                          <a:pt x="1535526" y="-5821"/>
                          <a:pt x="1822169" y="69781"/>
                          <a:pt x="2080392" y="0"/>
                        </a:cubicBezTo>
                        <a:cubicBezTo>
                          <a:pt x="2338615" y="-69781"/>
                          <a:pt x="2328572" y="44073"/>
                          <a:pt x="2564334" y="0"/>
                        </a:cubicBezTo>
                        <a:cubicBezTo>
                          <a:pt x="2800096" y="-44073"/>
                          <a:pt x="2992583" y="20051"/>
                          <a:pt x="3120588" y="0"/>
                        </a:cubicBezTo>
                        <a:cubicBezTo>
                          <a:pt x="3248593" y="-20051"/>
                          <a:pt x="3445518" y="73763"/>
                          <a:pt x="3749156" y="0"/>
                        </a:cubicBezTo>
                        <a:cubicBezTo>
                          <a:pt x="4052794" y="-73763"/>
                          <a:pt x="4237202" y="6981"/>
                          <a:pt x="4450037" y="0"/>
                        </a:cubicBezTo>
                        <a:cubicBezTo>
                          <a:pt x="4662872" y="-6981"/>
                          <a:pt x="4782732" y="40929"/>
                          <a:pt x="4933978" y="0"/>
                        </a:cubicBezTo>
                        <a:cubicBezTo>
                          <a:pt x="5085224" y="-40929"/>
                          <a:pt x="5190431" y="13001"/>
                          <a:pt x="5417920" y="0"/>
                        </a:cubicBezTo>
                        <a:cubicBezTo>
                          <a:pt x="5645409" y="-13001"/>
                          <a:pt x="5886984" y="1939"/>
                          <a:pt x="6118801" y="0"/>
                        </a:cubicBezTo>
                        <a:cubicBezTo>
                          <a:pt x="6350618" y="-1939"/>
                          <a:pt x="6388823" y="31170"/>
                          <a:pt x="6602742" y="0"/>
                        </a:cubicBezTo>
                        <a:cubicBezTo>
                          <a:pt x="6816661" y="-31170"/>
                          <a:pt x="7022571" y="50435"/>
                          <a:pt x="7231310" y="0"/>
                        </a:cubicBezTo>
                        <a:cubicBezTo>
                          <a:pt x="7252099" y="95881"/>
                          <a:pt x="7214673" y="188961"/>
                          <a:pt x="7231310" y="310239"/>
                        </a:cubicBezTo>
                        <a:cubicBezTo>
                          <a:pt x="7247947" y="431517"/>
                          <a:pt x="7229864" y="571896"/>
                          <a:pt x="7231310" y="646331"/>
                        </a:cubicBezTo>
                        <a:cubicBezTo>
                          <a:pt x="7125151" y="677762"/>
                          <a:pt x="6949818" y="602042"/>
                          <a:pt x="6819682" y="646331"/>
                        </a:cubicBezTo>
                        <a:cubicBezTo>
                          <a:pt x="6689546" y="690620"/>
                          <a:pt x="6478835" y="595131"/>
                          <a:pt x="6335740" y="646331"/>
                        </a:cubicBezTo>
                        <a:cubicBezTo>
                          <a:pt x="6192645" y="697531"/>
                          <a:pt x="5974384" y="614869"/>
                          <a:pt x="5634859" y="646331"/>
                        </a:cubicBezTo>
                        <a:cubicBezTo>
                          <a:pt x="5295334" y="677793"/>
                          <a:pt x="5420047" y="638770"/>
                          <a:pt x="5223231" y="646331"/>
                        </a:cubicBezTo>
                        <a:cubicBezTo>
                          <a:pt x="5026415" y="653892"/>
                          <a:pt x="4960985" y="592061"/>
                          <a:pt x="4739289" y="646331"/>
                        </a:cubicBezTo>
                        <a:cubicBezTo>
                          <a:pt x="4517593" y="700601"/>
                          <a:pt x="4532093" y="624735"/>
                          <a:pt x="4399974" y="646331"/>
                        </a:cubicBezTo>
                        <a:cubicBezTo>
                          <a:pt x="4267856" y="667927"/>
                          <a:pt x="4156263" y="633528"/>
                          <a:pt x="3988346" y="646331"/>
                        </a:cubicBezTo>
                        <a:cubicBezTo>
                          <a:pt x="3820429" y="659134"/>
                          <a:pt x="3708356" y="619498"/>
                          <a:pt x="3504404" y="646331"/>
                        </a:cubicBezTo>
                        <a:cubicBezTo>
                          <a:pt x="3300452" y="673164"/>
                          <a:pt x="3128596" y="575287"/>
                          <a:pt x="2803523" y="646331"/>
                        </a:cubicBezTo>
                        <a:cubicBezTo>
                          <a:pt x="2478450" y="717375"/>
                          <a:pt x="2596613" y="643897"/>
                          <a:pt x="2391895" y="646331"/>
                        </a:cubicBezTo>
                        <a:cubicBezTo>
                          <a:pt x="2187177" y="648765"/>
                          <a:pt x="2017170" y="630709"/>
                          <a:pt x="1763327" y="646331"/>
                        </a:cubicBezTo>
                        <a:cubicBezTo>
                          <a:pt x="1509484" y="661953"/>
                          <a:pt x="1438592" y="646274"/>
                          <a:pt x="1351699" y="646331"/>
                        </a:cubicBezTo>
                        <a:cubicBezTo>
                          <a:pt x="1264806" y="646388"/>
                          <a:pt x="1043735" y="639421"/>
                          <a:pt x="867757" y="646331"/>
                        </a:cubicBezTo>
                        <a:cubicBezTo>
                          <a:pt x="691779" y="653241"/>
                          <a:pt x="305529" y="582483"/>
                          <a:pt x="0" y="646331"/>
                        </a:cubicBezTo>
                        <a:cubicBezTo>
                          <a:pt x="-2806" y="576162"/>
                          <a:pt x="7305" y="436134"/>
                          <a:pt x="0" y="310239"/>
                        </a:cubicBezTo>
                        <a:cubicBezTo>
                          <a:pt x="-7305" y="184344"/>
                          <a:pt x="18148" y="107428"/>
                          <a:pt x="0" y="0"/>
                        </a:cubicBezTo>
                        <a:close/>
                      </a:path>
                      <a:path w="7231310" h="646331" stroke="0" extrusionOk="0">
                        <a:moveTo>
                          <a:pt x="0" y="0"/>
                        </a:moveTo>
                        <a:cubicBezTo>
                          <a:pt x="147162" y="-65766"/>
                          <a:pt x="352430" y="2846"/>
                          <a:pt x="556255" y="0"/>
                        </a:cubicBezTo>
                        <a:cubicBezTo>
                          <a:pt x="760080" y="-2846"/>
                          <a:pt x="924073" y="62671"/>
                          <a:pt x="1112509" y="0"/>
                        </a:cubicBezTo>
                        <a:cubicBezTo>
                          <a:pt x="1300945" y="-62671"/>
                          <a:pt x="1584484" y="39523"/>
                          <a:pt x="1741077" y="0"/>
                        </a:cubicBezTo>
                        <a:cubicBezTo>
                          <a:pt x="1897670" y="-39523"/>
                          <a:pt x="1912220" y="29544"/>
                          <a:pt x="2080392" y="0"/>
                        </a:cubicBezTo>
                        <a:cubicBezTo>
                          <a:pt x="2248564" y="-29544"/>
                          <a:pt x="2436238" y="35319"/>
                          <a:pt x="2781273" y="0"/>
                        </a:cubicBezTo>
                        <a:cubicBezTo>
                          <a:pt x="3126308" y="-35319"/>
                          <a:pt x="2999244" y="372"/>
                          <a:pt x="3120588" y="0"/>
                        </a:cubicBezTo>
                        <a:cubicBezTo>
                          <a:pt x="3241933" y="-372"/>
                          <a:pt x="3589846" y="61514"/>
                          <a:pt x="3821469" y="0"/>
                        </a:cubicBezTo>
                        <a:cubicBezTo>
                          <a:pt x="4053092" y="-61514"/>
                          <a:pt x="4193168" y="37440"/>
                          <a:pt x="4450037" y="0"/>
                        </a:cubicBezTo>
                        <a:cubicBezTo>
                          <a:pt x="4706906" y="-37440"/>
                          <a:pt x="4891268" y="61388"/>
                          <a:pt x="5006292" y="0"/>
                        </a:cubicBezTo>
                        <a:cubicBezTo>
                          <a:pt x="5121316" y="-61388"/>
                          <a:pt x="5298153" y="24633"/>
                          <a:pt x="5562546" y="0"/>
                        </a:cubicBezTo>
                        <a:cubicBezTo>
                          <a:pt x="5826939" y="-24633"/>
                          <a:pt x="6000850" y="25656"/>
                          <a:pt x="6118801" y="0"/>
                        </a:cubicBezTo>
                        <a:cubicBezTo>
                          <a:pt x="6236753" y="-25656"/>
                          <a:pt x="6771338" y="87070"/>
                          <a:pt x="7231310" y="0"/>
                        </a:cubicBezTo>
                        <a:cubicBezTo>
                          <a:pt x="7236873" y="112900"/>
                          <a:pt x="7231108" y="239786"/>
                          <a:pt x="7231310" y="329629"/>
                        </a:cubicBezTo>
                        <a:cubicBezTo>
                          <a:pt x="7231512" y="419472"/>
                          <a:pt x="7224861" y="524271"/>
                          <a:pt x="7231310" y="646331"/>
                        </a:cubicBezTo>
                        <a:cubicBezTo>
                          <a:pt x="7031943" y="697413"/>
                          <a:pt x="6907856" y="604536"/>
                          <a:pt x="6747368" y="646331"/>
                        </a:cubicBezTo>
                        <a:cubicBezTo>
                          <a:pt x="6586880" y="688126"/>
                          <a:pt x="6323022" y="572940"/>
                          <a:pt x="6118801" y="646331"/>
                        </a:cubicBezTo>
                        <a:cubicBezTo>
                          <a:pt x="5914580" y="719722"/>
                          <a:pt x="5699078" y="572837"/>
                          <a:pt x="5417920" y="646331"/>
                        </a:cubicBezTo>
                        <a:cubicBezTo>
                          <a:pt x="5136762" y="719825"/>
                          <a:pt x="4900179" y="582228"/>
                          <a:pt x="4717039" y="646331"/>
                        </a:cubicBezTo>
                        <a:cubicBezTo>
                          <a:pt x="4533899" y="710434"/>
                          <a:pt x="4330233" y="645861"/>
                          <a:pt x="4233098" y="646331"/>
                        </a:cubicBezTo>
                        <a:cubicBezTo>
                          <a:pt x="4135963" y="646801"/>
                          <a:pt x="3903229" y="626900"/>
                          <a:pt x="3676843" y="646331"/>
                        </a:cubicBezTo>
                        <a:cubicBezTo>
                          <a:pt x="3450458" y="665762"/>
                          <a:pt x="3345290" y="610470"/>
                          <a:pt x="3120588" y="646331"/>
                        </a:cubicBezTo>
                        <a:cubicBezTo>
                          <a:pt x="2895887" y="682192"/>
                          <a:pt x="2567875" y="646196"/>
                          <a:pt x="2419708" y="646331"/>
                        </a:cubicBezTo>
                        <a:cubicBezTo>
                          <a:pt x="2271541" y="646466"/>
                          <a:pt x="1995031" y="624593"/>
                          <a:pt x="1718827" y="646331"/>
                        </a:cubicBezTo>
                        <a:cubicBezTo>
                          <a:pt x="1442623" y="668069"/>
                          <a:pt x="1538283" y="611281"/>
                          <a:pt x="1379511" y="646331"/>
                        </a:cubicBezTo>
                        <a:cubicBezTo>
                          <a:pt x="1220739" y="681381"/>
                          <a:pt x="1001526" y="635225"/>
                          <a:pt x="823257" y="646331"/>
                        </a:cubicBezTo>
                        <a:cubicBezTo>
                          <a:pt x="644988" y="657437"/>
                          <a:pt x="297686" y="585506"/>
                          <a:pt x="0" y="646331"/>
                        </a:cubicBezTo>
                        <a:cubicBezTo>
                          <a:pt x="-25066" y="514327"/>
                          <a:pt x="12414" y="459531"/>
                          <a:pt x="0" y="323166"/>
                        </a:cubicBezTo>
                        <a:cubicBezTo>
                          <a:pt x="-12414" y="186801"/>
                          <a:pt x="17019" y="14332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pip install chromadb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chroma run --port 8765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会自动创建目录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chroma_data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存储数据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2674E1-D011-344B-AAF4-72D608B44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5" y="3915607"/>
            <a:ext cx="7780694" cy="24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4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CD586-E1A6-32FF-BF62-820CFDA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Client/Server Mode Example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7C72D30-DAD3-757A-349D-80393602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import chromadb, json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client </a:t>
            </a:r>
            <a:r>
              <a:rPr lang="fr-FR" altLang="zh-CN" sz="3700" dirty="0">
                <a:latin typeface="Consolas" panose="020B0609020204030204" pitchFamily="49" charset="0"/>
              </a:rPr>
              <a:t>= </a:t>
            </a:r>
            <a:r>
              <a:rPr lang="fr-FR" altLang="zh-CN" sz="3700" b="1" dirty="0">
                <a:highlight>
                  <a:srgbClr val="FFFF00"/>
                </a:highlight>
                <a:latin typeface="Consolas" panose="020B0609020204030204" pitchFamily="49" charset="0"/>
              </a:rPr>
              <a:t>chromadb.HttpClient(host="localhost", port=8765, ssl=False)</a:t>
            </a:r>
            <a:endParaRPr lang="en-US" altLang="zh-CN" sz="3700" b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collection = client.get_or_create_collection("</a:t>
            </a:r>
            <a:r>
              <a:rPr lang="en-US" altLang="zh-CN" sz="3700" dirty="0" err="1">
                <a:latin typeface="Consolas" panose="020B0609020204030204" pitchFamily="49" charset="0"/>
              </a:rPr>
              <a:t>my_collection</a:t>
            </a:r>
            <a:r>
              <a:rPr lang="en-US" altLang="zh-CN" sz="37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CN" sz="3700" dirty="0" err="1">
                <a:latin typeface="Consolas" panose="020B0609020204030204" pitchFamily="49" charset="0"/>
              </a:rPr>
              <a:t>collection.add</a:t>
            </a:r>
            <a:r>
              <a:rPr lang="en-US" altLang="zh-CN" sz="37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documents=[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    "This is a document about pineapple",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    "This is a document about oranges"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],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ids=["id1", "id2"]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results = </a:t>
            </a:r>
            <a:r>
              <a:rPr lang="en-US" altLang="zh-CN" sz="3700" dirty="0" err="1">
                <a:latin typeface="Consolas" panose="020B0609020204030204" pitchFamily="49" charset="0"/>
              </a:rPr>
              <a:t>collection.query</a:t>
            </a:r>
            <a:r>
              <a:rPr lang="en-US" altLang="zh-CN" sz="37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</a:t>
            </a:r>
            <a:r>
              <a:rPr lang="en-US" altLang="zh-CN" sz="3700" dirty="0" err="1">
                <a:latin typeface="Consolas" panose="020B0609020204030204" pitchFamily="49" charset="0"/>
              </a:rPr>
              <a:t>query_texts</a:t>
            </a:r>
            <a:r>
              <a:rPr lang="en-US" altLang="zh-CN" sz="3700" dirty="0">
                <a:latin typeface="Consolas" panose="020B0609020204030204" pitchFamily="49" charset="0"/>
              </a:rPr>
              <a:t>=["This is a query document about </a:t>
            </a:r>
            <a:r>
              <a:rPr lang="en-US" altLang="zh-CN" sz="3700" dirty="0" err="1">
                <a:latin typeface="Consolas" panose="020B0609020204030204" pitchFamily="49" charset="0"/>
              </a:rPr>
              <a:t>hawaii</a:t>
            </a:r>
            <a:r>
              <a:rPr lang="en-US" altLang="zh-CN" sz="3700" dirty="0">
                <a:latin typeface="Consolas" panose="020B0609020204030204" pitchFamily="49" charset="0"/>
              </a:rPr>
              <a:t>"], </a:t>
            </a:r>
            <a:r>
              <a:rPr lang="en-US" altLang="zh-CN" sz="3700" dirty="0">
                <a:solidFill>
                  <a:srgbClr val="00B050"/>
                </a:solidFill>
                <a:latin typeface="Consolas" panose="020B0609020204030204" pitchFamily="49" charset="0"/>
              </a:rPr>
              <a:t># Chroma will embed this for you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    </a:t>
            </a:r>
            <a:r>
              <a:rPr lang="en-US" altLang="zh-CN" sz="3700" dirty="0" err="1">
                <a:latin typeface="Consolas" panose="020B0609020204030204" pitchFamily="49" charset="0"/>
              </a:rPr>
              <a:t>n_results</a:t>
            </a:r>
            <a:r>
              <a:rPr lang="en-US" altLang="zh-CN" sz="3700" dirty="0">
                <a:latin typeface="Consolas" panose="020B0609020204030204" pitchFamily="49" charset="0"/>
              </a:rPr>
              <a:t>=2 </a:t>
            </a:r>
            <a:r>
              <a:rPr lang="en-US" altLang="zh-CN" sz="3700" dirty="0">
                <a:solidFill>
                  <a:srgbClr val="00B050"/>
                </a:solidFill>
                <a:latin typeface="Consolas" panose="020B0609020204030204" pitchFamily="49" charset="0"/>
              </a:rPr>
              <a:t># how many results to return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3700" dirty="0">
                <a:latin typeface="Consolas" panose="020B0609020204030204" pitchFamily="49" charset="0"/>
              </a:rPr>
              <a:t>print(</a:t>
            </a:r>
            <a:r>
              <a:rPr lang="en-US" altLang="zh-CN" sz="3700" dirty="0" err="1">
                <a:latin typeface="Consolas" panose="020B0609020204030204" pitchFamily="49" charset="0"/>
              </a:rPr>
              <a:t>json.dumps</a:t>
            </a:r>
            <a:r>
              <a:rPr lang="en-US" altLang="zh-CN" sz="3700" dirty="0">
                <a:latin typeface="Consolas" panose="020B0609020204030204" pitchFamily="49" charset="0"/>
              </a:rPr>
              <a:t>(results, indent=2))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2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F5895-CF15-C56C-1DC8-CC78A243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Telemetry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889BAF-6879-D27C-69CA-CE711D8F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默认情况下，</a:t>
            </a:r>
            <a:r>
              <a:rPr lang="en-US" altLang="zh-CN" dirty="0"/>
              <a:t>Chroma </a:t>
            </a:r>
            <a:r>
              <a:rPr lang="zh-CN" altLang="en-US" dirty="0"/>
              <a:t>会收集部分用户数据，并上传至 </a:t>
            </a:r>
            <a:r>
              <a:rPr lang="en-US" altLang="zh-CN" dirty="0"/>
              <a:t>posthog.com </a:t>
            </a:r>
            <a:r>
              <a:rPr lang="zh-CN" altLang="en-US" dirty="0"/>
              <a:t>服务器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dirty="0"/>
              <a:t>禁止收集用户数据：</a:t>
            </a:r>
            <a:endParaRPr lang="en-US" altLang="zh-CN" dirty="0"/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 将环境变量 </a:t>
            </a:r>
            <a:r>
              <a:rPr lang="en-US" altLang="zh-CN" dirty="0"/>
              <a:t>ANONYMIZED_TELEMETRY </a:t>
            </a:r>
            <a:r>
              <a:rPr lang="zh-CN" altLang="en-US" dirty="0"/>
              <a:t>设置为 </a:t>
            </a:r>
            <a:r>
              <a:rPr lang="en-US" altLang="zh-CN" dirty="0"/>
              <a:t>False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将 </a:t>
            </a:r>
            <a:r>
              <a:rPr lang="en-US" altLang="zh-CN" dirty="0"/>
              <a:t>Client </a:t>
            </a:r>
            <a:r>
              <a:rPr lang="zh-CN" altLang="en-US" dirty="0"/>
              <a:t>对象的 </a:t>
            </a:r>
            <a:r>
              <a:rPr lang="en-US" altLang="zh-CN" dirty="0"/>
              <a:t>Settings </a:t>
            </a:r>
            <a:r>
              <a:rPr lang="zh-CN" altLang="en-US" dirty="0"/>
              <a:t>中将 </a:t>
            </a:r>
            <a:r>
              <a:rPr lang="en-US" altLang="zh-CN" dirty="0"/>
              <a:t>anonymized_telemetry </a:t>
            </a:r>
            <a:r>
              <a:rPr lang="zh-CN" altLang="en-US" dirty="0"/>
              <a:t>设置为 </a:t>
            </a:r>
            <a:r>
              <a:rPr lang="en-US" altLang="zh-CN" dirty="0"/>
              <a:t>False</a:t>
            </a:r>
            <a:endParaRPr lang="en-US" altLang="zh-CN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from chromadb.config import Settings</a:t>
            </a:r>
          </a:p>
          <a:p>
            <a:pPr marL="914400" lvl="2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client = chromadb.Client(Settings(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</a:rPr>
              <a:t>anonymized_telemetry=False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  <a:p>
            <a:pPr marL="914400" lvl="2" indent="0">
              <a:buNone/>
            </a:pP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# or if using PersistentClient</a:t>
            </a:r>
          </a:p>
          <a:p>
            <a:pPr marL="914400" lvl="2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client = chromadb.PersistentClient(</a:t>
            </a:r>
          </a:p>
          <a:p>
            <a:pPr marL="914400" lvl="2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path="/path/to/save/to",</a:t>
            </a:r>
          </a:p>
          <a:p>
            <a:pPr marL="914400" lvl="2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settings=Settings(</a:t>
            </a:r>
            <a:r>
              <a:rPr lang="en-US" altLang="zh-CN" sz="1600" dirty="0">
                <a:highlight>
                  <a:srgbClr val="FFFF00"/>
                </a:highlight>
                <a:latin typeface="Consolas" panose="020B0609020204030204" pitchFamily="49" charset="0"/>
              </a:rPr>
              <a:t>anonymized_telemetry=False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参看：</a:t>
            </a:r>
            <a:r>
              <a:rPr lang="en-US" altLang="zh-CN" dirty="0">
                <a:hlinkClick r:id="rId3"/>
              </a:rPr>
              <a:t>https://docs.trychroma.com/telemetry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42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1161</Words>
  <Application>Microsoft Office PowerPoint</Application>
  <PresentationFormat>宽屏</PresentationFormat>
  <Paragraphs>156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Inter</vt:lpstr>
      <vt:lpstr>等线</vt:lpstr>
      <vt:lpstr>等线 Light</vt:lpstr>
      <vt:lpstr>Arial</vt:lpstr>
      <vt:lpstr>Consolas</vt:lpstr>
      <vt:lpstr>Wingdings</vt:lpstr>
      <vt:lpstr>Office 主题​​</vt:lpstr>
      <vt:lpstr>Chroma</vt:lpstr>
      <vt:lpstr>Introduction</vt:lpstr>
      <vt:lpstr>How It Works?</vt:lpstr>
      <vt:lpstr>Installation / Deployment</vt:lpstr>
      <vt:lpstr>Standalone Example: in Memory</vt:lpstr>
      <vt:lpstr>Standalone Example: Persistent</vt:lpstr>
      <vt:lpstr>Install and Start Chroma Server</vt:lpstr>
      <vt:lpstr>Client/Server Mode Example</vt:lpstr>
      <vt:lpstr>Telemetry</vt:lpstr>
      <vt:lpstr>Chroma for LangChain</vt:lpstr>
      <vt:lpstr>Retriever</vt:lpstr>
      <vt:lpstr>RAG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Pangle Zhang</dc:creator>
  <cp:lastModifiedBy>Pangle Zhang</cp:lastModifiedBy>
  <cp:revision>63</cp:revision>
  <dcterms:created xsi:type="dcterms:W3CDTF">2024-10-29T05:52:03Z</dcterms:created>
  <dcterms:modified xsi:type="dcterms:W3CDTF">2025-03-14T06:37:47Z</dcterms:modified>
</cp:coreProperties>
</file>