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3B539-F4D7-7831-C813-65D20E251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0D2BEE-482A-C4F2-5C28-8965785D7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6E720-670D-5E71-6EC0-AAEBA39B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2018-975A-4DE3-A7F2-594EDF50CA3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8F4DE-EFD4-8534-F0D4-ED634D9E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B23C6-CA75-BBA8-7F91-2D1E437C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E8A0-A01A-461E-82E1-2B15916B3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5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FB261-DC47-3E34-AA65-BA12DD74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10B432-7BE4-482C-58F0-A58D06D0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FBAAC-538E-478C-C6E3-31C646E4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2018-975A-4DE3-A7F2-594EDF50CA3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98483-209E-3953-3E74-0473CE15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94413-E693-011F-D0C9-42161043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E8A0-A01A-461E-82E1-2B15916B3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1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77BE9E-7904-FE72-3F87-97B0171AC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E9817-EDB0-1850-9F78-D3537D229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4FA07-981E-0A97-7F0C-F253BA5D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2018-975A-4DE3-A7F2-594EDF50CA3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7F900-98FD-5DB2-082D-9D066074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30CB3-E82E-6A75-CFAF-F3838270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E8A0-A01A-461E-82E1-2B15916B3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3D420-267D-036A-15DC-5934970E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5E513-003C-8DD6-6ACC-A0794377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23203-F788-86A6-2467-AEBD865A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2018-975A-4DE3-A7F2-594EDF50CA3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68FF7-CCDB-8AFD-542B-14B6161A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EEF91-5FB4-C866-8139-EBDF15EC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E8A0-A01A-461E-82E1-2B15916B3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5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18829-881E-3091-CBA4-CEBC867A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915E6-FBFF-333C-7AF6-74125A65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77F41-1447-ABAF-CE42-F3C64BC9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2018-975A-4DE3-A7F2-594EDF50CA3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B7195-2533-726B-2DC4-6E4C0B79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54951-24AB-6322-61A8-50BA7E9A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E8A0-A01A-461E-82E1-2B15916B3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2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51281-5435-AC2E-21BC-83C8F236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082E7-F205-5CFB-730D-22A551BE1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C71856-7454-CEF1-3FCA-42FD9413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0593B8-27E2-4A3D-81FD-60229567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2018-975A-4DE3-A7F2-594EDF50CA3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CEAB6-28B1-44AA-7955-9CA5BD21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B747E-CE62-5865-8714-17F44776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E8A0-A01A-461E-82E1-2B15916B3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8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B0010-1B41-CBF6-D7B7-AEB62F63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331D4-4EBE-918E-8BBA-1DA18CCB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843FC7-97D1-C5D8-D807-8BA8F8D82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7C65D4-979C-6F13-3EE2-4161847E4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0E48EB-15B3-2FAD-CF93-EE8E4A0F6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FC6D06-C313-F27E-A98C-4D58B253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2018-975A-4DE3-A7F2-594EDF50CA3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5E7BEA-BDF7-BCC8-875D-E59618DB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F05F19-D80C-32DB-F82C-77702F6B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E8A0-A01A-461E-82E1-2B15916B3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77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05106-E3A7-E3F4-204A-7957FCBB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0F3163-37FC-B5FC-FE14-CE191AF8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2018-975A-4DE3-A7F2-594EDF50CA3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FACCC9-B884-51E2-7905-EAF62542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934DC8-0592-1113-B68F-962CAAC7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E8A0-A01A-461E-82E1-2B15916B3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7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309E0C-55C3-3E61-21C1-4BC7384E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2018-975A-4DE3-A7F2-594EDF50CA3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4E5DC0-1407-4655-14DB-14FAE447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29F73D-FA56-8A93-1BF6-56D5CE6F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E8A0-A01A-461E-82E1-2B15916B3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33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ADC21-CDCF-B71D-C576-5A8E1399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35FD9-43DA-C6FB-CB2F-D587461B8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9FB5C-5555-8C78-F6A0-67DE73C75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0DE5A-CC04-369F-FB78-C55EA0D6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2018-975A-4DE3-A7F2-594EDF50CA3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7318DD-2DF6-722A-D607-BB6EFAD0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18790F-EBE7-F649-0E28-61EEA1FC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E8A0-A01A-461E-82E1-2B15916B3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8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D3C9E-B50C-C9D2-2E35-0DE1BAD8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CA6F7E-800F-BBEB-2AE2-7604AE5F7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87531-DD25-94B0-CBF1-196970B6E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E961BF-3CB1-793B-F618-B6FD125E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2018-975A-4DE3-A7F2-594EDF50CA3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8EC61-E53E-4258-EA37-468B148F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B0498-536F-99E7-3345-D9B98684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CE8A0-A01A-461E-82E1-2B15916B3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0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52C6BD-3615-A21D-C118-37FE4676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D3170-D94B-A7EF-4C40-DA8F7F93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DDFB7-050E-8AC3-F5EA-733A4532E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B2018-975A-4DE3-A7F2-594EDF50CA3A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A49CB-2435-E04E-F48F-F7CBFEAEC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F75A4-B666-D804-0EF9-B3C0A7326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CE8A0-A01A-461E-82E1-2B15916B3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6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docs/concepts/" TargetMode="External"/><Relationship Id="rId2" Type="http://schemas.openxmlformats.org/officeDocument/2006/relationships/hyperlink" Target="https://python.langchain.com/docs/introduc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docs/integrations/llms/ollama/" TargetMode="External"/><Relationship Id="rId2" Type="http://schemas.openxmlformats.org/officeDocument/2006/relationships/hyperlink" Target="https://python.langchain.com/docs/integrations/llms/opena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api_reference/core/documents/langchain_core.documents.base.Document.html" TargetMode="External"/><Relationship Id="rId2" Type="http://schemas.openxmlformats.org/officeDocument/2006/relationships/hyperlink" Target="https://python.langchain.com/docs/concepts/text_splitt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ython.langchain.com/docs/concepts/vectorstores/" TargetMode="External"/><Relationship Id="rId4" Type="http://schemas.openxmlformats.org/officeDocument/2006/relationships/hyperlink" Target="https://python.langchain.com/docs/concepts/embedding_model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7BC2F-584A-FA2A-A76A-CEE428F72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LangChain Learning Notes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DB389C-F694-6967-5B65-2C3F775DA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2024-10-25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09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36271-6D27-C482-7BAE-334E3A52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7476B-C7C0-00D0-EE00-18D0AC1D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https://python.langchain.com/docs/introduction/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https://python.langchain.com/docs/concepts/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18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6DD3C-9838-5C3E-F7CF-5D1E5834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C49A4-0015-AD66-F44B-1C6F8965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1C1E21"/>
                </a:solidFill>
                <a:effectLst/>
                <a:latin typeface="Public Sans"/>
              </a:rPr>
              <a:t>LangChain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Public Sans"/>
              </a:rPr>
              <a:t> is a framework for developing applications powered by large language models (LLMs).</a:t>
            </a:r>
          </a:p>
          <a:p>
            <a:r>
              <a:rPr lang="en-US" altLang="zh-CN" dirty="0">
                <a:solidFill>
                  <a:srgbClr val="1C1E21"/>
                </a:solidFill>
                <a:latin typeface="Public Sans"/>
              </a:rPr>
              <a:t>Ecosystem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  <a:latin typeface="Public Sans"/>
              </a:rPr>
              <a:t> LangChain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trike="sngStrike" dirty="0">
                <a:solidFill>
                  <a:srgbClr val="1C1E21"/>
                </a:solidFill>
                <a:latin typeface="Public Sans"/>
              </a:rPr>
              <a:t> LangGraph Cloud (</a:t>
            </a:r>
            <a:r>
              <a:rPr lang="zh-CN" altLang="en-US" strike="sngStrike" dirty="0">
                <a:solidFill>
                  <a:srgbClr val="1C1E21"/>
                </a:solidFill>
                <a:latin typeface="Public Sans"/>
              </a:rPr>
              <a:t>商用</a:t>
            </a:r>
            <a:r>
              <a:rPr lang="en-US" altLang="zh-CN" strike="sngStrike" dirty="0">
                <a:solidFill>
                  <a:srgbClr val="1C1E21"/>
                </a:solidFill>
                <a:latin typeface="Public Sans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trike="sngStrike" dirty="0">
                <a:solidFill>
                  <a:srgbClr val="1C1E21"/>
                </a:solidFill>
                <a:latin typeface="Public Sans"/>
              </a:rPr>
              <a:t>LangSmith (</a:t>
            </a:r>
            <a:r>
              <a:rPr lang="zh-CN" altLang="en-US" strike="sngStrike" dirty="0">
                <a:solidFill>
                  <a:srgbClr val="1C1E21"/>
                </a:solidFill>
                <a:latin typeface="Public Sans"/>
              </a:rPr>
              <a:t>商用</a:t>
            </a:r>
            <a:r>
              <a:rPr lang="en-US" altLang="zh-CN" strike="sngStrike" dirty="0">
                <a:solidFill>
                  <a:srgbClr val="1C1E21"/>
                </a:solidFill>
                <a:latin typeface="Public Sans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C1E21"/>
                </a:solidFill>
                <a:latin typeface="Public Sans"/>
              </a:rPr>
              <a:t> Integrations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trike="sngStrike" dirty="0">
                <a:solidFill>
                  <a:srgbClr val="1C1E21"/>
                </a:solidFill>
                <a:latin typeface="Public Sans"/>
              </a:rPr>
              <a:t> LangGraph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408E1C-D93D-2718-B306-7EE1847D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464" y="2378075"/>
            <a:ext cx="6124575" cy="4114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20066AD-B3F9-F251-8576-76B267D75707}"/>
              </a:ext>
            </a:extLst>
          </p:cNvPr>
          <p:cNvSpPr/>
          <p:nvPr/>
        </p:nvSpPr>
        <p:spPr>
          <a:xfrm>
            <a:off x="6098796" y="5033394"/>
            <a:ext cx="2004969" cy="1224793"/>
          </a:xfrm>
          <a:custGeom>
            <a:avLst/>
            <a:gdLst>
              <a:gd name="connsiteX0" fmla="*/ 0 w 2004969"/>
              <a:gd name="connsiteY0" fmla="*/ 0 h 1224793"/>
              <a:gd name="connsiteX1" fmla="*/ 461143 w 2004969"/>
              <a:gd name="connsiteY1" fmla="*/ 0 h 1224793"/>
              <a:gd name="connsiteX2" fmla="*/ 922286 w 2004969"/>
              <a:gd name="connsiteY2" fmla="*/ 0 h 1224793"/>
              <a:gd name="connsiteX3" fmla="*/ 1403478 w 2004969"/>
              <a:gd name="connsiteY3" fmla="*/ 0 h 1224793"/>
              <a:gd name="connsiteX4" fmla="*/ 2004969 w 2004969"/>
              <a:gd name="connsiteY4" fmla="*/ 0 h 1224793"/>
              <a:gd name="connsiteX5" fmla="*/ 2004969 w 2004969"/>
              <a:gd name="connsiteY5" fmla="*/ 408264 h 1224793"/>
              <a:gd name="connsiteX6" fmla="*/ 2004969 w 2004969"/>
              <a:gd name="connsiteY6" fmla="*/ 841025 h 1224793"/>
              <a:gd name="connsiteX7" fmla="*/ 2004969 w 2004969"/>
              <a:gd name="connsiteY7" fmla="*/ 1224793 h 1224793"/>
              <a:gd name="connsiteX8" fmla="*/ 1503727 w 2004969"/>
              <a:gd name="connsiteY8" fmla="*/ 1224793 h 1224793"/>
              <a:gd name="connsiteX9" fmla="*/ 1062634 w 2004969"/>
              <a:gd name="connsiteY9" fmla="*/ 1224793 h 1224793"/>
              <a:gd name="connsiteX10" fmla="*/ 561391 w 2004969"/>
              <a:gd name="connsiteY10" fmla="*/ 1224793 h 1224793"/>
              <a:gd name="connsiteX11" fmla="*/ 0 w 2004969"/>
              <a:gd name="connsiteY11" fmla="*/ 1224793 h 1224793"/>
              <a:gd name="connsiteX12" fmla="*/ 0 w 2004969"/>
              <a:gd name="connsiteY12" fmla="*/ 792033 h 1224793"/>
              <a:gd name="connsiteX13" fmla="*/ 0 w 2004969"/>
              <a:gd name="connsiteY13" fmla="*/ 359273 h 1224793"/>
              <a:gd name="connsiteX14" fmla="*/ 0 w 2004969"/>
              <a:gd name="connsiteY14" fmla="*/ 0 h 122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4969" h="1224793" fill="none" extrusionOk="0">
                <a:moveTo>
                  <a:pt x="0" y="0"/>
                </a:moveTo>
                <a:cubicBezTo>
                  <a:pt x="109134" y="-39315"/>
                  <a:pt x="351812" y="54896"/>
                  <a:pt x="461143" y="0"/>
                </a:cubicBezTo>
                <a:cubicBezTo>
                  <a:pt x="570474" y="-54896"/>
                  <a:pt x="712170" y="31406"/>
                  <a:pt x="922286" y="0"/>
                </a:cubicBezTo>
                <a:cubicBezTo>
                  <a:pt x="1132402" y="-31406"/>
                  <a:pt x="1173333" y="36584"/>
                  <a:pt x="1403478" y="0"/>
                </a:cubicBezTo>
                <a:cubicBezTo>
                  <a:pt x="1633623" y="-36584"/>
                  <a:pt x="1735760" y="48031"/>
                  <a:pt x="2004969" y="0"/>
                </a:cubicBezTo>
                <a:cubicBezTo>
                  <a:pt x="2021295" y="130736"/>
                  <a:pt x="2001879" y="326135"/>
                  <a:pt x="2004969" y="408264"/>
                </a:cubicBezTo>
                <a:cubicBezTo>
                  <a:pt x="2008059" y="490393"/>
                  <a:pt x="1969928" y="678319"/>
                  <a:pt x="2004969" y="841025"/>
                </a:cubicBezTo>
                <a:cubicBezTo>
                  <a:pt x="2040010" y="1003731"/>
                  <a:pt x="1983944" y="1121312"/>
                  <a:pt x="2004969" y="1224793"/>
                </a:cubicBezTo>
                <a:cubicBezTo>
                  <a:pt x="1852191" y="1273631"/>
                  <a:pt x="1705071" y="1212388"/>
                  <a:pt x="1503727" y="1224793"/>
                </a:cubicBezTo>
                <a:cubicBezTo>
                  <a:pt x="1302383" y="1237198"/>
                  <a:pt x="1157938" y="1188312"/>
                  <a:pt x="1062634" y="1224793"/>
                </a:cubicBezTo>
                <a:cubicBezTo>
                  <a:pt x="967330" y="1261274"/>
                  <a:pt x="777486" y="1195123"/>
                  <a:pt x="561391" y="1224793"/>
                </a:cubicBezTo>
                <a:cubicBezTo>
                  <a:pt x="345296" y="1254463"/>
                  <a:pt x="149247" y="1204984"/>
                  <a:pt x="0" y="1224793"/>
                </a:cubicBezTo>
                <a:cubicBezTo>
                  <a:pt x="-37114" y="1101537"/>
                  <a:pt x="38903" y="896269"/>
                  <a:pt x="0" y="792033"/>
                </a:cubicBezTo>
                <a:cubicBezTo>
                  <a:pt x="-38903" y="687797"/>
                  <a:pt x="24929" y="503434"/>
                  <a:pt x="0" y="359273"/>
                </a:cubicBezTo>
                <a:cubicBezTo>
                  <a:pt x="-24929" y="215112"/>
                  <a:pt x="19828" y="80788"/>
                  <a:pt x="0" y="0"/>
                </a:cubicBezTo>
                <a:close/>
              </a:path>
              <a:path w="2004969" h="1224793" stroke="0" extrusionOk="0">
                <a:moveTo>
                  <a:pt x="0" y="0"/>
                </a:moveTo>
                <a:cubicBezTo>
                  <a:pt x="101374" y="-28771"/>
                  <a:pt x="335503" y="3351"/>
                  <a:pt x="461143" y="0"/>
                </a:cubicBezTo>
                <a:cubicBezTo>
                  <a:pt x="586783" y="-3351"/>
                  <a:pt x="754312" y="25958"/>
                  <a:pt x="982435" y="0"/>
                </a:cubicBezTo>
                <a:cubicBezTo>
                  <a:pt x="1210558" y="-25958"/>
                  <a:pt x="1327977" y="5055"/>
                  <a:pt x="1483677" y="0"/>
                </a:cubicBezTo>
                <a:cubicBezTo>
                  <a:pt x="1639377" y="-5055"/>
                  <a:pt x="1877987" y="27533"/>
                  <a:pt x="2004969" y="0"/>
                </a:cubicBezTo>
                <a:cubicBezTo>
                  <a:pt x="2050767" y="95227"/>
                  <a:pt x="1978076" y="290678"/>
                  <a:pt x="2004969" y="420512"/>
                </a:cubicBezTo>
                <a:cubicBezTo>
                  <a:pt x="2031862" y="550346"/>
                  <a:pt x="1969617" y="706358"/>
                  <a:pt x="2004969" y="853272"/>
                </a:cubicBezTo>
                <a:cubicBezTo>
                  <a:pt x="2040321" y="1000186"/>
                  <a:pt x="1995058" y="1064197"/>
                  <a:pt x="2004969" y="1224793"/>
                </a:cubicBezTo>
                <a:cubicBezTo>
                  <a:pt x="1901585" y="1246551"/>
                  <a:pt x="1658365" y="1210032"/>
                  <a:pt x="1563876" y="1224793"/>
                </a:cubicBezTo>
                <a:cubicBezTo>
                  <a:pt x="1469387" y="1239554"/>
                  <a:pt x="1262829" y="1166343"/>
                  <a:pt x="1062634" y="1224793"/>
                </a:cubicBezTo>
                <a:cubicBezTo>
                  <a:pt x="862439" y="1283243"/>
                  <a:pt x="829112" y="1183952"/>
                  <a:pt x="621540" y="1224793"/>
                </a:cubicBezTo>
                <a:cubicBezTo>
                  <a:pt x="413968" y="1265634"/>
                  <a:pt x="175385" y="1167677"/>
                  <a:pt x="0" y="1224793"/>
                </a:cubicBezTo>
                <a:cubicBezTo>
                  <a:pt x="-10285" y="1127201"/>
                  <a:pt x="6386" y="930409"/>
                  <a:pt x="0" y="816529"/>
                </a:cubicBezTo>
                <a:cubicBezTo>
                  <a:pt x="-6386" y="702649"/>
                  <a:pt x="16608" y="562710"/>
                  <a:pt x="0" y="420512"/>
                </a:cubicBezTo>
                <a:cubicBezTo>
                  <a:pt x="-16608" y="278314"/>
                  <a:pt x="33713" y="110255"/>
                  <a:pt x="0" y="0"/>
                </a:cubicBezTo>
                <a:close/>
              </a:path>
            </a:pathLst>
          </a:custGeom>
          <a:solidFill>
            <a:srgbClr val="FF0000">
              <a:alpha val="12000"/>
            </a:srgbClr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47448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FC9DEFB6-9082-65AB-7682-8D3A90F3EC5E}"/>
              </a:ext>
            </a:extLst>
          </p:cNvPr>
          <p:cNvCxnSpPr>
            <a:cxnSpLocks/>
          </p:cNvCxnSpPr>
          <p:nvPr/>
        </p:nvCxnSpPr>
        <p:spPr>
          <a:xfrm>
            <a:off x="3011648" y="3395444"/>
            <a:ext cx="3003258" cy="1856064"/>
          </a:xfrm>
          <a:prstGeom prst="curvedConnector3">
            <a:avLst>
              <a:gd name="adj1" fmla="val 4273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1642B90-A958-6655-2DB8-0A0B70519678}"/>
              </a:ext>
            </a:extLst>
          </p:cNvPr>
          <p:cNvSpPr txBox="1"/>
          <p:nvPr/>
        </p:nvSpPr>
        <p:spPr>
          <a:xfrm>
            <a:off x="3449578" y="47689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本文档中我们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仅关心这一个框架</a:t>
            </a:r>
          </a:p>
        </p:txBody>
      </p:sp>
    </p:spTree>
    <p:extLst>
      <p:ext uri="{BB962C8B-B14F-4D97-AF65-F5344CB8AC3E}">
        <p14:creationId xmlns:p14="http://schemas.microsoft.com/office/powerpoint/2010/main" val="8758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1A0B3-7F77-F124-E0DC-13C064D6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LangChain Framework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14BA6-B20A-B5ED-0BCC-D7F06DDE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langchain-core: </a:t>
            </a:r>
          </a:p>
          <a:p>
            <a:pPr marL="457200" lvl="1" indent="0">
              <a:buNone/>
            </a:pPr>
            <a:r>
              <a:rPr lang="en-US" altLang="zh-CN" i="1" dirty="0"/>
              <a:t>Base abstractions and LangChain Expression Language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langchain-community</a:t>
            </a:r>
          </a:p>
          <a:p>
            <a:pPr marL="457200" lvl="1" indent="0">
              <a:buNone/>
            </a:pPr>
            <a:r>
              <a:rPr lang="en-US" altLang="zh-CN" i="1" dirty="0"/>
              <a:t>Third party integrations. </a:t>
            </a:r>
            <a:r>
              <a:rPr lang="zh-CN" altLang="en-US" i="1" dirty="0"/>
              <a:t>第三方集成包，例如：</a:t>
            </a:r>
            <a:r>
              <a:rPr lang="en-US" altLang="zh-CN" i="1" dirty="0">
                <a:hlinkClick r:id="rId2"/>
              </a:rPr>
              <a:t>langchain-</a:t>
            </a:r>
            <a:r>
              <a:rPr lang="en-US" altLang="zh-CN" i="1" dirty="0" err="1">
                <a:hlinkClick r:id="rId2"/>
              </a:rPr>
              <a:t>openai</a:t>
            </a:r>
            <a:r>
              <a:rPr lang="zh-CN" altLang="en-US" i="1" dirty="0"/>
              <a:t>、</a:t>
            </a:r>
            <a:r>
              <a:rPr lang="en-US" altLang="zh-CN" i="1" dirty="0">
                <a:hlinkClick r:id="rId3"/>
              </a:rPr>
              <a:t>langchain-</a:t>
            </a:r>
            <a:r>
              <a:rPr lang="en-US" altLang="zh-CN" i="1" dirty="0" err="1">
                <a:hlinkClick r:id="rId3"/>
              </a:rPr>
              <a:t>ollama</a:t>
            </a:r>
            <a:r>
              <a:rPr lang="en-US" altLang="zh-CN" i="1" dirty="0"/>
              <a:t> </a:t>
            </a:r>
            <a:r>
              <a:rPr lang="zh-CN" altLang="en-US" i="1" dirty="0"/>
              <a:t>等</a:t>
            </a:r>
            <a:r>
              <a:rPr lang="en-US" altLang="zh-CN" i="1" dirty="0"/>
              <a:t>…</a:t>
            </a:r>
          </a:p>
          <a:p>
            <a:pPr>
              <a:spcBef>
                <a:spcPts val="1800"/>
              </a:spcBef>
            </a:pPr>
            <a:r>
              <a:rPr lang="en-US" altLang="zh-CN" dirty="0" err="1"/>
              <a:t>langchain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i="1" dirty="0"/>
              <a:t>Chains, agents, and retrieval strategies that make up an application's cognitive architecture.</a:t>
            </a:r>
          </a:p>
          <a:p>
            <a:pPr marL="228600" lvl="1">
              <a:spcBef>
                <a:spcPts val="1800"/>
              </a:spcBef>
            </a:pPr>
            <a:r>
              <a:rPr lang="en-US" altLang="zh-CN" sz="2800" strike="sngStrike" dirty="0"/>
              <a:t>LangGraph</a:t>
            </a:r>
          </a:p>
          <a:p>
            <a:pPr marL="228600" lvl="1">
              <a:spcBef>
                <a:spcPts val="1800"/>
              </a:spcBef>
            </a:pPr>
            <a:r>
              <a:rPr lang="en-US" altLang="zh-CN" sz="2800" strike="sngStrike" dirty="0"/>
              <a:t>LangServe</a:t>
            </a:r>
          </a:p>
          <a:p>
            <a:pPr marL="228600" lvl="1">
              <a:spcBef>
                <a:spcPts val="1800"/>
              </a:spcBef>
            </a:pPr>
            <a:r>
              <a:rPr lang="en-US" altLang="zh-CN" sz="2800" strike="sngStrike" dirty="0"/>
              <a:t>LangSmith</a:t>
            </a:r>
          </a:p>
        </p:txBody>
      </p:sp>
    </p:spTree>
    <p:extLst>
      <p:ext uri="{BB962C8B-B14F-4D97-AF65-F5344CB8AC3E}">
        <p14:creationId xmlns:p14="http://schemas.microsoft.com/office/powerpoint/2010/main" val="397214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0E919-4F5A-EC93-243C-D9E632C0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Ollama with LangChain Example 1: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5CBF0-4106-E9EB-24A4-E9D8671099D6}"/>
              </a:ext>
            </a:extLst>
          </p:cNvPr>
          <p:cNvSpPr>
            <a:spLocks noGrp="1"/>
          </p:cNvSpPr>
          <p:nvPr>
            <p:ph idx="1"/>
          </p:nvPr>
        </p:nvSpPr>
        <p:spPr>
          <a:ln w="6350"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endParaRPr lang="en-US" altLang="zh-CN" sz="2100" dirty="0"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latin typeface="Consolas" panose="020B0609020204030204" pitchFamily="49" charset="0"/>
              </a:rPr>
              <a:t>from langchain_community.chat_models import ChatOllama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# deprecated in LangChain 0.3.1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latin typeface="Consolas" panose="020B0609020204030204" pitchFamily="49" charset="0"/>
              </a:rPr>
              <a:t>from langchain_core.messages import HumanMessage, SystemMessage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from langchain_core.output_parsers import StrOutputParser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ollama = ChatOllama(model="llama3")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parser = StrOutputParser()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messages = [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SystemMessage(content="Your name is Jack, you are a 23 years old boy."),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HumanMessage(content="What's your name?"),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chain = ollama | parser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# make a chain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answer = chain.invoke(messages)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print(answer)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2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85E60-1597-8C8E-0B3D-D2D74E10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Ollama with LangChain Example 2: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80ADC-E7B9-55F3-A7A6-0832741B96B4}"/>
              </a:ext>
            </a:extLst>
          </p:cNvPr>
          <p:cNvSpPr>
            <a:spLocks noGrp="1"/>
          </p:cNvSpPr>
          <p:nvPr>
            <p:ph idx="1"/>
          </p:nvPr>
        </p:nvSpPr>
        <p:spPr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from langchain_ollama import OllamaLLM</a:t>
            </a:r>
          </a:p>
          <a:p>
            <a:pPr marL="0" indent="0">
              <a:buNone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ollama = OllamaLLM(model="llama3")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answer = ollama.invoke("Your name is Jack, you are a 23 years old boy. What's your gender?")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print(answer)   </a:t>
            </a:r>
            <a:r>
              <a:rPr lang="en-US" altLang="zh-CN" sz="1400" dirty="0">
                <a:solidFill>
                  <a:srgbClr val="00B050"/>
                </a:solidFill>
                <a:latin typeface="Consolas" panose="020B0609020204030204" pitchFamily="49" charset="0"/>
              </a:rPr>
              <a:t># example: Easy one! My gender is male. I'm a 23-year-old guy named Jack.</a:t>
            </a:r>
            <a:endParaRPr lang="zh-CN" altLang="en-U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4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35043-F770-E719-56E5-7D3F8341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RAG: What is RAG?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E653E-CB5D-05E6-5F1E-0D125B71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RAG: Retrieval Augmented Generation</a:t>
            </a:r>
          </a:p>
          <a:p>
            <a:endParaRPr lang="en-US" altLang="zh-CN" dirty="0"/>
          </a:p>
          <a:p>
            <a:r>
              <a:rPr lang="en-US" altLang="zh-CN" dirty="0"/>
              <a:t>RAG is a technique for </a:t>
            </a:r>
            <a:r>
              <a:rPr lang="en-US" altLang="zh-CN" i="1" dirty="0">
                <a:highlight>
                  <a:srgbClr val="FFFF00"/>
                </a:highlight>
              </a:rPr>
              <a:t>augmenting LLM knowledge with additional data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The process of </a:t>
            </a:r>
            <a:r>
              <a:rPr lang="en-US" altLang="zh-CN" i="1" dirty="0">
                <a:highlight>
                  <a:srgbClr val="FFFF00"/>
                </a:highlight>
              </a:rPr>
              <a:t>bringing the appropriate information and inserting it into the model prompt</a:t>
            </a:r>
            <a:r>
              <a:rPr lang="en-US" altLang="zh-CN" dirty="0"/>
              <a:t> is known as Retrieval Augmented Generation (RAG).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8A7FCD0-180B-A39C-54FE-669D993F291E}"/>
              </a:ext>
            </a:extLst>
          </p:cNvPr>
          <p:cNvSpPr/>
          <p:nvPr/>
        </p:nvSpPr>
        <p:spPr>
          <a:xfrm>
            <a:off x="4622334" y="2861103"/>
            <a:ext cx="1921079" cy="478173"/>
          </a:xfrm>
          <a:custGeom>
            <a:avLst/>
            <a:gdLst>
              <a:gd name="connsiteX0" fmla="*/ 0 w 1921079"/>
              <a:gd name="connsiteY0" fmla="*/ 79697 h 478173"/>
              <a:gd name="connsiteX1" fmla="*/ 79697 w 1921079"/>
              <a:gd name="connsiteY1" fmla="*/ 0 h 478173"/>
              <a:gd name="connsiteX2" fmla="*/ 614075 w 1921079"/>
              <a:gd name="connsiteY2" fmla="*/ 0 h 478173"/>
              <a:gd name="connsiteX3" fmla="*/ 1201303 w 1921079"/>
              <a:gd name="connsiteY3" fmla="*/ 0 h 478173"/>
              <a:gd name="connsiteX4" fmla="*/ 1841382 w 1921079"/>
              <a:gd name="connsiteY4" fmla="*/ 0 h 478173"/>
              <a:gd name="connsiteX5" fmla="*/ 1921079 w 1921079"/>
              <a:gd name="connsiteY5" fmla="*/ 79697 h 478173"/>
              <a:gd name="connsiteX6" fmla="*/ 1921079 w 1921079"/>
              <a:gd name="connsiteY6" fmla="*/ 398476 h 478173"/>
              <a:gd name="connsiteX7" fmla="*/ 1841382 w 1921079"/>
              <a:gd name="connsiteY7" fmla="*/ 478173 h 478173"/>
              <a:gd name="connsiteX8" fmla="*/ 1289387 w 1921079"/>
              <a:gd name="connsiteY8" fmla="*/ 478173 h 478173"/>
              <a:gd name="connsiteX9" fmla="*/ 666925 w 1921079"/>
              <a:gd name="connsiteY9" fmla="*/ 478173 h 478173"/>
              <a:gd name="connsiteX10" fmla="*/ 79697 w 1921079"/>
              <a:gd name="connsiteY10" fmla="*/ 478173 h 478173"/>
              <a:gd name="connsiteX11" fmla="*/ 0 w 1921079"/>
              <a:gd name="connsiteY11" fmla="*/ 398476 h 478173"/>
              <a:gd name="connsiteX12" fmla="*/ 0 w 1921079"/>
              <a:gd name="connsiteY12" fmla="*/ 79697 h 47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21079" h="478173" extrusionOk="0">
                <a:moveTo>
                  <a:pt x="0" y="79697"/>
                </a:moveTo>
                <a:cubicBezTo>
                  <a:pt x="-1828" y="37935"/>
                  <a:pt x="34474" y="2443"/>
                  <a:pt x="79697" y="0"/>
                </a:cubicBezTo>
                <a:cubicBezTo>
                  <a:pt x="216331" y="-26596"/>
                  <a:pt x="506602" y="54937"/>
                  <a:pt x="614075" y="0"/>
                </a:cubicBezTo>
                <a:cubicBezTo>
                  <a:pt x="721548" y="-54937"/>
                  <a:pt x="967903" y="31623"/>
                  <a:pt x="1201303" y="0"/>
                </a:cubicBezTo>
                <a:cubicBezTo>
                  <a:pt x="1434703" y="-31623"/>
                  <a:pt x="1522041" y="31604"/>
                  <a:pt x="1841382" y="0"/>
                </a:cubicBezTo>
                <a:cubicBezTo>
                  <a:pt x="1882534" y="2552"/>
                  <a:pt x="1928222" y="28164"/>
                  <a:pt x="1921079" y="79697"/>
                </a:cubicBezTo>
                <a:cubicBezTo>
                  <a:pt x="1951733" y="156926"/>
                  <a:pt x="1887348" y="274616"/>
                  <a:pt x="1921079" y="398476"/>
                </a:cubicBezTo>
                <a:cubicBezTo>
                  <a:pt x="1920573" y="438295"/>
                  <a:pt x="1884703" y="479131"/>
                  <a:pt x="1841382" y="478173"/>
                </a:cubicBezTo>
                <a:cubicBezTo>
                  <a:pt x="1713076" y="517198"/>
                  <a:pt x="1425398" y="418169"/>
                  <a:pt x="1289387" y="478173"/>
                </a:cubicBezTo>
                <a:cubicBezTo>
                  <a:pt x="1153377" y="538177"/>
                  <a:pt x="793317" y="418767"/>
                  <a:pt x="666925" y="478173"/>
                </a:cubicBezTo>
                <a:cubicBezTo>
                  <a:pt x="540533" y="537579"/>
                  <a:pt x="210548" y="445559"/>
                  <a:pt x="79697" y="478173"/>
                </a:cubicBezTo>
                <a:cubicBezTo>
                  <a:pt x="27687" y="473003"/>
                  <a:pt x="843" y="444114"/>
                  <a:pt x="0" y="398476"/>
                </a:cubicBezTo>
                <a:cubicBezTo>
                  <a:pt x="-19522" y="306442"/>
                  <a:pt x="31954" y="167583"/>
                  <a:pt x="0" y="7969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5511553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EDB27E-7B89-8AE9-654F-8C6807EA132C}"/>
              </a:ext>
            </a:extLst>
          </p:cNvPr>
          <p:cNvSpPr txBox="1"/>
          <p:nvPr/>
        </p:nvSpPr>
        <p:spPr>
          <a:xfrm>
            <a:off x="4622334" y="33114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增加，提高，扩大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8CDA35-5040-A978-E6D3-14281FE8C457}"/>
              </a:ext>
            </a:extLst>
          </p:cNvPr>
          <p:cNvSpPr/>
          <p:nvPr/>
        </p:nvSpPr>
        <p:spPr>
          <a:xfrm>
            <a:off x="1956034" y="1825625"/>
            <a:ext cx="1407951" cy="478173"/>
          </a:xfrm>
          <a:custGeom>
            <a:avLst/>
            <a:gdLst>
              <a:gd name="connsiteX0" fmla="*/ 0 w 1407951"/>
              <a:gd name="connsiteY0" fmla="*/ 79697 h 478173"/>
              <a:gd name="connsiteX1" fmla="*/ 79697 w 1407951"/>
              <a:gd name="connsiteY1" fmla="*/ 0 h 478173"/>
              <a:gd name="connsiteX2" fmla="*/ 458426 w 1407951"/>
              <a:gd name="connsiteY2" fmla="*/ 0 h 478173"/>
              <a:gd name="connsiteX3" fmla="*/ 874612 w 1407951"/>
              <a:gd name="connsiteY3" fmla="*/ 0 h 478173"/>
              <a:gd name="connsiteX4" fmla="*/ 1328254 w 1407951"/>
              <a:gd name="connsiteY4" fmla="*/ 0 h 478173"/>
              <a:gd name="connsiteX5" fmla="*/ 1407951 w 1407951"/>
              <a:gd name="connsiteY5" fmla="*/ 79697 h 478173"/>
              <a:gd name="connsiteX6" fmla="*/ 1407951 w 1407951"/>
              <a:gd name="connsiteY6" fmla="*/ 398476 h 478173"/>
              <a:gd name="connsiteX7" fmla="*/ 1328254 w 1407951"/>
              <a:gd name="connsiteY7" fmla="*/ 478173 h 478173"/>
              <a:gd name="connsiteX8" fmla="*/ 937039 w 1407951"/>
              <a:gd name="connsiteY8" fmla="*/ 478173 h 478173"/>
              <a:gd name="connsiteX9" fmla="*/ 495883 w 1407951"/>
              <a:gd name="connsiteY9" fmla="*/ 478173 h 478173"/>
              <a:gd name="connsiteX10" fmla="*/ 79697 w 1407951"/>
              <a:gd name="connsiteY10" fmla="*/ 478173 h 478173"/>
              <a:gd name="connsiteX11" fmla="*/ 0 w 1407951"/>
              <a:gd name="connsiteY11" fmla="*/ 398476 h 478173"/>
              <a:gd name="connsiteX12" fmla="*/ 0 w 1407951"/>
              <a:gd name="connsiteY12" fmla="*/ 79697 h 47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7951" h="478173" extrusionOk="0">
                <a:moveTo>
                  <a:pt x="0" y="79697"/>
                </a:moveTo>
                <a:cubicBezTo>
                  <a:pt x="-1828" y="37935"/>
                  <a:pt x="34474" y="2443"/>
                  <a:pt x="79697" y="0"/>
                </a:cubicBezTo>
                <a:cubicBezTo>
                  <a:pt x="233089" y="-4937"/>
                  <a:pt x="295754" y="42647"/>
                  <a:pt x="458426" y="0"/>
                </a:cubicBezTo>
                <a:cubicBezTo>
                  <a:pt x="621098" y="-42647"/>
                  <a:pt x="692657" y="9557"/>
                  <a:pt x="874612" y="0"/>
                </a:cubicBezTo>
                <a:cubicBezTo>
                  <a:pt x="1056567" y="-9557"/>
                  <a:pt x="1206118" y="8663"/>
                  <a:pt x="1328254" y="0"/>
                </a:cubicBezTo>
                <a:cubicBezTo>
                  <a:pt x="1369406" y="2552"/>
                  <a:pt x="1415094" y="28164"/>
                  <a:pt x="1407951" y="79697"/>
                </a:cubicBezTo>
                <a:cubicBezTo>
                  <a:pt x="1438605" y="156926"/>
                  <a:pt x="1374220" y="274616"/>
                  <a:pt x="1407951" y="398476"/>
                </a:cubicBezTo>
                <a:cubicBezTo>
                  <a:pt x="1407445" y="438295"/>
                  <a:pt x="1371575" y="479131"/>
                  <a:pt x="1328254" y="478173"/>
                </a:cubicBezTo>
                <a:cubicBezTo>
                  <a:pt x="1167314" y="482095"/>
                  <a:pt x="1059763" y="437011"/>
                  <a:pt x="937039" y="478173"/>
                </a:cubicBezTo>
                <a:cubicBezTo>
                  <a:pt x="814316" y="519335"/>
                  <a:pt x="615291" y="476684"/>
                  <a:pt x="495883" y="478173"/>
                </a:cubicBezTo>
                <a:cubicBezTo>
                  <a:pt x="376475" y="479662"/>
                  <a:pt x="201196" y="449226"/>
                  <a:pt x="79697" y="478173"/>
                </a:cubicBezTo>
                <a:cubicBezTo>
                  <a:pt x="27687" y="473003"/>
                  <a:pt x="843" y="444114"/>
                  <a:pt x="0" y="398476"/>
                </a:cubicBezTo>
                <a:cubicBezTo>
                  <a:pt x="-19522" y="306442"/>
                  <a:pt x="31954" y="167583"/>
                  <a:pt x="0" y="7969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5511553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A3ACD3-F784-8C07-0D1B-6CD7EDEB3CF0}"/>
              </a:ext>
            </a:extLst>
          </p:cNvPr>
          <p:cNvSpPr txBox="1"/>
          <p:nvPr/>
        </p:nvSpPr>
        <p:spPr>
          <a:xfrm>
            <a:off x="2353621" y="23037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检索</a:t>
            </a:r>
          </a:p>
        </p:txBody>
      </p:sp>
    </p:spTree>
    <p:extLst>
      <p:ext uri="{BB962C8B-B14F-4D97-AF65-F5344CB8AC3E}">
        <p14:creationId xmlns:p14="http://schemas.microsoft.com/office/powerpoint/2010/main" val="235303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EA173-C53F-8028-7AD2-6789768B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RAG Application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765E1-CB72-9152-0486-FF186519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1C1E21"/>
                </a:solidFill>
                <a:effectLst/>
                <a:latin typeface="Public Sans"/>
              </a:rPr>
              <a:t>A typical RAG application has two main components:</a:t>
            </a:r>
          </a:p>
          <a:p>
            <a:r>
              <a:rPr lang="en-US" altLang="zh-CN" dirty="0">
                <a:solidFill>
                  <a:srgbClr val="1C1E21"/>
                </a:solidFill>
                <a:latin typeface="Public Sans"/>
              </a:rPr>
              <a:t>Indexing:</a:t>
            </a:r>
            <a:r>
              <a:rPr lang="zh-CN" altLang="en-US" dirty="0">
                <a:solidFill>
                  <a:srgbClr val="1C1E21"/>
                </a:solidFill>
                <a:latin typeface="Public Sans"/>
              </a:rPr>
              <a:t> 获取数据、建立索引（</a:t>
            </a:r>
            <a:r>
              <a:rPr lang="en-US" altLang="zh-CN" dirty="0">
                <a:solidFill>
                  <a:srgbClr val="1C1E21"/>
                </a:solidFill>
                <a:latin typeface="Public Sans"/>
              </a:rPr>
              <a:t>split, index and store</a:t>
            </a:r>
            <a:r>
              <a:rPr lang="zh-CN" altLang="en-US" dirty="0">
                <a:solidFill>
                  <a:srgbClr val="1C1E21"/>
                </a:solidFill>
                <a:latin typeface="Public Sans"/>
              </a:rPr>
              <a:t>）</a:t>
            </a:r>
            <a:endParaRPr lang="en-US" altLang="zh-CN" dirty="0">
              <a:solidFill>
                <a:srgbClr val="1C1E21"/>
              </a:solidFill>
              <a:latin typeface="Public Sans"/>
            </a:endParaRPr>
          </a:p>
          <a:p>
            <a:r>
              <a:rPr lang="en-US" altLang="zh-CN" dirty="0">
                <a:solidFill>
                  <a:srgbClr val="1C1E21"/>
                </a:solidFill>
                <a:latin typeface="Public Sans"/>
              </a:rPr>
              <a:t>Retrieval and Generation: </a:t>
            </a:r>
            <a:r>
              <a:rPr lang="zh-CN" altLang="en-US" dirty="0">
                <a:solidFill>
                  <a:srgbClr val="1C1E21"/>
                </a:solidFill>
                <a:latin typeface="Public Sans"/>
              </a:rPr>
              <a:t>检索数据、生成答案</a:t>
            </a:r>
            <a:endParaRPr lang="en-US" altLang="zh-CN" dirty="0">
              <a:solidFill>
                <a:srgbClr val="1C1E21"/>
              </a:solidFill>
              <a:latin typeface="Public Sans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11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6A5C7-6127-A146-B9EB-AAB5340E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RAG:</a:t>
            </a:r>
            <a:r>
              <a:rPr lang="zh-CN" altLang="en-US" dirty="0"/>
              <a:t> </a:t>
            </a:r>
            <a:r>
              <a:rPr lang="en-US" altLang="zh-CN" dirty="0"/>
              <a:t>Indexing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55BBD-49F8-B22E-5A3A-4EC5ED6B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Load</a:t>
            </a:r>
            <a:r>
              <a:rPr lang="en-US" altLang="zh-CN" dirty="0"/>
              <a:t>: Document Loaders</a:t>
            </a:r>
          </a:p>
          <a:p>
            <a:r>
              <a:rPr lang="en-US" altLang="zh-CN" b="1" dirty="0"/>
              <a:t>Split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Text splitters</a:t>
            </a:r>
            <a:r>
              <a:rPr lang="en-US" altLang="zh-CN" dirty="0"/>
              <a:t> break large </a:t>
            </a:r>
            <a:r>
              <a:rPr lang="en-US" altLang="zh-CN" dirty="0">
                <a:hlinkClick r:id="rId3"/>
              </a:rPr>
              <a:t>Documents</a:t>
            </a:r>
            <a:r>
              <a:rPr lang="en-US" altLang="zh-CN" dirty="0"/>
              <a:t> into smaller chunks</a:t>
            </a:r>
          </a:p>
          <a:p>
            <a:r>
              <a:rPr lang="en-US" altLang="zh-CN" b="1" dirty="0"/>
              <a:t>Store</a:t>
            </a:r>
            <a:r>
              <a:rPr lang="en-US" altLang="zh-CN" dirty="0"/>
              <a:t>: index (by </a:t>
            </a:r>
            <a:r>
              <a:rPr lang="en-US" altLang="zh-CN" dirty="0">
                <a:hlinkClick r:id="rId4"/>
              </a:rPr>
              <a:t>Embeddings</a:t>
            </a:r>
            <a:r>
              <a:rPr lang="en-US" altLang="zh-CN" dirty="0"/>
              <a:t> model) and store (to </a:t>
            </a:r>
            <a:r>
              <a:rPr lang="en-US" altLang="zh-CN" dirty="0">
                <a:hlinkClick r:id="rId5"/>
              </a:rPr>
              <a:t>VectorStore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26" name="Picture 2" descr="index_diagram">
            <a:extLst>
              <a:ext uri="{FF2B5EF4-FFF2-40B4-BE49-F238E27FC236}">
                <a16:creationId xmlns:a16="http://schemas.microsoft.com/office/drawing/2014/main" id="{D8D28023-B185-8D68-DC9C-06FAA3A0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533" y="3325099"/>
            <a:ext cx="6736360" cy="338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EBE933C5-D8C4-AEF8-DBF9-2BF49D640B14}"/>
              </a:ext>
            </a:extLst>
          </p:cNvPr>
          <p:cNvSpPr/>
          <p:nvPr/>
        </p:nvSpPr>
        <p:spPr>
          <a:xfrm>
            <a:off x="5821961" y="2344453"/>
            <a:ext cx="1812022" cy="478173"/>
          </a:xfrm>
          <a:custGeom>
            <a:avLst/>
            <a:gdLst>
              <a:gd name="connsiteX0" fmla="*/ 0 w 1812022"/>
              <a:gd name="connsiteY0" fmla="*/ 79697 h 478173"/>
              <a:gd name="connsiteX1" fmla="*/ 79697 w 1812022"/>
              <a:gd name="connsiteY1" fmla="*/ 0 h 478173"/>
              <a:gd name="connsiteX2" fmla="*/ 580994 w 1812022"/>
              <a:gd name="connsiteY2" fmla="*/ 0 h 478173"/>
              <a:gd name="connsiteX3" fmla="*/ 1131870 w 1812022"/>
              <a:gd name="connsiteY3" fmla="*/ 0 h 478173"/>
              <a:gd name="connsiteX4" fmla="*/ 1732325 w 1812022"/>
              <a:gd name="connsiteY4" fmla="*/ 0 h 478173"/>
              <a:gd name="connsiteX5" fmla="*/ 1812022 w 1812022"/>
              <a:gd name="connsiteY5" fmla="*/ 79697 h 478173"/>
              <a:gd name="connsiteX6" fmla="*/ 1812022 w 1812022"/>
              <a:gd name="connsiteY6" fmla="*/ 398476 h 478173"/>
              <a:gd name="connsiteX7" fmla="*/ 1732325 w 1812022"/>
              <a:gd name="connsiteY7" fmla="*/ 478173 h 478173"/>
              <a:gd name="connsiteX8" fmla="*/ 1214502 w 1812022"/>
              <a:gd name="connsiteY8" fmla="*/ 478173 h 478173"/>
              <a:gd name="connsiteX9" fmla="*/ 630573 w 1812022"/>
              <a:gd name="connsiteY9" fmla="*/ 478173 h 478173"/>
              <a:gd name="connsiteX10" fmla="*/ 79697 w 1812022"/>
              <a:gd name="connsiteY10" fmla="*/ 478173 h 478173"/>
              <a:gd name="connsiteX11" fmla="*/ 0 w 1812022"/>
              <a:gd name="connsiteY11" fmla="*/ 398476 h 478173"/>
              <a:gd name="connsiteX12" fmla="*/ 0 w 1812022"/>
              <a:gd name="connsiteY12" fmla="*/ 79697 h 47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2022" h="478173" extrusionOk="0">
                <a:moveTo>
                  <a:pt x="0" y="79697"/>
                </a:moveTo>
                <a:cubicBezTo>
                  <a:pt x="-1828" y="37935"/>
                  <a:pt x="34474" y="2443"/>
                  <a:pt x="79697" y="0"/>
                </a:cubicBezTo>
                <a:cubicBezTo>
                  <a:pt x="307155" y="-24465"/>
                  <a:pt x="379075" y="33447"/>
                  <a:pt x="580994" y="0"/>
                </a:cubicBezTo>
                <a:cubicBezTo>
                  <a:pt x="782913" y="-33447"/>
                  <a:pt x="1012779" y="65724"/>
                  <a:pt x="1131870" y="0"/>
                </a:cubicBezTo>
                <a:cubicBezTo>
                  <a:pt x="1250961" y="-65724"/>
                  <a:pt x="1503136" y="23861"/>
                  <a:pt x="1732325" y="0"/>
                </a:cubicBezTo>
                <a:cubicBezTo>
                  <a:pt x="1773477" y="2552"/>
                  <a:pt x="1819165" y="28164"/>
                  <a:pt x="1812022" y="79697"/>
                </a:cubicBezTo>
                <a:cubicBezTo>
                  <a:pt x="1842676" y="156926"/>
                  <a:pt x="1778291" y="274616"/>
                  <a:pt x="1812022" y="398476"/>
                </a:cubicBezTo>
                <a:cubicBezTo>
                  <a:pt x="1811516" y="438295"/>
                  <a:pt x="1775646" y="479131"/>
                  <a:pt x="1732325" y="478173"/>
                </a:cubicBezTo>
                <a:cubicBezTo>
                  <a:pt x="1522887" y="518280"/>
                  <a:pt x="1436287" y="455920"/>
                  <a:pt x="1214502" y="478173"/>
                </a:cubicBezTo>
                <a:cubicBezTo>
                  <a:pt x="992717" y="500426"/>
                  <a:pt x="862950" y="422285"/>
                  <a:pt x="630573" y="478173"/>
                </a:cubicBezTo>
                <a:cubicBezTo>
                  <a:pt x="398196" y="534061"/>
                  <a:pt x="263523" y="464597"/>
                  <a:pt x="79697" y="478173"/>
                </a:cubicBezTo>
                <a:cubicBezTo>
                  <a:pt x="27687" y="473003"/>
                  <a:pt x="843" y="444114"/>
                  <a:pt x="0" y="398476"/>
                </a:cubicBezTo>
                <a:cubicBezTo>
                  <a:pt x="-19522" y="306442"/>
                  <a:pt x="31954" y="167583"/>
                  <a:pt x="0" y="7969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5511553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A24D-83B7-B159-09C2-9289AF946DE5}"/>
              </a:ext>
            </a:extLst>
          </p:cNvPr>
          <p:cNvSpPr txBox="1"/>
          <p:nvPr/>
        </p:nvSpPr>
        <p:spPr>
          <a:xfrm>
            <a:off x="5821960" y="2086405"/>
            <a:ext cx="5452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A </a:t>
            </a:r>
            <a:r>
              <a:rPr lang="en-US" altLang="zh-CN" sz="1200" b="1" dirty="0">
                <a:solidFill>
                  <a:srgbClr val="FF0000"/>
                </a:solidFill>
              </a:rPr>
              <a:t>Document</a:t>
            </a:r>
            <a:r>
              <a:rPr lang="en-US" altLang="zh-CN" sz="1200" dirty="0">
                <a:solidFill>
                  <a:srgbClr val="FF0000"/>
                </a:solidFill>
              </a:rPr>
              <a:t> is an object with some page_content (str) and metadata (dict)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6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37652-81E7-2053-6E92-215CB5C6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RAG: Retrieval and Generation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62613-268A-9ABC-2033-5D9DAEFB7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Retrieve</a:t>
            </a:r>
            <a:r>
              <a:rPr lang="en-US" altLang="zh-CN" dirty="0"/>
              <a:t>: </a:t>
            </a:r>
            <a:r>
              <a:rPr lang="zh-CN" altLang="en-US" dirty="0"/>
              <a:t>给定一个用户输入，检索相关的</a:t>
            </a:r>
            <a:r>
              <a:rPr lang="en-US" altLang="zh-CN" dirty="0"/>
              <a:t>splits</a:t>
            </a:r>
          </a:p>
          <a:p>
            <a:r>
              <a:rPr lang="en-US" altLang="zh-CN" b="1" dirty="0"/>
              <a:t>Generate</a:t>
            </a:r>
            <a:r>
              <a:rPr lang="en-US" altLang="zh-CN" dirty="0"/>
              <a:t>: </a:t>
            </a:r>
            <a:r>
              <a:rPr lang="zh-CN" altLang="en-US" dirty="0"/>
              <a:t>根据</a:t>
            </a:r>
            <a:r>
              <a:rPr lang="en-US" altLang="zh-CN" dirty="0"/>
              <a:t>question</a:t>
            </a:r>
            <a:r>
              <a:rPr lang="zh-CN" altLang="en-US" dirty="0"/>
              <a:t>和检索的</a:t>
            </a:r>
            <a:r>
              <a:rPr lang="en-US" altLang="zh-CN" dirty="0"/>
              <a:t>splits</a:t>
            </a:r>
            <a:r>
              <a:rPr lang="zh-CN" altLang="en-US" dirty="0"/>
              <a:t>创建提示词，让</a:t>
            </a:r>
            <a:r>
              <a:rPr lang="en-US" altLang="zh-CN" dirty="0"/>
              <a:t>LLM</a:t>
            </a:r>
            <a:r>
              <a:rPr lang="zh-CN" altLang="en-US" dirty="0"/>
              <a:t>生成</a:t>
            </a:r>
            <a:r>
              <a:rPr lang="en-US" altLang="zh-CN" dirty="0"/>
              <a:t>answer</a:t>
            </a:r>
            <a:endParaRPr lang="zh-CN" altLang="en-US" dirty="0"/>
          </a:p>
        </p:txBody>
      </p:sp>
      <p:pic>
        <p:nvPicPr>
          <p:cNvPr id="2050" name="Picture 2" descr="retrieval_diagram">
            <a:extLst>
              <a:ext uri="{FF2B5EF4-FFF2-40B4-BE49-F238E27FC236}">
                <a16:creationId xmlns:a16="http://schemas.microsoft.com/office/drawing/2014/main" id="{D56E667B-48CB-51E4-0653-0B249A2A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030" y="3101538"/>
            <a:ext cx="6610525" cy="339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93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457</Words>
  <Application>Microsoft Office PowerPoint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Public Sans</vt:lpstr>
      <vt:lpstr>等线</vt:lpstr>
      <vt:lpstr>等线 Light</vt:lpstr>
      <vt:lpstr>Arial</vt:lpstr>
      <vt:lpstr>Consolas</vt:lpstr>
      <vt:lpstr>Wingdings</vt:lpstr>
      <vt:lpstr>Office 主题​​</vt:lpstr>
      <vt:lpstr>LangChain Learning Notes</vt:lpstr>
      <vt:lpstr>Introduction</vt:lpstr>
      <vt:lpstr>LangChain Framework Libraries</vt:lpstr>
      <vt:lpstr>Ollama with LangChain Example 1:</vt:lpstr>
      <vt:lpstr>Ollama with LangChain Example 2:</vt:lpstr>
      <vt:lpstr>RAG: What is RAG?</vt:lpstr>
      <vt:lpstr>RAG Application</vt:lpstr>
      <vt:lpstr>RAG: Indexing</vt:lpstr>
      <vt:lpstr>RAG: Retrieval and Generation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Pangle Zhang</dc:creator>
  <cp:lastModifiedBy>Pangle Zhang</cp:lastModifiedBy>
  <cp:revision>28</cp:revision>
  <dcterms:created xsi:type="dcterms:W3CDTF">2024-10-25T03:01:53Z</dcterms:created>
  <dcterms:modified xsi:type="dcterms:W3CDTF">2024-10-26T03:48:17Z</dcterms:modified>
</cp:coreProperties>
</file>