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6" r:id="rId4"/>
    <p:sldId id="260" r:id="rId5"/>
    <p:sldId id="275" r:id="rId6"/>
    <p:sldId id="276" r:id="rId7"/>
    <p:sldId id="280" r:id="rId8"/>
    <p:sldId id="282" r:id="rId9"/>
    <p:sldId id="281"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8" d="100"/>
          <a:sy n="118" d="100"/>
        </p:scale>
        <p:origin x="61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5" Type="http://schemas.openxmlformats.org/officeDocument/2006/relationships/customXml" Target="../customXml/item1.xml"/><Relationship Id="rId14" Type="http://schemas.openxmlformats.org/officeDocument/2006/relationships/customXmlProps" Target="../customXml/itemProps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297CD542-72E2-4EAF-BBAF-E40FE3FDAC4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211189-36F7-455A-9A98-37FDF8AF78FC}"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97CD542-72E2-4EAF-BBAF-E40FE3FDAC4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211189-36F7-455A-9A98-37FDF8AF78F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97CD542-72E2-4EAF-BBAF-E40FE3FDAC4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211189-36F7-455A-9A98-37FDF8AF78FC}"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297CD542-72E2-4EAF-BBAF-E40FE3FDAC4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211189-36F7-455A-9A98-37FDF8AF78FC}"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97CD542-72E2-4EAF-BBAF-E40FE3FDAC4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211189-36F7-455A-9A98-37FDF8AF78FC}"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297CD542-72E2-4EAF-BBAF-E40FE3FDAC4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211189-36F7-455A-9A98-37FDF8AF78FC}"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297CD542-72E2-4EAF-BBAF-E40FE3FDAC4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211189-36F7-455A-9A98-37FDF8AF78FC}"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297CD542-72E2-4EAF-BBAF-E40FE3FDAC4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9211189-36F7-455A-9A98-37FDF8AF78FC}"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97CD542-72E2-4EAF-BBAF-E40FE3FDAC4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9211189-36F7-455A-9A98-37FDF8AF78FC}"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97CD542-72E2-4EAF-BBAF-E40FE3FDAC4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9211189-36F7-455A-9A98-37FDF8AF78FC}"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97CD542-72E2-4EAF-BBAF-E40FE3FDAC4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211189-36F7-455A-9A98-37FDF8AF78FC}"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97CD542-72E2-4EAF-BBAF-E40FE3FDAC4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211189-36F7-455A-9A98-37FDF8AF78FC}"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97CD542-72E2-4EAF-BBAF-E40FE3FDAC4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211189-36F7-455A-9A98-37FDF8AF78FC}"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97CD542-72E2-4EAF-BBAF-E40FE3FDAC4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211189-36F7-455A-9A98-37FDF8AF78FC}"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97CD542-72E2-4EAF-BBAF-E40FE3FDAC4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211189-36F7-455A-9A98-37FDF8AF78FC}"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297CD542-72E2-4EAF-BBAF-E40FE3FDAC4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211189-36F7-455A-9A98-37FDF8AF78FC}"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297CD542-72E2-4EAF-BBAF-E40FE3FDAC4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211189-36F7-455A-9A98-37FDF8AF78FC}"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297CD542-72E2-4EAF-BBAF-E40FE3FDAC4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9211189-36F7-455A-9A98-37FDF8AF78F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97CD542-72E2-4EAF-BBAF-E40FE3FDAC4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9211189-36F7-455A-9A98-37FDF8AF78F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97CD542-72E2-4EAF-BBAF-E40FE3FDAC4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9211189-36F7-455A-9A98-37FDF8AF78F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97CD542-72E2-4EAF-BBAF-E40FE3FDAC4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211189-36F7-455A-9A98-37FDF8AF78F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97CD542-72E2-4EAF-BBAF-E40FE3FDAC4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211189-36F7-455A-9A98-37FDF8AF78F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7CD542-72E2-4EAF-BBAF-E40FE3FDAC4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211189-36F7-455A-9A98-37FDF8AF78F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7CD542-72E2-4EAF-BBAF-E40FE3FDAC4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211189-36F7-455A-9A98-37FDF8AF78F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计算速度的解决思路</a:t>
            </a:r>
            <a:endParaRPr lang="zh-CN" altLang="en-US"/>
          </a:p>
        </p:txBody>
      </p:sp>
      <p:sp>
        <p:nvSpPr>
          <p:cNvPr id="3" name="副标题 2"/>
          <p:cNvSpPr>
            <a:spLocks noGrp="1"/>
          </p:cNvSpPr>
          <p:nvPr>
            <p:ph type="subTitle" idx="1"/>
          </p:nvPr>
        </p:nvSpPr>
        <p:spPr/>
        <p:txBody>
          <a:bodyPr/>
          <a:lstStyle/>
          <a:p>
            <a:r>
              <a:rPr lang="zh-CN" altLang="en-US"/>
              <a:t>庞亮</a:t>
            </a:r>
            <a:endParaRPr lang="en-US" altLang="zh-CN"/>
          </a:p>
          <a:p>
            <a:r>
              <a:rPr lang="en-US" altLang="zh-CN"/>
              <a:t>2022.2.28</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计算速度遇到的问题</a:t>
            </a:r>
            <a:endParaRPr lang="zh-CN" altLang="en-US"/>
          </a:p>
        </p:txBody>
      </p:sp>
      <p:sp>
        <p:nvSpPr>
          <p:cNvPr id="3" name="内容占位符 2"/>
          <p:cNvSpPr>
            <a:spLocks noGrp="1"/>
          </p:cNvSpPr>
          <p:nvPr>
            <p:ph idx="1"/>
          </p:nvPr>
        </p:nvSpPr>
        <p:spPr>
          <a:xfrm>
            <a:off x="987357" y="2093743"/>
            <a:ext cx="10515600" cy="3399142"/>
          </a:xfrm>
        </p:spPr>
        <p:txBody>
          <a:bodyPr>
            <a:normAutofit lnSpcReduction="10000"/>
          </a:bodyPr>
          <a:lstStyle/>
          <a:p>
            <a:pPr>
              <a:lnSpc>
                <a:spcPct val="125000"/>
              </a:lnSpc>
            </a:pPr>
            <a:r>
              <a:rPr lang="zh-CN" altLang="en-US" sz="2600">
                <a:latin typeface="华文楷体" panose="02010600040101010101" pitchFamily="2" charset="-122"/>
                <a:ea typeface="华文楷体" panose="02010600040101010101" pitchFamily="2" charset="-122"/>
                <a:sym typeface="+mn-ea"/>
              </a:rPr>
              <a:t>前端出现丢帧导致无法正常播放仿真的原因是后端计算速度不够</a:t>
            </a:r>
            <a:endParaRPr lang="en-US" altLang="zh-CN" sz="2600">
              <a:latin typeface="华文楷体" panose="02010600040101010101" pitchFamily="2" charset="-122"/>
              <a:ea typeface="华文楷体" panose="02010600040101010101" pitchFamily="2" charset="-122"/>
            </a:endParaRPr>
          </a:p>
          <a:p>
            <a:pPr>
              <a:lnSpc>
                <a:spcPct val="125000"/>
              </a:lnSpc>
            </a:pPr>
            <a:r>
              <a:rPr lang="zh-CN" altLang="en-US" sz="2600">
                <a:latin typeface="华文楷体" panose="02010600040101010101" pitchFamily="2" charset="-122"/>
                <a:ea typeface="华文楷体" panose="02010600040101010101" pitchFamily="2" charset="-122"/>
                <a:sym typeface="+mn-ea"/>
              </a:rPr>
              <a:t>仿真步长 </a:t>
            </a:r>
            <a:r>
              <a:rPr lang="en-US" altLang="zh-CN" sz="2600">
                <a:latin typeface="华文楷体" panose="02010600040101010101" pitchFamily="2" charset="-122"/>
                <a:ea typeface="华文楷体" panose="02010600040101010101" pitchFamily="2" charset="-122"/>
                <a:sym typeface="+mn-ea"/>
              </a:rPr>
              <a:t>0.1 </a:t>
            </a:r>
            <a:r>
              <a:rPr lang="zh-CN" altLang="en-US" sz="2600">
                <a:latin typeface="华文楷体" panose="02010600040101010101" pitchFamily="2" charset="-122"/>
                <a:ea typeface="华文楷体" panose="02010600040101010101" pitchFamily="2" charset="-122"/>
                <a:sym typeface="+mn-ea"/>
              </a:rPr>
              <a:t>秒，一倍速下前端需要播放 </a:t>
            </a:r>
            <a:r>
              <a:rPr lang="en-US" altLang="zh-CN" sz="2600">
                <a:latin typeface="华文楷体" panose="02010600040101010101" pitchFamily="2" charset="-122"/>
                <a:ea typeface="华文楷体" panose="02010600040101010101" pitchFamily="2" charset="-122"/>
                <a:sym typeface="+mn-ea"/>
              </a:rPr>
              <a:t>10 </a:t>
            </a:r>
            <a:r>
              <a:rPr lang="zh-CN" altLang="en-US" sz="2600">
                <a:latin typeface="华文楷体" panose="02010600040101010101" pitchFamily="2" charset="-122"/>
                <a:ea typeface="华文楷体" panose="02010600040101010101" pitchFamily="2" charset="-122"/>
                <a:sym typeface="+mn-ea"/>
              </a:rPr>
              <a:t>帧的数据，但后端不能在 </a:t>
            </a:r>
            <a:r>
              <a:rPr lang="en-US" altLang="zh-CN" sz="2600">
                <a:latin typeface="华文楷体" panose="02010600040101010101" pitchFamily="2" charset="-122"/>
                <a:ea typeface="华文楷体" panose="02010600040101010101" pitchFamily="2" charset="-122"/>
                <a:sym typeface="+mn-ea"/>
              </a:rPr>
              <a:t>1 </a:t>
            </a:r>
            <a:r>
              <a:rPr lang="zh-CN" altLang="en-US" sz="2600">
                <a:latin typeface="华文楷体" panose="02010600040101010101" pitchFamily="2" charset="-122"/>
                <a:ea typeface="华文楷体" panose="02010600040101010101" pitchFamily="2" charset="-122"/>
                <a:sym typeface="+mn-ea"/>
              </a:rPr>
              <a:t>秒内生成 </a:t>
            </a:r>
            <a:r>
              <a:rPr lang="en-US" altLang="zh-CN" sz="2600">
                <a:latin typeface="华文楷体" panose="02010600040101010101" pitchFamily="2" charset="-122"/>
                <a:ea typeface="华文楷体" panose="02010600040101010101" pitchFamily="2" charset="-122"/>
                <a:sym typeface="+mn-ea"/>
              </a:rPr>
              <a:t>10 </a:t>
            </a:r>
            <a:r>
              <a:rPr lang="zh-CN" altLang="en-US" sz="2600">
                <a:latin typeface="华文楷体" panose="02010600040101010101" pitchFamily="2" charset="-122"/>
                <a:ea typeface="华文楷体" panose="02010600040101010101" pitchFamily="2" charset="-122"/>
                <a:sym typeface="+mn-ea"/>
              </a:rPr>
              <a:t>帧数据返回给前端</a:t>
            </a:r>
            <a:endParaRPr lang="en-US" altLang="zh-CN" sz="2600">
              <a:latin typeface="华文楷体" panose="02010600040101010101" pitchFamily="2" charset="-122"/>
              <a:ea typeface="华文楷体" panose="02010600040101010101" pitchFamily="2" charset="-122"/>
            </a:endParaRPr>
          </a:p>
          <a:p>
            <a:pPr>
              <a:lnSpc>
                <a:spcPct val="125000"/>
              </a:lnSpc>
            </a:pPr>
            <a:r>
              <a:rPr lang="zh-CN" altLang="en-US" sz="2600">
                <a:latin typeface="华文楷体" panose="02010600040101010101" pitchFamily="2" charset="-122"/>
                <a:ea typeface="华文楷体" panose="02010600040101010101" pitchFamily="2" charset="-122"/>
                <a:sym typeface="+mn-ea"/>
              </a:rPr>
              <a:t>已进行的优化一处优化是一帧中的车辆信息比较多时，比如超过 </a:t>
            </a:r>
            <a:r>
              <a:rPr lang="en-US" altLang="zh-CN" sz="2600">
                <a:latin typeface="华文楷体" panose="02010600040101010101" pitchFamily="2" charset="-122"/>
                <a:ea typeface="华文楷体" panose="02010600040101010101" pitchFamily="2" charset="-122"/>
                <a:sym typeface="+mn-ea"/>
              </a:rPr>
              <a:t>2000 </a:t>
            </a:r>
            <a:r>
              <a:rPr lang="zh-CN" altLang="en-US" sz="2600">
                <a:latin typeface="华文楷体" panose="02010600040101010101" pitchFamily="2" charset="-122"/>
                <a:ea typeface="华文楷体" panose="02010600040101010101" pitchFamily="2" charset="-122"/>
                <a:sym typeface="+mn-ea"/>
              </a:rPr>
              <a:t>辆时，将车辆信息转换为返回给前端的帧耗时较长，对齐进行并行化后超过 </a:t>
            </a:r>
            <a:r>
              <a:rPr lang="en-US" altLang="zh-CN" sz="2600">
                <a:latin typeface="华文楷体" panose="02010600040101010101" pitchFamily="2" charset="-122"/>
                <a:ea typeface="华文楷体" panose="02010600040101010101" pitchFamily="2" charset="-122"/>
                <a:sym typeface="+mn-ea"/>
              </a:rPr>
              <a:t>7000 </a:t>
            </a:r>
            <a:r>
              <a:rPr lang="zh-CN" altLang="en-US" sz="2600">
                <a:latin typeface="华文楷体" panose="02010600040101010101" pitchFamily="2" charset="-122"/>
                <a:ea typeface="华文楷体" panose="02010600040101010101" pitchFamily="2" charset="-122"/>
                <a:sym typeface="+mn-ea"/>
              </a:rPr>
              <a:t>辆车才会出现生成不过来的情况</a:t>
            </a:r>
            <a:endParaRPr lang="en-US" altLang="zh-CN" sz="2600">
              <a:latin typeface="华文楷体" panose="02010600040101010101" pitchFamily="2" charset="-122"/>
              <a:ea typeface="华文楷体" panose="02010600040101010101" pitchFamily="2" charset="-122"/>
            </a:endParaRPr>
          </a:p>
          <a:p>
            <a:pPr>
              <a:lnSpc>
                <a:spcPct val="110000"/>
              </a:lnSpc>
            </a:pPr>
            <a:endParaRPr lang="en-US" altLang="zh-CN" sz="2600">
              <a:latin typeface="华文楷体" panose="02010600040101010101" pitchFamily="2" charset="-122"/>
              <a:ea typeface="华文楷体" panose="0201060004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计算速度的解决思路一：单机优化</a:t>
            </a:r>
            <a:endParaRPr lang="zh-CN" altLang="en-US"/>
          </a:p>
        </p:txBody>
      </p:sp>
      <p:sp>
        <p:nvSpPr>
          <p:cNvPr id="3" name="内容占位符 2"/>
          <p:cNvSpPr>
            <a:spLocks noGrp="1"/>
          </p:cNvSpPr>
          <p:nvPr>
            <p:ph idx="1"/>
          </p:nvPr>
        </p:nvSpPr>
        <p:spPr>
          <a:xfrm>
            <a:off x="838200" y="1690688"/>
            <a:ext cx="10515600" cy="4351338"/>
          </a:xfrm>
        </p:spPr>
        <p:txBody>
          <a:bodyPr>
            <a:normAutofit lnSpcReduction="10000"/>
          </a:bodyPr>
          <a:lstStyle/>
          <a:p>
            <a:pPr>
              <a:lnSpc>
                <a:spcPct val="125000"/>
              </a:lnSpc>
            </a:pPr>
            <a:r>
              <a:rPr lang="zh-CN" altLang="en-US" sz="2800">
                <a:latin typeface="华文楷体" panose="02010600040101010101" pitchFamily="2" charset="-122"/>
                <a:ea typeface="华文楷体" panose="02010600040101010101" pitchFamily="2" charset="-122"/>
              </a:rPr>
              <a:t>当前 </a:t>
            </a:r>
            <a:r>
              <a:rPr lang="en-US" altLang="zh-CN" sz="2800">
                <a:latin typeface="华文楷体" panose="02010600040101010101" pitchFamily="2" charset="-122"/>
                <a:ea typeface="华文楷体" panose="02010600040101010101" pitchFamily="2" charset="-122"/>
              </a:rPr>
              <a:t>CPU </a:t>
            </a:r>
            <a:r>
              <a:rPr lang="zh-CN" altLang="en-US" sz="2800">
                <a:latin typeface="华文楷体" panose="02010600040101010101" pitchFamily="2" charset="-122"/>
                <a:ea typeface="华文楷体" panose="02010600040101010101" pitchFamily="2" charset="-122"/>
              </a:rPr>
              <a:t>的利用率还不是很高，只有百分之三十几，继续寻找可以优化计算速度的地方并进行优化，但上限受硬件限制，效果提升可能有限</a:t>
            </a:r>
            <a:endParaRPr lang="zh-CN" altLang="en-US" sz="2800">
              <a:latin typeface="华文楷体" panose="02010600040101010101" pitchFamily="2" charset="-122"/>
              <a:ea typeface="华文楷体" panose="02010600040101010101" pitchFamily="2" charset="-122"/>
            </a:endParaRPr>
          </a:p>
          <a:p>
            <a:pPr>
              <a:lnSpc>
                <a:spcPct val="125000"/>
              </a:lnSpc>
            </a:pPr>
            <a:r>
              <a:rPr lang="zh-CN" altLang="en-US" sz="2800">
                <a:latin typeface="华文楷体" panose="02010600040101010101" pitchFamily="2" charset="-122"/>
                <a:ea typeface="华文楷体" panose="02010600040101010101" pitchFamily="2" charset="-122"/>
              </a:rPr>
              <a:t>步长可以根据比例尺大小调整，比如比例尺较小的时候，显示的范围大，车辆在屏幕上的移动可能都不超过一个像素，没有必要使用</a:t>
            </a:r>
            <a:r>
              <a:rPr lang="en-US" altLang="zh-CN" sz="2800">
                <a:latin typeface="华文楷体" panose="02010600040101010101" pitchFamily="2" charset="-122"/>
                <a:ea typeface="华文楷体" panose="02010600040101010101" pitchFamily="2" charset="-122"/>
              </a:rPr>
              <a:t>0.1</a:t>
            </a:r>
            <a:r>
              <a:rPr lang="zh-CN" altLang="en-US" sz="2800">
                <a:latin typeface="华文楷体" panose="02010600040101010101" pitchFamily="2" charset="-122"/>
                <a:ea typeface="华文楷体" panose="02010600040101010101" pitchFamily="2" charset="-122"/>
              </a:rPr>
              <a:t>秒的步长，可以动态调整</a:t>
            </a:r>
            <a:endParaRPr lang="zh-CN" altLang="en-US" sz="2800">
              <a:latin typeface="华文楷体" panose="02010600040101010101" pitchFamily="2" charset="-122"/>
              <a:ea typeface="华文楷体" panose="02010600040101010101" pitchFamily="2" charset="-122"/>
            </a:endParaRPr>
          </a:p>
          <a:p>
            <a:pPr>
              <a:lnSpc>
                <a:spcPct val="125000"/>
              </a:lnSpc>
            </a:pPr>
            <a:r>
              <a:rPr lang="zh-CN" altLang="en-US" sz="2800">
                <a:latin typeface="华文楷体" panose="02010600040101010101" pitchFamily="2" charset="-122"/>
                <a:ea typeface="华文楷体" panose="02010600040101010101" pitchFamily="2" charset="-122"/>
              </a:rPr>
              <a:t>后端数据不实时传递给前端，计算以后暂存起来，这样数据量大的时候</a:t>
            </a:r>
            <a:r>
              <a:rPr lang="en-US" altLang="zh-CN" sz="2800">
                <a:latin typeface="华文楷体" panose="02010600040101010101" pitchFamily="2" charset="-122"/>
                <a:ea typeface="华文楷体" panose="02010600040101010101" pitchFamily="2" charset="-122"/>
              </a:rPr>
              <a:t>CPU</a:t>
            </a:r>
            <a:r>
              <a:rPr lang="zh-CN" altLang="en-US" sz="2800">
                <a:latin typeface="华文楷体" panose="02010600040101010101" pitchFamily="2" charset="-122"/>
                <a:ea typeface="华文楷体" panose="02010600040101010101" pitchFamily="2" charset="-122"/>
              </a:rPr>
              <a:t>有较充分的时间计算，但是会导致画面</a:t>
            </a:r>
            <a:r>
              <a:rPr lang="zh-CN" altLang="en-US" sz="2800">
                <a:latin typeface="华文楷体" panose="02010600040101010101" pitchFamily="2" charset="-122"/>
                <a:ea typeface="华文楷体" panose="02010600040101010101" pitchFamily="2" charset="-122"/>
              </a:rPr>
              <a:t>延迟</a:t>
            </a:r>
            <a:endParaRPr lang="zh-CN" altLang="en-US" sz="2800">
              <a:latin typeface="华文楷体" panose="02010600040101010101" pitchFamily="2" charset="-122"/>
              <a:ea typeface="华文楷体" panose="02010600040101010101" pitchFamily="2" charset="-122"/>
            </a:endParaRPr>
          </a:p>
          <a:p>
            <a:pPr>
              <a:lnSpc>
                <a:spcPct val="125000"/>
              </a:lnSpc>
            </a:pPr>
            <a:endParaRPr lang="en-US" altLang="zh-CN" sz="2800"/>
          </a:p>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计算速度的解决思路二：分布式</a:t>
            </a:r>
            <a:endParaRPr lang="zh-CN" altLang="en-US"/>
          </a:p>
        </p:txBody>
      </p:sp>
      <p:sp>
        <p:nvSpPr>
          <p:cNvPr id="3" name="内容占位符 2"/>
          <p:cNvSpPr>
            <a:spLocks noGrp="1"/>
          </p:cNvSpPr>
          <p:nvPr>
            <p:ph idx="1"/>
          </p:nvPr>
        </p:nvSpPr>
        <p:spPr>
          <a:xfrm>
            <a:off x="838200" y="1690688"/>
            <a:ext cx="10515600" cy="4351338"/>
          </a:xfrm>
        </p:spPr>
        <p:txBody>
          <a:bodyPr>
            <a:normAutofit lnSpcReduction="20000"/>
          </a:bodyPr>
          <a:lstStyle/>
          <a:p>
            <a:pPr>
              <a:lnSpc>
                <a:spcPct val="125000"/>
              </a:lnSpc>
            </a:pPr>
            <a:r>
              <a:rPr lang="zh-CN" altLang="en-US">
                <a:latin typeface="华文楷体" panose="02010600040101010101" pitchFamily="2" charset="-122"/>
                <a:ea typeface="华文楷体" panose="02010600040101010101" pitchFamily="2" charset="-122"/>
                <a:sym typeface="+mn-ea"/>
              </a:rPr>
              <a:t>采用分布式计算</a:t>
            </a:r>
            <a:endParaRPr lang="zh-CN" altLang="en-US">
              <a:latin typeface="华文楷体" panose="02010600040101010101" pitchFamily="2" charset="-122"/>
              <a:ea typeface="华文楷体" panose="02010600040101010101" pitchFamily="2" charset="-122"/>
              <a:sym typeface="+mn-ea"/>
            </a:endParaRPr>
          </a:p>
          <a:p>
            <a:pPr>
              <a:lnSpc>
                <a:spcPct val="125000"/>
              </a:lnSpc>
            </a:pPr>
            <a:r>
              <a:rPr lang="zh-CN" altLang="en-US">
                <a:latin typeface="华文楷体" panose="02010600040101010101" pitchFamily="2" charset="-122"/>
                <a:ea typeface="华文楷体" panose="02010600040101010101" pitchFamily="2" charset="-122"/>
                <a:sym typeface="+mn-ea"/>
              </a:rPr>
              <a:t>①按地图划分：</a:t>
            </a:r>
            <a:r>
              <a:rPr lang="zh-CN" altLang="en-US">
                <a:latin typeface="华文楷体" panose="02010600040101010101" pitchFamily="2" charset="-122"/>
                <a:ea typeface="华文楷体" panose="02010600040101010101" pitchFamily="2" charset="-122"/>
                <a:sym typeface="+mn-ea"/>
              </a:rPr>
              <a:t>将路网划分为子区域，每台主机计算一个子区域的车辆，相对复杂，需要采取策略解决车辆穿越子网边界的信息交换以及边界车辆状态的同步问题</a:t>
            </a:r>
            <a:endParaRPr lang="zh-CN" altLang="en-US">
              <a:latin typeface="华文楷体" panose="02010600040101010101" pitchFamily="2" charset="-122"/>
              <a:ea typeface="华文楷体" panose="02010600040101010101" pitchFamily="2" charset="-122"/>
              <a:sym typeface="+mn-ea"/>
            </a:endParaRPr>
          </a:p>
          <a:p>
            <a:pPr>
              <a:lnSpc>
                <a:spcPct val="125000"/>
              </a:lnSpc>
            </a:pPr>
            <a:r>
              <a:rPr lang="zh-CN" altLang="en-US">
                <a:latin typeface="华文楷体" panose="02010600040101010101" pitchFamily="2" charset="-122"/>
                <a:ea typeface="华文楷体" panose="02010600040101010101" pitchFamily="2" charset="-122"/>
                <a:sym typeface="+mn-ea"/>
              </a:rPr>
              <a:t>②按任务划分：</a:t>
            </a:r>
            <a:r>
              <a:rPr lang="zh-CN" altLang="en-US">
                <a:latin typeface="华文楷体" panose="02010600040101010101" pitchFamily="2" charset="-122"/>
                <a:ea typeface="华文楷体" panose="02010600040101010101" pitchFamily="2" charset="-122"/>
                <a:sym typeface="+mn-ea"/>
              </a:rPr>
              <a:t>以仿真任务为功能单元，</a:t>
            </a:r>
            <a:r>
              <a:rPr lang="zh-CN" altLang="en-US" sz="2800">
                <a:latin typeface="华文楷体" panose="02010600040101010101" pitchFamily="2" charset="-122"/>
                <a:ea typeface="华文楷体" panose="02010600040101010101" pitchFamily="2" charset="-122"/>
              </a:rPr>
              <a:t>每个仿真引擎执行独立的仿真任务，各个仿真引擎之间相互独立、互不干扰，再通过主进程做</a:t>
            </a:r>
            <a:r>
              <a:rPr lang="zh-CN" altLang="en-US" sz="2800">
                <a:latin typeface="华文楷体" panose="02010600040101010101" pitchFamily="2" charset="-122"/>
                <a:ea typeface="华文楷体" panose="02010600040101010101" pitchFamily="2" charset="-122"/>
              </a:rPr>
              <a:t>统一的任务调度和仿真引擎管理</a:t>
            </a:r>
            <a:endParaRPr lang="zh-CN" altLang="en-US" sz="2800">
              <a:latin typeface="华文楷体" panose="02010600040101010101" pitchFamily="2" charset="-122"/>
              <a:ea typeface="华文楷体" panose="02010600040101010101" pitchFamily="2" charset="-122"/>
            </a:endParaRPr>
          </a:p>
          <a:p>
            <a:pPr>
              <a:lnSpc>
                <a:spcPct val="125000"/>
              </a:lnSpc>
            </a:pPr>
            <a:endParaRPr lang="en-US" altLang="zh-CN" sz="2800"/>
          </a:p>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计算速度的解决思路二：分布式</a:t>
            </a:r>
            <a:endParaRPr lang="zh-CN" altLang="en-US"/>
          </a:p>
        </p:txBody>
      </p:sp>
      <p:sp>
        <p:nvSpPr>
          <p:cNvPr id="3" name="内容占位符 2"/>
          <p:cNvSpPr>
            <a:spLocks noGrp="1"/>
          </p:cNvSpPr>
          <p:nvPr>
            <p:ph idx="1"/>
          </p:nvPr>
        </p:nvSpPr>
        <p:spPr>
          <a:xfrm>
            <a:off x="838200" y="1690688"/>
            <a:ext cx="10515600" cy="4351338"/>
          </a:xfrm>
        </p:spPr>
        <p:txBody>
          <a:bodyPr>
            <a:normAutofit fontScale="25000"/>
          </a:bodyPr>
          <a:lstStyle/>
          <a:p>
            <a:pPr>
              <a:lnSpc>
                <a:spcPct val="125000"/>
              </a:lnSpc>
            </a:pPr>
            <a:r>
              <a:rPr lang="zh-CN" altLang="en-US" sz="8000">
                <a:latin typeface="华文楷体" panose="02010600040101010101" pitchFamily="2" charset="-122"/>
                <a:ea typeface="华文楷体" panose="02010600040101010101" pitchFamily="2" charset="-122"/>
                <a:sym typeface="+mn-ea"/>
              </a:rPr>
              <a:t>按地图划分：</a:t>
            </a:r>
            <a:endParaRPr lang="zh-CN" altLang="en-US" sz="8000">
              <a:latin typeface="华文楷体" panose="02010600040101010101" pitchFamily="2" charset="-122"/>
              <a:ea typeface="华文楷体" panose="02010600040101010101" pitchFamily="2" charset="-122"/>
              <a:sym typeface="+mn-ea"/>
            </a:endParaRPr>
          </a:p>
          <a:p>
            <a:pPr>
              <a:lnSpc>
                <a:spcPct val="125000"/>
              </a:lnSpc>
            </a:pPr>
            <a:r>
              <a:rPr lang="zh-CN" altLang="en-US" sz="8000">
                <a:latin typeface="华文楷体" panose="02010600040101010101" pitchFamily="2" charset="-122"/>
                <a:ea typeface="华文楷体" panose="02010600040101010101" pitchFamily="2" charset="-122"/>
                <a:sym typeface="+mn-ea"/>
              </a:rPr>
              <a:t>划分子网要考虑两个问题：①尽量减少车辆穿越路网的通信消耗，这要求穿越子网边界的车流尽量少，让相邻的子网仿真由同一个主机计算。②每一个主机的计算数据应当尽量相仿，即负载均衡</a:t>
            </a:r>
            <a:endParaRPr lang="zh-CN" altLang="en-US" sz="8000">
              <a:latin typeface="华文楷体" panose="02010600040101010101" pitchFamily="2" charset="-122"/>
              <a:ea typeface="华文楷体" panose="02010600040101010101" pitchFamily="2" charset="-122"/>
              <a:sym typeface="+mn-ea"/>
            </a:endParaRPr>
          </a:p>
          <a:p>
            <a:pPr>
              <a:lnSpc>
                <a:spcPct val="125000"/>
              </a:lnSpc>
            </a:pPr>
            <a:r>
              <a:rPr lang="zh-CN" altLang="en-US" sz="8000">
                <a:latin typeface="华文楷体" panose="02010600040101010101" pitchFamily="2" charset="-122"/>
                <a:ea typeface="华文楷体" panose="02010600040101010101" pitchFamily="2" charset="-122"/>
                <a:sym typeface="+mn-ea"/>
              </a:rPr>
              <a:t>主进程进行全局调度，对于更新后的车辆，判断该车是否穿越了子网，进入了哪一个子网，将信息打包发送。再将原进程中的车辆信息删除，在新进程中创建新的车辆信息。新创建的车辆则在下一步长开始时，在新的路网中从新并行仿真</a:t>
            </a:r>
            <a:endParaRPr lang="zh-CN" altLang="en-US" sz="8000">
              <a:latin typeface="华文楷体" panose="02010600040101010101" pitchFamily="2" charset="-122"/>
              <a:ea typeface="华文楷体" panose="02010600040101010101" pitchFamily="2" charset="-122"/>
              <a:sym typeface="+mn-ea"/>
            </a:endParaRPr>
          </a:p>
          <a:p>
            <a:pPr>
              <a:lnSpc>
                <a:spcPct val="125000"/>
              </a:lnSpc>
            </a:pPr>
            <a:r>
              <a:rPr lang="zh-CN" altLang="en-US" sz="8000">
                <a:latin typeface="华文楷体" panose="02010600040101010101" pitchFamily="2" charset="-122"/>
                <a:ea typeface="华文楷体" panose="02010600040101010101" pitchFamily="2" charset="-122"/>
                <a:sym typeface="+mn-ea"/>
              </a:rPr>
              <a:t>优缺点：优点是可以应对变化可以拓展，缺点是需要处理穿越子网的数据传输，需要考虑最小化通讯开销算法和负载均衡算法</a:t>
            </a:r>
            <a:endParaRPr lang="zh-CN" altLang="en-US" sz="8000">
              <a:latin typeface="华文楷体" panose="02010600040101010101" pitchFamily="2" charset="-122"/>
              <a:ea typeface="华文楷体" panose="02010600040101010101" pitchFamily="2" charset="-122"/>
              <a:sym typeface="+mn-ea"/>
            </a:endParaRPr>
          </a:p>
          <a:p>
            <a:pPr>
              <a:lnSpc>
                <a:spcPct val="125000"/>
              </a:lnSpc>
            </a:pPr>
            <a:endParaRPr lang="en-US" altLang="zh-CN" sz="2800"/>
          </a:p>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计算速度的解决思路二：分布式</a:t>
            </a:r>
            <a:endParaRPr lang="zh-CN" altLang="en-US"/>
          </a:p>
        </p:txBody>
      </p:sp>
      <p:sp>
        <p:nvSpPr>
          <p:cNvPr id="3" name="内容占位符 2"/>
          <p:cNvSpPr>
            <a:spLocks noGrp="1"/>
          </p:cNvSpPr>
          <p:nvPr>
            <p:ph idx="1"/>
          </p:nvPr>
        </p:nvSpPr>
        <p:spPr>
          <a:xfrm>
            <a:off x="838200" y="1690688"/>
            <a:ext cx="10515600" cy="4351338"/>
          </a:xfrm>
        </p:spPr>
        <p:txBody>
          <a:bodyPr>
            <a:normAutofit/>
          </a:bodyPr>
          <a:lstStyle/>
          <a:p>
            <a:pPr>
              <a:lnSpc>
                <a:spcPct val="125000"/>
              </a:lnSpc>
            </a:pPr>
            <a:r>
              <a:rPr lang="zh-CN" altLang="en-US" sz="2400"/>
              <a:t>直接按主机数量将交通小区合并为几个区域（估计任务量），可以减少工作量，但是会造成主机负载不均衡，可能造成硬件资源浪费</a:t>
            </a:r>
            <a:endParaRPr lang="zh-CN" altLang="en-US" sz="2400"/>
          </a:p>
          <a:p>
            <a:pPr>
              <a:lnSpc>
                <a:spcPct val="125000"/>
              </a:lnSpc>
            </a:pPr>
            <a:endParaRPr lang="en-US" altLang="zh-CN" sz="2800"/>
          </a:p>
          <a:p>
            <a:endParaRPr lang="zh-CN" altLang="en-US"/>
          </a:p>
        </p:txBody>
      </p:sp>
      <p:pic>
        <p:nvPicPr>
          <p:cNvPr id="4" name="C9F754DE-2CAD-44b6-B708-469DEB6407EB-1" descr="qt_temp"/>
          <p:cNvPicPr>
            <a:picLocks noChangeAspect="1"/>
          </p:cNvPicPr>
          <p:nvPr/>
        </p:nvPicPr>
        <p:blipFill>
          <a:blip r:embed="rId1"/>
          <a:stretch>
            <a:fillRect/>
          </a:stretch>
        </p:blipFill>
        <p:spPr>
          <a:xfrm>
            <a:off x="4782820" y="2891155"/>
            <a:ext cx="5293995" cy="3571240"/>
          </a:xfrm>
          <a:prstGeom prst="rect">
            <a:avLst/>
          </a:prstGeom>
        </p:spPr>
      </p:pic>
      <p:sp>
        <p:nvSpPr>
          <p:cNvPr id="5" name="文本框 4"/>
          <p:cNvSpPr txBox="1"/>
          <p:nvPr/>
        </p:nvSpPr>
        <p:spPr>
          <a:xfrm>
            <a:off x="918210" y="4146550"/>
            <a:ext cx="3368675" cy="460375"/>
          </a:xfrm>
          <a:prstGeom prst="rect">
            <a:avLst/>
          </a:prstGeom>
          <a:noFill/>
        </p:spPr>
        <p:txBody>
          <a:bodyPr wrap="square" rtlCol="0">
            <a:spAutoFit/>
          </a:bodyPr>
          <a:p>
            <a:r>
              <a:rPr lang="zh-CN" altLang="en-US" sz="2400"/>
              <a:t>如果做动态负载均衡：</a:t>
            </a:r>
            <a:endParaRPr lang="zh-CN" alt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59410"/>
            <a:ext cx="10515600" cy="1325563"/>
          </a:xfrm>
        </p:spPr>
        <p:txBody>
          <a:bodyPr/>
          <a:lstStyle/>
          <a:p>
            <a:r>
              <a:rPr lang="zh-CN" altLang="en-US"/>
              <a:t>计算速度的解决思路二：分布式</a:t>
            </a:r>
            <a:endParaRPr lang="zh-CN" altLang="en-US"/>
          </a:p>
        </p:txBody>
      </p:sp>
      <p:sp>
        <p:nvSpPr>
          <p:cNvPr id="3" name="内容占位符 2"/>
          <p:cNvSpPr>
            <a:spLocks noGrp="1"/>
          </p:cNvSpPr>
          <p:nvPr>
            <p:ph idx="1"/>
          </p:nvPr>
        </p:nvSpPr>
        <p:spPr>
          <a:xfrm>
            <a:off x="838200" y="1471613"/>
            <a:ext cx="10515600" cy="4351338"/>
          </a:xfrm>
        </p:spPr>
        <p:txBody>
          <a:bodyPr>
            <a:noAutofit/>
          </a:bodyPr>
          <a:lstStyle/>
          <a:p>
            <a:pPr>
              <a:lnSpc>
                <a:spcPct val="125000"/>
              </a:lnSpc>
            </a:pPr>
            <a:r>
              <a:rPr lang="zh-CN" altLang="en-US">
                <a:latin typeface="华文楷体" panose="02010600040101010101" pitchFamily="2" charset="-122"/>
                <a:ea typeface="华文楷体" panose="02010600040101010101" pitchFamily="2" charset="-122"/>
                <a:sym typeface="+mn-ea"/>
              </a:rPr>
              <a:t>按任务划分：</a:t>
            </a:r>
            <a:endParaRPr lang="zh-CN" altLang="en-US">
              <a:latin typeface="华文楷体" panose="02010600040101010101" pitchFamily="2" charset="-122"/>
              <a:ea typeface="华文楷体" panose="02010600040101010101" pitchFamily="2" charset="-122"/>
              <a:sym typeface="+mn-ea"/>
            </a:endParaRPr>
          </a:p>
          <a:p>
            <a:pPr>
              <a:lnSpc>
                <a:spcPct val="125000"/>
              </a:lnSpc>
            </a:pPr>
            <a:r>
              <a:rPr lang="zh-CN" altLang="en-US">
                <a:latin typeface="华文楷体" panose="02010600040101010101" pitchFamily="2" charset="-122"/>
                <a:ea typeface="华文楷体" panose="02010600040101010101" pitchFamily="2" charset="-122"/>
                <a:sym typeface="+mn-ea"/>
              </a:rPr>
              <a:t>每个仿真引擎都是一个独立的进程或者安装在Docker容器中，主进程负责仿真引擎或Docker容器的创建及回收。每个引擎负责一部分任务数据的计算</a:t>
            </a:r>
            <a:endParaRPr lang="zh-CN" altLang="en-US">
              <a:latin typeface="华文楷体" panose="02010600040101010101" pitchFamily="2" charset="-122"/>
              <a:ea typeface="华文楷体" panose="02010600040101010101" pitchFamily="2" charset="-122"/>
              <a:sym typeface="+mn-ea"/>
            </a:endParaRPr>
          </a:p>
          <a:p>
            <a:pPr>
              <a:lnSpc>
                <a:spcPct val="125000"/>
              </a:lnSpc>
            </a:pPr>
            <a:r>
              <a:rPr lang="zh-CN" altLang="en-US">
                <a:latin typeface="华文楷体" panose="02010600040101010101" pitchFamily="2" charset="-122"/>
                <a:ea typeface="华文楷体" panose="02010600040101010101" pitchFamily="2" charset="-122"/>
              </a:rPr>
              <a:t>采用Kafka或者其他消息队列的形式作为任务管理端和仿真引擎的消息数据通信</a:t>
            </a:r>
            <a:endParaRPr lang="zh-CN" altLang="en-US">
              <a:latin typeface="华文楷体" panose="02010600040101010101" pitchFamily="2" charset="-122"/>
              <a:ea typeface="华文楷体" panose="02010600040101010101" pitchFamily="2" charset="-122"/>
            </a:endParaRPr>
          </a:p>
          <a:p>
            <a:pPr>
              <a:lnSpc>
                <a:spcPct val="125000"/>
              </a:lnSpc>
            </a:pPr>
            <a:r>
              <a:rPr lang="zh-CN" altLang="en-US">
                <a:latin typeface="华文楷体" panose="02010600040101010101" pitchFamily="2" charset="-122"/>
                <a:ea typeface="华文楷体" panose="02010600040101010101" pitchFamily="2" charset="-122"/>
              </a:rPr>
              <a:t>优缺点：优点是实现思路相对清晰，缺点是没有拓展性，无法动态负载均衡，导致主机资源浪费，如果地图扩大主机不够用，又要继续细分任务</a:t>
            </a:r>
            <a:endParaRPr lang="zh-CN" altLang="en-US">
              <a:latin typeface="华文楷体" panose="02010600040101010101" pitchFamily="2" charset="-122"/>
              <a:ea typeface="华文楷体" panose="02010600040101010101" pitchFamily="2" charset="-122"/>
            </a:endParaRPr>
          </a:p>
          <a:p>
            <a:endParaRPr lang="zh-CN" altLang="en-US">
              <a:latin typeface="华文楷体" panose="02010600040101010101" pitchFamily="2" charset="-122"/>
              <a:ea typeface="华文楷体" panose="02010600040101010101" pitchFamily="2" charset="-122"/>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C9F754DE-2CAD-44b6-B708-469DEB6407EB-1">
      <extobjdata type="C9F754DE-2CAD-44b6-B708-469DEB6407EB" data="ewogICAiRmlsZUlkIiA6ICIxNTc1NTA0MzUwMDAiLAogICAiR3JvdXBJZCIgOiAiMjIwNTg0Mzg1IiwKICAgIkltYWdlIiA6ICJpVkJPUncwS0dnb0FBQUFOU1VoRVVnQUFBcTBBQUFIT0NBWUFBQUN5MUREQ0FBQUFDWEJJV1hNQUFBc1RBQUFMRXdFQW1wd1lBQUFnQUVsRVFWUjRuT3pkZVh4VTFkMC84TSs5ZC9iSlpOOVhJRUFnTEdFSklBamlBaWp1KzlaYWErMW1xNy9hUHUyanJWclh0dGFuN1ZPMXJiYTF0b3A5Y0Y5eEFSU0tJQ0w3RnJhUWhFQVNzbStUMmUveSsyT1NJY05raFNRelNUN3Yxd3N6T2ZmY3VXZVNnSitjT2ZkN2hPMlZtZ1lpSWlJaW9zaWhGV1lJWXVjR3NidWVSRVJFUkVTUmdxR1ZpSWlJaUNJZVF5c1JFUkVSUlR5R1ZpSWlJaUtLZUF5dFJFUkVSQlR4R0ZxSmlJaUlLT0l4dEJJUkVSRlJ4R05vSlNJaUlxS0l4OUJLUkVSRVJCR1BvWldJaUlpSUloNURLeEVSRVJGRlBJWldJaUlpSW9wNERLMUVSRVJFRlBFWVdvbUlpSWdvNGpHMEVoRVJFVkhFWTJnbElpSWlvb2pIMEVwRVJFUkVFWStobFlpSWlJZ2lIa01yRVJFUkVVVThobFlpSWlJaWluZ01yVVJFUkVRVThSaGFpWWlJaUNqaU1iUVNFUkVSVWNSamFDVWlJaUtpaU1mUVNrUkVSRVFSajZHVmlJaUlpQ0llUXlzUkVSRVJSVHlHVmlJaUlpS0tlQXl0UkVSRVJCVHhHRnFKaUlpSUtPSXh0QklSRVJGUnhHTm9KU0lpSXFLSXg5QktSRVJFUkJHUG9aV0lpSWlJSWg1REt4RVJFUkZGUElaV0lpSWlJb3A0REsxRVJFUkVGUEVZV29tSWlJZ280akcwRWhFUkVWSEVZMmdsSWlJaW9vakgwRXBFUkVSRUVZK2hsWWlJaUlnaUhrTXJFUkVSRVVVOGhsWWlJaUlpaW5nTXJVUkVSRVFVOFhUaEhnQVJFUkdGbDhNalk4WE9FbXdvclVGRml3TXVueEx1SWRFWk1Pc2xaTVpZc1hoY0NtNmJsUXVyY1dURlBHRjdwYWFGZXhCRVJFUVVIbHVQMStPUnRidHg3cGhrWERrbEM3bnhObGdNSXl2c2pCWk9yNHlTUmp2ZUx6cUJ6ZVYxZUhoSkFlWm1KNFo3V0dkS0s4d1FnbFlFTUxRU0VSR05VbHVQMStPWHEzZmhpZVd6VUppWkVPN2gwQURhWHRHQUJ6L2VpY2N1bVltNVdjTXl1SWFFVnE1cEpTSWlHb1VjSGhtUHJOMk5YMTNLd0RvU0ZXWW00SW5scy9EbzJqMXdlT1J3RDJkQU1MUVNFUkdOUWl0Mmx1RGNNY21ZbmNIQU9sSVZaaVpnUVU0U1Z1d3NDZmRRQmdSREt4RVIwU2kwb2JRR1YwN0pDdmN3YUpCZE9TVUxuNWZXaEhzWUE0S2hsWWlJYUJTcWFIRWdOOTRXN21IUUlNdU50NkdpeFJudVlRd0lobFlpSXFKUnlPVlRXQ1ZnRkxBWWRIRDZ1S2FWaUlpSWlHaElNTFFTRVJFUlVjUmphQ1VpSWlLaWlNZlFTa1JFUkVRUmo2R1ZpSWlJaUNJZVF5c1JFUkVSUlR5R1ZpSWlJaUtLZUF5dFJFUkVSQlR4R0ZxSmlJaUlLT0l4dEJJUkVSRlJ4R05vSlNJaUlxS0l4OUJLUkVSRVJCR1BvWldJaUlpSUloNURLeEVSRVEwS1ZaRlIvT1g3S05uMlNjaXhYUi8rRFJYN3Y0Q21LdjE2enZJOS84Ryt0U3ZnYUtvWnFHSDJXOTJ4SXRRZDJ3OVZrZnZVMzlYYWdOTHRxL3QxRFZXUmNmTHdOdFNVN0Q2VElZNUlESzFFUkVSMFZzcDNyNFBpODRTMGE1cUtRNSsvaVQwZnZRQ2YyeEZvYjJ1b3d1R05iMkh6cTAraXRmWkV2NjVWc2Y4TDdQOTBCVnl0RFdjOTdqTzE0Y1ZmNE5QbmZ0TG4wTHJwbGNmeDFadC9RTU9KdzMyK2h1THo0ajh2UG9BdHIvL1BtUTV6eE5HRmV3QkVSRVEwZkIzYStCWjJyZm9ySnN5L0VvVlgzeDEwVE5JWk1QM2lPN0I1NVc5d2FPUGJtTGIwTmdCQTBicVYwRFFOczYvOEFXSlN4L1RyZXBMT0FBQVFKUjIydmYxSHlGNDNSRWtIUWVoNUhtN1dsWGRCWnpEMzYxcmRNVmlpNGZPNElPbU5mZXBmY01rZFdQZjMrMUIxNkNza1pPWDE2Unlkd2YvY0hhK1hHRnFKaUlqb0xFeGNjQldPN2Z3TXhWcytRTmJVYzVFeWZpWUFmekNWZERwQUVHR09TWVFnaWppODZXMG9zaGRsTzlmQ2FJMkI3SFhoOEthM0FRQlI4V25JeUo4ZjlOeXYvZUpTQ0tLRUc1LzRJTkFtNnZ6UlJSQWxWQi9kRGJlOXNjZlE2blhaL1FINXFoOEcybFJGaGlMN29OTWIvT2NKUXI5ZXM2VFQrOGZReFhtdTFnWWMzYklLcXFvQUd0RCtIMlJOV3dSVjltSFB4LzhBSUFBQ0lJb1NwaTc1T2dSUndyRmQ2eUI3bkJoYnVBeVN6Z0JCbExxOXhtakYwRXBFUkVSblRKUjBtSC96ZmZqazZidXc5ZTJuY2VsUC9nWkpaOENCOWEvNmordjhnYko0ODN2d3V0cWdLakpNVVhFQWdBUHJYd01BdU51YWtEMTljVWhvMVJsTUVLWGdxTkk1ekYzeDMvL3FkWHp2L3ZwV3VGcnFJVXI2UU52Skl6dncrYjhlNnZZY1Myd1NydnI1djN0LzhWMXcyUnR4Y01NYmtBeEdpS0lFNEZUb3JNWGU5a2NhVkZXQjdIRWgvOEpiSUlrU2lqNTdCYTExRlJnemE4a1pYWGMwWUdnbElpS2lzeEtUa29PSjUxNk4rdklEY0xVMklpbytGVGM4L2w1SXY4LysrbFBVbHU3Rk5RKzlGdFMrOHI1bEVIWDZrUDZpcEF1RTFBNGRNNCs5TFFjNG5TQ2U2bTlMek1DMHBkK0FwRzhQbHAwbU0zZDkrSGZFcEl5QnorT0NJQWp0czU3ZFhFdlRvQ2crS0Q0dkRPWW9BRUI4eGdUYytLdFY4RGhiVWJ6NWZXUk9XWURZdEhHQlV4b3JpM0ZzNTZjWU8zc3A0dExIbjNxdDdjc0F1QnlnZXd5dFJFUkVkTllLTHZsV3lLem8yUk5DM3JydnFEWWdTRkpYSi9SSmRGSW1waTc1ZWtpNzI5NkluUjg4ajdqMFhIejF4dTl3WXQvR0hwOW41ZjBYQXdCRW5SNDMvZXJEMDU2ckNmcy9YWUg2OGdNNC84NWZCOXJMdHEvQmtjM3ZRUkIxd2FHMVl3YTV1NEJNREsxRVJFUjA5azRQckd2L2NpL3F5dzkwMlhmbGZjdEMybFRaMjZmcmFLcmE1Zlg2eStkMlFKRjlNRVhGQnRvYUs0c0JBUEdaRXhFVm53WmJRZ2IwWm10Z0RXdUhBK3RmaGJ1dEdUTXYveDVVUmU2eWJGZE1TZzR5cHk3RWlYMGJVVnUyRDhsanAwR1J2U2pmdlI1bVd6eW1MUTBOemRRemhsWWlJcUlJb2tLRG9pbFFWUlVxTktoUW9Xb2FWRTJGQWhXYXBrSFIvTWMwVGUzMFdJTW1hTkRhYi83Uk5FQ0RCZ2lBNm0rRXB2ay8xOW8vUDF0SHQ2eUMxOTBHU1RJQUFoQ1ZrSTZNeWVjQThMOTliNDVKeE16THZodm92Ly9UVjlCYWV4d0xidjFGeUhPWm94UDZkRTF2ZSttc3M2a0VvUGc4K094dlB3TUFYUFM5MzBOdjlEOVhYVmtSQUNBcEp4OG1XM3kzNXgvZHNncnV0bVpNV25SZFVMdW1xbEFWSDBSSkQwRVVNWEhCVlVqSkxVQnN5aGdBd0xGZDYrQnh0dUtjRzM4R25jRU1UZE9neXQ2ZzliYlVQWVpXSWlLaXM2UkNnNnpLOEdreXZLb0NXZlhCcHlud3RiZjVOQm15cGtCV0ZTaWFDbGxUb0xUL2tkcy9selVGaXFwQXhjQUV5cUZRdW1NTldtdFBRSlIwOERoYWtGTndmaUMweWo0M3JERkp5Q2s0UDlELzZKWlZhSzA5SHRUV1gxNW5Ld0JBYjdJQThLOUJkYlUyUU5McHU3elQzdXUwaDdSSmVpT3lwaTdFM3RYL3dzYVhIc2I1My9vVlJKMGVKNDlzUjNSU1ppQ3cyaHVxNEhYWmtaRFp0ekpWemRWbCtPVHB1MExhdDcvN3A2RFB0N3orUDBIMVZ5Kys1MCtubjBKZFlHZ2xJaUxxUk5NMGVGVWZ2S29QYnMwWGVPeFJmZkFvUG5nMEgzeXFEeDVOaGsrUkliY0gwdEZvMlErZkNUeGVlZDh5U1BwVE54RjVuWFpFeGFmQ2JXOE10SFVVNCsvYzFwbWtOd1hDYUhmY2JjMlE5TWJBRFV0MVpYdlJVbFBlYmRtcjdwWWRUTG53VmlnK0Q0cldyY1RtVjUvRWpFdS9nNmFxbzhoYmVBMEF3T2QyWXZYVGR5RXFNUU9YM1BQblBwWEZNdG5pTUczcGJkQVpUQ0Uza0hWRlUxWElQaytQczdwMENrTXJFUkdOQ2dwVWVCUXYzS3IvajB2MndLMTY0Vkc5Y0xXM2UxVi9JQjArYzUyUnBTTTBhcW9DVjJzREhFMDFlT2VKbTBQNmRkVUdBSGtMcjhHc0swSm5LanRvbW9hMmhwT0lTa2dMdEMyNys5a2V4OVJSOHFvcjB5KytBeTU3STBxM3JVWlQ1VkVBUU9hVWN3SDRaM0xIemJrRWh6ZTlnL0k5NjVFejQ4SWVyd01BWmxzOHBpNjVyZGQrZEdZWVdvbUlhTmpUZ1BZZzZvWlRjY09wZU9CUy9SL2RuUUlwRFExTjA3RDRqaWNDbjN1ZGRuejE1aDhnZTEwQWdBdSsvV1JRLzlhNkU5angzcDlodE1ZRVA0K3FCTTF3TmxVZGhTSjcrN3lyVkYvTXZmWmVPSnBxVVhOMEY2eHhLVWdlT3kxd0xQLzhtM0IweTRmWXQrWmxaRTgvdjE5MzloL2U5QTdReTY4LzQ4KzVuQ1d1K29HaGxZaUlJcDRHd0t2NjRGQmNjQ2h1T052RHFVdnhCRDVHOGxwUVFSQ2dnd1NkSUVJVUpPaEVDVHJCLzdrRUNaTG9mNndUSkVpQ0JFa1FJUW9pSklpUUJCR0NJRUFNZVN4QUZFU0lFQ0VLQWtSQkFDQkEwUHpYRTlwM1hSSzA5bzg0OVZIUWdNZnhZYS9qUGxPaXBFUHFoRmtBQUsrckRldi9maDlrbnhzR2N4UzhycmJBc1E0ZGQ5OTNiRHJRUVZWOEVEcDlYeXVLdmdBQXBPWE5HYkN4Q3FLRWxOd0MxQnpkQmJlOUNTMjF4eEdUa3VNZmp5MGVZMlplaUpKdG42Qjg5N3ArRmY3Zjg4bUxVSHllSHZ2a3pyMDA4RmpyZUoyYTF1OGR1a1lMaGxZaUlvb1lQbFZHbStKQ20reUNvLzJqVTNHaFRYYkRwOGxoSFpzQXdDRHFBMytNb2g0NlFRZURxSU5lbEtBWGROQUpPdWhGSGZTQ0RnWkJnbDd5dDBtQ2hMREZrSzR1UEVTRHNkZFhZdVBMajZDbDlqam1YSDBQeW5ldlIyM1p2cEIrSGFXeExMRkpRZTFwZVhNRHM1dXFJcU5zK3hyb1RWYWtUNW8zWUdOMHRUYmc0SDllZ3pVdUJjNldlbXhlK1J0Y2ZNK2ZBaVcxeHA5ek9ZN3RYZytYdmFsZnp5dEtPcGlpWW5IbC9TdENqbjM0dTIraHRhNGlxSlNXcHZpRHU2b3FnMUR2ZG1UZ1Y0V0lpSWFVQnNDamVtSDNPZEFxTzJGWG5MRDcvQjk5NnRBR1Uwa1FZUktOTUVzR0dFVURqSkkvakJxRVU4SFUyQjVTOWFJK2ZNRnptSkc5TGh6ZTlBNksxcTJFcXNpWWQvMS9ZVnpoTWh6YjlSa0EvL0lCUVJDdzU1TVhVZnpsQi9DNUhkQWJ6VWpJbWhUMFBPZCs3WUhBNDZOZmZRaG5TejBtTGJvT09vTnB3TWE2N2UybjRmTzZjZDQzSDBkdDZSN3NXN3NDKzlhOGhJTGxkd0x3MTJ5OTRtZi9oRGttc1YvUDIxVWxnNUErblc3VzZsZzZJWHZkZ2QyMUtCaERLeEVSRFJxUDRrV3JmRm80bFoxRE1tdHFGUFV3U3lhWUpRTk1vaEVtMGVCL0xQa2ZteVFEZElLT1FYUUFkQlQ4OXpoYkFVM0RsdGYrQnlmMmI0STVPZ0VMYnZrNWtzZE5EK3FucVFvRVNZZXhzNWFnZE5zbnlDcGNocnlGMTNZYjF0b2FxckQza3hkaE1FY2gvOEpiQVBqTFo5V1U3Z2xzc3lwMDg1ME1sTHpxNG0zM2d4dGVSK1hCTFppNDRDb2tqNXVPeEp4OEhOLzdPUTV1ZUIwWitmT1JtSk1QQVAwT3JFRC90NW05NHI2WCszMk4wWWFobFlpSXpwb0d3S0c0ME9KclE2dnNRTE92RFMyeUF4NmxiN3NjOVpjZ0NEQ0xCbGdrRTB5U0VSYlJCSXRrOVAvUm1XQVNqWkQ2R1Jyb3pLaXlENXRmOWQ5WVZWRzBHZXRldUI5VExyd1YwY2xabUxUb2VoZ3N0a0JmUmZiZkRLY3FNa1JKaCtqa2JGenowT3M5UHIvTDNvai92UGdBZkI0WHpyMzFBUmd0MFFDQTVwTmxxRHl3QlpMZUFFRVF1dzJKSFNXdk9tWjNPNVJzL1FpN1AvNEhFckx5TU9PeTd3RHd2NlZmZVBVOStPeXZQOFcyZDU3QjhudWZQOE92aW4rTnFzL3R3T0ZOYjRjYzg3cmF6dmg1UnpPR1ZpSWk2aGNOUUp2UGdVYWZIUzF5RzFwOERyVEtqZ0d2VlNvSUFpeWlDVkU2TTZKMFpsZ2tFNklrTTZJa004eVNzVTl2djlMZzhqcnQrUHpsaDFGWHRoOWpabDZJMkxSY0hQcjhUYXo3Mjg4UWt6b0dtcW9pSVh0eW9HQi95dmdaaUVuSkRuenZPbmFROG5tYzhMb2NjTnNiWVlsTlFsUzh2NlJWWTJVeE5yNzhDSnpOZFppOCtBWmtGeXdPWEx2d21udFFlTTA5dlk2eG8rU1ZxdmdnaVVZQS9tMVk5NnorSjJ3SkdUanZtNDhIM2NHZlBHNDY4aFplRzNTdDAzWE1HUGRJMCtCMXRXSG5COTBIWDAxVnU2OUlNRUM3bG8wa0RLMUVSTlFqbnlhanlXdEhrNjhWRFQ3L1I3bUx2ZGJQbEY3UUlWcHZSYlRPQXB2T0FpdUQ2YkN4NWZXblVGZTJINWxUejhYOG0rNERCQUhqNTEyR1F4dmZRdkdYNytQQWYxNExQVWtRVUw1N1BZQ3V0NU85N0w5ZUFPQVByR3YvL0NPb2lveng4eTdGakV1L2MxWmpsWDBlU0hvald1c3FVTHhsRld6eGFiam91MC9CRkJVYjBuZldGZDhQYWFzdTNvbkd5aU93MTFmQzNsRFY2N3BUVlZGZ2pVdnA4VVlzVlpVaGljRWxyMXJyS25CaTMrZHdOTlVBUUo4MktSZ3RHRnFKaUNoQUErQ1FuV2owMmRIb2EwV2p0eFZ0c25OQWlrbUpFR0RUV2RvRGF2c2Z2UVZHMGNoMXBjUFV3dHNleHY1UFYyRFNlVGNFMW92cVRSWk1XM29icGx4NEMrcVBIMFRqaVVOb3JhdUFzNlVlbnJabStEeE95RDRQVk5rWEtIVUYrTU9ad1d4RGRISTJBQ0ErWXdMbTMzd2ZtaytXWXZyRmQ1enhHSy8reGY4RmZSNmRsSW1sZC8wQmdxU0R1VDg3VVdrYTluejhJZ0QvTW9KcFM3L1JZM2VsbTUyNEFNRGFQcE9zeXI2UU9xMjJoRFFjMi9rcFd1c3FJSWhpdjhwc2pYVEM5a3JPUHhNUmpWYXlxcUJKOXMrZU5ucnRhUEsyd2pzQU4wbFpKQk9pVHd1b1ZwMFpJdU5weENoOGVoVzIvK2p5Y0E5ajJOQlVGUWMvZndPeHFXT1FQRzQ2ZEFaekwvMFZBRUsvTmlUb1VGdTJEN0xIaWNUcy9LQTF3V2RxbUg2dnRjS000SVhLbkdrbElocEZYSW9IRGQ2V3dDeHFxK3c0cTFsVXZhQkRUSHN3RGN5aVNsYm8rSlltalRDQ0tDTC8vSnY2MGYvTS93NTAzcFdMVG1Gb0pTSWF3V1JOUWIyM0JYV2VKdFI2bTlBbXU4NzR1UVFBTnAwVjhmcG94QmxzaU5kSHc2b3pjKzZVaUlZRVF5c1IwUWlpQVdqMnRRVkNhcE8zOVl5M045V0xPc1Ryb3hGdmlFYWMzb1k0blkwenFFUVVOZ3l0UkVURG5FdnhvTTdiakZwUEUrcTh6ZkNxdm40L2h3QWdXbWRGbkQ0YThRWWI0ZzNSc0VpY1JTV2l5TUhRU2tRMHpNaWFnZ1p2U3lDbzJtVm52NS9ESU9vUnA3ZHhGcFdJaGcyR1ZpS2lZY0NwdUZIbHJrZU5wd21OM3BaK3YrVXZRVVM4SVJwSnhqZ2tHK01RcmJOeUZwV0loaFdHVmlLaUNPVlFYS2gwMWFQS1U0OFdYLyszZll6V1daRnNqRU9TSVJZSmhoaHVhMHBFd3hwREt4RlJoT2pZSHJYUzA0QXFUejNzUGtlL3pqZUtlaVFiNDVCc2lFT2lNUmFtMDNiYUlTSWF6aGhhaVlqQ1NBUFE2bXREbGFjZVZlNzZmcFdra2lBaTNoaURKRU1zMy9Jbm9oR1BvWldJYUlqNXkxTFpjZEpkajBwM1BaeUt1OC9uV2lRVDBvd0pTRGJHOFMxL0locFZHRnFKaUlaQVIxQ3RkTmVoeWwwUGwrTHA4N2xST2d2U2pRbElOeVVpV2gvRjJWUWlHcFVZV29tSUJwRkg5ZUdFcXdiSFhUWDlLazBWbzdNaXpaU0lkRk1pYkRyTElJNlFpR2g0WUdnbElocGdtcWFoeHR1RTQ2NXFWSHNhb1dsOUswOFZxN2NoM1pTSWRGTUNySko1a0VkSlJEUzhNTFFTRVEyUU50bUY0NjVxSEhmWHdxTjRlKzB2QUlnM1JDUE42SjlSTlV2R3dSOGtVVHV6WG9MVEs4TmlZQlFZeVp4ZUdSYjl5UGdlajR4WFFVUVVKcktxb01wVGozSlhOUnE5clgwNko5RVFnM1JURXRKTUNTeExSV0dUR1dORlNhTWQwMUxqd2owVUdrUWxqWFpreG95TUpVWU1yVVJFL2FRQmFQUzI0cmlyR2xYdWVzaWEwdXM1SnRHSWJITUtzaTBwc0VxbXdSOGtVUzhXajB2QiswVW5HRnBIdVBlTFR1QzhjU25oSHNhQVlHZ2xJdW9qV1ZWdzNGV0RVbWNWSEVydjlWUkZDRWd6SlNMYm5JSWtReXdFZ2ZmOVUrUzRiVll1YnZ6M0JteXZhRUJoWmtLNGgwT0RZSHRGQXphWDErR05yeThPOTFBR0JFTXJFVkV2WElvSFpjNHFISE5XdzZmSnZmYVAwVWNoeDV5Q1RGTXk5Q0wvbWFYSVpEWHE4UENTQWp6NDhVNDhzWHdXZytzSXM3MmlBUTkrdkJPUFhUSnp4S3hiRnJaWDl2RzJWaUtpVWFiWlo4ZFJSeVdxUFBXOVZnRFFpenBrbVpLUmJVNUJqRDVxaUVaSWRQYTJIcS9IbzUvdXdZS2NKRnc1SlF1NThiWVJFM0pHRzZkWFJrbWpIZThYbmNEbThqbzh2TFFBYzdNU3d6MnNNNlVWWmdUdm5zTFFTa1RVaWFacHFQWTBvc1JaZ1laZWJxd1NBQ1FiNDVCdFRrV0tLUjRTdURzVkRVOE9qNHdWTzB2d2VXa05LbHFjY1BwNmYwZUJJbzlGcjBObWpBWG5qVXZCYmJOeVlUVU82MTgrR0ZxSmlMb2lhLzcxcWlYT1NqamxucmRWMVlzNmpMV2tZWXc1aldXcWlJZ0dSMGhvSGRZUm5Jam9iTGtVRDBxZFZTanZ3M3BWcTJURytLZ01aSmxTSUFtY1ZTVWlHa29NclVRMEtqa1VGdzYzSFVlRnU2N1g5YXBKaGxqa1dqT1FiSXdINy84bklnb1BobFlpR2xXY3NodUhITWRSNGFwQlQxRlZoSUJNY3pMR1dUTVFvN01PMmZpSWlLaHJESzFFTkNvNEZRK09PSTdqdUt1bXg1bFZnNmpIV0VzYXhwclRZSlM0V3hVUlVhUmdhQ1dpRWMybGVsSGNkaHpsem1xb1BjeXQyblFXNUZveWtHbE81bnBWSXFJSXhOQktSQ09TUi9IaWlQTUV5aDNWVUtCMjJ5OUdINFZKVVRsSTRYcFZJcUtJeHRCS1JDT0tSL1hocUtNQ1pjNHFLRnIzWVRWYVo4V2txQnlrbWhJWVZvbUloZ0dHVmlJYUVYeWFqS09PQ3BRNnFpQnJTcmY5YkRvTDhxS3lrVzVLWWxnbElocEdHRnFKYUZqVE5BM0hYVFU0MkhZTUh0WFhiYjhveVl5OHFHeGttSklnQ0l5clJFVEREVU1yRVExYmpkNVc3TFdYb01YWDFtMGZpMlJDWGxRMnNrekpES3RFUk1NWVF5c1JEVHR1MVlQOXJXV29kTmQxMjhjc0daRm56VWFXSlFVaUZ3SVFFUTE3REsxRU5HeW9tb3FqemdvY2FUdlI3VTFXZWxHSFNWRTV5TEdrUWdKTFZ4RVJqUlFNclVRVThUUUFKOTMxS0xLWHdhbTR1K3dqQ0FMR21OTXdPU29IZXBIL3RCRVJqVFQ4bDUySUlwcmQ1OEErZXlucXZNM2Q5a2t5eEdLYWJSeHNlbTYzU2tRMFVqRzBFbEZFa2pVRmgremxLSFZWZGJ2dHFrVXlZWXB0TE5KTWlWeTFTa1Ewd2pHMEVsSEVxZmUyWUZmckVUamxycGNDU0lLSWlWSFpHRy9KZ01ndFY0bUlSZ1dHVmlLS0dMS3E0RUJiR2NxY0o3dnRrMmxPeGhUYkdKaEU0eENPaklpSXdvMmhsWWdpUXEybkNidGJpK0ZTUEYwZWo5RkhZYm90Ri9HRzZDRWVHUkVSUlFLR1ZpSUtLNThtWTM5ckdZNjdxcnM4TGdvaThtMWpNTTZjenMwQmlJaEdNWVpXSWdxYkdrOGo5clFVdzZWNnV6eWVZSWpCakpnSmlKTE1Rend5SWlLS05BeXRSRFRrZktxTWZmWVNuSERWZG5sY0VrVGsyOFppckNXZFZRR0lpQWdBUXlzUkRiRTZiek4ydEJ5R1IrbDZkalhSRUl1WjBSTmcwWm1HZUdSRVJCVEpHRnFKYUVob21vWkRiZVVvZHB4QVYxVlhkWUtFS2RGamtXTk80K3dxRVJHRllHZ2xva0huVmozWTNud1lEZDZXTG84bkcrTXdJM29DekJMTFdCRVJVZGNZV29sb1VOVjRHckd6NVFpOHFpL2ttRTZVTU0yV2l5eHpDbWRYaVlpb1J3eXRSRFFvVkdnNGFEK0dvNDZLTG8vSDZLTXdKM1lTckt3TVFFUkVmY0RRU2tRRHpxbTRzYjM1RUpwODlpNlBqN09rSXo5NkxDUndDMVlpSXVvYmhsWWlHbEJWN25yc2JpbUdUNU5EanVrRkhXYkdURVNhS1NFTUl5TWlvdUdNb1pXSUJvU21hU2l5bDZIRVdkbmw4VGk5RFlXeGsyQ1JXTXFLaUlqNmo2R1ZpTTZhckNyWTNuSUlOWjdHTG8rUHQyWmlzbTBNUk41dVJVUkVaNGlobFlqT2lsTnhZMHRURWV5eU0rU1lRZFJqVnN4RXBCamp3ekF5SWlJYVNSaGFpZWlNTlhoYnNMWDVZSmZsck9MMTBaZ1ROd2tta2JWWGlZam83REcwRXRFWk9lNnF3WjZXWXFoZDdHK1ZaVTVCUWN4NFZnY2dJcUlCdzlCS1JQMmlhUm9PdGgxRGNSZjFWd1VBK2JheHlMVm1jdlVxRVJFTktJWldJdW96V1ZXd28rVXdxajBOSWNkMGdvVFpzWGxJTmJLY0ZSRVJEVHlHVmlMcUU3ZnF4WmVOKzlFcU8wS09tU1Vqem9tYmdtaWROUXdqSXlLaTBZQ2hsWWg2NVpUZCtLSnBINXlLTytSWW5ONkdlYkg1TUVxR01JeU1pSWhHQzRaV0l1cVJYWFppYytNK3VGVnZ5TEZNY3pKbVJrK0FLUENHS3lJaUdsd01yVVRVclNaZkc3WTA3ZSt5cE5Xa3FCeE1qTXJtRFZkRUk0RERJMlBGemhKc0tLMUJSWXNETHA4UzdpSFJHVERySldUR1dMRjRYQXB1bTVVTHEzRmt4VHhoZTZVV1dxK0dpRWE5Qm04THRqUVhRVmFELytjbEFDaUlub0FjUzJwNEJrWkVBMnJyOFhvOHNuWTN6aDJUakN1blpDRTMzZ2FMWVdTRm5kSEM2WlZSMG1qSCswVW5zTG04RGc4dktjRGM3TVJ3RCt0TWFZVVp3Vy9qTWJRU1VZZ2FUeU8yTmgrRXFxbEI3WUlnWUhaTUhqSk1TV0VhR1JFTnBLM0g2L0hMMWJ2d3hQSlpLTXhrNVkrUlpIdEZBeDc4ZUNjZXUyUW01bVlOeStBYUVscTVFSTJJZ2xTNjYvQlY4NEdRd0NvS0l1YkY1ak93RW8wUURvK01SOWJ1eHE4dVpXQWRpUW96RS9ERThsbDRkTzBlT0R4eXVJY3pJQmhhaVNpZzNGbU5IYzJIb0ozMkJveE9sTEFnYmlwU2pQRmhHaGtSRGJRVk8wdHc3cGhrek01Z1lCMnBDak1Uc0NBbkNTdDJsb1I3S0FPQ29aV0lBQUFuM0xYWTNWb2NzaW1yUWRSallkeDBKQmhpd2pJdUlob2NHMHByY09XVXJIQVBnd2JabFZPeThIbHBUYmlITVNDNDBwcUljTkpkajEzTmgwUGFUYUlSNThaUFJaVE9Fb1pSRWRGZ3FtaHhJRGZlRnU1aDBDRExqYmVob3NVWjdtRU1DSVpXb2xHdXh0T0k3YzJIUW1aWXJaSVpDK0tud1NJWnd6SXVJaHBjTHAvQ0tnR2pnTVdnZzlNM010YTA4cWVWYUJTcjh6WmpXOU5CcUtkRlZvdGt4TG54MDJCbVlDVWlvZ2pCTmExRW8xU2pyeFZibXc1QVFYQ1ZBSk5vd0lMNDZReXNSRVFVVVJoYWlVYWhGbDhidGpRV1FkYUNOdzR3aUhvc2lKOEdxMlFLMDhpSWlJaTZ4dEJLTk1yWVpTYzJOKzJIVHd0ZTQ2UVhkRmdRTnhVMjNuUkZSRVFSaUtHVmFCUnhxMTVzYnR3UHIrb0xhdGNKRXM2Sm40SVlmVlNZUmtaRVJOUXpobGFpVVVMUlZHeHRLb0piOVFTMVN4QXhOeTRmOGZyb01JMk1pSWlvZDZ3ZVFEUUthQUIydGh4R2s2OHRxRjBRQkJUR1RrYVNJVFk4QXlNaUl1b2p6clFTalFJSDdXV29jdGVIdE0rSUhvOVViczFLUkVUREFFTXIwUWgzM0ZXTllrZEZTUHNFYXlheXphbGhHQkVSRVZIL01iUVNqV0QxM21ic2JqMGEwcDVtU3NSazI5Z3dqSWlJaU9qTU1MUVNqVkJ0c2d0Ym13NUMwNEozdTRyVjJ6QTdKZzlDbU1aRlJFUjBKaGhhaVVZZ1dWV3dwYWtvcEJhcldUTGluTmg4U0FMLzZoTVIwZkRDLzNNUmpUQWFnRjJ0UitCUVhFSHRPbEhDT1hGVFlKUU00UmtZRVZFa091M2RLSXBjREsxRUk4d3haMVZJcFFBQndKeVl5WWpXV2NNektDS2lzOVJZV1l6Ly9PTVg4TGtkQS9hYzl2cEt2UC9iYjJEM1J5OUFWZVJ1KysxZDh5OXNmT2tSVkI3Y01tRFg3bEMwYmlYMnJ2NFhGSituOTg2akhPdTBFbzBnVFQ0NzlyZVdoclJQaWhxRFpHTmNHRVpFUktQRkI3KzlIVzJOSjgvNC9Pc2VlUnNHYy9lNzh2bmNEcHc4c2gzYjMvc3o1dC8wMzJkOG5RQk53N1ozbm9HanFRYTJwRXlJMHFsSXBLa0taSzhIa3Q0QXhlZkIwUzlYUWRJYk1DZnovd1U5aGFySWtMM3VMc2Q5Yk5jNlpFeWVCNzJwNThtQzRpL2ZoNnUxQWZrWDNIejJyMm1FWTJnbEdpRjhxb3p0elFlaEl2aXRyaFJqUENaRVpZVnBWRVEwV2dpaUJBRElQLyttZnAxWGVlZ3J0RlFmZzg1Z0Nqbm04N2dnNmZRUVJRa3B1VE9RUGYwODFCVHZoTHV0R2Fhb1dHaXFDbFgxejVBcVhnL2VldlM2YnErejdKNW5rWkNaRi9pOGFQMUsxQnpkQlFEWSt1WWZzUFhOUDRTY2M5NDNIMGZOMFYzd09Gc0JBTzg4RVJvczlTWXJybi8wbmFDMkUvczI0c3RYbjRRbE5obnpiL3B2SkkrYjN1MjRKSjJoL2FPKzJ6N2t4OUJLTkFKMDdIamxWSUxmWHJKSVJsWUtJS0loSVVyKzBGcXcvTTUrbmVleU42S2wraGpFOXREYjJadS92S3JMYzk1NS9NYWd6NmRjZUN1bUw3c2RnaWhDYjdKaS9OeExBZW5FRHN3QUFDQUFTVVJCVkFDeTE0MGptOStET1RvQkNSa1RBLzNMZDYvSDNqVXZJU1lsQjFNdStocGFxc3RRdEc0bERPWW9GRjU5TjFSRmdTSjc0YlkzNFBBWDcyRE16QXVSUHZrY09KcXFzZWZqRjVHWnZ3RFpCZWRCa1dWb21ob3l2b3o4K2NoYmVBME9iM29INi83KzN5aTQ1RTVNWG54RGw2OUZFTVgyajZHdm40SXh0QktOQUVjZEZhajJOQWExaVJBd0ozWXk5Q0wvbWhQUjREdmIwS1ZwR2dRaCtGZnNDZWRjQVZHbmgrTHpRRyt5UUdpdmZLSXFNb3EzckVMbWxIT2hOMWtRbnprUkVBVG85RWFZckRHQjRIenl5SFljMmZ3ZU1pYWZBN1EvdDcyK0V0dmZmUmFpcE1QOG0rOURYUHA0ZUNjVzRzRDZWK0YxdFNFbVpReGkwOFpCbFgxWS9lemRNSnB0bUgzVjNUQ1lvNkQ0UE5pNytpWFlHeXFSWFhCQnlIZzdpSklPczY2NEM0azUrZmp5dGFkUXV1MFRqQ3RjaG9xaXpkQTBGYUtvQzR6SDUvSGZORnU2ZlUybnI0VUtWZllpTG1NQ0VyTW5uOVhYZFNUaC84MklocmxHbngwSDI0NkZ0RStKSG9kWXZXM29CMFJFbzFMSGpPSEsrNWFkMGZtcTRvTWtHb1BhQ3ErNUIvcy9YWUhETzlmaXNwLzhIU2FiZjl2cHhvb2pPTFR4TFp3OHZCVlgzUGR5WUUycHFBdXVqbEpic2djQWtEbGxRYURObHBpQksrOWZnZWJxTXNTbGo0ZlA3UVFBRkN6L05xS1RzMkV3MitCMXRRRUFMdmoyYjlCY2ZRd0FBbTFMZi9CSDJCSXordlFPVnZiMHhUQkhKOEljblFDak5RWkY2LzRQanFhYUx2dCs5Y2J2UXRxbUwvc21RMnNuREsxRXc1aWlxZGpaZkRoa0E0RU1VeExHV3RMRE5Db2lHbzJFOWhnMzVjSmJCL1I1ZFFZVHZFNDdpdGF0eE95cmZnZ0FxRDY2RXdBd1lmNFZRVGRCQ2FmVm9ENVp2QU42a3dVcDQyY0d0ZXROVmlTTm1Rb0FXUDNNRDJCdnFPcjN1SzUvN0Qzb2plWXVqemxiNm1HSlNRUUFKSTJaRW1oZjh2M2ZROVRwSVloU1lLeHIvblFQN1BXVnVPNlJ0d1A5TkUyRjZ2TkM2bUtkNzJqRzBFbzBqQjFvS3d1cHh4cWxNMk5HOUFTdVl5V2lzSmgrOFRjSDlQa21McmdhaHo1L0N5VmJQOGFVaTI2RktTb09sUWUyd0dDT3d1VEZOM1o3bnJ1dENVMVZKY2dwdUNDb01zRHBSTDEvZHZhYUIxL3QwM2crZmU0bnNEZFVkWHZqMU1FTnIyUGYyaFdZdnV4MjVDMjhOakFERFFDVzJPU1EvaDFMREhxcW5FQitESzFFdzFTOXR4bWxqdURaQVVFUU1DdG1FblJjMEU4MDVEUU5VS0ZCMFFBVmdLSnFVQUdvN2UxcWU3dXFhbERhK3l2UW9LckJmWlQyYzdUMlNpQ3E1cSsxckFLQWhrQjlFQTN0ZmJTT3grMTE4b1ZPajlzL2RqeFh4N21odHc1Rkh0bnJoaWpwSU9yMG1MRGdLdFNXN1FVZ3dObGNoL3JqQnpGdHlXM1FHeTNkbHAycVBMQUYwRFJrVDF2VTQzVTZiZ0RycWpKQVQ3cGJ3MnUyeFVPVUpPejY4RytvS05xTUJiZmMzMlZZcGY1amFDVWFobVJWd2E2V0l5SHRlZFlzeE9uNTJ6cU5UaW9BcjZyQnAycUJqejRWa0RWL2tKUTFEWXFxUVc1L0xHdUFvbW1RMWZhUEhYMDBEVDROZ2I1SysvaytUWU9pbnVyVE9aeDJoTWJSVEZGOEFNNThUU3NBWFA2ekYyRkx6QVFBL09jZlAwZmRzYUtnNDUyckJ1eGIrekwyclgwNThQa3R2MTBUMVBmRXZvMEE0TDlKcXlmdE01MlgvZlFmZlJyamhoY2ZRRnRqZGJjM1lZMlp0UVNKWTZiaWkxY2VSOTJ4L2Zqc3J6L0RKVC82Q3dCQTBodjlJYm1iY3p2VFZIOEZBMEVRSWVtTnZmWWZEUmhhaVlhaGZmYlNrUEpXc2Zvb1RJaktEdE9JaVBwSDFRQ1Bxc0dqYVBCb0dqeXFDcStpd2F2Q0h6WTFmL0QwcXY0QTZWTk90ZmswZnhnOUZVejk3Y05oOW5Ba1U3eHU2RTBXVEZ4d2RiL1BMZHV4QnM2V2VrajZVMnM0TS9JWElENHJENktvNnpZZ0FvQ3FLcEE5cnBEMnZJWFhvUHJvTG14OCtSRXN1ZXNQM1FZL1lSQVdVMFhGcDJMSlhYL0E5bmVmUmQ3Q2E5RlNleHhyLy95akhzL3BMdXdYTFA4VzhzL254Z01BUXl2UnNGUGphY1J4VjNWUW13UVJzMkx5SUhJbEt3MEJEZjRRNlZJMXVGVi80UFFvMnFrUTJ2bWoya1c3NWcrYU5MSzQ3RTJJVHNvOG96V3RKNDlzaDdPbEhycE93Yks3dXFaOWxaWTNCOU9XZmdON1YvOFRXOTkrdXR0ZHREcnFySDc0dS83Vmw0V205VGhqS3VtTm1IZkRUd0VBenVZNlRGMXlHM1FHVS90TXE3L1BrUy9lZzd1dEdYa0xyNEhSR3QzcHVRRk5VeUQ3dkVqTW1kTEZzNDlPSXlLMGVsUXZ0alJ2d3hISFVUVEp6ZkNxdm5BUGlXakk3WFo4R2U0aDBEQmtFUFdJMGNVaXg1U0xQT3NzS0tvT1RrV0RTOUhnVWxTNDI4T3BTMUhoVWpRNEZRMXVXZVdzSmdYeE9GcWcrRHl3eENRQkFJNTg4UzdjYmMwOW5wTi93YzJCWGJCVXhiK3JsV1FJblEwdDI3RTJwRUpLWnprenpnL3NLaFZ5amZOdndvbDlHM0ZzNTZjWU8yc0pVaWZNQ3VtanFmNmY1dE9YRjNUbnc5OTlDNjExRlZCVnBjY2J2QUxQcjJtd3hDWmgydExiZ3RxOVRqdDJmL1FDTkZWQlJ2NThKR1RsZGZNTTFHSFloOVl5VnpsVzFhNUdpOXdhN3FFUUVRMDdYdFdIT204ZDZyeDEyTkd5SDZLNkVLSTJ1c3FsU1FJZ0NRSjA3Ui8xZ3VCdmt3VG9PNDZoL2FNSTZBUUJVbnNmVWZCdjVDRUpnQ2o2SC92YkFGRm9meXdFdDB1ZFB4Y0JDUUlFQVpEZ3Y1bFNFdndUZUdLbk42NEZuSnJVRTlyL0k3YmZnQ1cySCtob0Y0Q1E4enA2Q0FJZ3RPZS9OejRadUs5aFUxVUpBQ0FxMGYrelU3cGpEWm9xai9aNFR1YzcvMVhaNTMvdFhZVFByVy85YnlEVWRpVnp5b0p1UTZzZ2lwaCs4VGV4NFo4UDR2Q210N3NNcllyc0JkRC90YmlLN090VGFDMzU2a1BJUGc4bUxRcmVZclowKzJxb2lveng1MXpPd05wSHd6cTBscm5LOGUrcU44STlEQ0tpRVVFVDJxQkluMEJRbGtQUTBzSTlIQUQrZ0tjWC9VSFNJUHIvNkFVQmVoRXdpQUowWXVkMmYxK0RLUGpQYVcvVENmNSt1dmJIVW52dzFBbW5BdU9vTWdpdnQ3NzhBQUFnTm5Vc0FBVGU1dTlxOW5Mcm0zOUF5YlpQQXR1K0F2NloxdTdXbkVwNkE2eHhLVmgyOTdOQjdSMzFUWFc5M0tTVU5yRVFnaWloL3ZqQkxvK2ZmK2V2QTZGWVZXUjgvTC9mZ3kwaEhlZmQ4WGhRdjAwckhrTkxUWG5naGkxZEgycW9lcHl0MkxQNm40Q21ZVnpoeFlFS0I1cXFvUGpMOTZFM1dUQjkyZTJCL3ZhR0tqZ2FUaUoxNHV4ZW4zczBHcmFoMWFONnNhcDJkZUJ6bDB1SG9vUEpxRyt3d08wWnRpK0xpR2hJbVl3eUVoT2NtSkpmQjdQSnY3UktFVGRDVXErQm9IVmRoN0l2OUtJQW95REFLQWt3aXAwK2lzR2ZHNlRUK25VS292cjJtVXFLZkJVSE5nTkFZUGVtMDR2OGQ2VmpMU25Rdmh0V2R6ZEtpUklFUVFncGFkVnhjMVp2MjhmV0h6OEFUVlVDTmNDOHJqYTBOVlQ1NytTWEpFQVFBOC9oYlYvU0lCbE1vYzk3MnZYYUdrOUNVeFdvc24vc3RzU01rR3Z2L3ZEdjhEcnRtSHZkajRQR1g3cDlEZG9hcXpIajB1L0FhSTBCQUNnK0R6Nzc2MCtoZU4xWWZ1L3pMSlBWaFdHYjdyWTBid3NzQ1hDNTlWaS9jUXk4WHRhbUpDTHFEN2RIaDRxcWFOVFdXM0hCZWNkZ052bWdDVzNRaEgzUVl4Wk1rZ2l6S01Bc2lURHBCRmlrOXNlU0FMTWt3Q3dLTUlwaWNQaVVCUFFlV1dpa3NOZFhvcW55S0t4eEtZaE85bGN3VVZVRkFOQmFkeUtrdjlmdDhQZVJaYUQ5WFgxRjluVTdjOWxiQU81Y3ZMK0R5OTZJM1IvK0hZN21HdFNYKzJkWTAvTG1BZ0RxamhYaDgzODkxT056TnA4c3hhcW52dG5sc2E3YXM2WXR3c0t2Qno5bmJla2VsRzVmamNUc3ljaWRjMG1nM2VkMllPK2FsMkJMekVEZXdtc0M3WkxlaU1ubjNZQ2RIenlIelN0L2c0dSs5L3N1WDl0b05teEQ2eEhIcWJVeVJRZVNHRmlKaU02QzF5dWg2RUFTQ21mNU42eElNRlhpTzFsTFdJK0NlblZ3ZzMrWjNwaFpGd1hhZk8zQnRLYzc4anVDTFFBb1BtOWd4dkYwZ2lCQVZXUzBWQjhMUHI5am5XdlFYZnorMlZTekxSNU5KMHY4NXdnQ01xZWVpOEtyN3dZQUpHVGw0WUp2UHdtZHdRUkJFQVBCVUZWa2ZQbmFVMmhycU1LTVM3K0RsTnlDb090OStlcHYwVnAzQWhmZjg2ZWcxNkRLWHVoTndiUEFzdGVOclcvK0x5QUkvcTFuTzYxQjJmYk9zM0MzTldIQnpmZUZySW5OVzNnTnFvdDNvdXJRVjlqLzJTdVl0dlFiM1g3OVJxTmhHMXFiNUZOM0pkWTNXTUk0RWlLaWthRys4ZFMvcGMxeU13TXI5YXFoNGpCS3QzOENVZEpod3J6TEErMkZWOThOeGVmdDhWeFY5c0haWEl1Nlkvc2hlMTB3UmNWMjJVOVRWYlExVnVPai8vMXUxOGMxRllJZ3RUOCtWV1dnNEpKdndlTm9SVXB1QWF4eEtZRjJVMVJzeUExWnJYVVYyUHJtSDlEV1VJWE0vQVdZZk43MUllV3NwUGJ0WHVQU3gvYzZBN3J6L2IvQTNsQ0ZzYk9YQmpZMzBEUU5lejUrQWVXNzEySENPVmNnWmZ4TXFJb01uOXNCbjhjSm44c0JyN3NOYVhtRnFEcjBGWXJXL1IvU0poWWlNU2UveDJ1TkpzTTJ0SFl1YThVMXJFUkVaOC90UHZWdktVc0hVbTgwVGNQTzk1K0RwcXFZY082Vk1NY2tCbzRsanl2bzRVeS9odU9Ic09iUC95L3dlY3I0bVYzMlUxVVpsdGdrekx2K3Y0TGF2M3J6OTNBMjE3VXZMZkNIMXM1VkJqSW1uOVBqOWUzMUZhZ3QzWWVLb3MwNGVYZ3JORTNEMk5sTE1lZmFIM1ZaZjdWalpsaFZaVWhpMTlVS0FPRG9WeCtoWk5zbjBCbE1LRmgrYXFhNVpPdEhnVm5wWTdzL1E4bTJqN3V1aWlBSTBKdXM4TGtkK1BMVjMrS1NlNStIM21qdThiV01Ga3g3UkVSRTFHK0NJT0NpNy8wT0J6ZThqb2tMcnVyMytRblpreENkbkEzWjYwSjYzdHlRa2xBZFpLOEhabHQ4eU94b1I5VUFSZllHMXNOMmxLL3FDMGRUTGJhLyt5dzBWVUhxeEVMa24zOWpqMkZiYlo4NVZuemVia3RzcVlxTXl2YWIwaVl2dmdGbVczemdXUGEwODdEN3c3OGhPamtidHNRTVdHS1RZWTVPZ0NrcURtWmJQSXhSc1RCYW8yRXcyeUFJQXI3NDk2OXdmTzhHVk96ZmhMR3psL2I1ZFkxa3d2YktIaXIyUnJBblNuNFhlUHp1cWtsaEhBa1IwY2h4OWVXSEFvOGZ6UDFwR0VkQ2c2M3c2VlhZL3FQTGUrODRtSHJaVlFydzMrMHZpRkxJYktQUDQ0S21LakNZcklIbnFDM2RDMGx2N0hQZDA3cGoreEVWbndaemRFS3ZmUnVPSDRJaWU1Q1lNNlhYK3F5bDIxWWp1MkJ4eU0xbG1xcjIrZVlxWjNNZEdrNGNRdGEwUlgzcTM1T0krRjczbjFhWUVYd1hIbWRhaVlpSUtEejZVQ1QzOUZKWEhicDZ5eng1M1BSK1hUNXB6TlErOTAzSTd2c0UyYmc1RjNmWjNwOXFBSmJZSkZoaWsvcmNmelJnTFFVaUlpSWlpbmdNclVSRVJFUVU4UmhhaVlpSWlDamlNYlFTRVJFUlVjUmphQ1VpSWlLaWlNZlFTa1JFUkVRUmo2R1ZpSWlJaUNJZVF5c1JFUkVSUlR5R1ZpSWlJaUtLZUF5dFJFUkVSQlR4R0ZxSmlJaUlLT0l4dEJJUkVSRlJ4R05vSlNJaUdvWE1lZ2xPcnh6dVlkQWdjM3BsV1BTNmNBOWpRREMwRWhFUmpVS1pNVmFVTk5yRFBRd2FaQ1dOZG1UR1dNSTlqQUhCMEVwRVJEUUtMUjZYZ3ZlTFRvUjdHRFRJM2k4NmdmUEdwWVI3R0FPQ29aV0lpR2dVdW0xV0xqYVgxMkY3UlVPNGgwS0RaSHRGQXphWDErRWJzM1BEUFpRQndkQktSRVEwQ2xtTk9qeThwQUFQZnJ5VHdYVUUybDdSZ0FjLzNvbUhseGJBWWhnWmExcEh4cXNnSWlLaWZwdWJuWWpITHA2Smg5ZnN4b0tjSkZ3NUpRdTU4YllSRTNKR0c2ZFhSa21qSGU4WG5jRG04am84ZHNsTXpNMUtEUGV3Qmd4L0tvbUlpRWF4dWRtSmVQMXJpN0ZpWndsKzg5aytWTFE0NGZTeHFzQndaTkhya0JsandYbmpVdkQ2MXhiRGFoeFpNVzlrdlJvaUlpTHFONnRSaCsvUHo4UDM1K2VGZXloRTNlS2FWaUlpSWlLS2VBeXRJNXpWSU9HdDJ3cHg5NEl4aURaRjFzVDYrQVFySGw0eUVSTVNyZUVlU3JjRXdmK0hSbzVycHFiaXhSc0tjRk5CT3ZRU3Y3bEVSTU1GUStzUStzM3lTZmhtWVJaaXpmb2h1NmJEcTJCV1JqU2V2V29xanQxL0VhYWwyb2JzMnIxSnRSbnh5TktKT1BUVDgvR3ZHMmRBREZNNk5Pc2xQSEZ4SHU2Y2s0MGtxeUhvMkFNWFRvRDlzZVg0K0Z2enNHeGlVbGpHMTVOb2t3NmYzRGtQUDFrMERyWkJYcnYwUDVkTnhuM241M1laNGwvNzJpeThjdlBNc1A0Q2N1L0NzYmhoZWhwaWV2bmx6S3FYY0VkaEZsNjlkUlorZWRIRUlScGQ5OTY5dlJCL3ZYWTZGbzZKRC9kUWlJZ2lHa1ByRUNwSWk4WS9ieWhBMlgwWDRycHBhVU4yM2FLYU5nQkEzQkNHNWI2WW14VUxBQkFGb2RlZ01aaGNQZ1Z6czJMeHd2WFRjZWluRndTRjV6OXRQZ2FQck9LU3ZDUjhlTWRjUkhXNm85YWlsMkRTaGZldmtFVXY0ZUtKU2ZqOTVmblk5K1BGZ2EvcFlMaG9mQ0tlWEQ0WkQzVVI5QnhlQlYrYm1ZRlZkOHlGVGd6UEx4L2ZucHVOMTc4Mkd4VVBMRUY2dEtuYmZsNUZBd0RVdEhud3pCZGxTSTgyNGJKSnlmajVCZVB4aDh2emNjM1UxS0VhTWdEQTVWUHgzWG5aMkhqWEFxeTRlU1puOW9tSXVzSFFPb1RXRnRjREFHTE5lbHlWUDNTN1U4aXFDZ0RZV05hSWZkV1JzV1dmS0FqNDNqazVBSURQanRianBuL3ZoS3BwWVJ2UFg3NHNCK0FQc0ozSDBlenlZZVdlU2dCQWs4dUh0dlo5dXVmbnhLSGxzVXZnK3RXbHFIbG9LVjY4b1FDSnA4M1M5dGVkYzdLeDRmc0w4TkJGRTVBU1plelRPWjBEZGs2Y0dUOWFPUGFzeHRDZDhRbFd6RWlMZ2FwcE9OYm9ERHBtMUlsWW5wZU00bm9IRmoyM0diS3F3V3FRZ2dMK1VPaVlhVjU3cEI1VnJXNFlkU0lXajB2QVpaT1NnNEwwdVdQaUFBQm1uWVN5K3k5QzVRTkxzT3FPdWZqMUpaUHc0MFhqOE9qU1BKajEwcENOKzlYZFZZSEhYNStaZ2ZFSmtidGNob2dvbkNKcmtlTUlkN0xWSFhqODhzNktJYnR1Z3NVZnB0YVgxQS9aTlh2enRaa1ptSmhveGVHNk5sei95ZzU0Rlgrd2pqUHI4ZkNTaWJna0x3bXJEdGJpOTUrWDRLVGRNK2pqMlhPeUZRQlEzdXdLT2JiNmNCMStPSDhNam5jNjltVjVFd3FmMllqbnJwbUcrVGx4dUtNd0M5RkdIYTUvWmNjWmoyRjlTVDJldjNZYXpoc2JqNTlmTUI3WHJkaUJqdy9YOW5oTzUrVWVtNDQxNGx0djdEbmo2L2ZrRnhlT2h5QUFQL25nUU1qUDd2M25qMGVxellqZmYxNktwUk1TTVNNOUduZk95WVpSSitMUnRVZncxSWFTUVJsVFp6UFNvNUVkYXdZQWFBQlczVEVYNTQ5TGdOWGdENTgvKy9BZ2Z2ZDVDUXlTaUZ0bVpLRE5LK08ranc5Q0x3a3dTQ0pxMjd3NGFYZmpVRzBiS2xyY1BWeHA0TzJxYWdrODNuT3lGY1gxamlHOVBoSFJjTUhRT29TRTlsa3hqNnppUHlWRHQvdkltRGdMQUdCWFZldVFYYk1uc1dZOWZuM0pKSGhrRlk5OVdveExKaVpoV21vMDVtWEhZdEhZZUJnay94c0FlVWxSK1A0NU9manhCMFg0Kzliamd6cW0yalovTUs1M2VBRUE2ZEVtU0tLQUU4MHU3S2owaHdxN0o3aHU0WjZUclRqM3VTOXcyYVFVM0xOZ0RBeG51VlNndE5HSkR3N1U0SnFwcVREckpZeUpNL2Q2enFXVGtnRUFibG5GTjE3YkRZK3NudFVZdWpJdk94YTN6ODdFYTN1cThNZE5aVUhINW1URzRvRUxKK0RYNjQ1Q0VJQnBxZEc0dVNBRGNXWTlWRTFEVWxUM3M4L1pzV1pjTmlrWmk4YkdZME5wSS83NlZma1pqL0ZuaS8xYkZINXl1QTRkYzZwdjdqdUpnN1YyYkM1dndoZkhtZ0Q0ZjFsS3NocHc2OHBkOE1nS1REb0o3eFpWdytsVHp2amFYZG43NDhXb2QzanhseStQNGMxOUozdnNXOTNwbDdLMXhYVURPZzRpb3BHRW9YVUl4YmV2S1QxWTJ3WlpIWnEzd2swNkVlblIvcmVhZDFhMkJCMUxqelpoMmNRa0xCbWZpSGlMSHB2TG0vQ1hMNCtoMGVrYjFESDkrZXFweUl3eDRkUGlldHk3YUN3MERXaHdlbkc4MlFXblY0SEJmQ3I4N2FwcVFWbVRzNGRuTzNzeEpoMEtNLzFyUVFzelkxRDE0RktrMll4UVZBMXovN1FKT3l0YllQZkk4Q21oZ1ZEVGdGVUhhN0RxWU0yQWpHVnRjVjFnVGVXN1JkVTk5dFZMQW00dVNBY0FQTDJwREdXTkEvOTEwb2tDL25ydGRPdzlhY2VkYndiUDRrYWJkUGkvVzJmaWhXM0g4Y0RxUXdBQVNSUnd5NHgwTkxsOHVQSmYyN0RwV0dPZy85eXNXSnczTmdHek1xSXhQeWN1OE1zVUFFeFBpOGFyZXlyUjR1NS9RZk81V2JHNHBTQUQyeXFhOFoyMzlxRGU0WVc3aS9CdU0rcndxMHNtNFpkckRtUGw3a3BNU29yQ1YzY3Z4RE5YVGNFTnIrekErZ0g4UmJLNDNvRnJwNmJpZ3R3RS9IRlRHWDc4UVZHM2ZiMktDa1hWSUlrQ2p0UnhscFdJcURzTXJXY294cVREelBRWXpNcUl3Y3lNR09RblIwRVFnSGVMYXZEcmRjVmRodEswOXZCNHFLNXR5TVk1SXowR29pQ2czdUZGbEZHSE8rZGtZMEZPSEJhTmpRKzUwM3Q1WGpMdW5KT0Y4VSt0aHpKSW9mcGJjN0p3NjR3TS9QempRM2p5UDBlRGprMUx0ZUVic3pJQkFBZHE3TGpyblgzNHZLeXhxNmM1S3lhZGlDZVhUOGJFSkNzbUowY0ZoYWYwYUJQMlY5dnh0Ni9LOGZLT0NwUzJCOEZqVFM0TXhaTGJnN1grbncyblQrbDFXY1ExVTlLUUhHVkVzOHVIMzU3MnRSd29qMStjaCtRb0krWSt1eEVPNzZuWlNGRVE4TXJOTS9IbXZwUDR4U2VIQXUyM0ZLUWp3V0xBNHVjM0IyYW9PNlRhak1oTHNzSWdpVmhmMG9EeXBnb2NxTFZqZTBYTEdRZHVrMDdFUDY0dndMRW1KNjc4MXphODlyWFpPQ2M3RnM5dktjZVAzZzhPaWo5Ym5JdEgxeDRKek9nZXFtdkRUZiszQTZ1K09SY1BYVFFSNjB1K1BLTXhkT1dINys3RGpQUm9qSXUzNE42RlkvSFhMZVU5L3IzM0tpck1valFrUzJHSWlJWXJodFkrR2h0dndiY0tzekExMVlicGFmNy9HWFhta1ZYc3JXNkZUaFRhYjQ0SlRUZ1o3WGMwZHdTVHdaSmdNV0JDb2hYNUtWRzRLdDgvYTVkb05hRG9KNHNEZlh5S2hpUDFEaHlwYTJ2LzZNRGh1amJzcW1vWnRNQTZOeXNXZjdwcUt1Ny8rQ0IrKzUvZ2RZNlNLT0FmTnhSQUVnVzh1TzBFN25wblgyQ2Q2MEJ6eXlyZU8xQ05iODdPZ3F6YXNmcElIWTQzdS9Dcml5Zmg4YytLOGNzMWgwUE9PZEhzZ2tsL2FnWllFSUJvb3c1dFhtVkF2MTQxcHkxVDZJNGcrTmVaQXNEdk41YWl5VFh3cytNWFQwekM1Wk5Tc1BBdlgwQldOZnhtK1NROHM2a01KKzBlWERFNUJYL2FmQXhyanB4Nk8xc1NCVHkwWkNLKy91cXVrTUFLQU84ZnFNSDdCd1ptUnJyRHMxZE5oU0FBNXoyL0dkVjJENzc3MWw1c3ZHc0J2amN2Qi9kK1VCVDBpOFliZTZzd096TVdLMitkQlkrczRwVmRGZmprY0IydVc3RUQ4WmFCcmF4UmJmZGcwWE9ic2ViYjh6QWx4WVp4Q1paZVFxc0dzeDZEOG4wa0lob3BHRnI3cU1IcGhRWWd4cVJIbzlPTG8vVU9IS2wzWUhkVkszWlZ0V0JmZFN0OFNzL2hKVC9GZjlQTTlvcm1RTnVzakJoY1BTVVZoK3ZhOFBiK2FyajZzYlpPRkFROGM5VVVwTmxNc0JrbHBOcE15STQxZDFrKzZzTkR0UmdYYjhHWDVVMzQ5ZnBpSEd0eURWbzQ3Y3FFUkN0ZXZLRUExNyt5QXg4ZENyMjU2SUVMSjJCT1ppeWUzbFNHZTN0NEszV2dyQzlwQ0hrNytGY1hUd29KeXBJb0lDdkdERVhUa0pjWWhUZStQaHN6MDJPUUUyZUdUaFRna1ZVOHRPWXcvbWVBYmpacWE1L05QSDM5N09tdXlrOUZRVm8wR3AwK1BIM2FPdE9zV0RNdXpVdkdIWVZaeUl3eFlVMXhIZjY0cVF4N1QvWjlUWE84Ulk4cjhsT3c4TGt2ME9LV01UWFZodnZQSDQvdnpzM0J4Zi9ZZ3ZjT2hDNWR1SDEySnQ3Wlg0MzNEOVRnd3R4RUxKbVFpSW9XTjE3YWNTSm9sbmFnL1BmaVhJaUNnSFArOUFVU3JRWWtXUTA0WE5lR1JjOXR4aFdUVTNEajlIUk1UYkdoSUQwYXM5SmpZTlpMYUhIN2tCWnRna2tuNHZiWm1WaGYwb0FiLzcyajExOFN6a1JWcXhzTG45dU1ueXdhaHkzSG0zcnNxN1duNnphUERFRUFwcWJZY0g1dUFuSmlMVmg5cEk1clhZbUl3TkRhWjYxdXVjc1p1TDRTQkdCS2UyajFLUnArY2VGNFhEYzFEYk15WWdKOTZoMWUzUC94SWZ4alc5OXVPbEkxRFM5c1BZNUhsazdFalBRWU9Md3l2ampXaUIyVkxkaHpzaFZtbllnVk44OUVaWXNiVjcrMERST1RvckRsaCtmaTg3SUdsRFFNWGZXQ1ZKc1JkeThZZzJVdmZJV3ExdEE3cytka3h1S2hpeWJnbFYyVitQRXFmMkJOdEJwdzdkUlV4Sm4xK09oUTdhQ1g2dXJZVkdCMlJnd2VYNWFIcWFrMlRFNk9RbTZDRlRwUmdLYjV2NGRKVmdQV0Z0ZWh2TW1GazNZM0dwMitBUjFiVzN0WTdlbUdLa0VBZnJsa0FnQ2d0TkVSMkZoZ2NuSVVwcVhha0JVYmZBUFhIWVZadUgxMkpwNzU0bGlQYXlzN2EzVDZjUGU3K3dPZlg5eStzWUxOcUVPME1YUldNaVhLaUhzWCtzUFpqdiszQ0U2Zmdyd2tLeElzQmp4dzRYamM5dXB1ckJ2QTZoVWRhN0NmMmxBQ1VSRHd4UThXSUQzYWhGYTNqTDNWclRoYTc0QkJKMkJmdFIxdjc2OUdjYjBqVUs1c2RrWU10disvUlFDQUMzSVRNQ2N6dHRjcURXZXEyZVhyOWQ4Tm0xRVh1RW56K1d1bllWSlNWTkFHSk44N0p4dFp2LzRNelp5RkphSlJqcUYxa0l4UDhMODlIMmZXSXp2V2pNTE0yRUQ1blRYZm5vZTlKMXZ4ZVZrajN0eDNFamNWcEtNZ0xScUpWZ05ldUg0Nml1dmIrcnlXYzNkVks2NSthWHVYeDk2N2ZRNEE0UG12eWlHckdnN1UyUEdEZC9iaHBadG13S3lYOFB5V003OWJ1ejlxMjd3aDZ3czdSSnQwV0huckxCeW9zZVBmdXlyd3k0c21Zc21FUk16UGpvUFVYbHZ6eWVXVDhjYmVrL2podS90UU4wQXpZcmtKRnB5VEhZZUZZK0t4YUd3ODhwUDl2MUJjbForS3FhazI3RHRweDZ0N3FyQ3YybzY5SjFzeE95TUdLMitkaFIrOHV4OEhhZ1l2UUhmTXRIZGVFeDF2MGFQVkxRZmF2anMzQnpQVFkvRFJvVm9jcVhmZzl0bVpxR3gxNC9QU1JyeXc3VGoybmJTanp1RkJZV1lzL24zTFRLUkVHU0VLQWk3TVRUaWpNZG1NT3Z6WGVmNjc4My8wL243a3AwUmhWa1lNVEhvUkV4T3RpREhwa1o4U0JaK2k0WGNiU25Da3ZXVFRUeGFOdys4dnowZDZ0QWszVEU4YjBORGE2UFFGYnZKU05RMVBiU2pCSDYrWWdvM0hHbkg1UDdjRzljMU5zTUJtbEFLaGRVZjdqWFUyb3c1bGpVNnNQakswczVnV3ZZUkw4cEt3SU1mL3N6YzdJeWJ3czM1T3RyK0dyRnRXc2JHc0FSOGRxc1hLM1ZVTXJFUkVZR2dkY0FrV0F4cGRYc3pQaWNQZnI1c09vMDZFVjFFRGJ6L3VQZG1LUy8rNUZaV2Rha0d1UGxLSEhlMHpQeTF1R1FjR1lNM3Jvckh4dURJL0JRMU9MNTc1NHRUYng2L3Nxc1M4N0RnOGQ4MDBqSXUzNFA2UER3MTZVWDlWMHpBbk14YXFwcUcwMFFtREpDSXZ5WXA1MlhHNGZsb2FjaE1zcUxaNzhNUDVZN0Nqc2dWUGJ5ckR3ODRqU0xRYThOaXlpY2hMaXNJTjA5TmcwQW5kQnZTdUdIVWlwcWRHSXp2T2pNd1lFOFluV0RFbHhZYnBhVFlrV0F4d2VCWFV0bmt3TnQ2Q2p3N1Y0ckhQam1CL3RiM0x0N0tON2VXc0ppWmFCelcwK3RxRGFVcVVFUzljUHgzTEppUWhLOWFNUjlZZXdhT2ZIa0ZHakFsUFhUb1p4ZlVPM1BiYUxqUTZmZDNPbm41MnRCNVByaitLLzcxaUNnRGc5NStYbnRHWUhsMDZFV2sySTE3WlZZbm50cFRqejFkUHhRL21qOEdEcXcvamUyL3ZnOHVuNExaWm1YajVwaG1ZbGhZZENLMGQreDRjYTNMaXYxWWRDSG5lZUlzZWM3TmlNUzhyRHZPeVl6RXROUnF0YmgrZTJsQ0NsM2IwNzUyQXQvYWR4Qit2bUlJRWl4NVRVMjJZa1JhTkMzSVRzWHhTY3FBU1JPR3pHN0c3dmV4YnE5c2ZXdDg3VUhQV1AvOWo0eTNZKytQenNML2FqbGQyVnVMNXI4cDdYSHFUYURYZ3F2eFVMQm9iajBTckFRMU9MeEt0Qm9pQ2dKOStlQUJyaSt0eG9NWStaQlZHaUlpR0M0YldzNkFUQlV4TGpjYTVZK0p3UVc0aUpXV2tMZ0FBSUFCSlJFRlV6aCtYZ0hpTEhoVXRidHo0N3gwWSsrUm55SXd4WTMrTkhYKzhZZ3ErT3k4YjYwb2FnZ0lyRUZ5bjhka3Z5czU2ZloxZUV2RHNWVk1CQUk5K2VnU3RwNVVSK3ZFSFJaaWNISVdmTGM3RnBPUW8zUDdhN2tHL0FlVHl5Y240NVJMLzlwOE9yNEx0RmMzWWVxSVpUMjBvd1ZmSG0zb3M2UDdhMTJZQjZQOE5iRFBTbzdIaXBwbUJLZ2tWLzUrOSt3Nkw2a3ovUC80K003U2g5MTRFRkFFcjJMdUpKV3FNbW1STno2YlhMZG5zTjd2Wm51Mjd5VzgzdTV0TnNpbTdhU2FtSjliWWUxY0VHd29xU08rOURrdzV2ejhHUmtaQVFERUkzSy9yOG1JNGMyYm1BUkUvODV6N3VaOXFQZHZPbDdFaU9ZOUR1VldrbGRUeHlJUXczcnA5TkRmRitQSFRiODUwV250NXRyUWVrMWtsUHNDVlZTMFpVYU1vM0J6cno5NnNpcXYrL29WNTZwZ3oxSmRGd3kxOVZ5TzhkRHd5SVJ4VmhVK09GL0RxL2l3QS9uUHJLQ29hbTducGY0ZTYxWnBzZi9iRldzclRKVDBQMjRraEh2eGdXaVRwcFhVOCtkVUpBSDYrTVkwSHhvV2hVUzdPRExmK1RFZDZPZk96MlVOWm4xWnMzVXIxSDNzdXNERFdueGhmRjRMY25JanljV2IwSldVTVRVWXpKWFZOMURXYm1CWGx3NHJrL0I2RnlieHFQWVcxVFV3TzkrTGc5NlpUWE5kRVFZMmU5V2VLU1MydVpVZEd1WFVEQ2NBNnMza2crL0sxcHQxeG9hS0JmVm1WM0JUangrUndMeWFFZWZMZ1o4YzZQVCtucXBFSExybS83SVg1K0RnNzhNWEpRcklyMjI5d0lZUVFRa0pydHdXNE9oTG43OHJJUURkR0JycVJFT3pCNkNCMzY5N3o5YzBtTXNycjJadFZRV3B4TGNXMVRSUzIvQUdZTzh3WDZQZy9TWHZ0eFMwbXZ6eDErVWJrM2ZINytjTVpFK1RPM3F3SzNqell2ajdXYUZhNWZVVVNlNStheGkxeEFaejY4U3dlL3Z6NE5iMU0rbUZLUHIrWkc0UFJyT0x4d3NadUx3STcwbWJSMmhjbmV2YTlPWlJUeGZDLzdTRFN5NWttazduZG13V3cxRFFDSkJkVWsxRitzVWVtUmxGc1FsT3p5VXhHUlFNakF5N3VRT1hoWk1lYUJ5ZWdONXA1Y2VkNWZyZjFiSS9iWWkySzllZGZTMGEwMjdxenJ0bkltd2R6ZU90UXRuWG04djdFVUx4MDlreDdmWCtIdGNFZHlXMnppMWRQZTZEYWF4WGVXVDRHazFubHJwWEoxa0Jmb3pleVBxMllPSDlYSXJ4MFBEQXVqRHRIQndHV2pnWmZuU3FrcnRsRWhLZU9acE9aajFMeW1SenV5UjJqZy9Gd3NpT3pvb0V3VHgwbkNtdDQ2dXVUWkZZMDJMeHh1MUpwSlhVRXVUbmk5L3ZOTmdzYVF6eWNiTFp4QlhCMXRKVHFuQ3pxblEwM0h2cnNHRWVmbVVtUW15UGZUUXpscWE5UDltaFJaU3U5NGRwMHpCQkNpSUZBUW1zSEZnejNZM0ZjQUtFZVRrUjRPaFBsN1l6N0pTdnlkMlNVOCt0TjZad3FyaUcxdUk2ODZzNzdlQTd6ZFNISzJ4bFZoWjJaN1J1WXQyNnoybWd3WGZXaW5ydkhodkQ4cktFVTFUWnh6OGNwdkh4TFBEZEcrL0tmZzFtOGVUREh1anErV205azBidUhPZkQwTkVJOG5OajR5Q1RXbmlubWQxdk9kdGl1NkdxZEw2L0hZRkpwTXZXc1JWVGJyVy9QWHNIMmxxcUt0ZGZxcGJ4MDlpd2RFVWh0azVGZmJFemo1cmdBSm9WNWNrTzBEd25CSHVSV04zTGZKOGZZMTFJN2VhYWsxbWJobktibCtyZVRuWVpmenhuR0d3ZXpleHkrTnAwdDVjZHJUek01M0F1ajJjelpzbm8rdkN1QjVQd2FubHR2ZTBuOWRIRXRzOTQ0Z0ZsVnVYMVVFTy9kTVlhaTJpWU81VlR4Mm9Hc0R0OFFsYmVaalZYYTNYdDV2N3B4R0dPQzNIbDJiYXIxc25xckxlZksrTjZVSVZRMkdqaVNXMFZ0azVIZnpvM0IvL2ViclplMVJ3UzZzZTVNQ2VVTnpheFBLMkY5bTY0UmFjL05ablNRTzQ1Mm1sNEpyR0Q1R2JzaDJvZHBRN3lJOG5abVpxUVBNeU85clRPNnY5eVV4cCszbjhkZXErRHFZSWZCcFBiYWxxbUZ0VTFNZVcwdksrOU9KTWpORWIzeHlyb2xORjJqTm05Q0NERVFTR2p0UUVGTkU4TjhYSmdZNWttVjNzQys3QXFTODZzNW1GTkZkbVVESjU2ZHhmaFFEMzYyNFF5SGM2dTZmTDZiVzdiYVBGNVlZOTB1dEsxQU44dW1BK2ZMRzY2cURkVmpFOE41L2RaUlZEWWFXUHp1WVhLckd2bmp0blBjT1RxWVY1YU01S0h4WWN4NTY2RDFVblp1VlNNTDN6bkVucWVtNGVGa3h5MXhBZHdTRjhEQm5FcmVUY3JsOHhPRnZWWTJvS3FXTms2bVM1TDlVNU1qMENnS0h4L1A3L0J5dDk1b3htaFdyWSsvR2w0NmU0Yjd1UkxtNmNTSUFEZHVqUGJGMmQ0eTQ3YmwwY21BWlVZMXE3S1JqV2RMT1YxY1MzbWJVbzNUeFhVc2lRdkV3OG1PYXIyUjRYNFhaMGYvc2VmQ0ZZVXZrMWxsN1psaTFyYlpVZXZEdXhKbzZLQk1vZTJiaVRXbmk5aVpFY3JpdUFDRytyaHc5OWhnYmw5eHROMHVXbTFiZUxXRzdPNllGZVhETDI4YzF1a2wrcDBaNWJ5eVpBUjFUU1kycEpkUTJXaWdvckVabzFuRlMyZFB0STh6dzN4YytNbjZNeDArUHJXNGp1RitycjI2N2V6NWxnQzY1b0VKVkRRWUtLMXZKcVdnaG8rUEYzQWd1NUtOTFIwQ2ZGdmVKS2FYOXU3T2RObVZqVXg3ZlorMTI4U1YwRjh5Tyt0b3AyR29qd3N4Zmk3RStya1M1cW5EMDhtT2dwb21OcDR0WWV1NTNsdmNKb1FRMXpzSnJSMDRVVmpEVGY4NzFPRjlyYjFXM1J6dENIQjE3TmJ6TFdscDhOOVJmMUtBaUphWm9QTlhPT3VqVVJSZVhCVExjek9qT1ZkV3o3SVBrcXlMaFlwcW03aHJaVEliSDVsRVFyQUhqMDRNdCtrcGVyS29sc1h2SG1iZFF4T3QvVjBuaDNzeE9keUxmeThkeWRaelphdzVYY3ptYzZXOXNrMW9mYk50OExUVEtyeXlaQ1F2M1J6SHp6ZWsyU3dhYTZVM210RDJJSEIxNXVaWWYvNjFaQ1RlenZZVTFqWVI1T2JJeWFKYS9yM3ZBaG5sRFdSVTFKTmJwZTgwcUIzT3JVSlJZR3FFTnh2U1MxalU4bVlrcjFyUEMxdXV2QjFhUnhxNnVMUnNNS2tzK3lDSjM4Nk40Zm5aUTdIWEt0d3pOcVREclY5YnR3alZhcnIzUGZSemNXRGwzUWtjenEzaWk1T0YvT09XRWFRVTFMQ3J6VldDOCtYMWxEY1ltQm5wVFlpSEU3ZkVCUkRrNXNUcC81dE5VVzBUSjR0cTJIV2h2Tk5XVXExdjNuS3FlcTkrODF4TGVjZmRLMU02N0NQYkt0RE5VbXZidHZTa043VU53b3RpL1R2OWQzOXhQSTdZYVN4bFJrOU1qckNFVkY5TFVBMzMxSFg2WnVQL1prYnh5cjRMblhibUVFS0lnVVpDYXcvZEVtY0pLcS9zdTJDZEhVc0k5dUI0WVUySFljZkgyWUdaa2Q1QTUvV3FrUzI3YTUwdjczbG9uUkhwelN0TFJoTGo1OEwvMjVYQkMxdk90cXVsMjNhK2pQcytTZUg5TzhaMk9JTzNONnVDaEgvdDVwYzNEbVgrTUQvOFhSMnRIUSs4bmUyWkhlMURrTHNqZjkrZGVWV3puVTcyR25LcmJSLy85YWtpWGxreUVtZDdMZk5qL0RvTXJXWXphTFZYL0xKV0g2Yms4MkZLUHZaYWhVY25XR2Fsbi96cUJNdEdCSExubUdEK2V6aUg3TXFDVGgrL0s3TWNzNm95UDhhUEhSbGxQRG94SElDZmIraDhBZGVWYWp0RDZtU240YUh4WWZ6bmtoWmxKclBLcnplbjgwNVNMZ3RpL05pZTBiNzBCQzR1T3VwT2FIVngwTEx1b1lsa1ZUYXk2SjFERFBkekJTeTdtZTI2cExSbHk3bFNmalZuR052T2x6RTcyb2NQa3ZONCt1dVQzWnE5ckduNU9lck43MXQ2cWVYZmo0ZVRIUnBGWVppdkM2TUMzUmdSNEVhc3Z5dFIzczQ0MjJ1dDQ3dldzNVIzamdtMm1YRzEweWdNOFhLMmRyQklDUFpnZktpSHpZSzBmN1owZWdETDFZbUt4bVpLNjVzcHJXdW1TbStnUm0razBXRENwS3BvRktYRE9tMGhoQmlvSkxUMmdGYWo4TVNrQ0U0VjFmTFRieTVlOXJ3L01ZUzNvMFp6ejhya2RuV1gzeGtWaEZhamNLNnNudVJPYWtWai9TM0JvQ2YxZFVOOVhQajkvQmlHK3Jyd3lmRjgzam1TZTlrZXBwOGVMMkRMdVZLcUdqc09uUmNxR25qMGl4UGRmdjJlMGlnS3p2YmFkb3VCOHFyMTFwNlpIM1RTNXNoT3ExaG5vbnBEcUllT0Z4ZkY4V0ZLUHZ1ekt6R1lWSDR5S3hvL0Z3YytPVjVnYmNsVjIyUWlxL0xpN0hKbG80RVRoYlVzSHhYRXViSjZBbHdkT1pwZnpVZkg4bnR0YksxYXkwU1d4Z2Z5cHdYRGVYWnQrNVpSclM1VU5MUUx0SzNhTGtEcWFyYmFYcXZ3eFgzakthelZjOC9LRkJvTUptc25pK0lPU2g5ZTJIS1cwcm9tOUVZenkwWUVjbDlDQ00rdFAyM3RWaEhrNWtpY3Z4c0ZOZnAyVzVqcU8raEhlN1hTUyt1b2J6Ynh5em5EZUdYcFNOd2N0WlRVTlpOYjNVaCt0WjdEdVZYa1ZUZWlvQkRvNW1oVGt0SGJndDJkK1BrTlE1bjg2bDcyUERXVmFCOFgvRjBjYk40NDFEWVpyUXMxUDB6SjUwQjJKZm5WZWdwcTlCVFU2aW11YlpLMlYwSUkwWWFFMWg2NGQyd0k0WjQ2SnIyNjE2WVc3K1U5bVh4L2FpUkpQNXpCbkxjTzJseDJ2RGNoQklCM2p1UjIrcnl0TzJWMU43UXFDb1I2T1BHRDFhbVVOM1RkSGl2SXpaSEVFQStPNWxkZnRvMVFsTGN6MVhwanQ1NnpwMXIzZGkvdG9LYTN3V0RDemRHdXc2MHV0UnBMMk8ydFZySkJibzZzZVdBQ2RocUY1OWFkUnF0UnJNSEEzOVdSVXorZVJZeXZLL1phUy9lQVJlOGN0dW1xc0RPem5COU5qK1MxWlphV1lzOS9jNmJYeHRaV3VLZU9iWTlQSnQ3ZmpkdFdKSFc3TlZPd3V4TTNSdnZ3WVlvbFNMczZYdnduYmpSM1hqK3FVUlRldm4wTWU3TEsrY3VPODlhdnFYWFdQcmU2L1dYODFzNEU0WjQ2dkhUMjVOZm8rY2xNU3h1MThhRWVEUEZ5dHA3NzNQclRObjFpVzNjODdtYkZRcmVZekNycjA0clprRjdLOXZObEZOVG8yNFcrSmZFQjNKY1F5czgybkxtaTFmM2RvU2p3M2gxamVEY3BGNzNSeklPZkhlTm5zNGNTNCtmS21aSmE5bDZvNEVoZU5XZkw2bmh5VWdTdjN6cUt4R0IzSHZ2aU9QcGVyUEVWUW9pQlJrSnJOM2s0MmZIbkJiRzhkVGlIby9uVmFCU0ZxUkZlM0Q0cWlHVWpBa2d2cldOa29Cc2JIcG5JaUwvdm9yaXVpZUYrcnN5STlLYlpaT2E5b3gySFZnOG5PeUpiL25NLzFzMjk0VHZyUXRDWkNDOW4xanc0QVFXRlRXZExlWHJWeVE3clUxYzlNSUZSZ1c3a1ZqV3krVndwL3ptUTNXdWRCRUphZW5ZV2RqQmo1NmpWVU45czZyQyswYnRsTzh2ZTJnQmh4VjBKakF4MHcyaFcyZkhFRktLOG5hMHR4MnFhakh4eHNwRDAwbnJPbGRXUldkSFFibkhZemd4TGFBWEw1ZkZ0NTN2M0V2T1lJSGZBVXZaeE1LZVNjYS9zNlZaN3Ewbmhudng0UmhTamc5eTU3WU9MR3pDNHRRbXR0VTJkaDdSSWJ4MS8zbjZ1M1pXQzF1OTZlWU1CamFMd2Z6T2o4SEYySU1qTmtXZ2ZaK0lEM0t5WDQvT3E5WXdPY2lldnVwRzNEdVdRVzlWSVRsVWoyVldON1hxUHR2NTkybXQ3YndaOWFYd2cxWG9qTlhvRCtUWDZEaGMxbmlpc1pma0RRU3dmSGNTeGdocWIzcTMrcm80TThkSVI2ZTFNdUtjT1ozc3RtUlVOZkhXcXNFZGxETTlPajJKeXVCZTNyemdLUUVaNUE0OTkyZkZWaktVakxQWHVVVDR1aEhnNGtWRnUrWGM1ZllnM1NYbFZFbUtGRUtJTkNhM2RZS2RSV0hsM0lpRWVUdFEzRy9uMzBwSGNQaW9JTjBjdC96MmN5NDF2SGFTd1JzL0pIODlpcUk4TEQ0d0w1YVZkR1R3MU9RS0FENVB6TzExWlBpWENDMFd4WE9LOWtxMGFFNEk5U0NtNGZMQThtRlBKYjdlYzVmZnpoN05ndUI5YkhwMU0vTjkzMnRSTkFzeDcreUNySGhqUDVIQXZIcGtRemlNVHd2blQ5blA4YXRQVkx6S0s4TExVN2VWZUVrdzluT3p3MU5sM3VzdVVkOHRLNzk2NlRObzZ1NVpXVXNlNnRHSjJacFJ6TUtlU3F0OHRZTXU1VW42NzVleGxIOSsyN3ZqWFhld3AzeFAyV29WZjNEQ01YOTQ0RElDM0R1WHdnOVduMnYwZHRhWFZLTncyTXBCbnAwY3hKY0tMVmFsRlRIbHRuODNQVWV0S2VjQzZqV2xIV3NQU3BWcDNBcXZSR3pHckt0bVZqVXdmNGsyRHdjUVhKd3Zadis0MG9SNU9mSG4vZUg2NU1ZMFBrcnUzazFYckJLdERMNGJXc29abUhwc1l6bU1UdzVuMitqNmJqUlhBc24ycWovUEZOMEUvbkJaSm1LY1Q0WjQ2d2oxMTZPdzdMcHoreTRKWTVyNTlzRjJKUTBjbWhubnlsNFd4dkgwNHA4djY3NFJnRCtZUDg2UFJZR0xoTzRkdC9nNXVIUm5JSi9jazh1RG54NlJEZ0JCQ3RKRFEyZ1YzSnpzK3YzY2M4MlA4QUhodVpqUTFlaU92N3MvaTVUMlpOcGZTSC9yc09EdWZtSUxCck9MajdNQWpFOE13bWxWZTNIbSswK2VmSFdYWmRDQ2xvT2ROemdQZEhObjA2Q1FDLzdERk9uTVZIK0RXWVFEOHc3Wnp1RGpZOGZ6c2FLSjluSW4xZCtYRUpUTzd4WFZOekg3ekFQOWVPcExIV2hZWi9mTEdZYVNYMXJPaW0yR2tNNzR1clcyR2JHZnlXbWNXejNjU21sbzdHbFRyZTZmMTFsTmZuK1QzVzg5MXVISzhiY2lJOE5JeE1zQ05HRDlYakdZei85NlhoYU9kaG5mdkdHTTlKOXJiaFVNNVY3OENmVmFVRDY4dEc4bUlBRGVhakdZZS9lSWsvenZTZmxNSXNDeVVHaDNrenBMNEFPNGRHMEtZcDQ1R2c0bnZyenJGYXdleTJwMGY1dWxrdlYxM0JZdm9XbHVDdFliOXowNFU4TmtKMjhWcTN4MW5LWlc0SnlHRWhiSCt2TFF6bzhzM1VxMjFuYTJiYy9TRzdEYjF4OU9HZUhOemJBQkR2SFVNOFhJbTB0dVpJTGVMM1Q0MGlzS1MrQUNxOVVhcTlRWU81VlpSMzJ5aTBXRENyS3JZYVRRNDJXbHcwR3FvYlRMaTR0RDFTc0RXOE82ZzFmRFdvWTcvL2xvNXRmd3NtVldWT3o5S2JyZkk3VS9iei9IUStEQTJQanlKcDFlZDdQTDVoQkJpTUpEUTJvVUh4NFZaQTZ2QnBQTHEvZ3Y4Y2Z1NURudUs3czJxWU1FN2h6aWNXOFZ2NXNUZzZtREhtMjEyTk9wSWE5dWtReDNVYzNibDRRbGgrTGs0NE9maVFIRkxyZWdidDQ3aXFhOVBrdHBCY1AzWmhqT2NMNi9uWjdPSGR0Z3ZGaXpiYVQ3KzVRbDJaNWJ6MnJKUnVEdlpjYy9Za0tzT3JhMExzRTVjc2dQUitGQlBvUE10Umx2TENYcXJOVkpldGI3ZGxyR3RzOEJ6aHZxeTliSEpKSVo0b0ZVVU5wNHQ0WXVUaGF4T3RTelllZXUyMFV3STllUmdUaVdUdzczNDFaeGhmSGFpNElwbWdiMmQ3YmtoMnBmSEo0WmJmNzVLNnBwWTlrSG45YXZQem9qaWJ6ZkgyYlJBT2xWVXkxMHJrenY4K3dhc1c5aldOUnV2NkZKejY1dU54azZhNVR2YmExaytLb2h2MGtxNDViMGp2SEhiS0k3K2NBYnZIYzNsUjJ0VDIyMGgzS3AxZ1ZobnM1dHRCYnM3a1JEc2pxa2xUSG80MmVIbjRrQ2dteE1oSGs2RWVUZ3h4TXVaVUkrTEFmMy9aa2FSVmRGSVZtVURleTVVc0NJNWo2ektCcklxR2puejNHeks2cHZ4Ky8zbW5uNDdPalV6MHB2Mzd4eExxSWNUS1FYVjdkNFF0cVZSRkQ2OEs0RXhRZTc4Y00ycERoZUVWVFFZK011Tzg3eTBLSTQzYmgxTmZiT0pqMUo2ZjhHZkVFTDBKeEphdTNDMnpISko4SGhoRGZkK25OSnBPR2kxOVZ3Wm93TGQrT0cwU01vYm12bjFaUzZ0eC9tN01pclFzZ2hyMTRYdTE2aUNaY2J0bVdtVzJzcTJsNUQzWlZmd3daMWptZnphWGd5bTltSHF2NGR6K08vaDlyTTJRN3ljYlZiS2Y1aVN6ODdNY240ek42Wlh0cnJjYzZHQ3pJcUdkclcwaStNQ0FOaWRXZEhoNDNLckd0bVJVVTUrTjdjdDdZeVBzd09lT2p1OGRQWkVlbHZhRG8wTmRtZGltSmQxQnM1YjU4RFdjMlg4Y2RzNTltVlgySHovL3Jvd2p1KzJsSDM4Y21NYXgzNDBreEVCYnZ4Z1dpVC8ySlBaN3ZXMEdvVVlYeGZPbEhSOFNmbVRleEtaTjh6UCtubE9WU056M2pwNDJiWm5IeWJuOGZENE1FYTIvTXg4Y0RTUEo3dllMclQxVFVGaHpaWHRPaFhxWVFuMG5kVjBQalVsQWo4WFIvNnc3UnhtVmVYeEwwL2c2V1RQUStQREdCUGszdW5QWVd2WlFYZG1NTDJkN1hsdDJTanJtd3V3TExyS3FHamdkSEV0ZTdNcWVPdFFEakYrTHJ3d040YXQ1OHFZOTkrRGwzM08zbHc3TjIrWUg1c2ZuV1Q5L0pOam5iZE5jOUJxK04veU1kdytLb2lQaitYejczMVpnT1dLVG9pN0U2RWVPa0k4bkFoeGR5S3FwUldlb3NCYnQ0L21hRjUxdDBvVWhCQmlvSkxRMm9WTlowdTU4Nk5rMXA0cDd0WnFZMGM3RFIvZG5ZaTlWdUY3cTA1WjIxQjU2ZXpiN1M3MVRNdUNudEw2WnBMeWVyYmc2Wm5wa2ZpN09sSmMxMlR6dkIrbDVQT3oyVVA1MjgzeFBXbzYvbjh6by9qa2VJRjF5MUt3ekVvKzNza0NrcDRxcVd0aTBUdUhiWTROOVhGaGRwUVBGUTBHdG1lVU1YZVlMNjh0RzhVYkI3TjU4MkMydGNIK1kxOGV0MTZtdmhLS0FrZC9PTU1tOUlCbDVueEhSaGt2N1N6aEg3ZU00SjJrSFA2OHZYMHB4eTl1SE1yenM2UDU5ZVowL3JqdEhBQlBmMzJTblU5TTVZODNEZWVidEJMU0x3a1RrOEk4dWR3RTdIYy9QY2FHaHljeE50aWRHcjJSZVc5ZlByQ0M1ZWRreW12NytQSE1LTXJybXpzc0IyakxUcU13dnlVWWQxYXoycFhSUVc0MG04d2RMbW9LOTlUeGl4dUc4Y2FoYkp2T0Q0OS9kWUtKWVo0a2huZ3dmWWczT3pyb0grdmlZUG5WYytuMnlCMDVWVlJMN045Mk1IZVlIKzZPZHFTWDFwRmFYTnR1NW5qMUF4TUFXSjkyK1ZaV3ZkM3RvZXlTVm5PclQ3ZC9mVHVOd20wamcvanR2QmppV2xyY2pRdjE1T1N6c3dqMzFObDhINm9hRFJ3cnJPRjRRUTBmcGVSemIwSUl6dlphM3Y3T2FHYjhaMy92RGw0SUlmb1JDYTFkVUZYYTFmQmR6aXRMUmpJcTBJMVg5MmZ4NmZHTGo1c1o2Y09QWjBieDk5MFpiRXd2NWVZNGZ4NmRZS2tiL2ZKa1lZKzJiM1Yxc09QL1prUUQ3UnVrbnlxcVpWVnFFVCtjRnNtNXNucGUzWi9WcmVmOE1DV1BieDZheEl3MzluZTZLT3BxWFJyc2ZqTjNHSW9DYng3S3BzbG9adXU1TXRhZEtlYmx4ZkU4UHp1YXYrdzR6MnY3czY0NGNMVlNWWmp6OWdFK3ZYY2M0MEk4MkhPaGd2ZU81dkwxcVNJcUd3ME05WEhoSDdlTWFQZDNvQ2p3NXdXeC9HaDZGQTkvZnB4M2t5NTJnTmg5b1lJM0RtWHoxT1FJUHI5dkhGTmYyMmV6MEdudU1EOVdkN0E3VmF1aTJpWW12N2FYZXhOQ09GbFllOWtTa3JicW1vMzhmdXZsRjR1MXVuVmtvTFhWMkpYT2x0OFE1ZHV1dHk1WUZvNTlkdTg0OG12MC9QU1NyVnFyR2czYy8ya0s2eDZjMkdrYnQ5WUZZbmJkN0htbE41cFpkNW0rcW1HZU9oWU05Nk8rMmNUN25mVDdiV1ZXVmRSZVRLNHBCZFhzdmxEQnpFaHZpdXVhMnYyY0t3cnNlV29xazhPOWJJN0grTHFnTjVvNW5GdkZ3WnhLanVSV2NUUy8ydVpxaEl1RGxodUgraExrNXNqMElkN0UrTHAwKzJkRkNDRUdHZ210dmVqN1U0ZncrS1J3M2t1eTFQTzF0ZnAwRVpNalBGbjl3QVRydHBwZytRKzBxeG16UzgySTlMYUdrUTlUMnY4SC9jeWFWT1lNOWVYZlMwY1M3ZVBDTHplbWRia3Q2S0djS3ZKcjlPeDhZZ3JMM2ovU2J1VjFiNXM3ekpmN0VrSzVVTkhBWDlzc1ZQdnBOMmNZNnVQQ2t2Z0Evbm5MQ0I0YUg4WmpYNXk0NmkwM004b2JtUER2UGZnNE83U2JHV3Zka2F5NXpXVnNWd2M3M3J0akRISCtya3g2ZFcrSE5Zby9XWCthRzZKOUdCWG94cWYzSnJMMC9TUFcrdFpiNHZ4WmM1bXRSTUZTUDN5NS9yMDk4ZEQ0TU9xYWpYeVRWa0o5c3duM2xoWnRyWFpmNkxqOG9pc2pBOTFzRmppQkpVaDljZDk0QUdhL3ViL0RyZ1I3TGxUZzkvdk4xdElWamFKWUZ3dHFGSVV4d1pZRmVKZHBqdEFqYjk4K0dnZXRoaGMycDdXN29uRXBrNnBlZGhiOFN2eGc5U2tPZlg5NmgvWEljZjV1Tm9HMXVLNkpqNDhWc0RxMWlQM1psWmZ0RUZIZmJPS242MCt6NHE0RXdCTE9KYlFLSVFhcjNsdTZPOGpkTXphRWZ5MFp3U3Y3THZEd0Y4YzduRG45emVaMDBrdnJiSGJGZWZOUURxZUtybXhtTTcyMGpzMW4yN2ZEeWFscTVONlBVekNaVlg0MFBaSnpQNzJCLzVzWlpkMlNzeU9LQW1kTDYvQnpjV0RYazFONWRkbElndDJkT2ozL2FnejFjZUhEdXhLb2JUSnl5M3RIYkJicm1Nd3FkNjFNdGw1dUhoUGt6cjZucDNIWG1PQ3JmbDFWYlg4cEZ5RFczN0pZcWJYOEk4N2ZsVzhlbnNpaDNDckd2YktuMDBVMTljMG12clBpS0xWTlJoYkYrdlBsL2VOeGQ3SWowdHVaY1NHZWVPc2NPbnpjdGJBeHZZUS8zaFJMK1FzM2Nlajcwem54STB2N05iQjh6VnZPbFhieERCMHJybXV5MldrdHdOV1J6KzRkeHpmcHhVei96NzRPRnlTMmFodkcvbkZMUE5zZm44TC91em1Pcjc4N25waVdCV0t0TmVOWDQ4Y3pvcmdweG8vdEdXWDhiWGRHbCtjYlRHcXY5ZjF0ZGFLd2h1K3NTTEo1QTlaSzExSy9lNmFranJ0WEpoUDZwNjA4dXphVm5abmxsdzJzclQ1TXliZk9NdmRrMXp3aGhCaG9aS2ExRnp3eUlaeS9MSXpsaWE5T2RyaklxWlhCcFBMNmdXeit0Y1N5di9paG5DcWVYZHY5dXROV3V6TExPVk5TeHc5V24rcjBQOSsxWjRxNTQ2T2pyTGdyZ1dCM0ovNTJjengvdXptZTB2cG0wa3ZyeUtscXBLeStHWU5KeGMvRmdTa1JYdGFWNW5ZYWhlOU5HWUt2c3dOM3JVenU4Zmd1SnlIWWd6VVBUa0NqS0N4OS8waUhDOXNhRFNadWZ2Y3d1NStjeW9nQU4reTFDdS9mT1paRHVWVWRib3B3dFVZR1dHYjlLaHNOZU9vc3Evb1h2M2U0MDVYdmJhVVcxM0xuUjhtc2ZtQUNTK0lEdVBEOEhKcE1aaFRGc2ozdjlveHZwOGRtWVcwVE43NTFnSVBmbTg3RU1FK2IrMzY5T2QxbUI3ZWUrTitSSEp1ZHJjSTlkZHkxTXJuTEhxU1hlbVpOS3YvdjVqaWVteGx0UFpaZDJYN1RnWjc2eWF4b1hsb1V4NkdjS3I2ejRtaTNPamswR2t6WFpIdlU5V2tsSFI0L1hsakRIUjhkWlZWcVVZZUwwcnJqM2s5U3VIMWtVSzkxMFJCQ2lQNUlRdXRWVUJUNHcvemhSSG83TS9MbFhaMjJrV3JybTdRU1hsNGN6OW96eFR6dzJiRXJDaE1OQmhQeGY5L1o1WGxmblNyaTFEOTM4OUxOY1N5SkMwUlJhR21SNVgzWngxWHJqYngrSUt2RFJVbFhTcU1vUERNOWtqL2ROSnhEdVZYYyszSEtaWGQ2cW1nd01PL3RnK3g1YWhyUlBzNDRhRFhjTmpMUVppdlEzdExhUWFxd1JrOVZvNEhYRDJUMTZQRWIwa3RZL3VGUlByNG53VnEyQVZoWCtYOWI4cXYxM0wweW1kMVBUclYrVFp2UGx2TDJaZDVJZGVYRm5SbDRPbDM4bXE2bVRPTW42ODh3SnNqZDJqWGhqWVBaVi94Y25qcDcvbm5MQ0w2YkdNcGJoM0w0OGJyVWJ1OWFWZE5rdkdaYnVIYkVhRmI1L0VUaFZUMUhqZDVvVTFNdGhCQ0RrWVRXcXhEbDdjeG5Kd292MjVQeFV1Zkw2d240d3hhYlRRbXVwYk5sOVN4N1A0a1FEeWNXRGZkblJJQWJZWjQ2UEhWMjZPeTBLSXFsdHJLOHdjRHA0bG9PNVZheEs3Tzh4ek5wbDdNMFBwQS8zRFNjK21Zanl6ODgydW1NMUtVS2E1dVk4L1lCZGoweGxRZ3YzVFc3M1A1ZVVpNlBUQWpyZElPRDdsaDl1b2daLzluUGgzY25FTnRTaGhGeWpjb3JMbWR2VmdYcjBvcTVKUzZBN1JsbExQc2dxVWVML0M1bE1xdTkrclA2dlZXbk9QbnNMRElyR3ZqSDNpdDdBM0xyeUVCK04yODRTWGxWSkw2eW0yTTkzSmlqdEs2WnpBcTV6QzZFRVAyTmhOYXJjS1dyMnIrdHdOcFdmclgrcW1iY3JvUmxPOWd3OHFyMWZQZlRsQjZIQzdCY1FwNzE1bjQrdkN1QkExZXdBVU4zN00rdUpQRmZleTQ3ODlzZFIvT3JHZk9QM1h4M1hDaTNqZ2hrZHc5NzcvYVdKNzQ4d1hzUlhxdytYWHhWZ2ZWYU9GZFd6MDMvTzBSR2VmMFZseXdjTDZoaHpEOTNYWEhycXRNbHRlekx1cllMRFlVUVF2UStKU20vdDdzV2ZqdittUEUzNisxVjYySXZjNllRUWx3VUgrQkdibFZqcjE1TkdFaVdMVTZ6M3Y1VjlITjlPQkloeENDbmpnOVJiQm9HeUV5ckVHSlF1Vlo5aUlVUVFseGIwdkpLQ0NHRUVFSmM5MlNtVlFnaGhCams2cHVNckVqT1lGZG1NWG5WOWQ5cWh3M1JlM1QyV2tJOVhKZ1ZGY0Q5aWRHNE9BNnNtRGV3dmhvaGhCQkM5TWpobkRKK3UrVVkwNGI0ODRzNW80ajJkc1BaUWVKQmY5VFFiQ1Nqb3BZMXFibmM4ZEdnbUYzaUFBQWdBRWxFUVZRdVhwZzdob25odm4wOXJGNGpQNVZDQ0NIRUlIVTRwNHpmYkVyaGp3c1RHUi9xMDlmREVWZkoyY0dPVVlGZWpBcjBJaW12bkY5dFNPYjNDeEtZR0RZd2dxdlV0QW9oaEJDRFVIMlRrZDl1T2NhZkZrbGdIWWpHaC9yd3g0V0ovRzdMY2VvSFNMY1VDYTFDQ0NIRUlMUWlPWU5wUS93WkZ5S0JkYUFhSCtyRDFBZy9WaVJuOVBWUWVvV0VWaUdFRUdJUTJwVlp6SklSWVgwOURIR05MUmtSeHU3TTRyNGVScStRMENxRUVFSU1Rbm5WOVVSN3UvWDFNTVExRnUzdFJsNzFsVzlUZmoyUjBDcUVFRUlNUW8wR2szUUpHQVNjSGV4b01FaE5xeEJDQ0NHRUVOOEtDYTFDQ0NHRUVPSzZKNkZWQ0NHRUVFSmM5eVMwQ2lHRUVFS0k2NTZFVmlHRUVFSUljZDJUMENxRUVFSUlJYTU3RWxxRkVFSUlJY1IxVDBLckVFSUlJWVM0N2tsb0ZVSUlJWVFRMXowSnJVSUlJWVFRNHJvbm9WVUlJWVFRUWx6M0pMUUtJWVFRUW9qcm5vUldJWVFRUWdoeDNldTNvZFZCWTIrOTdlUm83TU9SQ0NIRXdPRGtkUEYzYWR2ZnNVSmN0MVNWNnVKc0tndk85K3JUbW96Tm5OcjJFWTIxRmIzNnZCMUozZjR4SnphOWg4blFkTTFmcTcvcnQ2SFZ5ODdUZXR2WHA2RVBSeUtFRUFPRHIvZkYzNlZ0ZjhjSzBaVlRXMWZ3emN1UDBWaGRkdG56R3FyTHFDcTZRRTFwcnMyZjZ1SnM2c29MZXZ5NlJlZFQrT2JseHpqMHhjdFhPdlFPcFc1Znljbk43NU84NXZVcmZvNnNsTzBZOVBWZG5uZnV3QnBTdDY5RVZkVXJmcTNCd3E2dkIzQ2xZbHlHVXR4Y0NzQ0krRkpLeWx4b2J0YjI4YWlFRUtKL2NuQXdNU0srMVBwNWpNdlFQaHlONkc4TStnYXFpN094MTdrQ2NPVHJWemgvY0ozTk9jTW0zNEs5a3pPbmQzN2E0WE1FeDA1aTFrTi9zRG5XVUZWQ1kxMGxXanNITkJvdEtJck4vVHAzSCt5ZG5Lbk1QMDl4eGpGMDdqNDI5NnRtTTJhVEFXTnpFMzVEUm5UNzY0bWQ4UjNPSDF4UHpvbmRESnR5SFArb01kMStMRUR1eVQwYytPU3ZPSHY2TStYT24rSWZOYnJUYzdWMkRpMGY1ZXBHVi9wdGFKM3NPWUVUdGFsVUcydlFPUm00WVdZV3FhZjlLS3R3UnEvdnQxK1dFRUo4cTV5Y2pQaDZOekFpdmhTZGt3RUFEenQzcG5oTzZPT1JpZjVFbzdYOHY2dTFkd1RBenNFSmdLbjMvQUtBL1N2L2pNYmVubUZUYmlGczlFd1VSVVA2M3ErNGNIUUxDNTc1RDZwcXhzNUIxKzU1TTQ1czR0VFdGZDBhdy9hM2ZuclorKzkrY1hPM3Z4NEhuU3R4cys3ZzJEZHZrM3RxWDQ5RGEwajhGSVpQdjVYMHZWK3ovZTJmTW1iQkk4VE5XdDdodVlwRzAvSlJKdDY2MG0vVG5hUEdnY1grTi9GUndlY0E2SndNakUvcythVUZJWVFRdHU1eGo4QmZmeHF6eGdHVDRvaXFPR0RTT0dKV0hEQnJIREVwanZUajZqSnhEU2t0TTZHYWxnQVdNV1kyMEJKYU5WcWNQZjF4OXZRSHdFSG5ocUxSNEJVYzNlbnp4VXhkd3RDSkM3SFh1YUxSMmxuRE1WaG1kemUvOWtPR0pNd2hadXBTN0oyY2JSK3NxcGhOUnByMWRSaWJHbTN1YXEwZjFkZzVXTWQ4cVdGVEZ1TVpGRWxRelBoT3g2ZXFLbWFUQVZUVkd0akJFdUlUYjNrSzM0aDREbno2RXBsSE5oSTFmajU1cWZ0UlZUTWFqWjExMXRqUU1yYk1wTTF0bnRlTTJkaU1WOGd3Zk1Qak9uMzl3YWJmaGxhQVNGMEU5d1l2WjEzSkpxcU5OWDA5SENHRTZOZThOWFk4NE9KRkxKWFFWSG5aYzFYRkRyTmlDYlZtalQxZ2oxbGpqeGw3MUphUFpzVWVzK0tBcXJUZXRtKzU3WUJaNmRmLy9ZZ1dXU25iVUJRTk5hVzVBR1FmMjQ2aXVmaDNXMTlaYkwydEtCcWE2cXRwYXFqQjFUc0lzOGxvQ1crWDRlRHN6c2t0NzJQUU56QjI0U1BRSnJRbXIzMmRtcEljbWh0cjBkbzcwRkJWUW5sdU9tR2paclMrSURrbjk1QzY3U05tUC9Kbm0rZE5YdnNHNXcrdHY5b3YzMnJZbENXTVgvYjlkc2ZEUjg5QzUrNkx6dDBIUnhjUFVyZXZ0UG1ldEhYbzg3KzFPelo2L29NU1d0dm85NzgxSW5VUlBCNzJJQWVyam5DMi9qeVZ4aXFhellhK0hwWVFRdlFMam9xQ244YU9NUTQ2NWptNW9ldGsxdWxTaW1wRXF4clIwZ0NtSzNsbHBTWEUycldFV0h2cjUyMy9tRlE3VU93d3QveXgzb2Z0NTVZUUxMTy8zN2FUVzFiWUxLRGEvL0ZmOFJzeUFyOGhJd0ZZODlmN2JjNC9kM0FkSnplL3ozZCt0d3FUc1FsTkYzV2MrdG9LU2kra1VwSjVuS0t6UjVueDNSZHc5dzhuYmZmblpCN2R3cmdsVHhNemJSbG1rNUVEbjd4SXlZV1RURnIrSEZIajUzUHV3RnFPcm40VlJ4ZFBha3B5Y1BFS3NENnZWM0EwNFdObW9kSFlXUy9QQStTbDdzT2dieUI4ekN4cnJlbmxxR1l6WnJNUno2QW9tK01OMVdVNGUvZ0MyTlRTem4zeTcyanM3RkUwV2hURjhycWJYLzBCdFdYNTNQN2JyeTQrcjJyR2JHaEcyMUptSVN6NmZXZ0ZTNm5BTE85cHpQS2UxdGRERWVLYWFtcXM1OU5YZjRPK29RNkFoQmtMbVhEanNqNGVsZWdyQ21ZMGFoTmFzeDZ0V1k5R2JmbG8xcU5WTHptbVhtL3RkRlEwYWpPb3paYmcyeHZQcUNpb3RJUlkyb1pmTGFERmpBWlYwM3BiQzRvR3RmVzJ4bkpiUmR0eXZnWlYwV0p1ZWF6YThubnJmZWJXYzlDQW9sZytEa0tMbjNzSFJWSFkrTXIzcUN3NHo5MS8zWVNxbWpteDZUMEE1ajVsV2RXLzlUOC9Cc0N1NVJLNnZaTXp6WTExTnBmVU82Sno5MkhPNHk5eGN1dUhwTy85RW4xZEpjZStlWnY4TTRmd0NZL0ZiREtRdHZ0elNqSlBVSkoxaW9TYkh5ZHEvSHlLTTQ2UnRPcmYrRWJFTStPN0wrRGs2bVh6dkVNbkwyYm81TVh0WG0vZFM2a1k5QTJNWC9wOUhGMDhydWg3Y21iWFo1emNzb0xSOHg5ZytQVGJiRUp4YTJsRVc2M2xDUTR0aTloRTV3WkVhQlZpc0hEVXVUQnA3bTNzV3ZNQkFNZjJiaVE4WmpRQm9WRmRQRklNUkNvYVRJb09rMVlIWGF6aFVGUVZEUmREclVadFJxczJvVEUzbzFHYld2NDBvekUzb1ZVdHh4UzFmL1hBVmxRVkJRT29ocTYrSGRlRXFpaWd0Z214aW9MYTVuTlZVV2diZEMyM1d6NHFHcURsUEJSb21ZV3pQQ2VBWXYxY2FiMnRLaTJIV3o0SFVDejNxbXJMakxuU2VsL3JEUHFsSDYrT290RmdNalJSWFp3RlFGTkREUTdPN3RiN1cyZGNMZU0xMjZ6K2IyNm9zNFpZVkJXam9RbXR2V1A3R2xORllkUzgreGsyWlRGT3JsNWNPTG9WZ01yODh6VFgxMUJYV1lScU5qTisyZmNaTm1VSkFBSFJZNW0wL0RraXhzenFNaGkzWlRaYkxodG83YnVlWmUyTXpzMGJqVlpMeXZxM3lFdmR6OVM3ZjlaaFdCVTlKNkZWaUg0bVp1eFV6cDg2UW43bUdWUlZaZWVxOTdqOWlWOWhkeFcvWk1YQXB5b0tKcm9YY0M4eXR3VGJwallodHduRjNISmJiVzc1WTBCUkRXZ3dvREViVUdoR0dZUTlKeTFmc3duVWxralkraTI0YnI4VnZUT3pWNVp6QnJQSjhnWm53eitlWVBJZFA3SGVWNUo1M0hyYmJEWlpGMEI5L1B4ODYvRzJ0NWYrWXFYMXN2cWx0UFpPNk91cWlKdDlCekhUbHVFWk9JUVRtOTdqOU01UFNWejhKRU1uMzhMNWcrc0lIek1iQjUwckRzNnUxRlVVNFJFUTBlMnZ4ZGlzdDd4V04wb0RPak1rY1M2K1EwYXk3OE0vVUpwMWltMXYvb1FGejd6ZThqVTRkdGk2cXlPcTJZVEoySXlpYUhvVXZBY3lDYTFDOURPS29qQjc2UU44OXZwdk1UVHBxUzR2NXREV3I1aTI4SzYrSHBvWWNOck01UGFRb2hyUllFQXh0NGJaTnVHMjVZL2xkclBONTViSEdWRlVJd3JHUVJsKys1djgwd2V0dCswY2RWeEkzbW9ObnR2ZXZCaGd6UVlESWZGVGNQVUpwcjZ5bU9NYi9rZEE5RmlpSnkwQ1ZhVlpYNGU5azB1SHIxR2VsODZCajEvRWIwZzhrNVkvaDlsa0pHbjFhMlFjM21DdFlTMUlPOFNScjEraE9QTTRrNWMvUjlLcVYybXFyMmJNZ29lSm5YNWJ0NEppNjJZQW4veDhZWmZuS2hvdGQvNXB2YzNsLzFhdTNvSE1mZXBsa2xiOW0rSFRiNk82SkljdHJ6MXoyZWRyRzk3YkdyUHdZZUpueSs5M2tOQXFSTC9rNHU3RnRJVjNzWFBWZXdDa0h0N0JrTml4aEVURzl1M0FoR2loS25hWXNJUFd3SHZGMSt2TmFOU1dFS3NhTGJleGZLUmxNWmhDbS9zeG9xaW1sa0JzYWlseE1LRmdiamx1UXNHRW9wcFJNRm51azJCOHhjd21JOW5IZDFvQ29hb1NNZllHMG5aL1NkU0Vtd0M0OVZlZldNL1YyanRoNytTTVoyQ2t0YjNUa0lRNTFyWllIV2x1cU9YazFoV2NPN0FHVis5Z2hpVE9JeXRsTzJkMmZVWlYwUVZpWjl5T29paWs3ZjRjZlYwVkRqcFhjbzd2SW16a0RPWS8vUzkydi84YlV0YTlTZEc1WktiZS9mUEwxbzAyTmRSZ05obXhjOUFSTVdaV3ArZXBxR1FlMllUTzNhZkR3SHJ4NjNWazB2TG5BR2lvS21YazNQdXhjM0JxbVdtMW5ITjIzMnIwZFZVTW4zNHJqaTRYeXlwUVFWVk5HQTNOK0VaMGYxT0VnVTVDcXhEOTFMRFJrN2x3Sm9Yc2RNdmx0NTJyM21QNTB5L2c0Tmp6V1RFaHJsOGF6SW9ES05ldS9LWDFzbjdiTUhzeDRKb0JFeHBNWUxiY3AxRXRZUmRWdFlSaHpJQ0tvcG9CTXdxVzQ2MzNvNXBSRk12OTZxWG50ZDVXMVVzZWE3YldHQ2lxNWFPS3BlclZjc01TdEsyZjI5UWdxRnlzWWxWYnloVXM5NnV0ait1bG9INGhlU3Y2MmdyOEkwZFJjdUVrSVhHVEtiMXdpdWFHV2dDYzNMdzdmRnhKaHVYM1ZsRE11TXMrLzRGUFg2SWc3UkRSRXhZd2J1bjMwTm83c3V2ZFgxTlZtR2w1L2FOYmFLcXZ4czdCaWNDaGlRVEhUaVRueEc2T3JuNk5XNTUvanpsUHZzeWVEMzZMdmFOemx6dE8xWmJtQWVBZEdzUEU3L3k0MC9QMGRWVmtIdG1FOHlXN2IzVkdWVldjUGYwWU5jKzJrMEp6UXkzSHZ2a3ZxdGxFU1B3VWZNS0dkK3Y1QmpNSnJVTDBVNHFpTUhQeGZYeVdjNTZteG5ycWF5clp2K0ZUWmk5N3NLK0hKa1MvWWxrZ1pXbWoxVXZyay9xSmRWMmZjaGtHZlFNbk43K1BpMWNBdmhIeGxGdzRpWGZJTUc1OC9DV09iL2lmOWJ5Q3RFT2s3LzJhMlEvL0NVV2pSVFdieUU4N2lGZndVTTRkWEVmcTlwWGM5c0lYT0xaWndOVXE4WlluQ1IweGhlaUppNnpIeGk1OGhCRTMzbzFId0JEc25aejUrUG41T0h2NE11T0Izd0tXN1dBOUFvZFlkOWlhL2ZDZlVCVE5aV2RGQVVxelRnRjAyUmRWWDFzQjBLNGpRV2N5RHEzSGFHZ2lkc2J0TnNjemt6WmhOaGtaT25teEJOWnVHcHc5T29RWUlIU3U3c3k4NVQ3cjUyZVBIeUFqTmFrUFJ5U0VHQ3lxaWk3UTNGQkx6TlNsRnc5MlVEZmFVRjFPMGJsa2F6UC92TlQ5TkRmVUVqWnF1dldjamhZK21VMUdkTzdlUkk2YkQyMW1oajBDaCtBYkVkOStCNndXRVdOdndETXcwdnA1Nnk1YUprTVRabVBuZmR5emorMEVJR2g0NXp0Z0FlaHJMUnR2NkR5Nm5tbHRhcWpoK0taM1NkMzJFYzJOZGRianF0bkV1UU5yc0hkeVp2VDhCNnpIYThzTEtEcDd0TXZuSGF4a3BsV0lmaTR5THBIb2tSUElPSFVFZ04xclBzQTNNQXdQbjRBdUhpbUVFRmZPYjhnSXB0Ly9hL3dpUjNONis4b096ekViRFZUa3BnR1dqUWdpeHQ1SSt0NnZRVkVZa2pDSGpNTWJBR3kyWjIyVmUyb3YrMWYrdWQzeGp0U1U1blc2a0ttdGhKc2ZJM2JtOG5iSEM5T1BVRmx3SGhldkFQd2lSMTMyT1JwYlpscDE3aDEzT1dqcjJQcTNhVzZvWmVMdHo5clUwMlltYmFhdW9vaXhpeDZ6OW9NMUdaclk5dVp6bUpyMUxQelJHOUltcXdNU1dvVVlBR1lzdnBleWdteXFLMG93TkRleCtiTTN1UFhSbjBzYkxDSEVOUlVjTzZuRDQwMHROYTJiWC9zaDFTVTVSSXlaVGZieG5hU3NlNFBTckZNRXgwNjAyYUZLMGJSZnFlY2RNcFR4dC80QXJaM0RaUy92SC9qa1JYUnUzb3k5K2JHT0I2bXFtTTFtekNZalBtRXg3ZTQyR3cwY1hmMGFBSEd6NzJqZkovWVMranJMVEd0bnJibGFsV1FlSnpOcEU3N2hjVVJQV0dBOWJ0RFhjMkx6KzdqNWhqQjgrcTNXNDFwN1IrSm1MaWQ1N1gvWS8vRmZtUFBFMzdzc2FSaHNKTFFLTVFBNE9PcVl1L3h4VnYzdlJVeEdBNVVsQmV4ZHY1SlpTeC9vOGhld0VFTDBKbU56SXdWcGh3QkwzZXU4cC8rSlo4QVF3a2ZQSW1YOVc2QW9qTGp4SHB2SEtJcENlVjQ2enU2KzZGb1dPTG41aHVMbUc5cmw2eDM0NUVYc25ad1prakRuaXNaNzZJdVhxUzB2d0Nkc09FTW4zdHpsK2ZVVnhjRGxRNnV4V2MvaEwvNEJpc0s0cGQrektaczQ4dlcvMGRkVk12V3U1OXZOTUErZmZpdEY1NUlwU0R2RXFXMGZNbXJlZDYvb2F4cW9KTUlMTVVENEJJWXhmZEhkMXMvUEhqL0EyV1A3KzNCRVFvakJRbTJ0T1ZWVnRIWU91UHVINHg4MWhwdCsrQnJlSWNQUTJObVRsN3FmdW9wQ29zYk54emNpM3ZieFpqUFp4M2F3NnMvM1VGVjA0VnNiOS9FTjc1Q1ZzZzJkbXpmVDd2MVZsek9iNVhucFpCL2ZBWUNMZDFDbjV5V3ZlWjNhOGdJaUUrZmlIV3FaM1ZWVmxXUGZ2RTMyc2UwTW03U1lnS0VKbUUxR211cXJxYXNvcERML1BNVVp4NncxdGFuYlYxS1dmYnFYdnRLQlFXWmFoUmhBWXNaT3BTam5QT2t0WVhYditwWDRCb1hqRXhqV3h5TVRRZ3hrYXN2MnAyYXpDWTNXam1uMy9BSTdCeWZMVGs2cXl2R043M0FoZVF2dWZxR01XL3EwOVhHdFpRRkpxMStsNk94UjdPeWRjUGZyL3UrcjFwMjRWTE81UitNMUdabzQ4dlVyWERpNkJTYzNiMjU4L0NXYmNvVzI5bi84VjZxS01tbXFxMEpmVndWWTZubGR2UU03UFAvOG9XL0lPTElST3djbnhpeDh4SG84NC9BM25ObjFPUUJaeDdhUmNXU0RkZncyRkFWN0p4Y00rbm9PZlBJaUMzNzBCdmJTeWhDUTBDckVnS0lvQ3RNVzNVMXBRVFlWSmZtWVRFYTJmUFltdHozeFMrbmZLb1M0Wmt5R1p1dEhqZGJPdXJnSUlEL3RFS2QzZm9xVHF5ZXpIdjZUdFJVVlFPUzR1UlNkTzBwZTZuNDBXanRHenIydncwVlpuV25kZHRWb2JPN1JlQXZTRHBON2NnK3VQc0hNZnZpUGx5MUQ4QTRkUnZheDdXaTBkbmlIeGhBY084bW1GclV0czhsSS9tbkxwRUhjck9YbzJ2U3BEUjgxazJQcjM4TGRQeHczM3hDY1BmM1J1ZnZnNU9xRnpzMGJSMWRQSEYzY2NkQzVvU2dLK3o3NkV6a25kcEYzYWkrUjQrYjE2T3NicUpTa2ZOa0tSSWlCcHJxOG1LL2UraE9HWnNzKzMyRkRSN0xnN3U5SlViOFF3bXI4djlhUjlNemlYbm11MHF4VWFzdnlpUmc3dThQMlZXbDd2aVI0K0FUYy9jTjc1ZlhhTWhtYlVWRFFkTEY1d0tXcUNqUFJ1ZnZZQk95T05EZlUwdHhZaTR0WFFJY0x4anFTZVdRVDRXTm1ZZWZnWkhOY05adTcvWHU0b2FxVTh0dzB3a2JONk5iNWw5T2JmOWZmSW5WOGlHTHp6Wkwvd1lRWWdEeDhBcGk1NUdJQmYrNzVVeHpZL0hrZmprZ0lNWkQ1RFJsQjFQajVIUVpXZ05nWnQxK1R3QXFXSHE4OURhd0Fua0ZSWFFaV0FBZG5OMXg5Z3JzZFdBR2lKdHpVTHJBQ1BabzRjUGIwNjVYQU9wQklhQlZpZ0lvZU1aNkVHUmQza1RsMWFEdXBoM2YwNFlpRUVFS0lLeWVoVllnQmJQd05TNGdlY1hGM2wvMGJQeVgzM0trK0hKRVFRZ2h4WlNTMENqR0FLWXJDN0dVUDRoOWkyZEpRVlZXMmZ2azJGU1g1ZlR3eUlZUVFvbWNrdEFveHdHbnQ3TG5wcnFkeDg3UTA3RFkwNmRtNDhsVWE2MnI2ZUdSQ0NDRkU5MGxvRldJUTBMbTZzK0R1NzJQdmFGa1lVRmRkd2NhUFg4Tm82Rm1iR0NHRUVLS3ZTR2dWWXBEdzhnOW03bmNldDI3cldscVF4Yll2M3NiYzBoUmNDQ0dFdUo1SmFCVmlFQWtiT29LcEMrK3lmcDU5OWdRN3ZucW54N3ZKQ0NHRUVOODJDYTFDRERJakpzd21ZY1pDNitjWnFVbnNYcnZpNHQ3aFFnZ2h4SFZJUXFzUWc5RDRHNVl5WXVJTjFzL1RqKzFuLzhaUEpiZ0tJWVM0Ymtsb0ZXSVFVaFNGcVF2dVpIakNOT3V4MU1NN09MenRhd211UWdnaHJrc1NXb1VZcEJSRlllYmkrMncySHppK2J4UEg5bTdvdzFFSklZUVFIWlBRS3NRZ3BtZzAzSERidzBURWpMWWVPN0o5TlNjUGJ1M0RVUWtoaEJEdFNXZ1ZZcERUYUxUTVhmNDRJWkd4MW1NSE5uM095WVBiK25CVVFvaHJUV2V2cGFIWjJOZkRFTmRZUTdNUlozdTd2aDVHcjVEUUtvUkFhMmZQL0x1ZUppQXMybnJzd0tiUE9McHJuZFM0Q2pGQWhYcTRrRkZSMjlmREVOZFlSa1V0b1I3T2ZUMk1YaUdoVlFnQmdMMkRJd3Z2L1lGTmNEMjZjeTBITjM4aHdWV0lBV2hXVkFCclVuUDdlaGppR2x1VG1zdk1xSUMrSGthdmtOQXFoTEJ5Y05TeDZMNW5DSTJPdHg0N2VYQ3JwWStyYkVBZ3hJQnlmMkkwKzdOTFNjb3I3K3VoaUdza0thK2MvZG1sZkhkY2ROY245d01TV29VUU51d2RITG5wN3U4UkdaOW9QWmFlc28rdFg3eU55U1QxYjBJTUZDNk9kcnd3ZHd5LzJwQXN3WFVBU3NvcjUxY2JrbmxoM2hpY0hRWkdUYXVTbEMvWC9ZUVE3YWxtTTd2WHJpRDkySDdyc2JDaEk1aDN4NVBZMlR2MDRjaUVFTDNwY0U0WnY5dDZuS2tSZml3WkVVYTB0OXVBQ1RtRFRVT3prWXlLV3RhazVySS91NVFYNW8xaFlwaHZYdy9yU3FualF4U2J5VlVKclVLSVRxbXF5c0hOdHAwRUFzT0hzdUNlNytQZ3FPdkRrUWtoZWxOOWs1RVZ5Um5zeml3bXI3cUJCb05jVmVtUG5PM3RDUFZ3Wm1aVUFQY25SdVBpMksvZmZFaG9GVUwwaktxcUpPOWV6OUdkYTYzSGZBSkNXWERQOTNGeDkrckRrUWtoaEJqQTJvVldxV2tWUWx5V29paU1tN1dZS1RmZFlUMVdYcHpIVjIvL21kS0NyTDRibUJCQ2lFRkZRcXNRb2x0R1RaN0Q3R1VQb21nc3Z6WWE2MnBZOCs3ZnlEaDFwSTlISm9RUVlqQ1EwQ3FFNkxhWU1WTllmUCt6T09wY0FEQVpEV3o3OHI4YzNibFdlcmtLSVlTNHBpUzBDaUY2SkdoSURMYys5bk84L0lLc3g0N3VXc2YyTC8rTDBkRGNoeU1UUWdneGtFbG9GVUwwbUx1WEgwc2ZlWjZ3b1NPc3h6SlNrMWo3M3Qrb3I2M3F3NUVKSVlRWXFDUzBDaUd1aUlPampnVjNmNTlSaytkWWo1VVdaTFBxN2I5UVdwRGRoeU1UUWdneEVFbG9GVUpjTVVXalljcE5kekJqOFgzV0JWcjF0VldzZWZmL2NlN0VvVDRlblJCQ2lJRkUrclFLSVhwRlFWWTZXejU5Z3laOWcvWFk4SVJwVEZ0NGwreWdKWVFRb3Fka2N3RWh4TFZUWFZIQzVrOWVwN0swMEhyTXl5K0l1ZDk1SEMvLzRENGNtUkJDaUg1R1Fxc1E0dG95TkRleGY4TW5wQi9iYnoybXRiTm4rcUs3aVJrN0ZVVlIrbkIwUWdnaCtna0pyVUtJYjhlNTR3ZlorODFLRE0xTjFtUERSazlpK3FKN3NIZDA2c09SQ1NHRTZBY2t0QW9odmoxVlpVVnMrK0p0eW92enJNYzhmQUtZKzUzSDhBa002OE9SQ1NHRXVNNUphQlZDZkx0TVJnUDdOMzdHbWFPN3JjZTBXanVtTExpRHVIRXpwVnhBQ0NGRVJ5UzBDaUg2UmtacUVydlhyc0RRcExjZWk0eExZUHJOOTZKemNldkRrUWtoaExnT1NXZ1ZRdlNkNm9vU3RuM3hObVdGT2Raampqb1hwaSs2bTZnUjQyWFdWUWdoUkNzSnJVS0l2bVV5R1RtODlTdE9IdHhtY3p4aStCaG1MTDRYWjFlUFBocVpFRUtJNjRpRVZpSEU5YUV3Nnl5NzFueEFUV1dwOVppamt6TlRGOTdKMEZHVFpOWlZDQ0VHTndtdFFvanJoNkc1aWFRZHF6bDFhRHRxbTE5RllVTkhNdk9XKzNCeDkrckQwUWtoaE9oREVscUZFTmVmNHR3TWRxNStuK3J5WXVzeGUwY25wdDUwaDJ4SUlJUVFnNU9FVmlIRTljbGtOSkMwWXcwbkRteXhtWFVOalk1bnh1TDdjUFAwNmNQUkNTR0UrSlpKYUJWQ1hOOUs4aSt3YS9YN1ZKWVdXby9aT3ppU09QTm1SazZlZzFacjE0ZWpFMElJOFMyUjBDcUV1UDZaVEVhU2Q2M2oyTDVOcUdhejliaUh0eitUYjFwTytMQlJVaklnaEJBRG00UldJVVQvVVZhWXc1NTFIMUpha0cxelBHem9DQ2JQWDQ2WFgxQWZqVXdJSWNRMUpxRlZDTkcvcUtySzJXUDdPYnp0YXhycmE2M0hGWTJHa1JOdklISFdZaHlkblB0d2hFSUlJYTRCQ2ExQ2lQN0owS1FuZWZkNlRoN2NodGxzc2g3WHViZ3gvb2FseENaTVE5Rm9Mdk1NUWdnaCtoRUpyVUtJL3EyNnZKaURtNzhnKyt3Sm0rTStnV0ZNWFhBblFSSEQrbWhrUWdnaGVwR0VWaUhFd0pCN1BwWDlHeisxNmUwS0VEMXlBaFBuM0NvdHNvUVFvbitUMENxRUdEak1aaE9waDNlUXRITXRoaWE5OWJoR28yVjR3alFTWnk2U1hiV0VFS0ova3RBcWhCaDRHdXRyU2RxeG1yVGt2VFliRTJpMWRzU09tMEhDaklVNHUzcjA0UWlGRUVMMGtJUldJY1RBVlY2Y1I5S09OV1NuSDdjNXJyV3pKMzc4TE1aT1g0RE94YTJQUmllRUVLSUhKTFFLSVFhKzB2d3NrbmF0SmZmY0tadmpkdllPakpoNEEyT216c2ZKMmJXUFJpZUVFS0liSkxRS0lRYVA0dHdNa25hc0lmOUNtczF4ZXdkSFJrNmF3K2lwODZUSHF4QkNYSjhrdEFvaEJwL0NyTE1rN1Z4RFlmWTVtK1Ayams2TW5qS1BVWlBuNE9DbzY2UFJDU0dFNklDRVZpSEU0S1NxS2dVWDBramFzWWJpdkV5Yisrd2RuWWhMbk1HSWlUZElxeXdoaExnK1NHZ1ZRZ3h1cXFxU2R6NlZwSjFyS0MzSXRybFAwV2lJaWt0azFKUzUrSWRFOXRFSWhSQkNJS0ZWQ0NFc1ZGVWw1K3dKa25kL1EybEJWcnY3QTBLakdEMTFIa09HajVYdFlZVVE0dHNub1ZVSUlkcFNWWldTdkV4T0hOeEsxcGtVbXo2dkFHNmVQb3ljZENPeENkT3hkM1RxbzFFS0ljU2dJNkZWQ0NFNlUxdFp4cW5EMjBsTDNvdWh1Y25tUG50SEoySVRwak55MG8xUzl5cUVFTmVlaEZZaGhPaEtjMU1qYWNsN09YbHdHL1UxbFRiM0tZckNrTmdFUmsrWmkzOW9GSXFpOU5Fb2hlZzlUWTBON043d09hZVQ5MU5lVWtCem0yMlJSZi9oNE9pRWozOHc4WWxUbWJsd09ZNjZmdDNTVDBLckVFSjBsMm8yazNrbW1SUDd0M1JZOStydEg4THdoR2tNSFRWUmR0b1MvZGI1MUdRKy8rL2ZHRDU2QXVObkxpQWdPS0svaDUxQnE2bXhnZUtDYkpKMmJ5VDl4QkdXUC9vY1EwY2s5dld3cnBTRVZpR0U2S211Nmw0MUdpMFJzV09JVFpoR2FGUzhMTndTL2NiNTFHUStmZk5GN25ycTUwVEhqZTNyNFloZWxISG1HSi84NXkvYytlVFBHQnFmME5mRHVSSVNXb1VRNG1wWTZsNTNjUGI0QVpvYTY5dmQ3K0xtU2N6WUtjU01uWXFIdDM4ZmpGQ0k3bWxxYk9EbFh6ektuVTg4VDFUc21MNGVqcmdHTXM0YzQ3TzNYdUxIZi81dmY1dzlsOUFxaEJDOXdXUXlrblAyQkdrcCs4ZzduOXB1OWhVZ01Id293eE9tRVJVL0Ruc0h4ejRZcFJDZDIvTFYrOVJXVjNEYlE4LzI5VkRFTmZUVnUvL0F6Y09iZWJjOTBOZEQ2U2tKclVJSTBkdnFheW81ZS93ZzZTbjdxS2tzYlhlL3ZZTWpVU1BHRTVzd1RSWnZpZXZHdjM3MUJMYys5Q1BDbytQNmVpamlHc3JKT01QWDcvNlRaLzc0Wmw4UHBhZmFoVmE3dmhxSkVFSU1GQzd1WGlUTVdNalk2UXNveWpsUGVzbytNazhmeFdob0JzRFEzRVI2eWo3U1UvYmg0Uk5BekpncFJNVW40dUVUME1jakY0TlplVWtCQWNFUmZUME1jWTBGQkVkUVVWclkxOFBvRlJKYWhSQ2lseWlLUWxERU1JSWloakZ0NFYxa3BDYVJucktQNHJ4TTZ6blY1Y1VjMmI2S0k5dFg0ZTBmUW1SOElsRnhpWGo2QmNrTXJQaFdOVGZwKzJPZG8rZ2hSNTB6VGZyR3ZoNUdyNURRS29RUTE0QzlveE94aWRPSlRaeE9aV2toWjQvdDUrenhBelRXMTFyUHFTakpwNklrbjZNNzErTGhFMEJVZkNLUmNZbjRCSVpKZ0JWQ2lFdElhQlZDaUd2TXl5K0lTZk51WjhLY1plUm5uaUh6ZERKWmFjZHN1ZzlVbHhlVHNtY0RLWHMyNE9icFEyUmNJcEh4aWZpSFJFcUFGVUlJSkxRS0ljUzNScVBSRWpaMEpHRkRSekpqOGIwVVpwMXRDYkFwTmpPd3RWWGxuRGl3aFJNSHR1RGk1c21RdUFTaTRoSUpEQjhxUFdDRkVJT1doRlloaE9nREdvMldrS2c0UXFMaW1MN29ib3B5TThnOGZaU3NNeW5VMTFaWno2dXZyU0wxOEE1U0QrOUE1K0xHa05peERJa2RTMkQ0TUdtakpUMmdOaDRBQUJRSFNVUkJWSVFZVkNTMENpRkVIMU0wR3VzQ3Jxa0w3cVFrL3dJWFRpZHo0VXd5dFZYbDF2TWE2MnM1YzNRUFo0N3VRYVBSRWhBV1RXaDBQS0hSOGZnR2hVc1pnUkJpUUpQUUtvUVExeEZGVVFnSWpTSWdOSXBKODI2bnJEQ0hyTFFVTWxPUFVsMVJZajNQYkRaUm1IMld3dXl6SE5tK0NrZWRDNkZSY2RZUTYrTHUxWWRmaFJCQzlENEpyVUlJY1oxU0ZBVy80QWo4Z2lNWWY4TlNLa3NMeUU0L1RsN21HWXB5enFPYXpkWnpteHJyeVVoTklpTTFDUUJQMzBCQ1drSnM4SkRoVWtvZ2hPajNKTFFLSVVRL29DZ0szdjRoZVB1SGtEQmpFWVltUFFYWlo4bkxPRTFleG1tcXk0dHR6cThxSzZLcXJJalV3enRhU2dtaUxMT3dVUzJsQkxLZ1N3alJ6MGhvRlVLSWZzamUwWW1JbU5GRXhJd0dMQjBIOGpQUGtKZHhtdnpNTXpUcEc2em5Xa29KemxHWWZZNGoyMWZqNk9STVlNUXdBc09pOFErTndpODRBanQ3aDc3NlVvUVFvbHNrdEFvaHhBRGc1dWxqM2N4QU5ac3BLOHF4enNJVzVXYllsaExvRzhoT1AwNTIrbkhBc2hETU56QU0vOUFvYTVCMTlmQ1doVjFDaU91S2hGWWhoQmhnRkkwR3YrQWgrQVVQdVZoS2tKVitzWlNnellJdUFOVnNwclFnbTlLQ2JGSVA3d0JBNStwdURiQUJMYk94V2p2N3Z2aHloQkFDa05BcWhCQURucjJqRXhIRHh4QXhmQXdBOVRXVkZPZGxVcHliU1VsZUpxVUYyWmpOSnB2SE5OYlZjT0ZNQ2hmT3BBQ1d2ckkrUVdIV3pnWXlHeXVFK0xaSmFCVkNpRUhHeGQyTHFQaHhSTVdQQThCa05GQldtR01Kc25tWkZPZGswRkJYYmZNWXM5bEVhWDRXcGZsWm5EcTBIUUJuVncvOFF5TXRDOFFDTEl2RVBMejlaWkdYRU9LYWtOQXFoQkNEbk5iT25vQ3dhQUxDb2dGUVZaVzY2Z3BLV2tOc2JnWmxSYmsyZGJFQURYWFZaS1VkSXl2dDJNWG4wdHJoNlJka0UyUzlBMEp3ZHZXUVdWa3hLS2xtRTRxaUFmbjV2Mm9TV29VUVF0aFFGQVUzVHgvY1BIMklIamtCQUtPaG1kS0NiRXJ5TWluS3phQWtMNVBHK3RwMmp6V1pqSlFYNVZKZWxHdHozRkhuMGk3SWV2dUhTUC9ZQWFRczV3d25ONy9QeE51ZnhjVXJvTnVQTStnYjBOZFZvcStyeEcvSXlHczR3cXZ6OVIvdXhOVW5pSGxQLzdOSGo4czR2SUVUbTk5bjNOTHZFVEZtZHJjZXMrZUQzMUpYVWNUQ0g3MXhCU01kdUNTMENpR0U2SktkdllOMXE5a3h0TXpHVnBWVFZwaERXVkV1RmNWNWxCWG1VRjliMWVIam14cnJyVHQ0dGVYbTVXdnRQK3NkRUlLblR3RHUzdjRTWnZzWlZWVTV1dnAxYXN0eTBXaTBsT1djUVY5YlNYTmpIUVo5UFFaOUhjMzZlZ3lOOVRRMzFLS3ZxNlN4dGdKOVhSVW1RNVAxZVpiOGJFVzNBMi91eVQyYzJQUnVqOFo1ODNQdjlPajh0dlIxbGRnNzZucjh1S3hqMjJsdXJNTXZJcjdiajZrcHlhR21OSy9IcnpYUVNXZ1ZRZ2pSWTRxaTRPYmxpNXVYTDVIeGlkYmpqZlcxbGdEYk10dGFYdlQvMjd2ejRDakxCSS9qdjdlVGRQcktUY0tSUURoRkFvSnl5Q0VvZ3FJNEkyb3BqczVSNDh5dTdtaDU3TGdlVytXeFUrTldlVzZ0NDJwWm85YUlEcnRldTBzcEhnamlBb1dBSThndDl4Mk9rUHZxSzkzOTdoOU4yblM2T3lRUXpDdjVmcXBTdlAwODcvdjAwMDFSL1BLOHovczhSMVJYZFVLbWFTWnRwN0cyU28yMVZiSGx0MXE1UERuS0tTaFNkbjZSY3ZLTFlzZlplWVVFV2d2YXNmSjkxWlR2MG9SNTk4aVowMGRmdnY1STB0Q1ZibmZLN3ZMSTdzeVNPNitmOGtzdVVLWXJXNW51SERrOHViRVZLaG9xaitpVEYvNHU1ZnNWRGg2dElSUG1uSEd3Vy92dU16cTQ4Y3VFOGlFVHJ0YVVXeDlPZldFbmIvSHZYUFdCcEZOM0tBNXNVMWJCQUIzZXNqSldiM2RsYStqRWE3cldhUkJhQVFEZHgrbk9VdkhRVVNvZU9pcFdGZzYxcUs2NlFuV1Z4MVZ6OHBqcXFxSi9OdFJXSnN5VGJlVnRxcGUzcVY3SEQrMUpxSE41Y3BTZFg2aXMzQUo1Y2dwaVV4azh1UVh5NU9RckxZMy8ybjVJMVlkM2F1dlN0OVJ2eEhoZE1PMkdXTGxocyttYSsxNVJoc090RElkTGRvY245cERlZTQvOVJFUEdYNlZMYi81OTBqWXpIRzRObVhCMTdQV0JEY3VVNFhDcFpQUmxrcVNzUGlVYWR1bGNEYnQwYnR4MVMvNTB0K3FPNzllTmo3MGpSMWIrYWZzK1l1cTgyUEdldFIrZDl2ek96c3ZlK01ucmNhOGJxNC9GbFdVWGxoQmF6d0Qvc2dFQTUxUmFlb1lLK3Bhb29HK0poclVwRDRkRHFxK3VVRzNsOFZpZ2JhZzVxWWJhU3JVRUF5bmJhdzIwSnc3dlRWcnY4dVRFaFZoUGRwNWNXYmx5WmVYSW5aVXJweWViWU50Tm1tc3J0T3F0ZjVIZDZkR1VuejJTTUJLWk4yQlkwdXNpb1JaRndxR1U3VHF6OHVOR1BBOXNXSlpRMXA2MzdxUnFqKzFUMGRDeG5RcXNralR4eG50angyMUQ2eWN2L0RicEtHNURaYm5lZVhST1hGbDJZVW5TYVFlcHl0dGZqODdqWHkwQW9FZWtwYVhINXJPMlpacW12RTMxYXFnK3FmcWE2RTlEelVuVlZWZW9vYVpTNFZCTGgrMjJodHFLOHYwcHozRzZzK1R5NU1pVmxSTU50SzNIN213NTNGbHl1RHh5dXJPVTZYU3o2a0VLVFRVbjlIK3ZQNktndjBtejczcGV6blpCMFRSTmJmbDhRY3JyYTQvdFMxby9mUEoxY3VVV2Riay9yYmZmQjQyOW9zdlhwdkw5U0t5cFBXc1h5KzdLVXVtNEsyUDFuUm1kVFdYbG0wL28yTTZ2T3p5bmJjQzkvZG1sWi94ZTV3dENLd0RBVWd6RGtEc3JWKzZzWFBVZmZFRmNuV21hOGpiV3FhRzJTazExMVdwcXFGRmpYYlVhNjZxanIrdHJGTzVnQksrVnI3bFJ2dVpHVlZkMFBDZlNNQXc1WEo1b2tIVkdnNnpUblhYcXRWdDJoMHQyaDFPWkRwY3lUeDNiSFM2bFo5alArN0M3WjgySGFxNDdxY3QrL3BqNmxKYXA3c1FCVlIvZXFXR1RybzJlWUpyYS91Vi9wYnkrN3ZoKzFSMVAvTVdpLzhpSlp4UmFEMjc4VXJiMGpFNC9vZDhaclNPeFppU3NQV3NYeTVWVG1ISjB0cjFrbzdKdHVYSUxsVjFZa3JTdXFlYUVJdUZReXZyZWl0QUtBUGpSTUF4RDd1dzh1YlB6cE5JUkNmV21hY3JYM0JBWFlyMU45V3FxcjQyT3dEYldxYm1oTG1FSHNGU2k3VFVtWGQ2cnczN2FiTEpubmdxelRwZnNtVTZsMnpObHozUW9QY091OUl4TXBXZll2Mzl0Yi9NNi9kVHI5QXpaMHRPVmxoYjlhWHRzaFEwY3lxNjhUUVdETHRUQWkyWklralorOHBvcUQyeFQ4YWpKa3FMZndXMVBMMGw2N1R1UHpqbjlRMDlkVUhOMGoycVA3ZE9nc1ZmSTdzcnFsamJiYW4yUXNDdmZ1OE9UcDR1dS9sVkMrVGVMWHBJa1RicnAvcFRYdGs1UE9KdlZEczVIaEZZQXdIbkRNSXpvclg1UGp2cVdERTE2am1tYThudWJvaUcyb1U3TmpkRWZiMk85L041RytiMU5zYUFhOUh0VHJuelFFVE1TVWNEWHJJQ3ZXYW85MjArVnlEQU0yZExTWThIV1prdUxobG5Ea0F4RE5sdDBNWHZicVVYdERjT1FZYlBKa0JFNzUyeGx1bk5pdCtLUDdsaW5FN3MzYU14VnYrcjBmTkxUYVQ5SzJYYmtzbWpvV00zK2h4ZGlkWHZXUkVjOGoyeGRwWGNlWGFuYm4xMnEycU43bFZjOHZGdjZZcDc2SlNjdDNkN3BhK3hPdDRaUCtXbENlV3RvbGFSd1MwQkJiNk9jT1gzT3ZwTzlBS0VWQU5DckdJWVJ1ODFmMExmajI2OW1KQ0svcjFuKzVrYjVmVTN5TmpYSTcyMlN2N2xSQWI5WEFaOVh3WUJQd1ZQSEFiOVhRYiszd3dmSnVvTnBtZ3FIV2s0N3YvZUgwQkx3YWYyaWwrVE82NnV5bWJjbTFLOTcvM2tkMkxBc29mekFobVZ4NWUxSFhqdGFQU0M3YUdDc3p0ZFFyWU1ibHl1MzN4QkZ3aTFxcUN6WHdZM0x0ZmE5NXpUeGhuczFZdXIxS2Z2KzdlSlhPL1VaUTZmV2trM0w2UHh5YTBGZnMzYXYrVEJsdldtYVd2S25lK1RNTHRDc3U1N3JkTHU5R2FFVkFJQVVESnN0Rm5DN3dveEVGQXo0NVBjMUsrajN4WUpzU3pDZ1VEQ2dVQ2lvWU1DdlVFdFFvVlBsTFMyQjc0K0RBVVhDSVlWQ0xZcUV3d25IWnpMNmU2NTgrOUVyOHRaWGFmQWxzMktoempRVjNicTBqYkZ6N2tqWnhwYWxDeExLT3J0NndJNlZIeWdTRG1uVXpGdTFmZmwvU3BMNmpaZ2doenRIR3ovK3N3cUhqRkZ1dnlGSjMzZlg2a1duKzNpU3BCWi9zeVRKN3ZSMDZud3B1aG5CaGc5ZlNWbHZHSVpLUmwrbTcxYThxeVBiVm12Z21PbWRicnUzSXJRQ0FORE5ESnRObVU2M01wM3VibS9iTkUyWlprVGhVRWlSY0VqaGNDaDZIQWxMcHFsSUpDS1pwa3laMFhEYldxWTJkYWFwRjUrNCs2ejdjbURETXUxZm4vaFV1eGtKeWJDbHhaV05udjN6bE8wa0M2MmQ0YTA3cVQzckZzdFRNRUNsNDJiR1FxdkRrNnRMYjNsUXF4WThxVFh2UEsxcjduczU2YTM5dGsva2QvVFFsSytoK2xTN2VaM3VXMmVXdkJvMTgxYnQvZnBqYmY3MERSV1BtaUliUzdGMWlHOEhBSUFmRWNNd1pCaHBzdG5USlBYYzdtQ1ZCN2JwYi8vN29welpCYkZRMXlvVURDamQ3b2dyMjd2dTQyN3Z3NmJQL3FKSXFFWGpydjFOUWtndUhqVkZ3eWRmcDcxZmY2cE5uNzZoQ2ZQdU9XMTdnZWFHdUZEWlBzanVXZnRSd29vQnJYTnRyN252WmVVWGoxQ294UzhwT3RvY0N2bzZmRCs3MDZPUk0yN1cxcVZ2YWY4M1M1TE9nY1gzQ0swQUFLRExkbjIxU0lZTXpmajFIN1QwUCs2THEydnhOOHZWN3VHaXRnOGduWTJndDFHK3hocjVtK3AwYU5PWEtoaDBZY3ExV1MvNTZlOTBmUGNHN1Y3em9VcEdUMVBmWVJkMzJIWmFoajF1bDZ4VzVkdS9pZ1h6MG5FelpYZGxKNXpqOE9TcW9hbzh0djFzWTFXNVBuamlob1R6MnJ0ZzJnM2FzZUo5N1ZuM01hSDFOQWl0QUFDZ3k0WlBqbTdGV2xBeU1xNDg2R3RTT0JTVUl6dCtGWUdPRnNmdjZOWjgrTlJEVUw3R1dpMTc1UUZWSDltcHdlT3ZVdVhCN1RKc2FacDAwd01wcjAyM096VHBwdnUxNGkrUGFkMzdMK2k2QjE5WFJxYXp3L1BicnNNcVJVZExEMnhZcG5TN1U2R2dUKzc4ZmhwMzdXK1RYaC8wTlNWZHlzcmZYSzl0WC94Vm52eithcXc2R2xkbmQzbzA5ZlpIVlZnNk9tVy9FRVZvQlFBQVhkWnZ4UGlrNWMyMUp5Uko3cngrY2VWVmgzZDB1dTNtMmdvZDJMQk1GZnMycStyd2Q1S2lvN2VobG9CR3ovNmxUdTdmckticVl5cWJlVnZLcldKYjlSODVTYVhqWnVyUTVoWGEvTmtibW5qamZSMmUzOTZldFI4ckZQUnAvUFYzYSsrNnhkcTFlcEdHVC82SjNIbDlFODYxT3owSm82VXRmcStXdi9hUTB1MU9YWDdISDJNanNXMlZsRTNyVXA5NkswSXJBQURvTnZVbkRrcVNjdnFXeHBVdmV5WDFpR2g3dGNmM2FldXl0MlVZaHZxVWxxbGt6SFNWakw1TW52eCtPdmp0RjlyMnhWK1ZOMkI0MHNYN2t4ay83MjZkUExCVitlMUdoVStudWJaQzI1Y3ZsQ01yUDdxOWJFNGZyVjc0bE5hKzk2eG0zL1Y4d2p6YTl2eU5OVnJ4NXVOcXFEaXNLMzd6bExJTEIzWjRQanBHYUFVQUFOMm04dUIyU1ZMQndBdmp5cS83L1dzcHIvbjAzKytLZTUwL1lJUW0zbml2Qm82Wm5yQlpRWGJmVXVYMkg2cnB2M3hjdHZTTVR2WEo0Y25UOVk4c1NGaG50YU5wQ2FHZ1g2c1hQcVdXZ0UrVDV6K2t0SXhNRGJ4b2hvckxwdXJvZDJ2MXQvOTVVWk52ZVREbFJnMDE1YnUxZXVGVDhqZlY2Zkk3L3FpK3d5L3BWRitSR3FFVkFBQjBEOVBVc1oxZkt5MGpVMzFLUjhWVjVmUWIzT2xtWExtRlNSK0lrcVQ4NGhHNjlvRlhvenQ3ZFVHeWpRRkdUcjhwN25YQndPaEliQ2pvMTZvRlQ2cW1mTGRHVEowWDI2cFdpcTRmdS9UbCs3Vi8vZWNLdGZnMStaWi9pbHNwSVJJT2FlZXEvOWJXWlcvTDdzcldyRHVmVlovU3NpNzF0U1hvNy9MbjZ3MElyUUFBb0ZzYzNmbTF2UFZWR2pUMmlvUjFVVHNhMWV5cTdncDA0NjlQWEt2V1YxK2xWVy8vUVRYbHV6WHdvaGtKUzJYWm5SN051dk1aTGYvend6cThlYVZxais3VmhIbjNxUC9JU1dxc0t0ZXFCVStxb2JKY2ZVckxOUDBYajhkdDBWcGR2a3VTWkd2ejNUVFhWaWd0UFVOMlo1WmtHRHE4WmFWODlWVnM3Wm9Fb1JVQUFIU0x2ZXMra1NTTm1KWTRTanB1YnZJbjdpVnA4MmVKaS9DZlMxTis5bWpTM2JXcWorelN5amNmVjZDNVhrTW5YcU5MYi81SEdUWmJ3bm11M0NMTnVmY2xyVjc0cnpxNWY3Tld2dm00cnI3M0plVVBHSzVNZDY0dW5qUlhGODY0V1liTnBxYnFZMXI4M0IxeDF4Y05IUnM3M3ZiRlF1MWYvM25DZXd5K2VOYlpmOUR6REtFVkFBQ2NsVXhYdHRJelhSby83eDd0V1BHZWlvWmNGS3R6NXhZcHQvOVFsYzI4TGVYMWh6YXRrRHUzNk96NzRjNlZ3OWQ4MnZNTXc1Q014SWVvc3ZvVUs5M3UwSmpadjlBRmw5MTRtdmZLMGF5N250UHVyeFlwRkF6RWx2NjY2bmYvRmpmUDFaUGZYME1uemxFb0dGMjZLNmZ2SUkyNjR0WllmZUhnTWFvK3NsT1JjRmd5SThwd3VGVmNObFZsVjZiK3Zub3JZLzFSQzIxZ0RBQUFmaEQvL091cjljeGJ5M3E2RzVZVGJna2tuZi82WS9Zai9iczJKeFliY2NQY2lXUGVBQUFBdmRUNUZsalBKNFJXQUFBQVdCNmhGUUFBQUpaSGFBVUFBSURsRVZvQkFBQmdlWVJXQUFBQVdCNmhGUUFBQUpaSGFBVUFBSURsRVZvQkFBQmdlWVJXQUFBQVdCNmhGUUFBQUpaSGFBVUFvQmV5WnpvVThIbDd1aHM0eHdJK3J6SWR6cDd1UnJjZ3RBSUEwQXNWRkExUXhiRkRQZDBObkdNVnh3NHB2N0IvVDNlald4QmFBUURvaGNyR1Q5UDZWVXQ2dWhzNHg5YXZXcUt5OGRONnVodmRndEFLQUVBdmRQbmMrZHExNVJ2dDI3R3BwN3VDYzJUZmprM2F0ZVViWFQ1M2ZrOTNwVnNRV2dFQTZJVXluUzdOLy91SDlPNnJUeE5jejBQN2RtelN1NjgrcmZsM1BxeE1wNnVudTlNdGpQVkhUYk9uT3dFQUFIckczdTNmNm9NM1h0RElzWk0wOGZKcjFYZEE2WGtUY25xYmdNK3JpbU9IdEg3VkV1M2E4bzNtMy9td2hwZGQwdFBkT2xQbXhHSWpibkNWMEFvQVFDOFg4SG0xNnJNUDlOMjNhMVJUZVZ3QnY2K251NFF6a09sd0tyK3d2OHJHVDlQbGMrZi8ySC81SUxRQ0FBREE4aEpDSzNOYUFRQUFZSG1FVmdBQUFGZ2VvUlVBQUFDV1IyZ0ZBQUNBNVJGYUFRQUFZSG1FVmdBQUFGZ2VvUlVBQUFDV1IyZ0ZBQUNBNVJGYUFRQUFZSG1FVmdBQUFGZ2VvUlVBQUFDV1IyZ0ZBQUNBNVJGYUFRQUFZSG1FVmdBQUFGZ2VvUlVBQUFDV1IyZ0ZBQUNBNVJGYUFRQUFZSG1FVmdBQUFGZ2VvUlVBQUFDV1IyZ0ZBQUNBNVJGYUFRQUFZSG1FVmdBQUFGZ2VvUlVBQUFDV1IyZ0ZBQUNBNVJGYUFRQUFZSG1FVmdBQUFGZ2VvUlVBQUFDV1IyZ0ZBQUNBNVJGYUFRQUFZSG1FVmdBQUFGZ2VvUlVBQUFDV1IyZ0ZBQUNBNVJGYUFRQUFZSG1FVmdBQUFGZ2VvUlVBQUFDV1IyZ0ZBQUNBNVJGYUFRQUFZSG1FVmdBQUFGZ2VvUlVBQUFDV1IyZ0ZBQUNBNVJGYUFRQUFZSG1FVmdBQUFGZ2VvUlVBQUFBQUFBQUFBQUFBQUFBQUFBQTk3ZjhCa0UybHp2QlpLM0VBQUFBQVNVVk9SSzVDWUlJPSIsCiAgICJUeXBlIiA6ICJtaW5kIiwKICAgIlZlcnNpb24iIDogIjEwIgp9Cg=="/>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1105</Words>
  <Application>WPS 演示</Application>
  <PresentationFormat>宽屏</PresentationFormat>
  <Paragraphs>53</Paragraphs>
  <Slides>7</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7</vt:i4>
      </vt:variant>
    </vt:vector>
  </HeadingPairs>
  <TitlesOfParts>
    <vt:vector size="18" baseType="lpstr">
      <vt:lpstr>Arial</vt:lpstr>
      <vt:lpstr>宋体</vt:lpstr>
      <vt:lpstr>Wingdings</vt:lpstr>
      <vt:lpstr>华文楷体</vt:lpstr>
      <vt:lpstr>等线 Light</vt:lpstr>
      <vt:lpstr>等线</vt:lpstr>
      <vt:lpstr>微软雅黑</vt:lpstr>
      <vt:lpstr>Arial Unicode MS</vt:lpstr>
      <vt:lpstr>Calibri</vt:lpstr>
      <vt:lpstr>Office 主题​​</vt:lpstr>
      <vt:lpstr>1_Office 主题​​</vt:lpstr>
      <vt:lpstr>计算速度的解决思路</vt:lpstr>
      <vt:lpstr>计算速度遇到的问题</vt:lpstr>
      <vt:lpstr>计算速度的解决思路一：单机优化</vt:lpstr>
      <vt:lpstr>计算速度的解决思路二：分布式</vt:lpstr>
      <vt:lpstr>计算速度的解决思路二：分布式</vt:lpstr>
      <vt:lpstr>计算速度的解决思路二：分布式</vt:lpstr>
      <vt:lpstr>计算速度的解决思路二：分布式</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分工和进度</dc:title>
  <dc:creator>杨 希春</dc:creator>
  <cp:lastModifiedBy>T·C·C</cp:lastModifiedBy>
  <cp:revision>94</cp:revision>
  <dcterms:created xsi:type="dcterms:W3CDTF">2022-02-25T03:57:00Z</dcterms:created>
  <dcterms:modified xsi:type="dcterms:W3CDTF">2022-02-28T10:47:31Z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2052-11.1.0.9914</vt:lpwstr>
  </property>
</Properties>
</file>