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E2B29-6DD9-4F15-879C-83FE17352E0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D0B391E-7485-4CF4-84AF-D91265EC12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86E1EBA-E25F-4C1B-8A53-1C9736A34B30}"/>
              </a:ext>
            </a:extLst>
          </p:cNvPr>
          <p:cNvSpPr>
            <a:spLocks noGrp="1"/>
          </p:cNvSpPr>
          <p:nvPr>
            <p:ph type="dt" sz="half" idx="10"/>
          </p:nvPr>
        </p:nvSpPr>
        <p:spPr/>
        <p:txBody>
          <a:bodyPr/>
          <a:lstStyle/>
          <a:p>
            <a:fld id="{FC34E104-AE7B-486E-B694-3570B1CEF2BB}" type="datetimeFigureOut">
              <a:rPr lang="es-ES" smtClean="0"/>
              <a:t>23/12/2019</a:t>
            </a:fld>
            <a:endParaRPr lang="es-ES"/>
          </a:p>
        </p:txBody>
      </p:sp>
      <p:sp>
        <p:nvSpPr>
          <p:cNvPr id="5" name="Marcador de pie de página 4">
            <a:extLst>
              <a:ext uri="{FF2B5EF4-FFF2-40B4-BE49-F238E27FC236}">
                <a16:creationId xmlns:a16="http://schemas.microsoft.com/office/drawing/2014/main" id="{6295C515-5021-4DF5-8823-49C86D2C11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AFFC587-87F7-4B74-BF89-05B5189744A3}"/>
              </a:ext>
            </a:extLst>
          </p:cNvPr>
          <p:cNvSpPr>
            <a:spLocks noGrp="1"/>
          </p:cNvSpPr>
          <p:nvPr>
            <p:ph type="sldNum" sz="quarter" idx="12"/>
          </p:nvPr>
        </p:nvSpPr>
        <p:spPr/>
        <p:txBody>
          <a:bodyPr/>
          <a:lstStyle/>
          <a:p>
            <a:fld id="{8F999ADE-A227-4C53-886F-0A630C985424}" type="slidenum">
              <a:rPr lang="es-ES" smtClean="0"/>
              <a:t>‹Nº›</a:t>
            </a:fld>
            <a:endParaRPr lang="es-ES"/>
          </a:p>
        </p:txBody>
      </p:sp>
    </p:spTree>
    <p:extLst>
      <p:ext uri="{BB962C8B-B14F-4D97-AF65-F5344CB8AC3E}">
        <p14:creationId xmlns:p14="http://schemas.microsoft.com/office/powerpoint/2010/main" val="3874114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A92F2-5F9E-4DF1-AF20-DD1C0BBEA52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9F94876-0D52-4679-9169-AF46AACDBA6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6CA7705-6C2B-4C14-8989-AF435EFBEBCF}"/>
              </a:ext>
            </a:extLst>
          </p:cNvPr>
          <p:cNvSpPr>
            <a:spLocks noGrp="1"/>
          </p:cNvSpPr>
          <p:nvPr>
            <p:ph type="dt" sz="half" idx="10"/>
          </p:nvPr>
        </p:nvSpPr>
        <p:spPr/>
        <p:txBody>
          <a:bodyPr/>
          <a:lstStyle/>
          <a:p>
            <a:fld id="{FC34E104-AE7B-486E-B694-3570B1CEF2BB}" type="datetimeFigureOut">
              <a:rPr lang="es-ES" smtClean="0"/>
              <a:t>23/12/2019</a:t>
            </a:fld>
            <a:endParaRPr lang="es-ES"/>
          </a:p>
        </p:txBody>
      </p:sp>
      <p:sp>
        <p:nvSpPr>
          <p:cNvPr id="5" name="Marcador de pie de página 4">
            <a:extLst>
              <a:ext uri="{FF2B5EF4-FFF2-40B4-BE49-F238E27FC236}">
                <a16:creationId xmlns:a16="http://schemas.microsoft.com/office/drawing/2014/main" id="{AEE5DE07-3BE6-4037-8C7F-41ECA8192E1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8896152-D2B6-4FA5-BE37-2842CA94F6FD}"/>
              </a:ext>
            </a:extLst>
          </p:cNvPr>
          <p:cNvSpPr>
            <a:spLocks noGrp="1"/>
          </p:cNvSpPr>
          <p:nvPr>
            <p:ph type="sldNum" sz="quarter" idx="12"/>
          </p:nvPr>
        </p:nvSpPr>
        <p:spPr/>
        <p:txBody>
          <a:bodyPr/>
          <a:lstStyle/>
          <a:p>
            <a:fld id="{8F999ADE-A227-4C53-886F-0A630C985424}" type="slidenum">
              <a:rPr lang="es-ES" smtClean="0"/>
              <a:t>‹Nº›</a:t>
            </a:fld>
            <a:endParaRPr lang="es-ES"/>
          </a:p>
        </p:txBody>
      </p:sp>
    </p:spTree>
    <p:extLst>
      <p:ext uri="{BB962C8B-B14F-4D97-AF65-F5344CB8AC3E}">
        <p14:creationId xmlns:p14="http://schemas.microsoft.com/office/powerpoint/2010/main" val="292389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9822672-10B7-47E2-8C05-D817FBBC57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70A6DD6-63E5-44E2-ABF1-9580E541634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9023858-C66E-4F5D-BB85-BC165851BB44}"/>
              </a:ext>
            </a:extLst>
          </p:cNvPr>
          <p:cNvSpPr>
            <a:spLocks noGrp="1"/>
          </p:cNvSpPr>
          <p:nvPr>
            <p:ph type="dt" sz="half" idx="10"/>
          </p:nvPr>
        </p:nvSpPr>
        <p:spPr/>
        <p:txBody>
          <a:bodyPr/>
          <a:lstStyle/>
          <a:p>
            <a:fld id="{FC34E104-AE7B-486E-B694-3570B1CEF2BB}" type="datetimeFigureOut">
              <a:rPr lang="es-ES" smtClean="0"/>
              <a:t>23/12/2019</a:t>
            </a:fld>
            <a:endParaRPr lang="es-ES"/>
          </a:p>
        </p:txBody>
      </p:sp>
      <p:sp>
        <p:nvSpPr>
          <p:cNvPr id="5" name="Marcador de pie de página 4">
            <a:extLst>
              <a:ext uri="{FF2B5EF4-FFF2-40B4-BE49-F238E27FC236}">
                <a16:creationId xmlns:a16="http://schemas.microsoft.com/office/drawing/2014/main" id="{FD5D9DAD-B0B2-4B12-8D8B-B9FE53BB0A8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D88E1BB-C1A4-47DA-B307-E8E9DC139260}"/>
              </a:ext>
            </a:extLst>
          </p:cNvPr>
          <p:cNvSpPr>
            <a:spLocks noGrp="1"/>
          </p:cNvSpPr>
          <p:nvPr>
            <p:ph type="sldNum" sz="quarter" idx="12"/>
          </p:nvPr>
        </p:nvSpPr>
        <p:spPr/>
        <p:txBody>
          <a:bodyPr/>
          <a:lstStyle/>
          <a:p>
            <a:fld id="{8F999ADE-A227-4C53-886F-0A630C985424}" type="slidenum">
              <a:rPr lang="es-ES" smtClean="0"/>
              <a:t>‹Nº›</a:t>
            </a:fld>
            <a:endParaRPr lang="es-ES"/>
          </a:p>
        </p:txBody>
      </p:sp>
    </p:spTree>
    <p:extLst>
      <p:ext uri="{BB962C8B-B14F-4D97-AF65-F5344CB8AC3E}">
        <p14:creationId xmlns:p14="http://schemas.microsoft.com/office/powerpoint/2010/main" val="55325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33954-7A28-4250-B898-BBF0511C957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67B89C3-CB93-47C0-B49F-C76A9BD15DF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75C94D8-D523-4A61-A61E-5C0717429275}"/>
              </a:ext>
            </a:extLst>
          </p:cNvPr>
          <p:cNvSpPr>
            <a:spLocks noGrp="1"/>
          </p:cNvSpPr>
          <p:nvPr>
            <p:ph type="dt" sz="half" idx="10"/>
          </p:nvPr>
        </p:nvSpPr>
        <p:spPr/>
        <p:txBody>
          <a:bodyPr/>
          <a:lstStyle/>
          <a:p>
            <a:fld id="{FC34E104-AE7B-486E-B694-3570B1CEF2BB}" type="datetimeFigureOut">
              <a:rPr lang="es-ES" smtClean="0"/>
              <a:t>23/12/2019</a:t>
            </a:fld>
            <a:endParaRPr lang="es-ES"/>
          </a:p>
        </p:txBody>
      </p:sp>
      <p:sp>
        <p:nvSpPr>
          <p:cNvPr id="5" name="Marcador de pie de página 4">
            <a:extLst>
              <a:ext uri="{FF2B5EF4-FFF2-40B4-BE49-F238E27FC236}">
                <a16:creationId xmlns:a16="http://schemas.microsoft.com/office/drawing/2014/main" id="{9E9CC21C-2BBB-435D-B554-9D8B0F46344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85D5B77-451A-4FFD-896B-55948A43DE88}"/>
              </a:ext>
            </a:extLst>
          </p:cNvPr>
          <p:cNvSpPr>
            <a:spLocks noGrp="1"/>
          </p:cNvSpPr>
          <p:nvPr>
            <p:ph type="sldNum" sz="quarter" idx="12"/>
          </p:nvPr>
        </p:nvSpPr>
        <p:spPr/>
        <p:txBody>
          <a:bodyPr/>
          <a:lstStyle/>
          <a:p>
            <a:fld id="{8F999ADE-A227-4C53-886F-0A630C985424}" type="slidenum">
              <a:rPr lang="es-ES" smtClean="0"/>
              <a:t>‹Nº›</a:t>
            </a:fld>
            <a:endParaRPr lang="es-ES"/>
          </a:p>
        </p:txBody>
      </p:sp>
    </p:spTree>
    <p:extLst>
      <p:ext uri="{BB962C8B-B14F-4D97-AF65-F5344CB8AC3E}">
        <p14:creationId xmlns:p14="http://schemas.microsoft.com/office/powerpoint/2010/main" val="75848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54C28F-2ADD-4443-AE52-9E6DB9B091C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4D363C4-3DB8-4898-B511-9C059EDE2C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C3CEE83-3DFF-4A62-AA7C-01ABFC262304}"/>
              </a:ext>
            </a:extLst>
          </p:cNvPr>
          <p:cNvSpPr>
            <a:spLocks noGrp="1"/>
          </p:cNvSpPr>
          <p:nvPr>
            <p:ph type="dt" sz="half" idx="10"/>
          </p:nvPr>
        </p:nvSpPr>
        <p:spPr/>
        <p:txBody>
          <a:bodyPr/>
          <a:lstStyle/>
          <a:p>
            <a:fld id="{FC34E104-AE7B-486E-B694-3570B1CEF2BB}" type="datetimeFigureOut">
              <a:rPr lang="es-ES" smtClean="0"/>
              <a:t>23/12/2019</a:t>
            </a:fld>
            <a:endParaRPr lang="es-ES"/>
          </a:p>
        </p:txBody>
      </p:sp>
      <p:sp>
        <p:nvSpPr>
          <p:cNvPr id="5" name="Marcador de pie de página 4">
            <a:extLst>
              <a:ext uri="{FF2B5EF4-FFF2-40B4-BE49-F238E27FC236}">
                <a16:creationId xmlns:a16="http://schemas.microsoft.com/office/drawing/2014/main" id="{8D8DA9E7-FB99-4449-8287-068CC9D838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084E351-98C4-4859-84DD-60A3EDB18F7F}"/>
              </a:ext>
            </a:extLst>
          </p:cNvPr>
          <p:cNvSpPr>
            <a:spLocks noGrp="1"/>
          </p:cNvSpPr>
          <p:nvPr>
            <p:ph type="sldNum" sz="quarter" idx="12"/>
          </p:nvPr>
        </p:nvSpPr>
        <p:spPr/>
        <p:txBody>
          <a:bodyPr/>
          <a:lstStyle/>
          <a:p>
            <a:fld id="{8F999ADE-A227-4C53-886F-0A630C985424}" type="slidenum">
              <a:rPr lang="es-ES" smtClean="0"/>
              <a:t>‹Nº›</a:t>
            </a:fld>
            <a:endParaRPr lang="es-ES"/>
          </a:p>
        </p:txBody>
      </p:sp>
    </p:spTree>
    <p:extLst>
      <p:ext uri="{BB962C8B-B14F-4D97-AF65-F5344CB8AC3E}">
        <p14:creationId xmlns:p14="http://schemas.microsoft.com/office/powerpoint/2010/main" val="172596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7D602D-18E5-4175-A74C-F7B45CD2F5F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2548913-32A9-49B0-9079-7A63DBB752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E0DCE35-422A-4ADB-8B7B-AB8DCF188E0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EBEE4FA-68C6-4F25-A787-A65DED27C797}"/>
              </a:ext>
            </a:extLst>
          </p:cNvPr>
          <p:cNvSpPr>
            <a:spLocks noGrp="1"/>
          </p:cNvSpPr>
          <p:nvPr>
            <p:ph type="dt" sz="half" idx="10"/>
          </p:nvPr>
        </p:nvSpPr>
        <p:spPr/>
        <p:txBody>
          <a:bodyPr/>
          <a:lstStyle/>
          <a:p>
            <a:fld id="{FC34E104-AE7B-486E-B694-3570B1CEF2BB}" type="datetimeFigureOut">
              <a:rPr lang="es-ES" smtClean="0"/>
              <a:t>23/12/2019</a:t>
            </a:fld>
            <a:endParaRPr lang="es-ES"/>
          </a:p>
        </p:txBody>
      </p:sp>
      <p:sp>
        <p:nvSpPr>
          <p:cNvPr id="6" name="Marcador de pie de página 5">
            <a:extLst>
              <a:ext uri="{FF2B5EF4-FFF2-40B4-BE49-F238E27FC236}">
                <a16:creationId xmlns:a16="http://schemas.microsoft.com/office/drawing/2014/main" id="{7D90408E-31B0-4AE9-A5D9-E102B3B6A5E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F750B2C-687C-4C34-979E-73684C1945E3}"/>
              </a:ext>
            </a:extLst>
          </p:cNvPr>
          <p:cNvSpPr>
            <a:spLocks noGrp="1"/>
          </p:cNvSpPr>
          <p:nvPr>
            <p:ph type="sldNum" sz="quarter" idx="12"/>
          </p:nvPr>
        </p:nvSpPr>
        <p:spPr/>
        <p:txBody>
          <a:bodyPr/>
          <a:lstStyle/>
          <a:p>
            <a:fld id="{8F999ADE-A227-4C53-886F-0A630C985424}" type="slidenum">
              <a:rPr lang="es-ES" smtClean="0"/>
              <a:t>‹Nº›</a:t>
            </a:fld>
            <a:endParaRPr lang="es-ES"/>
          </a:p>
        </p:txBody>
      </p:sp>
    </p:spTree>
    <p:extLst>
      <p:ext uri="{BB962C8B-B14F-4D97-AF65-F5344CB8AC3E}">
        <p14:creationId xmlns:p14="http://schemas.microsoft.com/office/powerpoint/2010/main" val="134939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64FBAC-A9AF-4FF3-BDBE-47E0D5F9319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6D74010-EE4B-4AC8-A2B5-54A62B3F7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D5CD2A1-16FD-40E4-8C0E-0C09AD29F47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A800ED2-A9B4-480A-ADFC-4F44E2CB07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E541E18-857A-4AB3-B3AF-6F73458D8C9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CB9865A-10BA-4972-B4AE-440195551C85}"/>
              </a:ext>
            </a:extLst>
          </p:cNvPr>
          <p:cNvSpPr>
            <a:spLocks noGrp="1"/>
          </p:cNvSpPr>
          <p:nvPr>
            <p:ph type="dt" sz="half" idx="10"/>
          </p:nvPr>
        </p:nvSpPr>
        <p:spPr/>
        <p:txBody>
          <a:bodyPr/>
          <a:lstStyle/>
          <a:p>
            <a:fld id="{FC34E104-AE7B-486E-B694-3570B1CEF2BB}" type="datetimeFigureOut">
              <a:rPr lang="es-ES" smtClean="0"/>
              <a:t>23/12/2019</a:t>
            </a:fld>
            <a:endParaRPr lang="es-ES"/>
          </a:p>
        </p:txBody>
      </p:sp>
      <p:sp>
        <p:nvSpPr>
          <p:cNvPr id="8" name="Marcador de pie de página 7">
            <a:extLst>
              <a:ext uri="{FF2B5EF4-FFF2-40B4-BE49-F238E27FC236}">
                <a16:creationId xmlns:a16="http://schemas.microsoft.com/office/drawing/2014/main" id="{260AA867-0442-4E22-AF8E-AA20B11D780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C99687F-7A9B-4677-A663-04524E3C1619}"/>
              </a:ext>
            </a:extLst>
          </p:cNvPr>
          <p:cNvSpPr>
            <a:spLocks noGrp="1"/>
          </p:cNvSpPr>
          <p:nvPr>
            <p:ph type="sldNum" sz="quarter" idx="12"/>
          </p:nvPr>
        </p:nvSpPr>
        <p:spPr/>
        <p:txBody>
          <a:bodyPr/>
          <a:lstStyle/>
          <a:p>
            <a:fld id="{8F999ADE-A227-4C53-886F-0A630C985424}" type="slidenum">
              <a:rPr lang="es-ES" smtClean="0"/>
              <a:t>‹Nº›</a:t>
            </a:fld>
            <a:endParaRPr lang="es-ES"/>
          </a:p>
        </p:txBody>
      </p:sp>
    </p:spTree>
    <p:extLst>
      <p:ext uri="{BB962C8B-B14F-4D97-AF65-F5344CB8AC3E}">
        <p14:creationId xmlns:p14="http://schemas.microsoft.com/office/powerpoint/2010/main" val="3742008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A6880C-69D3-4454-86C7-31AD3A687B31}"/>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83DB767-DABB-4FAB-B427-A181FEDDB0F4}"/>
              </a:ext>
            </a:extLst>
          </p:cNvPr>
          <p:cNvSpPr>
            <a:spLocks noGrp="1"/>
          </p:cNvSpPr>
          <p:nvPr>
            <p:ph type="dt" sz="half" idx="10"/>
          </p:nvPr>
        </p:nvSpPr>
        <p:spPr/>
        <p:txBody>
          <a:bodyPr/>
          <a:lstStyle/>
          <a:p>
            <a:fld id="{FC34E104-AE7B-486E-B694-3570B1CEF2BB}" type="datetimeFigureOut">
              <a:rPr lang="es-ES" smtClean="0"/>
              <a:t>23/12/2019</a:t>
            </a:fld>
            <a:endParaRPr lang="es-ES"/>
          </a:p>
        </p:txBody>
      </p:sp>
      <p:sp>
        <p:nvSpPr>
          <p:cNvPr id="4" name="Marcador de pie de página 3">
            <a:extLst>
              <a:ext uri="{FF2B5EF4-FFF2-40B4-BE49-F238E27FC236}">
                <a16:creationId xmlns:a16="http://schemas.microsoft.com/office/drawing/2014/main" id="{E762ABB6-8A68-4CB0-89D5-26137A336FC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8886055A-D886-4585-BC9A-391D232EAA16}"/>
              </a:ext>
            </a:extLst>
          </p:cNvPr>
          <p:cNvSpPr>
            <a:spLocks noGrp="1"/>
          </p:cNvSpPr>
          <p:nvPr>
            <p:ph type="sldNum" sz="quarter" idx="12"/>
          </p:nvPr>
        </p:nvSpPr>
        <p:spPr/>
        <p:txBody>
          <a:bodyPr/>
          <a:lstStyle/>
          <a:p>
            <a:fld id="{8F999ADE-A227-4C53-886F-0A630C985424}" type="slidenum">
              <a:rPr lang="es-ES" smtClean="0"/>
              <a:t>‹Nº›</a:t>
            </a:fld>
            <a:endParaRPr lang="es-ES"/>
          </a:p>
        </p:txBody>
      </p:sp>
    </p:spTree>
    <p:extLst>
      <p:ext uri="{BB962C8B-B14F-4D97-AF65-F5344CB8AC3E}">
        <p14:creationId xmlns:p14="http://schemas.microsoft.com/office/powerpoint/2010/main" val="1805862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ECFE74A-CD36-4817-8CF1-1ABB67EAC74B}"/>
              </a:ext>
            </a:extLst>
          </p:cNvPr>
          <p:cNvSpPr>
            <a:spLocks noGrp="1"/>
          </p:cNvSpPr>
          <p:nvPr>
            <p:ph type="dt" sz="half" idx="10"/>
          </p:nvPr>
        </p:nvSpPr>
        <p:spPr/>
        <p:txBody>
          <a:bodyPr/>
          <a:lstStyle/>
          <a:p>
            <a:fld id="{FC34E104-AE7B-486E-B694-3570B1CEF2BB}" type="datetimeFigureOut">
              <a:rPr lang="es-ES" smtClean="0"/>
              <a:t>23/12/2019</a:t>
            </a:fld>
            <a:endParaRPr lang="es-ES"/>
          </a:p>
        </p:txBody>
      </p:sp>
      <p:sp>
        <p:nvSpPr>
          <p:cNvPr id="3" name="Marcador de pie de página 2">
            <a:extLst>
              <a:ext uri="{FF2B5EF4-FFF2-40B4-BE49-F238E27FC236}">
                <a16:creationId xmlns:a16="http://schemas.microsoft.com/office/drawing/2014/main" id="{2AF3CA7A-110D-4356-BF2F-33399FA32FC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9734183-7F9D-4EC6-98CE-1989253DC866}"/>
              </a:ext>
            </a:extLst>
          </p:cNvPr>
          <p:cNvSpPr>
            <a:spLocks noGrp="1"/>
          </p:cNvSpPr>
          <p:nvPr>
            <p:ph type="sldNum" sz="quarter" idx="12"/>
          </p:nvPr>
        </p:nvSpPr>
        <p:spPr/>
        <p:txBody>
          <a:bodyPr/>
          <a:lstStyle/>
          <a:p>
            <a:fld id="{8F999ADE-A227-4C53-886F-0A630C985424}" type="slidenum">
              <a:rPr lang="es-ES" smtClean="0"/>
              <a:t>‹Nº›</a:t>
            </a:fld>
            <a:endParaRPr lang="es-ES"/>
          </a:p>
        </p:txBody>
      </p:sp>
    </p:spTree>
    <p:extLst>
      <p:ext uri="{BB962C8B-B14F-4D97-AF65-F5344CB8AC3E}">
        <p14:creationId xmlns:p14="http://schemas.microsoft.com/office/powerpoint/2010/main" val="77187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F5FBE-7316-45C0-BCD9-EAC73F4648E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67D414C-AF05-4F21-A40D-7A22D06563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306174F-59A0-4A28-830D-F2FBE5CD6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DB1A7A6-C2D0-41F2-AE1E-30A9D4BB2081}"/>
              </a:ext>
            </a:extLst>
          </p:cNvPr>
          <p:cNvSpPr>
            <a:spLocks noGrp="1"/>
          </p:cNvSpPr>
          <p:nvPr>
            <p:ph type="dt" sz="half" idx="10"/>
          </p:nvPr>
        </p:nvSpPr>
        <p:spPr/>
        <p:txBody>
          <a:bodyPr/>
          <a:lstStyle/>
          <a:p>
            <a:fld id="{FC34E104-AE7B-486E-B694-3570B1CEF2BB}" type="datetimeFigureOut">
              <a:rPr lang="es-ES" smtClean="0"/>
              <a:t>23/12/2019</a:t>
            </a:fld>
            <a:endParaRPr lang="es-ES"/>
          </a:p>
        </p:txBody>
      </p:sp>
      <p:sp>
        <p:nvSpPr>
          <p:cNvPr id="6" name="Marcador de pie de página 5">
            <a:extLst>
              <a:ext uri="{FF2B5EF4-FFF2-40B4-BE49-F238E27FC236}">
                <a16:creationId xmlns:a16="http://schemas.microsoft.com/office/drawing/2014/main" id="{71757BDE-E478-4BA5-A56F-E103A2D28B6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46408FE-3C17-4374-A82E-E1A5C4A24DC0}"/>
              </a:ext>
            </a:extLst>
          </p:cNvPr>
          <p:cNvSpPr>
            <a:spLocks noGrp="1"/>
          </p:cNvSpPr>
          <p:nvPr>
            <p:ph type="sldNum" sz="quarter" idx="12"/>
          </p:nvPr>
        </p:nvSpPr>
        <p:spPr/>
        <p:txBody>
          <a:bodyPr/>
          <a:lstStyle/>
          <a:p>
            <a:fld id="{8F999ADE-A227-4C53-886F-0A630C985424}" type="slidenum">
              <a:rPr lang="es-ES" smtClean="0"/>
              <a:t>‹Nº›</a:t>
            </a:fld>
            <a:endParaRPr lang="es-ES"/>
          </a:p>
        </p:txBody>
      </p:sp>
    </p:spTree>
    <p:extLst>
      <p:ext uri="{BB962C8B-B14F-4D97-AF65-F5344CB8AC3E}">
        <p14:creationId xmlns:p14="http://schemas.microsoft.com/office/powerpoint/2010/main" val="793653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AF9FA-6346-45B7-B143-6D0DF9E426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A238984-BFB8-4F30-9322-D3E3187BF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24BB944-3910-4187-B3EB-755546B52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558C49B-F9AC-4165-BA32-12ACBA33CC5A}"/>
              </a:ext>
            </a:extLst>
          </p:cNvPr>
          <p:cNvSpPr>
            <a:spLocks noGrp="1"/>
          </p:cNvSpPr>
          <p:nvPr>
            <p:ph type="dt" sz="half" idx="10"/>
          </p:nvPr>
        </p:nvSpPr>
        <p:spPr/>
        <p:txBody>
          <a:bodyPr/>
          <a:lstStyle/>
          <a:p>
            <a:fld id="{FC34E104-AE7B-486E-B694-3570B1CEF2BB}" type="datetimeFigureOut">
              <a:rPr lang="es-ES" smtClean="0"/>
              <a:t>23/12/2019</a:t>
            </a:fld>
            <a:endParaRPr lang="es-ES"/>
          </a:p>
        </p:txBody>
      </p:sp>
      <p:sp>
        <p:nvSpPr>
          <p:cNvPr id="6" name="Marcador de pie de página 5">
            <a:extLst>
              <a:ext uri="{FF2B5EF4-FFF2-40B4-BE49-F238E27FC236}">
                <a16:creationId xmlns:a16="http://schemas.microsoft.com/office/drawing/2014/main" id="{376C1A3C-8A34-459F-B16F-DC9AE58A5E1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359AE9E-A9D2-42F2-B789-9197A3408C56}"/>
              </a:ext>
            </a:extLst>
          </p:cNvPr>
          <p:cNvSpPr>
            <a:spLocks noGrp="1"/>
          </p:cNvSpPr>
          <p:nvPr>
            <p:ph type="sldNum" sz="quarter" idx="12"/>
          </p:nvPr>
        </p:nvSpPr>
        <p:spPr/>
        <p:txBody>
          <a:bodyPr/>
          <a:lstStyle/>
          <a:p>
            <a:fld id="{8F999ADE-A227-4C53-886F-0A630C985424}" type="slidenum">
              <a:rPr lang="es-ES" smtClean="0"/>
              <a:t>‹Nº›</a:t>
            </a:fld>
            <a:endParaRPr lang="es-ES"/>
          </a:p>
        </p:txBody>
      </p:sp>
    </p:spTree>
    <p:extLst>
      <p:ext uri="{BB962C8B-B14F-4D97-AF65-F5344CB8AC3E}">
        <p14:creationId xmlns:p14="http://schemas.microsoft.com/office/powerpoint/2010/main" val="1007335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2206208-9858-4750-BA70-6B9FA0493F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E8F1B3B-BC6F-4379-ABD4-0FBFF95EAE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9259BF3-1916-48CE-891E-16FDC12D8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4E104-AE7B-486E-B694-3570B1CEF2BB}" type="datetimeFigureOut">
              <a:rPr lang="es-ES" smtClean="0"/>
              <a:t>23/12/2019</a:t>
            </a:fld>
            <a:endParaRPr lang="es-ES"/>
          </a:p>
        </p:txBody>
      </p:sp>
      <p:sp>
        <p:nvSpPr>
          <p:cNvPr id="5" name="Marcador de pie de página 4">
            <a:extLst>
              <a:ext uri="{FF2B5EF4-FFF2-40B4-BE49-F238E27FC236}">
                <a16:creationId xmlns:a16="http://schemas.microsoft.com/office/drawing/2014/main" id="{FA9BA486-08AE-465A-A44A-8021DCF34F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8BB0F0E-0646-4AC7-BEA8-734A5AFC7C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99ADE-A227-4C53-886F-0A630C985424}" type="slidenum">
              <a:rPr lang="es-ES" smtClean="0"/>
              <a:t>‹Nº›</a:t>
            </a:fld>
            <a:endParaRPr lang="es-ES"/>
          </a:p>
        </p:txBody>
      </p:sp>
    </p:spTree>
    <p:extLst>
      <p:ext uri="{BB962C8B-B14F-4D97-AF65-F5344CB8AC3E}">
        <p14:creationId xmlns:p14="http://schemas.microsoft.com/office/powerpoint/2010/main" val="403649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angodream/Coursera_Capstone/blob/master/Battle_of_Neighborhoods/Week_2/LANBExtractor.ipynb" TargetMode="External"/><Relationship Id="rId2" Type="http://schemas.openxmlformats.org/officeDocument/2006/relationships/hyperlink" Target="https://github.com/pangodream/Coursera_Capstone/blob/master/Battle_of_Neighborhoods/Week_2/LosAngelesFoursquareAndGeo.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angodream/Coursera_Capstone/blob/master/Battle_of_Neighborhoods/Week_2/LosAngelesVenues.csv" TargetMode="External"/><Relationship Id="rId2" Type="http://schemas.openxmlformats.org/officeDocument/2006/relationships/hyperlink" Target="https://github.com/pangodream/Coursera_Capstone/blob/master/Battle_of_Neighborhoods/Week_2/LosAngeles.cs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1BFF7-C36E-49B8-8785-1DC80B33C39E}"/>
              </a:ext>
            </a:extLst>
          </p:cNvPr>
          <p:cNvSpPr>
            <a:spLocks noGrp="1"/>
          </p:cNvSpPr>
          <p:nvPr>
            <p:ph type="ctrTitle"/>
          </p:nvPr>
        </p:nvSpPr>
        <p:spPr/>
        <p:txBody>
          <a:bodyPr/>
          <a:lstStyle/>
          <a:p>
            <a:r>
              <a:rPr lang="es-ES" b="1" dirty="0" err="1"/>
              <a:t>Battle</a:t>
            </a:r>
            <a:r>
              <a:rPr lang="es-ES" b="1" dirty="0"/>
              <a:t> </a:t>
            </a:r>
            <a:r>
              <a:rPr lang="es-ES" b="1" dirty="0" err="1"/>
              <a:t>of</a:t>
            </a:r>
            <a:r>
              <a:rPr lang="es-ES" b="1" dirty="0"/>
              <a:t> </a:t>
            </a:r>
            <a:r>
              <a:rPr lang="es-ES" b="1" dirty="0" err="1"/>
              <a:t>Neighborhoods</a:t>
            </a:r>
            <a:br>
              <a:rPr lang="es-ES" b="1" dirty="0"/>
            </a:br>
            <a:endParaRPr lang="es-ES" dirty="0"/>
          </a:p>
        </p:txBody>
      </p:sp>
      <p:sp>
        <p:nvSpPr>
          <p:cNvPr id="3" name="Subtítulo 2">
            <a:extLst>
              <a:ext uri="{FF2B5EF4-FFF2-40B4-BE49-F238E27FC236}">
                <a16:creationId xmlns:a16="http://schemas.microsoft.com/office/drawing/2014/main" id="{1A76119C-CCA6-49D7-980E-50ACA67FFC26}"/>
              </a:ext>
            </a:extLst>
          </p:cNvPr>
          <p:cNvSpPr>
            <a:spLocks noGrp="1"/>
          </p:cNvSpPr>
          <p:nvPr>
            <p:ph type="subTitle" idx="1"/>
          </p:nvPr>
        </p:nvSpPr>
        <p:spPr/>
        <p:txBody>
          <a:bodyPr/>
          <a:lstStyle/>
          <a:p>
            <a:r>
              <a:rPr lang="es-ES" b="1" dirty="0" err="1"/>
              <a:t>by</a:t>
            </a:r>
            <a:r>
              <a:rPr lang="es-ES" b="1" dirty="0"/>
              <a:t> Alberto Iriberri (</a:t>
            </a:r>
            <a:r>
              <a:rPr lang="es-ES" b="1" dirty="0" err="1"/>
              <a:t>Dec</a:t>
            </a:r>
            <a:r>
              <a:rPr lang="es-ES" b="1" dirty="0"/>
              <a:t> 2019)</a:t>
            </a:r>
          </a:p>
          <a:p>
            <a:endParaRPr lang="es-ES" dirty="0"/>
          </a:p>
        </p:txBody>
      </p:sp>
    </p:spTree>
    <p:extLst>
      <p:ext uri="{BB962C8B-B14F-4D97-AF65-F5344CB8AC3E}">
        <p14:creationId xmlns:p14="http://schemas.microsoft.com/office/powerpoint/2010/main" val="1388263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F1391-E2A1-4F03-A4AB-BA0340DA3DFD}"/>
              </a:ext>
            </a:extLst>
          </p:cNvPr>
          <p:cNvSpPr>
            <a:spLocks noGrp="1"/>
          </p:cNvSpPr>
          <p:nvPr>
            <p:ph type="title"/>
          </p:nvPr>
        </p:nvSpPr>
        <p:spPr/>
        <p:txBody>
          <a:bodyPr/>
          <a:lstStyle/>
          <a:p>
            <a:r>
              <a:rPr lang="es-ES" b="1" dirty="0"/>
              <a:t>6.1 </a:t>
            </a:r>
            <a:r>
              <a:rPr lang="es-ES" b="1" dirty="0" err="1"/>
              <a:t>The</a:t>
            </a:r>
            <a:r>
              <a:rPr lang="es-ES" b="1" dirty="0"/>
              <a:t> restaurants </a:t>
            </a:r>
            <a:r>
              <a:rPr lang="es-ES" b="1" dirty="0" err="1"/>
              <a:t>dataframe</a:t>
            </a:r>
            <a:endParaRPr lang="es-ES" dirty="0"/>
          </a:p>
        </p:txBody>
      </p:sp>
      <p:pic>
        <p:nvPicPr>
          <p:cNvPr id="1026" name="Picture 2" descr="https://raw.githubusercontent.com/pangodream/Coursera_Capstone/master/Battle_of_Neighborhoods/Week_2/LA_RestaurantsDataframe.png">
            <a:extLst>
              <a:ext uri="{FF2B5EF4-FFF2-40B4-BE49-F238E27FC236}">
                <a16:creationId xmlns:a16="http://schemas.microsoft.com/office/drawing/2014/main" id="{7F42BB40-BAB9-43F8-B1DD-12F4322A66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8760" y="2453265"/>
            <a:ext cx="4334480" cy="3096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640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1176D-37CA-471B-A48D-B36363378D64}"/>
              </a:ext>
            </a:extLst>
          </p:cNvPr>
          <p:cNvSpPr>
            <a:spLocks noGrp="1"/>
          </p:cNvSpPr>
          <p:nvPr>
            <p:ph type="title"/>
          </p:nvPr>
        </p:nvSpPr>
        <p:spPr/>
        <p:txBody>
          <a:bodyPr>
            <a:normAutofit/>
          </a:bodyPr>
          <a:lstStyle/>
          <a:p>
            <a:r>
              <a:rPr lang="en-US" b="1" dirty="0"/>
              <a:t>6.2 Choosing the top n food types</a:t>
            </a:r>
            <a:endParaRPr lang="es-ES" dirty="0"/>
          </a:p>
        </p:txBody>
      </p:sp>
      <p:pic>
        <p:nvPicPr>
          <p:cNvPr id="2050" name="Picture 2" descr="Food types histogram">
            <a:extLst>
              <a:ext uri="{FF2B5EF4-FFF2-40B4-BE49-F238E27FC236}">
                <a16:creationId xmlns:a16="http://schemas.microsoft.com/office/drawing/2014/main" id="{33478D60-4225-4996-8067-71CD2FE9E2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2298" y="1690688"/>
            <a:ext cx="6209721"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pangodream/Coursera_Capstone/master/Battle_of_Neighborhoods/Week_2/LA_Top_7_list.png">
            <a:extLst>
              <a:ext uri="{FF2B5EF4-FFF2-40B4-BE49-F238E27FC236}">
                <a16:creationId xmlns:a16="http://schemas.microsoft.com/office/drawing/2014/main" id="{D91BFFAB-AE5C-4306-BBC0-AA26DD039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909" y="1690688"/>
            <a:ext cx="1771650"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86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083AF-6338-4139-B373-1C739B2CC356}"/>
              </a:ext>
            </a:extLst>
          </p:cNvPr>
          <p:cNvSpPr>
            <a:spLocks noGrp="1"/>
          </p:cNvSpPr>
          <p:nvPr>
            <p:ph type="title"/>
          </p:nvPr>
        </p:nvSpPr>
        <p:spPr/>
        <p:txBody>
          <a:bodyPr>
            <a:normAutofit/>
          </a:bodyPr>
          <a:lstStyle/>
          <a:p>
            <a:r>
              <a:rPr lang="en-US" sz="3600" b="1" dirty="0"/>
              <a:t>6.3 Map distribution of top 7 food types restaurants</a:t>
            </a:r>
            <a:endParaRPr lang="es-ES" sz="3600" dirty="0"/>
          </a:p>
        </p:txBody>
      </p:sp>
      <p:pic>
        <p:nvPicPr>
          <p:cNvPr id="3074" name="Picture 2" descr="https://raw.githubusercontent.com/pangodream/Coursera_Capstone/master/Battle_of_Neighborhoods/Week_2/LA_Rest_types.png">
            <a:extLst>
              <a:ext uri="{FF2B5EF4-FFF2-40B4-BE49-F238E27FC236}">
                <a16:creationId xmlns:a16="http://schemas.microsoft.com/office/drawing/2014/main" id="{AED03C96-9A08-4248-B003-643AC2876B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7248" y="1825625"/>
            <a:ext cx="723750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389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9B3A1-88B7-4E69-9120-2D6C6DA04CB9}"/>
              </a:ext>
            </a:extLst>
          </p:cNvPr>
          <p:cNvSpPr>
            <a:spLocks noGrp="1"/>
          </p:cNvSpPr>
          <p:nvPr>
            <p:ph type="title"/>
          </p:nvPr>
        </p:nvSpPr>
        <p:spPr>
          <a:xfrm>
            <a:off x="838200" y="431800"/>
            <a:ext cx="8768156" cy="1105286"/>
          </a:xfrm>
        </p:spPr>
        <p:txBody>
          <a:bodyPr>
            <a:normAutofit/>
          </a:bodyPr>
          <a:lstStyle/>
          <a:p>
            <a:r>
              <a:rPr lang="en-US" b="1" dirty="0"/>
              <a:t>6.4 Clustering places with DBSCAN</a:t>
            </a:r>
            <a:endParaRPr lang="es-ES" dirty="0"/>
          </a:p>
        </p:txBody>
      </p:sp>
      <p:sp>
        <p:nvSpPr>
          <p:cNvPr id="3" name="Marcador de contenido 2">
            <a:extLst>
              <a:ext uri="{FF2B5EF4-FFF2-40B4-BE49-F238E27FC236}">
                <a16:creationId xmlns:a16="http://schemas.microsoft.com/office/drawing/2014/main" id="{B86DB436-0D10-4083-93C7-3D7F893FF69B}"/>
              </a:ext>
            </a:extLst>
          </p:cNvPr>
          <p:cNvSpPr>
            <a:spLocks noGrp="1"/>
          </p:cNvSpPr>
          <p:nvPr>
            <p:ph idx="1"/>
          </p:nvPr>
        </p:nvSpPr>
        <p:spPr/>
        <p:txBody>
          <a:bodyPr/>
          <a:lstStyle/>
          <a:p>
            <a:endParaRPr lang="es-ES" dirty="0"/>
          </a:p>
        </p:txBody>
      </p:sp>
      <p:pic>
        <p:nvPicPr>
          <p:cNvPr id="4098" name="Picture 2" descr="Map distribution of top 7">
            <a:extLst>
              <a:ext uri="{FF2B5EF4-FFF2-40B4-BE49-F238E27FC236}">
                <a16:creationId xmlns:a16="http://schemas.microsoft.com/office/drawing/2014/main" id="{8870C968-C3EA-4DF9-918E-3C91DACBD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481" y="1654382"/>
            <a:ext cx="7823038" cy="4693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182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AB602-0289-479E-A966-036930858EDF}"/>
              </a:ext>
            </a:extLst>
          </p:cNvPr>
          <p:cNvSpPr>
            <a:spLocks noGrp="1"/>
          </p:cNvSpPr>
          <p:nvPr>
            <p:ph type="title"/>
          </p:nvPr>
        </p:nvSpPr>
        <p:spPr/>
        <p:txBody>
          <a:bodyPr/>
          <a:lstStyle/>
          <a:p>
            <a:r>
              <a:rPr lang="en-US" b="1" dirty="0"/>
              <a:t>7 Type of Food x Cluster Matrix</a:t>
            </a:r>
            <a:endParaRPr lang="es-ES" dirty="0"/>
          </a:p>
        </p:txBody>
      </p:sp>
      <p:pic>
        <p:nvPicPr>
          <p:cNvPr id="5122" name="Picture 2" descr="https://raw.githubusercontent.com/pangodream/Coursera_Capstone/master/Battle_of_Neighborhoods/Week_2/Cross_Type_Cluster.png">
            <a:extLst>
              <a:ext uri="{FF2B5EF4-FFF2-40B4-BE49-F238E27FC236}">
                <a16:creationId xmlns:a16="http://schemas.microsoft.com/office/drawing/2014/main" id="{395C8568-9098-4749-B260-6B2903246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9789190" cy="3767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551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36C91-3AC7-46FA-8E58-A1477F33DF45}"/>
              </a:ext>
            </a:extLst>
          </p:cNvPr>
          <p:cNvSpPr>
            <a:spLocks noGrp="1"/>
          </p:cNvSpPr>
          <p:nvPr>
            <p:ph type="title"/>
          </p:nvPr>
        </p:nvSpPr>
        <p:spPr/>
        <p:txBody>
          <a:bodyPr/>
          <a:lstStyle/>
          <a:p>
            <a:r>
              <a:rPr lang="es-ES" b="1" dirty="0"/>
              <a:t>8 Final </a:t>
            </a:r>
            <a:r>
              <a:rPr lang="es-ES" b="1" dirty="0" err="1"/>
              <a:t>Analysis</a:t>
            </a:r>
            <a:endParaRPr lang="es-ES" dirty="0"/>
          </a:p>
        </p:txBody>
      </p:sp>
      <p:pic>
        <p:nvPicPr>
          <p:cNvPr id="6146" name="Picture 2" descr="8 Final Analysis 1">
            <a:extLst>
              <a:ext uri="{FF2B5EF4-FFF2-40B4-BE49-F238E27FC236}">
                <a16:creationId xmlns:a16="http://schemas.microsoft.com/office/drawing/2014/main" id="{F258A5E4-9BD0-4DFD-97EE-B71B15219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05331"/>
            <a:ext cx="7010400" cy="4533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8 Final Analysis 2">
            <a:extLst>
              <a:ext uri="{FF2B5EF4-FFF2-40B4-BE49-F238E27FC236}">
                <a16:creationId xmlns:a16="http://schemas.microsoft.com/office/drawing/2014/main" id="{B09BF9C6-AAEE-43BF-8C0D-450B78BF8C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53" y="1405331"/>
            <a:ext cx="29908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011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B355A9-66A7-4258-A4C8-98D7C53DAA8C}"/>
              </a:ext>
            </a:extLst>
          </p:cNvPr>
          <p:cNvSpPr>
            <a:spLocks noGrp="1"/>
          </p:cNvSpPr>
          <p:nvPr>
            <p:ph type="title"/>
          </p:nvPr>
        </p:nvSpPr>
        <p:spPr/>
        <p:txBody>
          <a:bodyPr/>
          <a:lstStyle/>
          <a:p>
            <a:r>
              <a:rPr lang="es-ES" b="1" dirty="0" err="1"/>
              <a:t>Conclusion</a:t>
            </a:r>
            <a:endParaRPr lang="es-ES" b="1" dirty="0"/>
          </a:p>
        </p:txBody>
      </p:sp>
      <p:sp>
        <p:nvSpPr>
          <p:cNvPr id="3" name="Marcador de contenido 2">
            <a:extLst>
              <a:ext uri="{FF2B5EF4-FFF2-40B4-BE49-F238E27FC236}">
                <a16:creationId xmlns:a16="http://schemas.microsoft.com/office/drawing/2014/main" id="{44A1E090-59AB-4CBC-B5DA-F35CAF4A1B33}"/>
              </a:ext>
            </a:extLst>
          </p:cNvPr>
          <p:cNvSpPr>
            <a:spLocks noGrp="1"/>
          </p:cNvSpPr>
          <p:nvPr>
            <p:ph idx="1"/>
          </p:nvPr>
        </p:nvSpPr>
        <p:spPr/>
        <p:txBody>
          <a:bodyPr/>
          <a:lstStyle/>
          <a:p>
            <a:r>
              <a:rPr lang="en-US" b="1" dirty="0"/>
              <a:t>The weighted matrix shows that Cluster 1 and Cluster 2 are very good places to set an Italian Restaurant</a:t>
            </a:r>
          </a:p>
          <a:p>
            <a:endParaRPr lang="es-ES" dirty="0"/>
          </a:p>
        </p:txBody>
      </p:sp>
      <p:pic>
        <p:nvPicPr>
          <p:cNvPr id="7170" name="Picture 2" descr="The place map">
            <a:extLst>
              <a:ext uri="{FF2B5EF4-FFF2-40B4-BE49-F238E27FC236}">
                <a16:creationId xmlns:a16="http://schemas.microsoft.com/office/drawing/2014/main" id="{FA02BB5C-4565-4972-8578-7F2E74236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910" y="2847700"/>
            <a:ext cx="5186063" cy="332926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he place">
            <a:extLst>
              <a:ext uri="{FF2B5EF4-FFF2-40B4-BE49-F238E27FC236}">
                <a16:creationId xmlns:a16="http://schemas.microsoft.com/office/drawing/2014/main" id="{A191E62C-DCD1-4AF8-BB3D-CF9C478BE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47701"/>
            <a:ext cx="5257800" cy="230713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036A8C0-0D8C-43ED-A8F2-9BC16137F893}"/>
              </a:ext>
            </a:extLst>
          </p:cNvPr>
          <p:cNvSpPr txBox="1"/>
          <p:nvPr/>
        </p:nvSpPr>
        <p:spPr>
          <a:xfrm>
            <a:off x="838200" y="5284359"/>
            <a:ext cx="4328719" cy="892552"/>
          </a:xfrm>
          <a:prstGeom prst="rect">
            <a:avLst/>
          </a:prstGeom>
          <a:noFill/>
        </p:spPr>
        <p:txBody>
          <a:bodyPr wrap="square" rtlCol="0">
            <a:spAutoFit/>
          </a:bodyPr>
          <a:lstStyle/>
          <a:p>
            <a:r>
              <a:rPr lang="es-ES" sz="2000" dirty="0"/>
              <a:t>Restaurant</a:t>
            </a:r>
          </a:p>
          <a:p>
            <a:r>
              <a:rPr lang="es-ES" sz="3200" b="1" dirty="0"/>
              <a:t>“</a:t>
            </a:r>
            <a:r>
              <a:rPr lang="es-ES" sz="3200" b="1" dirty="0" err="1"/>
              <a:t>Regression</a:t>
            </a:r>
            <a:r>
              <a:rPr lang="es-ES" sz="3200" b="1" dirty="0"/>
              <a:t> </a:t>
            </a:r>
            <a:r>
              <a:rPr lang="es-ES" sz="3200" b="1" dirty="0" err="1"/>
              <a:t>to</a:t>
            </a:r>
            <a:r>
              <a:rPr lang="es-ES" sz="3200" b="1" dirty="0"/>
              <a:t> Pasta”</a:t>
            </a:r>
          </a:p>
        </p:txBody>
      </p:sp>
    </p:spTree>
    <p:extLst>
      <p:ext uri="{BB962C8B-B14F-4D97-AF65-F5344CB8AC3E}">
        <p14:creationId xmlns:p14="http://schemas.microsoft.com/office/powerpoint/2010/main" val="44362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E90FBE-54D4-4365-94CA-E1CD41402844}"/>
              </a:ext>
            </a:extLst>
          </p:cNvPr>
          <p:cNvSpPr>
            <a:spLocks noGrp="1"/>
          </p:cNvSpPr>
          <p:nvPr>
            <p:ph type="title"/>
          </p:nvPr>
        </p:nvSpPr>
        <p:spPr/>
        <p:txBody>
          <a:bodyPr/>
          <a:lstStyle/>
          <a:p>
            <a:r>
              <a:rPr lang="es-ES" b="1" dirty="0" err="1"/>
              <a:t>The</a:t>
            </a:r>
            <a:r>
              <a:rPr lang="es-ES" b="1" dirty="0"/>
              <a:t> </a:t>
            </a:r>
            <a:r>
              <a:rPr lang="es-ES" b="1" dirty="0" err="1"/>
              <a:t>project</a:t>
            </a:r>
            <a:r>
              <a:rPr lang="es-ES" b="1" dirty="0"/>
              <a:t> (</a:t>
            </a:r>
            <a:r>
              <a:rPr lang="es-ES" b="1" dirty="0" err="1"/>
              <a:t>Jupyter</a:t>
            </a:r>
            <a:r>
              <a:rPr lang="es-ES" b="1" dirty="0"/>
              <a:t> Notebook)</a:t>
            </a:r>
            <a:br>
              <a:rPr lang="es-ES" b="1" dirty="0"/>
            </a:br>
            <a:endParaRPr lang="es-ES" dirty="0"/>
          </a:p>
        </p:txBody>
      </p:sp>
      <p:sp>
        <p:nvSpPr>
          <p:cNvPr id="3" name="Marcador de contenido 2">
            <a:extLst>
              <a:ext uri="{FF2B5EF4-FFF2-40B4-BE49-F238E27FC236}">
                <a16:creationId xmlns:a16="http://schemas.microsoft.com/office/drawing/2014/main" id="{D412B199-BE86-483E-B6DC-DC99121D0939}"/>
              </a:ext>
            </a:extLst>
          </p:cNvPr>
          <p:cNvSpPr>
            <a:spLocks noGrp="1"/>
          </p:cNvSpPr>
          <p:nvPr>
            <p:ph idx="1"/>
          </p:nvPr>
        </p:nvSpPr>
        <p:spPr/>
        <p:txBody>
          <a:bodyPr/>
          <a:lstStyle/>
          <a:p>
            <a:r>
              <a:rPr lang="en-US" dirty="0"/>
              <a:t>You can find the </a:t>
            </a:r>
            <a:r>
              <a:rPr lang="en-US" dirty="0" err="1"/>
              <a:t>Jupyter</a:t>
            </a:r>
            <a:r>
              <a:rPr lang="en-US" dirty="0"/>
              <a:t> Notebook that I used to </a:t>
            </a:r>
            <a:r>
              <a:rPr lang="en-US" dirty="0" err="1"/>
              <a:t>ellaborate</a:t>
            </a:r>
            <a:r>
              <a:rPr lang="en-US" dirty="0"/>
              <a:t> the data and reach the final </a:t>
            </a:r>
            <a:r>
              <a:rPr lang="en-US" dirty="0" err="1"/>
              <a:t>conclussions</a:t>
            </a:r>
            <a:r>
              <a:rPr lang="en-US" dirty="0"/>
              <a:t> here:</a:t>
            </a:r>
          </a:p>
          <a:p>
            <a:r>
              <a:rPr lang="en-US" dirty="0">
                <a:hlinkClick r:id="rId2"/>
              </a:rPr>
              <a:t>Los Angeles New restaurant Project</a:t>
            </a:r>
            <a:endParaRPr lang="en-US" dirty="0"/>
          </a:p>
          <a:p>
            <a:r>
              <a:rPr lang="en-US" dirty="0"/>
              <a:t>and also you may find interesting the Notebook I programmed to specifically extract Los Angeles data from the Wikipedia:</a:t>
            </a:r>
          </a:p>
          <a:p>
            <a:r>
              <a:rPr lang="en-US" dirty="0">
                <a:hlinkClick r:id="rId3"/>
              </a:rPr>
              <a:t>Los Angeles Wikipedia Extractor</a:t>
            </a:r>
            <a:endParaRPr lang="en-US" dirty="0"/>
          </a:p>
          <a:p>
            <a:pPr marL="0" indent="0">
              <a:buNone/>
            </a:pPr>
            <a:endParaRPr lang="es-ES" dirty="0"/>
          </a:p>
        </p:txBody>
      </p:sp>
    </p:spTree>
    <p:extLst>
      <p:ext uri="{BB962C8B-B14F-4D97-AF65-F5344CB8AC3E}">
        <p14:creationId xmlns:p14="http://schemas.microsoft.com/office/powerpoint/2010/main" val="139532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948093-B695-4D5E-A017-9ADEC715F1CE}"/>
              </a:ext>
            </a:extLst>
          </p:cNvPr>
          <p:cNvSpPr>
            <a:spLocks noGrp="1"/>
          </p:cNvSpPr>
          <p:nvPr>
            <p:ph type="title"/>
          </p:nvPr>
        </p:nvSpPr>
        <p:spPr/>
        <p:txBody>
          <a:bodyPr/>
          <a:lstStyle/>
          <a:p>
            <a:r>
              <a:rPr lang="es-ES" b="1" dirty="0"/>
              <a:t>1.- </a:t>
            </a:r>
            <a:r>
              <a:rPr lang="es-ES" b="1" dirty="0" err="1"/>
              <a:t>Introduction</a:t>
            </a:r>
            <a:r>
              <a:rPr lang="es-ES" b="1" dirty="0"/>
              <a:t> (Business </a:t>
            </a:r>
            <a:r>
              <a:rPr lang="es-ES" b="1" dirty="0" err="1"/>
              <a:t>requirements</a:t>
            </a:r>
            <a:r>
              <a:rPr lang="es-ES" b="1" dirty="0"/>
              <a:t>)</a:t>
            </a:r>
            <a:endParaRPr lang="es-ES" dirty="0"/>
          </a:p>
        </p:txBody>
      </p:sp>
      <p:sp>
        <p:nvSpPr>
          <p:cNvPr id="3" name="Marcador de contenido 2">
            <a:extLst>
              <a:ext uri="{FF2B5EF4-FFF2-40B4-BE49-F238E27FC236}">
                <a16:creationId xmlns:a16="http://schemas.microsoft.com/office/drawing/2014/main" id="{93A634BD-E184-4D3F-A77C-5CF4DF80597E}"/>
              </a:ext>
            </a:extLst>
          </p:cNvPr>
          <p:cNvSpPr>
            <a:spLocks noGrp="1"/>
          </p:cNvSpPr>
          <p:nvPr>
            <p:ph idx="1"/>
          </p:nvPr>
        </p:nvSpPr>
        <p:spPr/>
        <p:txBody>
          <a:bodyPr>
            <a:normAutofit fontScale="85000" lnSpcReduction="10000"/>
          </a:bodyPr>
          <a:lstStyle/>
          <a:p>
            <a:r>
              <a:rPr lang="en-US" dirty="0"/>
              <a:t>As we discussed in the </a:t>
            </a:r>
            <a:r>
              <a:rPr lang="en-US" dirty="0" err="1"/>
              <a:t>orevious</a:t>
            </a:r>
            <a:r>
              <a:rPr lang="en-US" dirty="0"/>
              <a:t> week project, the main goal of this project is to find a good opportunity in Los Angeles, CA for opening a new restaurant.</a:t>
            </a:r>
          </a:p>
          <a:p>
            <a:r>
              <a:rPr lang="en-US" dirty="0"/>
              <a:t>We need to take into account that Los Angeles is multi-cultural city (probably one of the most diverse in the world) and opening a new restaurant may be a financial risk if you don't measure all the different variables.</a:t>
            </a:r>
          </a:p>
          <a:p>
            <a:r>
              <a:rPr lang="en-US" dirty="0"/>
              <a:t>Our financial partners don't need to start a restaurant for an specific food type. They have the money to start a new business and they think a restaurant in LA, where they have their headquarters, could be a good choice.</a:t>
            </a:r>
          </a:p>
          <a:p>
            <a:r>
              <a:rPr lang="en-US" dirty="0"/>
              <a:t>Based on that, we need to accomplish two requirements and use available free internet data:</a:t>
            </a:r>
          </a:p>
          <a:p>
            <a:r>
              <a:rPr lang="en-US" dirty="0"/>
              <a:t>Select the </a:t>
            </a:r>
            <a:r>
              <a:rPr lang="en-US" b="1" dirty="0"/>
              <a:t>food type</a:t>
            </a:r>
            <a:r>
              <a:rPr lang="en-US" dirty="0"/>
              <a:t> for our restaurant</a:t>
            </a:r>
          </a:p>
          <a:p>
            <a:r>
              <a:rPr lang="en-US" dirty="0"/>
              <a:t>Choose the </a:t>
            </a:r>
            <a:r>
              <a:rPr lang="en-US" b="1" dirty="0"/>
              <a:t>neighborhood</a:t>
            </a:r>
            <a:r>
              <a:rPr lang="en-US" dirty="0"/>
              <a:t> where we will place our restaurant</a:t>
            </a:r>
          </a:p>
          <a:p>
            <a:endParaRPr lang="es-ES" sz="2400" dirty="0"/>
          </a:p>
        </p:txBody>
      </p:sp>
    </p:spTree>
    <p:extLst>
      <p:ext uri="{BB962C8B-B14F-4D97-AF65-F5344CB8AC3E}">
        <p14:creationId xmlns:p14="http://schemas.microsoft.com/office/powerpoint/2010/main" val="2172155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2FD1F-9E0F-47DC-9FE7-67E7E9A08875}"/>
              </a:ext>
            </a:extLst>
          </p:cNvPr>
          <p:cNvSpPr>
            <a:spLocks noGrp="1"/>
          </p:cNvSpPr>
          <p:nvPr>
            <p:ph type="title"/>
          </p:nvPr>
        </p:nvSpPr>
        <p:spPr/>
        <p:txBody>
          <a:bodyPr/>
          <a:lstStyle/>
          <a:p>
            <a:r>
              <a:rPr lang="es-ES" b="1" dirty="0"/>
              <a:t>2.- Data </a:t>
            </a:r>
            <a:r>
              <a:rPr lang="es-ES" b="1" dirty="0" err="1"/>
              <a:t>Requirements</a:t>
            </a:r>
            <a:endParaRPr lang="es-ES" dirty="0"/>
          </a:p>
        </p:txBody>
      </p:sp>
      <p:sp>
        <p:nvSpPr>
          <p:cNvPr id="3" name="Marcador de contenido 2">
            <a:extLst>
              <a:ext uri="{FF2B5EF4-FFF2-40B4-BE49-F238E27FC236}">
                <a16:creationId xmlns:a16="http://schemas.microsoft.com/office/drawing/2014/main" id="{81D17AD7-24C9-4A74-9A77-2A8C1DCE4F52}"/>
              </a:ext>
            </a:extLst>
          </p:cNvPr>
          <p:cNvSpPr>
            <a:spLocks noGrp="1"/>
          </p:cNvSpPr>
          <p:nvPr>
            <p:ph idx="1"/>
          </p:nvPr>
        </p:nvSpPr>
        <p:spPr/>
        <p:txBody>
          <a:bodyPr/>
          <a:lstStyle/>
          <a:p>
            <a:r>
              <a:rPr lang="en-US" dirty="0"/>
              <a:t>We will retrieve our data from two different sources:</a:t>
            </a:r>
          </a:p>
          <a:p>
            <a:r>
              <a:rPr lang="en-US" b="1" dirty="0"/>
              <a:t>Wikipedia</a:t>
            </a:r>
            <a:r>
              <a:rPr lang="en-US" dirty="0"/>
              <a:t>: list of Los Angeles neighborhoods &amp; districts</a:t>
            </a:r>
          </a:p>
          <a:p>
            <a:r>
              <a:rPr lang="en-US" b="1" dirty="0"/>
              <a:t>Foursquare</a:t>
            </a:r>
            <a:r>
              <a:rPr lang="en-US" dirty="0"/>
              <a:t>: list of restaurants for each of the neighborhoods</a:t>
            </a:r>
          </a:p>
          <a:p>
            <a:r>
              <a:rPr lang="en-US" i="1" dirty="0"/>
              <a:t>We will also use </a:t>
            </a:r>
            <a:r>
              <a:rPr lang="en-US" i="1" dirty="0" err="1"/>
              <a:t>Nominatim</a:t>
            </a:r>
            <a:r>
              <a:rPr lang="en-US" i="1" dirty="0"/>
              <a:t> API to get geographic coordinates for each place</a:t>
            </a:r>
            <a:endParaRPr lang="en-US" dirty="0"/>
          </a:p>
          <a:p>
            <a:endParaRPr lang="es-ES" dirty="0"/>
          </a:p>
        </p:txBody>
      </p:sp>
    </p:spTree>
    <p:extLst>
      <p:ext uri="{BB962C8B-B14F-4D97-AF65-F5344CB8AC3E}">
        <p14:creationId xmlns:p14="http://schemas.microsoft.com/office/powerpoint/2010/main" val="302109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036A3C-A55A-4E78-A545-DAEAED75C3FC}"/>
              </a:ext>
            </a:extLst>
          </p:cNvPr>
          <p:cNvSpPr>
            <a:spLocks noGrp="1"/>
          </p:cNvSpPr>
          <p:nvPr>
            <p:ph type="title"/>
          </p:nvPr>
        </p:nvSpPr>
        <p:spPr/>
        <p:txBody>
          <a:bodyPr/>
          <a:lstStyle/>
          <a:p>
            <a:r>
              <a:rPr lang="es-ES" b="1" dirty="0"/>
              <a:t>3.- Data </a:t>
            </a:r>
            <a:r>
              <a:rPr lang="es-ES" b="1" dirty="0" err="1"/>
              <a:t>understanding</a:t>
            </a:r>
            <a:endParaRPr lang="es-ES" dirty="0"/>
          </a:p>
        </p:txBody>
      </p:sp>
      <p:sp>
        <p:nvSpPr>
          <p:cNvPr id="3" name="Marcador de contenido 2">
            <a:extLst>
              <a:ext uri="{FF2B5EF4-FFF2-40B4-BE49-F238E27FC236}">
                <a16:creationId xmlns:a16="http://schemas.microsoft.com/office/drawing/2014/main" id="{E654689E-AFE6-4FE6-8654-66014F140D64}"/>
              </a:ext>
            </a:extLst>
          </p:cNvPr>
          <p:cNvSpPr>
            <a:spLocks noGrp="1"/>
          </p:cNvSpPr>
          <p:nvPr>
            <p:ph idx="1"/>
          </p:nvPr>
        </p:nvSpPr>
        <p:spPr/>
        <p:txBody>
          <a:bodyPr>
            <a:normAutofit fontScale="92500" lnSpcReduction="10000"/>
          </a:bodyPr>
          <a:lstStyle/>
          <a:p>
            <a:r>
              <a:rPr lang="en-US" dirty="0"/>
              <a:t>List of neighborhoods:</a:t>
            </a:r>
          </a:p>
          <a:p>
            <a:pPr lvl="1"/>
            <a:r>
              <a:rPr lang="en-US" dirty="0"/>
              <a:t>We need to clean or remove those districts that seem to have incorrect information in Wikipedia. After analyzing each of them, it is not relevant to remove part of them as they are only small zones. Note that even we remove a small district, their restaurants will be in the venues list because they are enough close to another main district or neighborhood.</a:t>
            </a:r>
          </a:p>
          <a:p>
            <a:r>
              <a:rPr lang="en-US" dirty="0"/>
              <a:t>List of venues (restaurants):</a:t>
            </a:r>
          </a:p>
          <a:p>
            <a:pPr lvl="1"/>
            <a:r>
              <a:rPr lang="en-US" dirty="0"/>
              <a:t>Though we specified </a:t>
            </a:r>
            <a:r>
              <a:rPr lang="en-US" b="1" dirty="0"/>
              <a:t>Restaurant</a:t>
            </a:r>
            <a:r>
              <a:rPr lang="en-US" dirty="0"/>
              <a:t> as the query for Foursquare API it returns some venues that are not really restaurants. We have to detect these cases and </a:t>
            </a:r>
            <a:r>
              <a:rPr lang="en-US" dirty="0" err="1"/>
              <a:t>axclude</a:t>
            </a:r>
            <a:r>
              <a:rPr lang="en-US" dirty="0"/>
              <a:t> them from the final list.</a:t>
            </a:r>
          </a:p>
          <a:p>
            <a:r>
              <a:rPr lang="en-US" dirty="0"/>
              <a:t>Coordinates (GEO):</a:t>
            </a:r>
          </a:p>
          <a:p>
            <a:pPr lvl="1"/>
            <a:r>
              <a:rPr lang="en-US" dirty="0"/>
              <a:t>Some of the places are not geolocated. As we did with incorrect neighborhoods, we remove these places.</a:t>
            </a:r>
          </a:p>
          <a:p>
            <a:endParaRPr lang="es-ES" dirty="0"/>
          </a:p>
        </p:txBody>
      </p:sp>
    </p:spTree>
    <p:extLst>
      <p:ext uri="{BB962C8B-B14F-4D97-AF65-F5344CB8AC3E}">
        <p14:creationId xmlns:p14="http://schemas.microsoft.com/office/powerpoint/2010/main" val="198258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15296-EE2A-44D1-9C8F-4B6267545989}"/>
              </a:ext>
            </a:extLst>
          </p:cNvPr>
          <p:cNvSpPr>
            <a:spLocks noGrp="1"/>
          </p:cNvSpPr>
          <p:nvPr>
            <p:ph type="title"/>
          </p:nvPr>
        </p:nvSpPr>
        <p:spPr/>
        <p:txBody>
          <a:bodyPr/>
          <a:lstStyle/>
          <a:p>
            <a:r>
              <a:rPr lang="es-ES" b="1" dirty="0"/>
              <a:t>4.- Data </a:t>
            </a:r>
            <a:r>
              <a:rPr lang="es-ES" b="1" dirty="0" err="1"/>
              <a:t>preparation</a:t>
            </a:r>
            <a:endParaRPr lang="es-ES" dirty="0"/>
          </a:p>
        </p:txBody>
      </p:sp>
      <p:sp>
        <p:nvSpPr>
          <p:cNvPr id="3" name="Marcador de contenido 2">
            <a:extLst>
              <a:ext uri="{FF2B5EF4-FFF2-40B4-BE49-F238E27FC236}">
                <a16:creationId xmlns:a16="http://schemas.microsoft.com/office/drawing/2014/main" id="{7C712C8D-8D69-4190-9DCF-C84ED808CD3B}"/>
              </a:ext>
            </a:extLst>
          </p:cNvPr>
          <p:cNvSpPr>
            <a:spLocks noGrp="1"/>
          </p:cNvSpPr>
          <p:nvPr>
            <p:ph idx="1"/>
          </p:nvPr>
        </p:nvSpPr>
        <p:spPr/>
        <p:txBody>
          <a:bodyPr>
            <a:normAutofit fontScale="77500" lnSpcReduction="20000"/>
          </a:bodyPr>
          <a:lstStyle/>
          <a:p>
            <a:r>
              <a:rPr lang="en-US" b="1" dirty="0" err="1"/>
              <a:t>Nominatin</a:t>
            </a:r>
            <a:r>
              <a:rPr lang="en-US" b="1" dirty="0"/>
              <a:t> API problems</a:t>
            </a:r>
            <a:endParaRPr lang="en-US" dirty="0"/>
          </a:p>
          <a:p>
            <a:r>
              <a:rPr lang="en-US" dirty="0"/>
              <a:t>As we mentioned above, we are using Nominating to get the GEO </a:t>
            </a:r>
            <a:r>
              <a:rPr lang="en-US" dirty="0" err="1"/>
              <a:t>coords</a:t>
            </a:r>
            <a:r>
              <a:rPr lang="en-US" dirty="0"/>
              <a:t> for all the places we will analyze. When we iterate the list of places and invoke </a:t>
            </a:r>
            <a:r>
              <a:rPr lang="en-US" dirty="0" err="1"/>
              <a:t>Nominnating</a:t>
            </a:r>
            <a:r>
              <a:rPr lang="en-US" dirty="0"/>
              <a:t> API, we get a </a:t>
            </a:r>
            <a:r>
              <a:rPr lang="en-US" b="1" dirty="0"/>
              <a:t>Service unavailable</a:t>
            </a:r>
            <a:r>
              <a:rPr lang="en-US" dirty="0"/>
              <a:t> error.</a:t>
            </a:r>
          </a:p>
          <a:p>
            <a:r>
              <a:rPr lang="en-US" dirty="0"/>
              <a:t>We dealt with this problem in the next way:</a:t>
            </a:r>
          </a:p>
          <a:p>
            <a:r>
              <a:rPr lang="en-US" dirty="0"/>
              <a:t>Set a delay of 1 second between each invocation</a:t>
            </a:r>
          </a:p>
          <a:p>
            <a:r>
              <a:rPr lang="en-US" dirty="0"/>
              <a:t>Save the results we get (for every coordinates we get) so that we don't need to repeat the process for the same items</a:t>
            </a:r>
          </a:p>
          <a:p>
            <a:r>
              <a:rPr lang="en-US" dirty="0"/>
              <a:t>Data filtering and transformation will be done always on the </a:t>
            </a:r>
            <a:r>
              <a:rPr lang="en-US" dirty="0" err="1"/>
              <a:t>origina</a:t>
            </a:r>
            <a:r>
              <a:rPr lang="en-US" dirty="0"/>
              <a:t> data, and not on data previously transformed or manipulated. This will allow us to perform as many tests as we need without the need of retrieving the original data again.</a:t>
            </a:r>
          </a:p>
          <a:p>
            <a:r>
              <a:rPr lang="en-US" dirty="0"/>
              <a:t>The original data is contained in two different csv files:</a:t>
            </a:r>
          </a:p>
          <a:p>
            <a:pPr lvl="1"/>
            <a:r>
              <a:rPr lang="en-US" dirty="0">
                <a:hlinkClick r:id="rId2"/>
              </a:rPr>
              <a:t>Neighborhoods .csv file</a:t>
            </a:r>
            <a:endParaRPr lang="en-US" dirty="0"/>
          </a:p>
          <a:p>
            <a:pPr lvl="1"/>
            <a:r>
              <a:rPr lang="en-US" dirty="0">
                <a:hlinkClick r:id="rId3"/>
              </a:rPr>
              <a:t>Venues .csv file</a:t>
            </a:r>
            <a:endParaRPr lang="en-US" dirty="0"/>
          </a:p>
          <a:p>
            <a:endParaRPr lang="es-ES" dirty="0"/>
          </a:p>
        </p:txBody>
      </p:sp>
    </p:spTree>
    <p:extLst>
      <p:ext uri="{BB962C8B-B14F-4D97-AF65-F5344CB8AC3E}">
        <p14:creationId xmlns:p14="http://schemas.microsoft.com/office/powerpoint/2010/main" val="58045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6943F-1332-44E1-B461-DEBFF4C8EDC5}"/>
              </a:ext>
            </a:extLst>
          </p:cNvPr>
          <p:cNvSpPr>
            <a:spLocks noGrp="1"/>
          </p:cNvSpPr>
          <p:nvPr>
            <p:ph type="title"/>
          </p:nvPr>
        </p:nvSpPr>
        <p:spPr/>
        <p:txBody>
          <a:bodyPr/>
          <a:lstStyle/>
          <a:p>
            <a:r>
              <a:rPr lang="es-ES" b="1" dirty="0"/>
              <a:t>5.- </a:t>
            </a:r>
            <a:r>
              <a:rPr lang="es-ES" b="1" dirty="0" err="1"/>
              <a:t>Methodology</a:t>
            </a:r>
            <a:r>
              <a:rPr lang="es-ES" b="1" dirty="0"/>
              <a:t> I</a:t>
            </a:r>
            <a:endParaRPr lang="es-ES" dirty="0"/>
          </a:p>
        </p:txBody>
      </p:sp>
      <p:sp>
        <p:nvSpPr>
          <p:cNvPr id="3" name="Marcador de contenido 2">
            <a:extLst>
              <a:ext uri="{FF2B5EF4-FFF2-40B4-BE49-F238E27FC236}">
                <a16:creationId xmlns:a16="http://schemas.microsoft.com/office/drawing/2014/main" id="{8CE6B9AF-8987-4008-82E2-DB9F18E49749}"/>
              </a:ext>
            </a:extLst>
          </p:cNvPr>
          <p:cNvSpPr>
            <a:spLocks noGrp="1"/>
          </p:cNvSpPr>
          <p:nvPr>
            <p:ph idx="1"/>
          </p:nvPr>
        </p:nvSpPr>
        <p:spPr/>
        <p:txBody>
          <a:bodyPr>
            <a:normAutofit fontScale="85000" lnSpcReduction="20000"/>
          </a:bodyPr>
          <a:lstStyle/>
          <a:p>
            <a:r>
              <a:rPr lang="en-US" dirty="0"/>
              <a:t>o better understand the field and the problem we have to solve, we need to use visual tools that help us to make decisions.</a:t>
            </a:r>
          </a:p>
          <a:p>
            <a:r>
              <a:rPr lang="en-US" dirty="0"/>
              <a:t>First we will classify the data we have to understand which are the LA people preferences. For instance, probably we will not find any Scottish restaurant (or very few) but a bunch of Mexican or Latin restaurants.</a:t>
            </a:r>
          </a:p>
          <a:p>
            <a:r>
              <a:rPr lang="en-US" dirty="0"/>
              <a:t>Once we know the preferences we will choose a restaurant of this type based on these:</a:t>
            </a:r>
          </a:p>
          <a:p>
            <a:r>
              <a:rPr lang="en-US" b="1" dirty="0"/>
              <a:t>If we choose a type of food that LA people doesn't like now, we will have no competitors, but also we will have no customers</a:t>
            </a:r>
            <a:endParaRPr lang="en-US" dirty="0"/>
          </a:p>
          <a:p>
            <a:r>
              <a:rPr lang="en-US" b="1" dirty="0"/>
              <a:t>If we choose a type of food that LA people like now but we place it where there are a lot of competitors with the same food type, we will not have a lot of customers</a:t>
            </a:r>
            <a:endParaRPr lang="en-US" dirty="0"/>
          </a:p>
          <a:p>
            <a:r>
              <a:rPr lang="en-US" b="1" dirty="0">
                <a:highlight>
                  <a:srgbClr val="FFFF00"/>
                </a:highlight>
              </a:rPr>
              <a:t>We need to place a restaurant specialized in a food type that LA people likes in a neighborhood with few competitors. Does this exist?</a:t>
            </a:r>
            <a:endParaRPr lang="en-US" dirty="0">
              <a:highlight>
                <a:srgbClr val="FFFF00"/>
              </a:highlight>
            </a:endParaRPr>
          </a:p>
          <a:p>
            <a:endParaRPr lang="es-ES" dirty="0"/>
          </a:p>
        </p:txBody>
      </p:sp>
    </p:spTree>
    <p:extLst>
      <p:ext uri="{BB962C8B-B14F-4D97-AF65-F5344CB8AC3E}">
        <p14:creationId xmlns:p14="http://schemas.microsoft.com/office/powerpoint/2010/main" val="305158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1CF31-5413-4340-A374-8F3C0135F8C7}"/>
              </a:ext>
            </a:extLst>
          </p:cNvPr>
          <p:cNvSpPr>
            <a:spLocks noGrp="1"/>
          </p:cNvSpPr>
          <p:nvPr>
            <p:ph type="title"/>
          </p:nvPr>
        </p:nvSpPr>
        <p:spPr/>
        <p:txBody>
          <a:bodyPr/>
          <a:lstStyle/>
          <a:p>
            <a:r>
              <a:rPr lang="es-ES" b="1" dirty="0"/>
              <a:t>5.- </a:t>
            </a:r>
            <a:r>
              <a:rPr lang="es-ES" b="1" dirty="0" err="1"/>
              <a:t>Methodology</a:t>
            </a:r>
            <a:r>
              <a:rPr lang="es-ES" b="1" dirty="0"/>
              <a:t> II</a:t>
            </a:r>
            <a:endParaRPr lang="es-ES" dirty="0"/>
          </a:p>
        </p:txBody>
      </p:sp>
      <p:sp>
        <p:nvSpPr>
          <p:cNvPr id="3" name="Marcador de contenido 2">
            <a:extLst>
              <a:ext uri="{FF2B5EF4-FFF2-40B4-BE49-F238E27FC236}">
                <a16:creationId xmlns:a16="http://schemas.microsoft.com/office/drawing/2014/main" id="{CD03434D-4B83-4E5D-B6CB-2AF78170F1FC}"/>
              </a:ext>
            </a:extLst>
          </p:cNvPr>
          <p:cNvSpPr>
            <a:spLocks noGrp="1"/>
          </p:cNvSpPr>
          <p:nvPr>
            <p:ph idx="1"/>
          </p:nvPr>
        </p:nvSpPr>
        <p:spPr/>
        <p:txBody>
          <a:bodyPr>
            <a:normAutofit fontScale="92500" lnSpcReduction="10000"/>
          </a:bodyPr>
          <a:lstStyle/>
          <a:p>
            <a:r>
              <a:rPr lang="en-US" dirty="0"/>
              <a:t>We need two tools for our purpose:</a:t>
            </a:r>
          </a:p>
          <a:p>
            <a:pPr lvl="1"/>
            <a:r>
              <a:rPr lang="en-US" b="1" dirty="0"/>
              <a:t>Ranking tools</a:t>
            </a:r>
            <a:r>
              <a:rPr lang="en-US" dirty="0"/>
              <a:t>: Python Pandas and </a:t>
            </a:r>
            <a:r>
              <a:rPr lang="en-US" dirty="0" err="1"/>
              <a:t>Numpy</a:t>
            </a:r>
            <a:r>
              <a:rPr lang="en-US" dirty="0"/>
              <a:t> will be enough</a:t>
            </a:r>
          </a:p>
          <a:p>
            <a:pPr lvl="1"/>
            <a:r>
              <a:rPr lang="en-US" b="1" dirty="0"/>
              <a:t>Clustering tools</a:t>
            </a:r>
            <a:r>
              <a:rPr lang="en-US" dirty="0"/>
              <a:t>: As we are clustering based on geographic coordinates it is recommendable to use DBSCAN algorithm</a:t>
            </a:r>
          </a:p>
          <a:p>
            <a:r>
              <a:rPr lang="en-US" dirty="0"/>
              <a:t>So, the steps to reach our conclusions will be:</a:t>
            </a:r>
          </a:p>
          <a:p>
            <a:pPr lvl="1"/>
            <a:r>
              <a:rPr lang="en-US" dirty="0"/>
              <a:t>Rank all the food types in LA to know what customers like</a:t>
            </a:r>
          </a:p>
          <a:p>
            <a:pPr lvl="1"/>
            <a:r>
              <a:rPr lang="en-US" dirty="0"/>
              <a:t>Select our top n food types to make the clustering analysis with</a:t>
            </a:r>
          </a:p>
          <a:p>
            <a:pPr lvl="1"/>
            <a:r>
              <a:rPr lang="en-US" dirty="0"/>
              <a:t>Select all the existing restaurant for the selected categories and place it in the map</a:t>
            </a:r>
          </a:p>
          <a:p>
            <a:pPr lvl="1"/>
            <a:r>
              <a:rPr lang="en-US" dirty="0"/>
              <a:t>Use clustering tools to divide the map into different numbered clusters</a:t>
            </a:r>
          </a:p>
          <a:p>
            <a:pPr lvl="1"/>
            <a:r>
              <a:rPr lang="en-US" dirty="0"/>
              <a:t>Classify food types / clusters using a weighted matrix</a:t>
            </a:r>
          </a:p>
          <a:p>
            <a:pPr lvl="1"/>
            <a:r>
              <a:rPr lang="en-US" dirty="0"/>
              <a:t>Analyze with maps and the matrix which are our options</a:t>
            </a:r>
          </a:p>
          <a:p>
            <a:pPr lvl="1"/>
            <a:r>
              <a:rPr lang="en-US" dirty="0"/>
              <a:t>Make a decision/recommendation</a:t>
            </a:r>
          </a:p>
          <a:p>
            <a:endParaRPr lang="es-ES" dirty="0"/>
          </a:p>
        </p:txBody>
      </p:sp>
    </p:spTree>
    <p:extLst>
      <p:ext uri="{BB962C8B-B14F-4D97-AF65-F5344CB8AC3E}">
        <p14:creationId xmlns:p14="http://schemas.microsoft.com/office/powerpoint/2010/main" val="92880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4AD98D-2F84-4103-B455-24DC48AC5172}"/>
              </a:ext>
            </a:extLst>
          </p:cNvPr>
          <p:cNvSpPr>
            <a:spLocks noGrp="1"/>
          </p:cNvSpPr>
          <p:nvPr>
            <p:ph type="title"/>
          </p:nvPr>
        </p:nvSpPr>
        <p:spPr/>
        <p:txBody>
          <a:bodyPr/>
          <a:lstStyle/>
          <a:p>
            <a:r>
              <a:rPr lang="es-ES" b="1" dirty="0"/>
              <a:t>6.- </a:t>
            </a:r>
            <a:r>
              <a:rPr lang="es-ES" b="1" dirty="0" err="1"/>
              <a:t>Modeling</a:t>
            </a:r>
            <a:endParaRPr lang="es-ES" dirty="0"/>
          </a:p>
        </p:txBody>
      </p:sp>
      <p:sp>
        <p:nvSpPr>
          <p:cNvPr id="3" name="Marcador de contenido 2">
            <a:extLst>
              <a:ext uri="{FF2B5EF4-FFF2-40B4-BE49-F238E27FC236}">
                <a16:creationId xmlns:a16="http://schemas.microsoft.com/office/drawing/2014/main" id="{7C82F1DF-D13F-427F-B16B-764A6E9375E7}"/>
              </a:ext>
            </a:extLst>
          </p:cNvPr>
          <p:cNvSpPr>
            <a:spLocks noGrp="1"/>
          </p:cNvSpPr>
          <p:nvPr>
            <p:ph idx="1"/>
          </p:nvPr>
        </p:nvSpPr>
        <p:spPr/>
        <p:txBody>
          <a:bodyPr/>
          <a:lstStyle/>
          <a:p>
            <a:r>
              <a:rPr lang="en-US" b="1" dirty="0"/>
              <a:t>Important:</a:t>
            </a:r>
            <a:r>
              <a:rPr lang="en-US" dirty="0"/>
              <a:t> Take into account that the details of the data modeling/analysis are contained in the Notebook. Here I will only place the images to easily explain the process</a:t>
            </a:r>
            <a:endParaRPr lang="es-ES" dirty="0"/>
          </a:p>
        </p:txBody>
      </p:sp>
    </p:spTree>
    <p:extLst>
      <p:ext uri="{BB962C8B-B14F-4D97-AF65-F5344CB8AC3E}">
        <p14:creationId xmlns:p14="http://schemas.microsoft.com/office/powerpoint/2010/main" val="30150627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754</Words>
  <Application>Microsoft Office PowerPoint</Application>
  <PresentationFormat>Panorámica</PresentationFormat>
  <Paragraphs>67</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Tema de Office</vt:lpstr>
      <vt:lpstr>Battle of Neighborhoods </vt:lpstr>
      <vt:lpstr>The project (Jupyter Notebook) </vt:lpstr>
      <vt:lpstr>1.- Introduction (Business requirements)</vt:lpstr>
      <vt:lpstr>2.- Data Requirements</vt:lpstr>
      <vt:lpstr>3.- Data understanding</vt:lpstr>
      <vt:lpstr>4.- Data preparation</vt:lpstr>
      <vt:lpstr>5.- Methodology I</vt:lpstr>
      <vt:lpstr>5.- Methodology II</vt:lpstr>
      <vt:lpstr>6.- Modeling</vt:lpstr>
      <vt:lpstr>6.1 The restaurants dataframe</vt:lpstr>
      <vt:lpstr>6.2 Choosing the top n food types</vt:lpstr>
      <vt:lpstr>6.3 Map distribution of top 7 food types restaurants</vt:lpstr>
      <vt:lpstr>6.4 Clustering places with DBSCAN</vt:lpstr>
      <vt:lpstr>7 Type of Food x Cluster Matrix</vt:lpstr>
      <vt:lpstr>8 Final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dc:title>
  <dc:creator>Alberto Iriberri</dc:creator>
  <cp:lastModifiedBy>Alberto Iriberri</cp:lastModifiedBy>
  <cp:revision>2</cp:revision>
  <dcterms:created xsi:type="dcterms:W3CDTF">2019-12-23T14:50:09Z</dcterms:created>
  <dcterms:modified xsi:type="dcterms:W3CDTF">2019-12-23T15:02:16Z</dcterms:modified>
</cp:coreProperties>
</file>