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134804432" r:id="rId5"/>
    <p:sldId id="314" r:id="rId6"/>
    <p:sldId id="2147308084" r:id="rId7"/>
    <p:sldId id="2147308085" r:id="rId8"/>
    <p:sldId id="2147308090" r:id="rId9"/>
    <p:sldId id="2147308091" r:id="rId10"/>
    <p:sldId id="2147308093" r:id="rId11"/>
    <p:sldId id="2147308094" r:id="rId12"/>
    <p:sldId id="2147308095" r:id="rId13"/>
    <p:sldId id="2147308086" r:id="rId14"/>
    <p:sldId id="2147308092" r:id="rId15"/>
    <p:sldId id="2147308087" r:id="rId16"/>
    <p:sldId id="2147308089" r:id="rId17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0249E"/>
    <a:srgbClr val="969696"/>
    <a:srgbClr val="63666A"/>
    <a:srgbClr val="F9F048"/>
    <a:srgbClr val="FFCD00"/>
    <a:srgbClr val="D9DF23"/>
    <a:srgbClr val="666666"/>
    <a:srgbClr val="330072"/>
    <a:srgbClr val="187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153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32" y="120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3936" y="102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9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8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7" y="0"/>
            <a:ext cx="14626846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June 8,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8,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8,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8,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8,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8,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8,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8,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3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8FA06BFD-1B3E-4443-BC83-270655A0F2CF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8,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  <p:sldLayoutId id="214748383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实习报告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9037" y="6054911"/>
            <a:ext cx="9931399" cy="9144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2023/06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朱赫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E48051B0-A5BC-4C25-852B-16030B215659}"/>
              </a:ext>
            </a:extLst>
          </p:cNvPr>
          <p:cNvGrpSpPr/>
          <p:nvPr/>
        </p:nvGrpSpPr>
        <p:grpSpPr>
          <a:xfrm>
            <a:off x="685795" y="1620847"/>
            <a:ext cx="13104627" cy="1757054"/>
            <a:chOff x="685799" y="2147627"/>
            <a:chExt cx="12373986" cy="14143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23D810-91E4-4EE0-AC47-693BCC8BF45B}"/>
                </a:ext>
              </a:extLst>
            </p:cNvPr>
            <p:cNvSpPr/>
            <p:nvPr/>
          </p:nvSpPr>
          <p:spPr>
            <a:xfrm>
              <a:off x="685801" y="2520064"/>
              <a:ext cx="12373984" cy="10419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-502920"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可以基本的听、说、读、写，在项目中学会了很多软件开发相关的日语词汇，可以看懂日语手顺以及式样书内容，能依照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case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独立书写部分内容。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: Top Corners One Rounded and One Snipped 6">
              <a:extLst>
                <a:ext uri="{FF2B5EF4-FFF2-40B4-BE49-F238E27FC236}">
                  <a16:creationId xmlns:a16="http://schemas.microsoft.com/office/drawing/2014/main" id="{D5AC57B7-9B80-4DDE-A790-6620EB501B8B}"/>
                </a:ext>
              </a:extLst>
            </p:cNvPr>
            <p:cNvSpPr/>
            <p:nvPr/>
          </p:nvSpPr>
          <p:spPr>
            <a:xfrm>
              <a:off x="685799" y="2147627"/>
              <a:ext cx="1400548" cy="372436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: Top Corners One Rounded and One Snipped 13">
              <a:extLst>
                <a:ext uri="{FF2B5EF4-FFF2-40B4-BE49-F238E27FC236}">
                  <a16:creationId xmlns:a16="http://schemas.microsoft.com/office/drawing/2014/main" id="{657760E0-80FE-4C6B-BE19-1D0261812122}"/>
                </a:ext>
              </a:extLst>
            </p:cNvPr>
            <p:cNvSpPr/>
            <p:nvPr/>
          </p:nvSpPr>
          <p:spPr>
            <a:xfrm>
              <a:off x="2086347" y="2147627"/>
              <a:ext cx="1507573" cy="37243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Group 16">
            <a:extLst>
              <a:ext uri="{FF2B5EF4-FFF2-40B4-BE49-F238E27FC236}">
                <a16:creationId xmlns:a16="http://schemas.microsoft.com/office/drawing/2014/main" id="{D9631CF8-9394-486D-BDC0-94C79C71FFC1}"/>
              </a:ext>
            </a:extLst>
          </p:cNvPr>
          <p:cNvGrpSpPr/>
          <p:nvPr/>
        </p:nvGrpSpPr>
        <p:grpSpPr>
          <a:xfrm>
            <a:off x="685797" y="3712668"/>
            <a:ext cx="13104628" cy="3688591"/>
            <a:chOff x="685800" y="5027846"/>
            <a:chExt cx="13104628" cy="26335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805E29B-2E99-4700-BDB1-CD426AE85A6D}"/>
                </a:ext>
              </a:extLst>
            </p:cNvPr>
            <p:cNvSpPr/>
            <p:nvPr/>
          </p:nvSpPr>
          <p:spPr>
            <a:xfrm>
              <a:off x="685801" y="5362494"/>
              <a:ext cx="13104627" cy="2298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JAVA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C#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等语言掌握更加透彻，可以独立编写程序，遇到问题能够快速找出原因并解决。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在项目中学习了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Azure Batch Account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KeyValut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AzureFunction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等等云相关的以前未接触到的领域。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培训过程中学会了使用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SSM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框架、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.Net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Web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程序开发相关技术。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在培训和项目实习期间加强了对异常、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log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处理等知识的理解。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在理解技术难点时，比以前更加快速，独立编写程序时，思考维度更广，能多维度的考虑程序潜在漏洞。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buNone/>
              </a:pP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: Top Corners One Rounded and One Snipped 10">
              <a:extLst>
                <a:ext uri="{FF2B5EF4-FFF2-40B4-BE49-F238E27FC236}">
                  <a16:creationId xmlns:a16="http://schemas.microsoft.com/office/drawing/2014/main" id="{25972FFB-1B8E-414F-A56F-B83FD127E2B4}"/>
                </a:ext>
              </a:extLst>
            </p:cNvPr>
            <p:cNvSpPr/>
            <p:nvPr/>
          </p:nvSpPr>
          <p:spPr>
            <a:xfrm>
              <a:off x="685800" y="5027846"/>
              <a:ext cx="1483243" cy="33464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4">
              <a:extLst>
                <a:ext uri="{FF2B5EF4-FFF2-40B4-BE49-F238E27FC236}">
                  <a16:creationId xmlns:a16="http://schemas.microsoft.com/office/drawing/2014/main" id="{CCC31C03-ECC8-4A55-A0FB-ECFCC2648E7C}"/>
                </a:ext>
              </a:extLst>
            </p:cNvPr>
            <p:cNvSpPr/>
            <p:nvPr/>
          </p:nvSpPr>
          <p:spPr>
            <a:xfrm>
              <a:off x="2169043" y="5027846"/>
              <a:ext cx="1596591" cy="338962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6" name="Rectangle: Top Corners One Rounded and One Snipped 13">
            <a:extLst>
              <a:ext uri="{FF2B5EF4-FFF2-40B4-BE49-F238E27FC236}">
                <a16:creationId xmlns:a16="http://schemas.microsoft.com/office/drawing/2014/main" id="{936CC749-E889-4038-9CE2-5E2503AF1FC3}"/>
              </a:ext>
            </a:extLst>
          </p:cNvPr>
          <p:cNvSpPr/>
          <p:nvPr/>
        </p:nvSpPr>
        <p:spPr>
          <a:xfrm>
            <a:off x="3765631" y="1620846"/>
            <a:ext cx="1690864" cy="462665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工作能力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Rectangle: Top Corners One Rounded and One Snipped 13">
            <a:extLst>
              <a:ext uri="{FF2B5EF4-FFF2-40B4-BE49-F238E27FC236}">
                <a16:creationId xmlns:a16="http://schemas.microsoft.com/office/drawing/2014/main" id="{CCA56BE8-395C-4AEA-B6A4-40D7FCC3B2BD}"/>
              </a:ext>
            </a:extLst>
          </p:cNvPr>
          <p:cNvSpPr/>
          <p:nvPr/>
        </p:nvSpPr>
        <p:spPr>
          <a:xfrm>
            <a:off x="3765631" y="3712669"/>
            <a:ext cx="1690864" cy="474748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工作能力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4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D9631CF8-9394-486D-BDC0-94C79C71FFC1}"/>
              </a:ext>
            </a:extLst>
          </p:cNvPr>
          <p:cNvGrpSpPr/>
          <p:nvPr/>
        </p:nvGrpSpPr>
        <p:grpSpPr>
          <a:xfrm>
            <a:off x="839972" y="2057398"/>
            <a:ext cx="13104627" cy="3773247"/>
            <a:chOff x="685800" y="5027846"/>
            <a:chExt cx="13104627" cy="269403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805E29B-2E99-4700-BDB1-CD426AE85A6D}"/>
                </a:ext>
              </a:extLst>
            </p:cNvPr>
            <p:cNvSpPr/>
            <p:nvPr/>
          </p:nvSpPr>
          <p:spPr>
            <a:xfrm>
              <a:off x="685800" y="5366809"/>
              <a:ext cx="13104627" cy="235507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理解了对日软件工作的流程，在处理工作内容方面越来越顺利。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更快的进行测试、代码改修工作，熟练掌握了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Debug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测试工作，能够更快的找出问题点并向上反馈。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CW6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项目系统更加熟悉，包括业务流程、数据库结构、各个页面跳转以及工作流程。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跟着导师学习到了好的工作习惯以及好的编程思想。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150000"/>
                </a:lnSpc>
                <a:buNone/>
              </a:pP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: Top Corners One Rounded and One Snipped 10">
              <a:extLst>
                <a:ext uri="{FF2B5EF4-FFF2-40B4-BE49-F238E27FC236}">
                  <a16:creationId xmlns:a16="http://schemas.microsoft.com/office/drawing/2014/main" id="{25972FFB-1B8E-414F-A56F-B83FD127E2B4}"/>
                </a:ext>
              </a:extLst>
            </p:cNvPr>
            <p:cNvSpPr/>
            <p:nvPr/>
          </p:nvSpPr>
          <p:spPr>
            <a:xfrm>
              <a:off x="685800" y="5027846"/>
              <a:ext cx="1483243" cy="33464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4">
              <a:extLst>
                <a:ext uri="{FF2B5EF4-FFF2-40B4-BE49-F238E27FC236}">
                  <a16:creationId xmlns:a16="http://schemas.microsoft.com/office/drawing/2014/main" id="{CCC31C03-ECC8-4A55-A0FB-ECFCC2648E7C}"/>
                </a:ext>
              </a:extLst>
            </p:cNvPr>
            <p:cNvSpPr/>
            <p:nvPr/>
          </p:nvSpPr>
          <p:spPr>
            <a:xfrm>
              <a:off x="3859907" y="5027847"/>
              <a:ext cx="1596591" cy="338962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工作能力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7" name="Rectangle: Top Corners One Rounded and One Snipped 13">
            <a:extLst>
              <a:ext uri="{FF2B5EF4-FFF2-40B4-BE49-F238E27FC236}">
                <a16:creationId xmlns:a16="http://schemas.microsoft.com/office/drawing/2014/main" id="{CCA56BE8-395C-4AEA-B6A4-40D7FCC3B2BD}"/>
              </a:ext>
            </a:extLst>
          </p:cNvPr>
          <p:cNvSpPr/>
          <p:nvPr/>
        </p:nvSpPr>
        <p:spPr>
          <a:xfrm>
            <a:off x="2323215" y="2057399"/>
            <a:ext cx="1690864" cy="474748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4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目标和计划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C40F9911-7C6C-4575-A129-FF62FABAB84F}"/>
              </a:ext>
            </a:extLst>
          </p:cNvPr>
          <p:cNvCxnSpPr>
            <a:cxnSpLocks/>
          </p:cNvCxnSpPr>
          <p:nvPr/>
        </p:nvCxnSpPr>
        <p:spPr>
          <a:xfrm>
            <a:off x="685800" y="2233348"/>
            <a:ext cx="3366834" cy="1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F36BC67F-2C95-4116-A6C5-B58F255576CB}"/>
              </a:ext>
            </a:extLst>
          </p:cNvPr>
          <p:cNvCxnSpPr>
            <a:cxnSpLocks/>
          </p:cNvCxnSpPr>
          <p:nvPr/>
        </p:nvCxnSpPr>
        <p:spPr>
          <a:xfrm flipV="1">
            <a:off x="4053701" y="1778265"/>
            <a:ext cx="591933" cy="455084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38550DDD-503E-4B35-ADFB-C00E0F955F09}"/>
              </a:ext>
            </a:extLst>
          </p:cNvPr>
          <p:cNvCxnSpPr>
            <a:cxnSpLocks/>
          </p:cNvCxnSpPr>
          <p:nvPr/>
        </p:nvCxnSpPr>
        <p:spPr>
          <a:xfrm>
            <a:off x="4645634" y="1778265"/>
            <a:ext cx="3701324" cy="27487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45788029-8231-4E8A-AB29-3CAB983CF820}"/>
              </a:ext>
            </a:extLst>
          </p:cNvPr>
          <p:cNvCxnSpPr>
            <a:cxnSpLocks/>
          </p:cNvCxnSpPr>
          <p:nvPr/>
        </p:nvCxnSpPr>
        <p:spPr>
          <a:xfrm flipV="1">
            <a:off x="8376025" y="1335199"/>
            <a:ext cx="591933" cy="455084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16">
            <a:extLst>
              <a:ext uri="{FF2B5EF4-FFF2-40B4-BE49-F238E27FC236}">
                <a16:creationId xmlns:a16="http://schemas.microsoft.com/office/drawing/2014/main" id="{B484AA26-3C61-474D-A888-CD36A3E57C8A}"/>
              </a:ext>
            </a:extLst>
          </p:cNvPr>
          <p:cNvSpPr txBox="1"/>
          <p:nvPr/>
        </p:nvSpPr>
        <p:spPr>
          <a:xfrm>
            <a:off x="1120385" y="1805752"/>
            <a:ext cx="24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短期计划（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altLang="zh-CN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EAF3DCE7-3EA0-4033-B44D-9BFBA523A576}"/>
              </a:ext>
            </a:extLst>
          </p:cNvPr>
          <p:cNvSpPr txBox="1"/>
          <p:nvPr/>
        </p:nvSpPr>
        <p:spPr>
          <a:xfrm>
            <a:off x="4977098" y="1331410"/>
            <a:ext cx="24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3-5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F10F3B85-2F55-4AD2-AC6F-835A7193FA93}"/>
              </a:ext>
            </a:extLst>
          </p:cNvPr>
          <p:cNvSpPr txBox="1"/>
          <p:nvPr/>
        </p:nvSpPr>
        <p:spPr>
          <a:xfrm>
            <a:off x="9606208" y="948470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长期计划（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5-10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C0617FDF-42F3-488D-893B-7158A13B0669}"/>
              </a:ext>
            </a:extLst>
          </p:cNvPr>
          <p:cNvCxnSpPr>
            <a:cxnSpLocks/>
          </p:cNvCxnSpPr>
          <p:nvPr/>
        </p:nvCxnSpPr>
        <p:spPr>
          <a:xfrm>
            <a:off x="4052634" y="2494060"/>
            <a:ext cx="0" cy="45423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0">
            <a:extLst>
              <a:ext uri="{FF2B5EF4-FFF2-40B4-BE49-F238E27FC236}">
                <a16:creationId xmlns:a16="http://schemas.microsoft.com/office/drawing/2014/main" id="{5271418C-1A96-414B-BB5B-B9373774D4C7}"/>
              </a:ext>
            </a:extLst>
          </p:cNvPr>
          <p:cNvCxnSpPr>
            <a:cxnSpLocks/>
          </p:cNvCxnSpPr>
          <p:nvPr/>
        </p:nvCxnSpPr>
        <p:spPr>
          <a:xfrm>
            <a:off x="8346958" y="2489829"/>
            <a:ext cx="0" cy="45465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EE61D11B-EFE4-4671-8589-2CC671427B6E}"/>
              </a:ext>
            </a:extLst>
          </p:cNvPr>
          <p:cNvCxnSpPr>
            <a:cxnSpLocks/>
          </p:cNvCxnSpPr>
          <p:nvPr/>
        </p:nvCxnSpPr>
        <p:spPr>
          <a:xfrm>
            <a:off x="12783724" y="2497518"/>
            <a:ext cx="0" cy="45389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6">
            <a:extLst>
              <a:ext uri="{FF2B5EF4-FFF2-40B4-BE49-F238E27FC236}">
                <a16:creationId xmlns:a16="http://schemas.microsoft.com/office/drawing/2014/main" id="{3C1717FB-2AE6-49E3-A4F4-C77313CA5C61}"/>
              </a:ext>
            </a:extLst>
          </p:cNvPr>
          <p:cNvGrpSpPr/>
          <p:nvPr/>
        </p:nvGrpSpPr>
        <p:grpSpPr>
          <a:xfrm>
            <a:off x="8997025" y="876326"/>
            <a:ext cx="4407699" cy="472254"/>
            <a:chOff x="8997025" y="876326"/>
            <a:chExt cx="4407699" cy="472254"/>
          </a:xfrm>
        </p:grpSpPr>
        <p:cxnSp>
          <p:nvCxnSpPr>
            <p:cNvPr id="15" name="Straight Connector 15">
              <a:extLst>
                <a:ext uri="{FF2B5EF4-FFF2-40B4-BE49-F238E27FC236}">
                  <a16:creationId xmlns:a16="http://schemas.microsoft.com/office/drawing/2014/main" id="{CF8ED84F-927A-4165-B5CD-66349B2533B9}"/>
                </a:ext>
              </a:extLst>
            </p:cNvPr>
            <p:cNvCxnSpPr>
              <a:cxnSpLocks/>
            </p:cNvCxnSpPr>
            <p:nvPr/>
          </p:nvCxnSpPr>
          <p:spPr>
            <a:xfrm>
              <a:off x="8997025" y="1335199"/>
              <a:ext cx="3786699" cy="13381"/>
            </a:xfrm>
            <a:prstGeom prst="line">
              <a:avLst/>
            </a:prstGeom>
            <a:ln w="31750" cap="sq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040621D8-27DB-4A22-B6DF-06EF9D6A6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12791" y="876326"/>
              <a:ext cx="591933" cy="455084"/>
            </a:xfrm>
            <a:prstGeom prst="line">
              <a:avLst/>
            </a:prstGeom>
            <a:ln w="317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TextBox 6">
            <a:extLst>
              <a:ext uri="{FF2B5EF4-FFF2-40B4-BE49-F238E27FC236}">
                <a16:creationId xmlns:a16="http://schemas.microsoft.com/office/drawing/2014/main" id="{CD748CC1-0A35-4762-B36C-094A374F357A}"/>
              </a:ext>
            </a:extLst>
          </p:cNvPr>
          <p:cNvSpPr txBox="1"/>
          <p:nvPr/>
        </p:nvSpPr>
        <p:spPr>
          <a:xfrm>
            <a:off x="741668" y="2490247"/>
            <a:ext cx="3134561" cy="4924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在碎片化时间内多学习日语，在未来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年时间内通过日语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考试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技术以及工作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学精一门技术语言，并对计算机底层知识进行深度学习。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完成公司分配的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工作，努力提升自己。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在主要使用的技术栈上深入学习和掌握，并关注最新趋势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A76B175-4C5A-457E-ACB3-71AC69E001FD}"/>
              </a:ext>
            </a:extLst>
          </p:cNvPr>
          <p:cNvSpPr txBox="1"/>
          <p:nvPr/>
        </p:nvSpPr>
        <p:spPr>
          <a:xfrm>
            <a:off x="4163894" y="2497518"/>
            <a:ext cx="4036044" cy="4308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日语程度达到可以与日本人进行无障碍言语沟通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技术以及工作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对于新的技术方向，积极探索并学习，在新的技术领域不断拓展自己的知识面和技能，以便将来适应行业发展趋势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加强程序设计和团队协作软技能方面的能力。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E535B18-0E2D-4FA5-9D75-CA6DE7070DE2}"/>
              </a:ext>
            </a:extLst>
          </p:cNvPr>
          <p:cNvSpPr txBox="1"/>
          <p:nvPr/>
        </p:nvSpPr>
        <p:spPr>
          <a:xfrm>
            <a:off x="8523359" y="2494060"/>
            <a:ext cx="4114800" cy="229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职业发展方向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结合自身兴趣和专业优势，积极探索深度前沿技术的研究和应用，或者在技术管理、项目管理等方面深耕细作。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具体要根据社会环境的变更以及行业的需求而定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8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【公众号：阿拉丁PPT】_1"/>
          <p:cNvGrpSpPr/>
          <p:nvPr/>
        </p:nvGrpSpPr>
        <p:grpSpPr>
          <a:xfrm>
            <a:off x="16310" y="4940281"/>
            <a:ext cx="14618971" cy="2400300"/>
            <a:chOff x="6350" y="1903413"/>
            <a:chExt cx="12182476" cy="2000250"/>
          </a:xfrm>
        </p:grpSpPr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6350" y="2878138"/>
              <a:ext cx="6091238" cy="1025525"/>
            </a:xfrm>
            <a:custGeom>
              <a:avLst/>
              <a:gdLst>
                <a:gd name="T0" fmla="*/ 1920 w 1920"/>
                <a:gd name="T1" fmla="*/ 323 h 323"/>
                <a:gd name="T2" fmla="*/ 1209 w 1920"/>
                <a:gd name="T3" fmla="*/ 38 h 323"/>
                <a:gd name="T4" fmla="*/ 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1920" y="323"/>
                  </a:moveTo>
                  <a:cubicBezTo>
                    <a:pt x="1742" y="142"/>
                    <a:pt x="1510" y="77"/>
                    <a:pt x="1209" y="38"/>
                  </a:cubicBezTo>
                  <a:cubicBezTo>
                    <a:pt x="928" y="2"/>
                    <a:pt x="495" y="0"/>
                    <a:pt x="0" y="86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6350" y="3068638"/>
              <a:ext cx="6091238" cy="835025"/>
            </a:xfrm>
            <a:custGeom>
              <a:avLst/>
              <a:gdLst>
                <a:gd name="T0" fmla="*/ 1920 w 1920"/>
                <a:gd name="T1" fmla="*/ 263 h 263"/>
                <a:gd name="T2" fmla="*/ 1155 w 1920"/>
                <a:gd name="T3" fmla="*/ 28 h 263"/>
                <a:gd name="T4" fmla="*/ 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1920" y="263"/>
                  </a:moveTo>
                  <a:cubicBezTo>
                    <a:pt x="1671" y="92"/>
                    <a:pt x="1458" y="53"/>
                    <a:pt x="1155" y="28"/>
                  </a:cubicBezTo>
                  <a:cubicBezTo>
                    <a:pt x="807" y="0"/>
                    <a:pt x="479" y="6"/>
                    <a:pt x="0" y="59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6097588" y="3068638"/>
              <a:ext cx="6091238" cy="835025"/>
            </a:xfrm>
            <a:custGeom>
              <a:avLst/>
              <a:gdLst>
                <a:gd name="T0" fmla="*/ 0 w 1920"/>
                <a:gd name="T1" fmla="*/ 263 h 263"/>
                <a:gd name="T2" fmla="*/ 764 w 1920"/>
                <a:gd name="T3" fmla="*/ 28 h 263"/>
                <a:gd name="T4" fmla="*/ 192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0" y="263"/>
                  </a:moveTo>
                  <a:cubicBezTo>
                    <a:pt x="249" y="92"/>
                    <a:pt x="462" y="53"/>
                    <a:pt x="764" y="28"/>
                  </a:cubicBezTo>
                  <a:cubicBezTo>
                    <a:pt x="1112" y="0"/>
                    <a:pt x="1441" y="6"/>
                    <a:pt x="1920" y="59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346075" y="2484438"/>
              <a:ext cx="5751513" cy="1419225"/>
            </a:xfrm>
            <a:custGeom>
              <a:avLst/>
              <a:gdLst>
                <a:gd name="T0" fmla="*/ 1813 w 1813"/>
                <a:gd name="T1" fmla="*/ 447 h 447"/>
                <a:gd name="T2" fmla="*/ 1000 w 1813"/>
                <a:gd name="T3" fmla="*/ 42 h 447"/>
                <a:gd name="T4" fmla="*/ 0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1813" y="447"/>
                  </a:moveTo>
                  <a:cubicBezTo>
                    <a:pt x="1682" y="209"/>
                    <a:pt x="1314" y="90"/>
                    <a:pt x="1000" y="42"/>
                  </a:cubicBezTo>
                  <a:cubicBezTo>
                    <a:pt x="723" y="0"/>
                    <a:pt x="385" y="9"/>
                    <a:pt x="0" y="8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765175" y="1903413"/>
              <a:ext cx="5332413" cy="2000250"/>
            </a:xfrm>
            <a:custGeom>
              <a:avLst/>
              <a:gdLst>
                <a:gd name="T0" fmla="*/ 1681 w 1681"/>
                <a:gd name="T1" fmla="*/ 630 h 630"/>
                <a:gd name="T2" fmla="*/ 891 w 1681"/>
                <a:gd name="T3" fmla="*/ 85 h 630"/>
                <a:gd name="T4" fmla="*/ 0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1681" y="630"/>
                  </a:moveTo>
                  <a:cubicBezTo>
                    <a:pt x="1557" y="313"/>
                    <a:pt x="1212" y="170"/>
                    <a:pt x="891" y="85"/>
                  </a:cubicBezTo>
                  <a:cubicBezTo>
                    <a:pt x="620" y="13"/>
                    <a:pt x="311" y="0"/>
                    <a:pt x="0" y="2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5" name="Freeform 21"/>
            <p:cNvSpPr>
              <a:spLocks/>
            </p:cNvSpPr>
            <p:nvPr/>
          </p:nvSpPr>
          <p:spPr bwMode="auto">
            <a:xfrm>
              <a:off x="6097588" y="2878138"/>
              <a:ext cx="6091238" cy="1025525"/>
            </a:xfrm>
            <a:custGeom>
              <a:avLst/>
              <a:gdLst>
                <a:gd name="T0" fmla="*/ 0 w 1920"/>
                <a:gd name="T1" fmla="*/ 323 h 323"/>
                <a:gd name="T2" fmla="*/ 710 w 1920"/>
                <a:gd name="T3" fmla="*/ 38 h 323"/>
                <a:gd name="T4" fmla="*/ 192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0" y="323"/>
                  </a:moveTo>
                  <a:cubicBezTo>
                    <a:pt x="178" y="142"/>
                    <a:pt x="410" y="77"/>
                    <a:pt x="710" y="38"/>
                  </a:cubicBezTo>
                  <a:cubicBezTo>
                    <a:pt x="992" y="2"/>
                    <a:pt x="1425" y="0"/>
                    <a:pt x="1920" y="86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6" name="Freeform 22"/>
            <p:cNvSpPr>
              <a:spLocks/>
            </p:cNvSpPr>
            <p:nvPr/>
          </p:nvSpPr>
          <p:spPr bwMode="auto">
            <a:xfrm>
              <a:off x="6097588" y="2484438"/>
              <a:ext cx="5751513" cy="1419225"/>
            </a:xfrm>
            <a:custGeom>
              <a:avLst/>
              <a:gdLst>
                <a:gd name="T0" fmla="*/ 0 w 1813"/>
                <a:gd name="T1" fmla="*/ 447 h 447"/>
                <a:gd name="T2" fmla="*/ 813 w 1813"/>
                <a:gd name="T3" fmla="*/ 42 h 447"/>
                <a:gd name="T4" fmla="*/ 1813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0" y="447"/>
                  </a:moveTo>
                  <a:cubicBezTo>
                    <a:pt x="130" y="209"/>
                    <a:pt x="498" y="90"/>
                    <a:pt x="813" y="42"/>
                  </a:cubicBezTo>
                  <a:cubicBezTo>
                    <a:pt x="1090" y="0"/>
                    <a:pt x="1428" y="9"/>
                    <a:pt x="1813" y="8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7" name="Freeform 23"/>
            <p:cNvSpPr>
              <a:spLocks/>
            </p:cNvSpPr>
            <p:nvPr/>
          </p:nvSpPr>
          <p:spPr bwMode="auto">
            <a:xfrm>
              <a:off x="6097588" y="1903413"/>
              <a:ext cx="5332413" cy="2000250"/>
            </a:xfrm>
            <a:custGeom>
              <a:avLst/>
              <a:gdLst>
                <a:gd name="T0" fmla="*/ 0 w 1681"/>
                <a:gd name="T1" fmla="*/ 630 h 630"/>
                <a:gd name="T2" fmla="*/ 790 w 1681"/>
                <a:gd name="T3" fmla="*/ 85 h 630"/>
                <a:gd name="T4" fmla="*/ 1681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0" y="630"/>
                  </a:moveTo>
                  <a:cubicBezTo>
                    <a:pt x="124" y="313"/>
                    <a:pt x="469" y="170"/>
                    <a:pt x="790" y="85"/>
                  </a:cubicBezTo>
                  <a:cubicBezTo>
                    <a:pt x="1060" y="13"/>
                    <a:pt x="1369" y="0"/>
                    <a:pt x="1681" y="2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</p:grpSp>
      <p:sp>
        <p:nvSpPr>
          <p:cNvPr id="3" name="【公众号：阿拉丁PPT】_4"/>
          <p:cNvSpPr>
            <a:spLocks noChangeArrowheads="1"/>
          </p:cNvSpPr>
          <p:nvPr/>
        </p:nvSpPr>
        <p:spPr bwMode="gray">
          <a:xfrm flipH="1">
            <a:off x="4540582" y="3989479"/>
            <a:ext cx="5570427" cy="72782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none" lIns="345600" anchor="ctr"/>
          <a:lstStyle/>
          <a:p>
            <a:pPr marL="1080000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zh-CN" altLang="en-US" sz="264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264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和计划</a:t>
            </a:r>
            <a:endParaRPr lang="en-US" altLang="zh-CN" sz="26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【公众号：阿拉丁PPT】_5"/>
          <p:cNvSpPr>
            <a:spLocks noChangeArrowheads="1"/>
          </p:cNvSpPr>
          <p:nvPr/>
        </p:nvSpPr>
        <p:spPr bwMode="gray">
          <a:xfrm flipH="1">
            <a:off x="4507434" y="3148383"/>
            <a:ext cx="5570427" cy="72782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algn="ctr">
            <a:noFill/>
            <a:round/>
            <a:headEnd/>
            <a:tailEnd/>
          </a:ln>
          <a:effectLst/>
        </p:spPr>
        <p:txBody>
          <a:bodyPr wrap="none" lIns="345600" anchor="ctr"/>
          <a:lstStyle/>
          <a:p>
            <a:pPr marL="1080000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zh-CN" altLang="en-US" sz="264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实习期间个人成长</a:t>
            </a:r>
            <a:endParaRPr lang="en-US" altLang="zh-CN" sz="26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【公众号：阿拉丁PPT】_6"/>
          <p:cNvSpPr>
            <a:spLocks noChangeArrowheads="1"/>
          </p:cNvSpPr>
          <p:nvPr/>
        </p:nvSpPr>
        <p:spPr bwMode="gray">
          <a:xfrm flipH="1">
            <a:off x="4507434" y="2330162"/>
            <a:ext cx="5570427" cy="72782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none" lIns="345600" anchor="ctr"/>
          <a:lstStyle/>
          <a:p>
            <a:pPr marL="1080000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zh-CN" altLang="en-US" sz="264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实习工作总结</a:t>
            </a:r>
            <a:endParaRPr lang="en-US" altLang="zh-CN" sz="26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【公众号：阿拉丁PPT】_7"/>
          <p:cNvSpPr>
            <a:spLocks noChangeArrowheads="1"/>
          </p:cNvSpPr>
          <p:nvPr/>
        </p:nvSpPr>
        <p:spPr bwMode="gray">
          <a:xfrm flipH="1">
            <a:off x="4507434" y="1508518"/>
            <a:ext cx="5570427" cy="7505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algn="ctr">
            <a:noFill/>
            <a:round/>
            <a:headEnd/>
            <a:tailEnd/>
          </a:ln>
          <a:effectLst/>
        </p:spPr>
        <p:txBody>
          <a:bodyPr wrap="none" lIns="345600" anchor="ctr"/>
          <a:lstStyle/>
          <a:p>
            <a:pPr marL="1080000">
              <a:lnSpc>
                <a:spcPct val="90000"/>
              </a:lnSpc>
              <a:buClr>
                <a:schemeClr val="bg2"/>
              </a:buClr>
              <a:buSzPct val="70000"/>
              <a:defRPr/>
            </a:pPr>
            <a:r>
              <a:rPr lang="zh-CN" altLang="en-US" sz="264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en-US" altLang="zh-CN" sz="26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【公众号：阿拉丁PPT】_9"/>
          <p:cNvSpPr/>
          <p:nvPr/>
        </p:nvSpPr>
        <p:spPr>
          <a:xfrm>
            <a:off x="4616105" y="1613811"/>
            <a:ext cx="513820" cy="5399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0" b="1" dirty="0">
                <a:solidFill>
                  <a:schemeClr val="accent1"/>
                </a:solidFill>
                <a:latin typeface="Agency FB" panose="020B0503020202020204" pitchFamily="34" charset="0"/>
              </a:rPr>
              <a:t>1</a:t>
            </a:r>
            <a:endParaRPr lang="zh-CN" altLang="en-US" sz="264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【公众号：阿拉丁PPT】_10"/>
          <p:cNvSpPr/>
          <p:nvPr/>
        </p:nvSpPr>
        <p:spPr>
          <a:xfrm>
            <a:off x="4616105" y="2420144"/>
            <a:ext cx="513820" cy="5399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0" b="1" dirty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endParaRPr lang="zh-CN" altLang="en-US" sz="264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【公众号：阿拉丁PPT】_11"/>
          <p:cNvSpPr/>
          <p:nvPr/>
        </p:nvSpPr>
        <p:spPr>
          <a:xfrm>
            <a:off x="4616105" y="3226520"/>
            <a:ext cx="513820" cy="5399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0" b="1" dirty="0">
                <a:solidFill>
                  <a:schemeClr val="accent1"/>
                </a:solidFill>
                <a:latin typeface="Agency FB" panose="020B0503020202020204" pitchFamily="34" charset="0"/>
              </a:rPr>
              <a:t>3</a:t>
            </a:r>
            <a:endParaRPr lang="zh-CN" altLang="en-US" sz="264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【公众号：阿拉丁PPT】_12"/>
          <p:cNvSpPr/>
          <p:nvPr/>
        </p:nvSpPr>
        <p:spPr>
          <a:xfrm>
            <a:off x="4616105" y="4086363"/>
            <a:ext cx="513820" cy="5399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0" b="1" dirty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zh-CN" altLang="en-US" sz="264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C47FCC2-C139-478C-9060-141988730E6D}"/>
              </a:ext>
            </a:extLst>
          </p:cNvPr>
          <p:cNvSpPr txBox="1">
            <a:spLocks/>
          </p:cNvSpPr>
          <p:nvPr/>
        </p:nvSpPr>
        <p:spPr>
          <a:xfrm>
            <a:off x="696396" y="491195"/>
            <a:ext cx="13258800" cy="1417635"/>
          </a:xfrm>
          <a:prstGeom prst="rect">
            <a:avLst/>
          </a:prstGeom>
        </p:spPr>
        <p:txBody>
          <a:bodyPr/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32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个人简介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FAF83-DF05-4896-A47B-463B885B8CCB}"/>
              </a:ext>
            </a:extLst>
          </p:cNvPr>
          <p:cNvSpPr txBox="1"/>
          <p:nvPr/>
        </p:nvSpPr>
        <p:spPr>
          <a:xfrm>
            <a:off x="685800" y="2057398"/>
            <a:ext cx="9516139" cy="484233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朱赫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学校：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延边大学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专业：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地理信息科学 计算机科学与技术（双学位）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导师：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王洲平、陈雷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实习项目：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CW6-ADR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实习期间：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月至今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个人履历：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在校期间计算机专业绩点在前百分之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，掌握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等开发语言，能够独立解决问题，独立完成开发、测试等作业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语言：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英语四级，日语还在学习中（通过公司组织的日语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模拟考试）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he.zhu@dxc.com</a:t>
            </a:r>
          </a:p>
          <a:p>
            <a:pPr>
              <a:spcAft>
                <a:spcPts val="8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D1F77-1DEE-4567-8463-3221882F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939" y="639763"/>
            <a:ext cx="1508965" cy="20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一、培训阶段（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2022.10-2023.01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541721" y="2632803"/>
            <a:ext cx="11546958" cy="3159819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日语培训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每天进行两个小时日语课培训，从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月，为期半年左右，共学习三本日语书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在工作空闲期间，对上课学到的语法进行复习，对单词进行巩固，目前达到两千多的词汇量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每完成一课培训，对本课内容进行语法总结，每两课上完听写日语单词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每学完一整本书，进行日语模拟考试，现一共考试三次（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5808CE-25A9-4A29-B8B3-CE30339828D3}"/>
              </a:ext>
            </a:extLst>
          </p:cNvPr>
          <p:cNvSpPr txBox="1"/>
          <p:nvPr/>
        </p:nvSpPr>
        <p:spPr>
          <a:xfrm>
            <a:off x="1148317" y="1863188"/>
            <a:ext cx="11546958" cy="4042112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技术培训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先后进行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框架、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语言、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基础、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等培训。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完成相应技术课程布置的作业，对不明白的内容进行自习。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独立开发技术大作业并用日语撰写测试等文档。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503420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二、项目工作阶段（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2023.02-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至今）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11103" y="2935087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11103" y="2271886"/>
            <a:ext cx="11546958" cy="6442769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R3-1987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客户在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 SQL 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连接时经常发生故障，在对这些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的处理中，改为进行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中指定的次数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指定的时间重试的处理。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：找出程序中所有关于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接续的地方进行修改，打断点并写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进行测试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：修改配置文件，前后对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左右个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进行测试，列出了所有的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CallHierarchy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结果与收获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：按时完成测试作业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442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了解并掌握了在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中使用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【attach to process】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去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程序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442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了解了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CW6-ADR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基盘（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处理部分）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442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了解了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CW-ADR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的异常处理机制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1398758"/>
            <a:ext cx="11546958" cy="4544814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R3-2002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客户需要一个项目在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上的使用流程以及整体程序的操作流程</a:t>
            </a:r>
            <a:r>
              <a:rPr lang="ja-JP" alt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エビデンス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并验证程序是否存在漏洞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：根据提供的手顺书对程序进行黑盒测试，在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虚拟机上截取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エビデンス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：在测试阶段，对两本手顺书的需求进行测试，在遇到缺少环境问题时，独立配置环境。对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后的问题进行整改。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结果与收获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：提前完成测试并提交成果物，学会了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CW6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项目的具体流程以及能解决环境缺失问题、配置文件变更问题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1393297"/>
            <a:ext cx="11546958" cy="567332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R3-1909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需求（改修点）：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原来的功能需要代码创建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 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，现在改为在既存的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上进行操作，将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 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改为收费版，每次使用时对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进行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：熟悉项目中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Webtools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HttpTrigger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TimerTrigger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之间的调用过程，根据开发人员修改的代码进行测试，在遇到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时找出问题点并及时与开发人员沟通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：在测试阶段，独立发现了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提交冲突、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上虚拟机环境缺失等几个问题，在修改完代码后继续进行测试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结果与收获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：按时完成测试任务并熟悉了调用原理及内容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805940" lvl="2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学会了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AzureFunction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的开发流程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5940" lvl="2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了解了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 Batch Account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的结构以及代码调用过程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4846884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R3-1909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（续）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需求（改修点）：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在之间的测试过程中，发现需要修改请求端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格式并修改接收端代码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：尝试在本地修改代码改变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格式，写测试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后进行测试。在本地环境测试完成，开发人员将应用部署到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上后，进行黑盒测试，验证程序是否能跑通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：在测试阶段独立发现向虚拟机传参格式不对应、移动文件数组越界问题，发现问题后并解决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结果与收获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：规定期限内完成自己的任务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5940" lvl="2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了解了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TimerTrigger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处理流程以及请求格式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5940" lvl="2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等工具使用更加熟练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5940" lvl="2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Arial" panose="020B0604020202020204" pitchFamily="34" charset="0"/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121899" tIns="60950" rIns="121899" bIns="60950" rtlCol="0">
        <a:spAutoFit/>
      </a:bodyPr>
      <a:lstStyle>
        <a:defPPr algn="ctr">
          <a:spcAft>
            <a:spcPts val="800"/>
          </a:spcAft>
          <a:defRPr sz="2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1 DXC Presentation Template_063021.pptx" id="{1158DF11-C0D7-4A0F-9615-FD7AD0B702FE}" vid="{F8DAD42A-E84F-4481-83E2-CDF1F4B33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F182140194F4A8CCC57EE77F8793D" ma:contentTypeVersion="4" ma:contentTypeDescription="Create a new document." ma:contentTypeScope="" ma:versionID="f24d8051ee861718e22b0ae7423b30c7">
  <xsd:schema xmlns:xsd="http://www.w3.org/2001/XMLSchema" xmlns:xs="http://www.w3.org/2001/XMLSchema" xmlns:p="http://schemas.microsoft.com/office/2006/metadata/properties" xmlns:ns2="f228489a-dcf5-4b36-becb-e077c37c524e" targetNamespace="http://schemas.microsoft.com/office/2006/metadata/properties" ma:root="true" ma:fieldsID="3e265d2d88944d89f3255ee9925721a9" ns2:_="">
    <xsd:import namespace="f228489a-dcf5-4b36-becb-e077c37c52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8489a-dcf5-4b36-becb-e077c37c52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E3DFC7-539B-4B55-9D4E-50BDD86210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74891E-6564-4958-A4CF-188F7360FC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BBF9B6-64C3-4607-AD5B-D62FD888A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8489a-dcf5-4b36-becb-e077c37c52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 Jul01_2021</Template>
  <TotalTime>9324</TotalTime>
  <Words>1255</Words>
  <Application>Microsoft Office PowerPoint</Application>
  <PresentationFormat>自定义</PresentationFormat>
  <Paragraphs>114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微软雅黑</vt:lpstr>
      <vt:lpstr>Agency FB</vt:lpstr>
      <vt:lpstr>Arial</vt:lpstr>
      <vt:lpstr>DXC</vt:lpstr>
      <vt:lpstr>实习报告</vt:lpstr>
      <vt:lpstr>PowerPoint 演示文稿</vt:lpstr>
      <vt:lpstr>个人简介</vt:lpstr>
      <vt:lpstr>实习工作总结</vt:lpstr>
      <vt:lpstr>实习工作总结</vt:lpstr>
      <vt:lpstr>实习工作总结</vt:lpstr>
      <vt:lpstr>实习工作总结</vt:lpstr>
      <vt:lpstr>实习工作总结</vt:lpstr>
      <vt:lpstr>实习工作总结</vt:lpstr>
      <vt:lpstr>实习期间个人成长</vt:lpstr>
      <vt:lpstr>实习期间个人成长</vt:lpstr>
      <vt:lpstr>目标和计划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Arial Bold 54pt, up to two lines</dc:title>
  <dc:subject/>
  <dc:creator>Feng, Chao (felicity, ES-Apps-GD-DL)</dc:creator>
  <cp:keywords/>
  <dc:description/>
  <cp:lastModifiedBy>Zhu, He</cp:lastModifiedBy>
  <cp:revision>74</cp:revision>
  <dcterms:created xsi:type="dcterms:W3CDTF">2022-04-09T15:34:43Z</dcterms:created>
  <dcterms:modified xsi:type="dcterms:W3CDTF">2023-06-08T09:54:50Z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0x010100916F182140194F4A8CCC57EE77F8793D</vt:lpwstr>
  </property>
</Properties>
</file>