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134804432" r:id="rId5"/>
    <p:sldId id="2147308081" r:id="rId6"/>
    <p:sldId id="314" r:id="rId7"/>
    <p:sldId id="2147308084" r:id="rId8"/>
    <p:sldId id="2147308085" r:id="rId9"/>
    <p:sldId id="2147308090" r:id="rId10"/>
    <p:sldId id="2147308091" r:id="rId11"/>
    <p:sldId id="2147308093" r:id="rId12"/>
    <p:sldId id="2147308094" r:id="rId13"/>
    <p:sldId id="2147308095" r:id="rId14"/>
    <p:sldId id="2147308086" r:id="rId15"/>
    <p:sldId id="2147308092" r:id="rId16"/>
    <p:sldId id="2147308087" r:id="rId17"/>
    <p:sldId id="2147308089" r:id="rId18"/>
  </p:sldIdLst>
  <p:sldSz cx="14630400" cy="8229600"/>
  <p:notesSz cx="7772400" cy="141732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" userDrawn="1">
          <p15:clr>
            <a:srgbClr val="A4A3A4"/>
          </p15:clr>
        </p15:guide>
        <p15:guide id="2" orient="horz" pos="2592" userDrawn="1">
          <p15:clr>
            <a:srgbClr val="A4A3A4"/>
          </p15:clr>
        </p15:guide>
        <p15:guide id="3" orient="horz" pos="451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464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60249E"/>
    <a:srgbClr val="969696"/>
    <a:srgbClr val="63666A"/>
    <a:srgbClr val="F9F048"/>
    <a:srgbClr val="FFCD00"/>
    <a:srgbClr val="D9DF23"/>
    <a:srgbClr val="666666"/>
    <a:srgbClr val="330072"/>
    <a:srgbClr val="1870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95153" autoAdjust="0"/>
  </p:normalViewPr>
  <p:slideViewPr>
    <p:cSldViewPr snapToGrid="0" snapToObjects="1" showGuides="1">
      <p:cViewPr varScale="1">
        <p:scale>
          <a:sx n="67" d="100"/>
          <a:sy n="67" d="100"/>
        </p:scale>
        <p:origin x="106" y="62"/>
      </p:cViewPr>
      <p:guideLst>
        <p:guide orient="horz" pos="408"/>
        <p:guide orient="horz" pos="2592"/>
        <p:guide orient="horz" pos="451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napToObjects="1" showGuides="1">
      <p:cViewPr varScale="1">
        <p:scale>
          <a:sx n="56" d="100"/>
          <a:sy n="56" d="100"/>
        </p:scale>
        <p:origin x="3936" y="102"/>
      </p:cViewPr>
      <p:guideLst>
        <p:guide orient="horz" pos="4464"/>
        <p:guide pos="24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/>
          <a:lstStyle>
            <a:lvl1pPr algn="l">
              <a:defRPr sz="16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l">
              <a:defRPr sz="16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02561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r">
              <a:defRPr sz="16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/>
          <a:lstStyle>
            <a:lvl1pPr algn="l">
              <a:defRPr sz="16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561" y="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/>
          <a:lstStyle>
            <a:lvl1pPr algn="r">
              <a:defRPr sz="16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838200" y="1063625"/>
            <a:ext cx="9448800" cy="53149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5401" tIns="62700" rIns="125401" bIns="6270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31800" y="6732270"/>
            <a:ext cx="6908800" cy="637794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l">
              <a:defRPr sz="16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561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r">
              <a:defRPr sz="16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499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987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eliver Excellenc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6B86D8E4-D42C-4BA4-8C3D-EE6E0354EA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77" y="0"/>
            <a:ext cx="14626846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Graphic 45">
            <a:extLst>
              <a:ext uri="{FF2B5EF4-FFF2-40B4-BE49-F238E27FC236}">
                <a16:creationId xmlns:a16="http://schemas.microsoft.com/office/drawing/2014/main" id="{D07C659E-3F10-46E2-9676-61137FD938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8975" y="685801"/>
            <a:ext cx="1430092" cy="781050"/>
          </a:xfrm>
          <a:prstGeom prst="rect">
            <a:avLst/>
          </a:prstGeom>
        </p:spPr>
      </p:pic>
      <p:sp>
        <p:nvSpPr>
          <p:cNvPr id="47" name="Title 1">
            <a:extLst>
              <a:ext uri="{FF2B5EF4-FFF2-40B4-BE49-F238E27FC236}">
                <a16:creationId xmlns:a16="http://schemas.microsoft.com/office/drawing/2014/main" id="{0131F459-E553-4CE6-92F0-91E2F09BA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1" y="2781300"/>
            <a:ext cx="4858326" cy="2545080"/>
          </a:xfrm>
        </p:spPr>
        <p:txBody>
          <a:bodyPr anchor="ctr" anchorCtr="0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00FE735E-E3CF-4086-AF37-051864E15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401" y="5494020"/>
            <a:ext cx="4858326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9" name="Footer Placeholder 4">
            <a:extLst>
              <a:ext uri="{FF2B5EF4-FFF2-40B4-BE49-F238E27FC236}">
                <a16:creationId xmlns:a16="http://schemas.microsoft.com/office/drawing/2014/main" id="{C589DB86-4B07-4158-9A0E-2A50E747053D}"/>
              </a:ext>
            </a:extLst>
          </p:cNvPr>
          <p:cNvSpPr txBox="1">
            <a:spLocks/>
          </p:cNvSpPr>
          <p:nvPr userDrawn="1"/>
        </p:nvSpPr>
        <p:spPr>
          <a:xfrm>
            <a:off x="685779" y="7688991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tx1"/>
                </a:solidFill>
              </a:rPr>
              <a:t>© 2021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5127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June 6, 2023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© 2021 DXC Technology Company. All rights reserved.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C091593C-4446-42A7-AA75-762280E3CD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5400">
                <a:solidFill>
                  <a:schemeClr val="accent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June 6, 2023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2021 DXC Technology Company. All rights reserved.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DE47D048-F78A-4D25-83CC-A1FB3F93EB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61481"/>
            <a:ext cx="2468880" cy="279976"/>
          </a:xfrm>
          <a:prstGeom prst="rect">
            <a:avLst/>
          </a:prstGeom>
        </p:spPr>
      </p:pic>
      <p:sp>
        <p:nvSpPr>
          <p:cNvPr id="46" name="Text Box 115">
            <a:extLst>
              <a:ext uri="{FF2B5EF4-FFF2-40B4-BE49-F238E27FC236}">
                <a16:creationId xmlns:a16="http://schemas.microsoft.com/office/drawing/2014/main" id="{BAAC8F77-03DC-4B54-ABD4-487A7142E16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June 6, 2023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47" name="Text Box 115">
            <a:extLst>
              <a:ext uri="{FF2B5EF4-FFF2-40B4-BE49-F238E27FC236}">
                <a16:creationId xmlns:a16="http://schemas.microsoft.com/office/drawing/2014/main" id="{B207E4D1-23C4-49FF-8260-AC6970B95F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0" name="Footer Placeholder 4">
            <a:extLst>
              <a:ext uri="{FF2B5EF4-FFF2-40B4-BE49-F238E27FC236}">
                <a16:creationId xmlns:a16="http://schemas.microsoft.com/office/drawing/2014/main" id="{0C203C4F-2B7A-44AE-9CC5-974D0684C5F6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2021 DXC Technology Company. All rights reserved.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925DB904-DAE2-4F1E-A174-E29E8F7511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  <p:sp>
        <p:nvSpPr>
          <p:cNvPr id="56" name="Rectangle: Single Corner Rounded 55">
            <a:extLst>
              <a:ext uri="{FF2B5EF4-FFF2-40B4-BE49-F238E27FC236}">
                <a16:creationId xmlns:a16="http://schemas.microsoft.com/office/drawing/2014/main" id="{106C60A4-E521-4756-B4C4-7D4CE00E4F0A}"/>
              </a:ext>
            </a:extLst>
          </p:cNvPr>
          <p:cNvSpPr/>
          <p:nvPr userDrawn="1"/>
        </p:nvSpPr>
        <p:spPr>
          <a:xfrm>
            <a:off x="695325" y="2057398"/>
            <a:ext cx="11201400" cy="3200400"/>
          </a:xfrm>
          <a:prstGeom prst="round1Rect">
            <a:avLst>
              <a:gd name="adj" fmla="val 24915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083C3818-4368-434E-9D55-569CC18CE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0" y="2057400"/>
            <a:ext cx="9931400" cy="3200400"/>
          </a:xfrm>
        </p:spPr>
        <p:txBody>
          <a:bodyPr anchor="ctr" anchorCtr="0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A99EC16D-6BC6-4571-A314-8BE9BEF6F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400" y="5686106"/>
            <a:ext cx="993139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rgbClr val="63666F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2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: Single Corner Rounded 51">
            <a:extLst>
              <a:ext uri="{FF2B5EF4-FFF2-40B4-BE49-F238E27FC236}">
                <a16:creationId xmlns:a16="http://schemas.microsoft.com/office/drawing/2014/main" id="{16D803CF-5C46-4998-BEA0-760D4BDFAA5E}"/>
              </a:ext>
            </a:extLst>
          </p:cNvPr>
          <p:cNvSpPr/>
          <p:nvPr userDrawn="1"/>
        </p:nvSpPr>
        <p:spPr>
          <a:xfrm>
            <a:off x="685800" y="639764"/>
            <a:ext cx="8314499" cy="6538910"/>
          </a:xfrm>
          <a:prstGeom prst="round1Rect">
            <a:avLst>
              <a:gd name="adj" fmla="val 17070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B8034992-7FB5-4D10-85B6-A1E0AA858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4985" y="2117489"/>
            <a:ext cx="7217229" cy="2545080"/>
          </a:xfrm>
        </p:spPr>
        <p:txBody>
          <a:bodyPr anchor="ctr" anchorCtr="0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95862D04-C327-4882-82FB-72E8CCD13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4985" y="4830209"/>
            <a:ext cx="721722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6" name="Text Box 115">
            <a:extLst>
              <a:ext uri="{FF2B5EF4-FFF2-40B4-BE49-F238E27FC236}">
                <a16:creationId xmlns:a16="http://schemas.microsoft.com/office/drawing/2014/main" id="{B7410DDF-33B2-4E49-9D88-0AEC09F35B0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June 6, 2023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50" name="Text Box 115">
            <a:extLst>
              <a:ext uri="{FF2B5EF4-FFF2-40B4-BE49-F238E27FC236}">
                <a16:creationId xmlns:a16="http://schemas.microsoft.com/office/drawing/2014/main" id="{56CCFE87-E52F-4030-93DB-4F8A10CB8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4A9D77DB-7015-4991-83C8-36A24B782AF8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2021 DXC Technology Company. All rights reserved.</a:t>
            </a: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082CA323-F067-4A36-86B4-C9C89385A4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61481"/>
            <a:ext cx="2468880" cy="279976"/>
          </a:xfrm>
          <a:prstGeom prst="rect">
            <a:avLst/>
          </a:prstGeom>
        </p:spPr>
      </p:pic>
      <p:sp>
        <p:nvSpPr>
          <p:cNvPr id="54" name="Text Box 115">
            <a:extLst>
              <a:ext uri="{FF2B5EF4-FFF2-40B4-BE49-F238E27FC236}">
                <a16:creationId xmlns:a16="http://schemas.microsoft.com/office/drawing/2014/main" id="{7AE31F7D-644F-46E4-8808-DC117CACC5F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June 6, 2023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55" name="Text Box 115">
            <a:extLst>
              <a:ext uri="{FF2B5EF4-FFF2-40B4-BE49-F238E27FC236}">
                <a16:creationId xmlns:a16="http://schemas.microsoft.com/office/drawing/2014/main" id="{95D42EA8-C373-4F2E-A7AA-89495E86AEA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6" name="Footer Placeholder 4">
            <a:extLst>
              <a:ext uri="{FF2B5EF4-FFF2-40B4-BE49-F238E27FC236}">
                <a16:creationId xmlns:a16="http://schemas.microsoft.com/office/drawing/2014/main" id="{3C5384D2-BCF3-4CDD-90BA-C6DDDAC0C3E0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2021 DXC Technology Company. All rights reserved.</a:t>
            </a:r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329D370C-B3C9-49CC-A16E-95762D2349B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6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June 6, 2023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2021 DXC Technology Company. All rights reserved.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DE47D048-F78A-4D25-83CC-A1FB3F93EB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61481"/>
            <a:ext cx="2468880" cy="279976"/>
          </a:xfrm>
          <a:prstGeom prst="rect">
            <a:avLst/>
          </a:prstGeom>
        </p:spPr>
      </p:pic>
      <p:sp>
        <p:nvSpPr>
          <p:cNvPr id="46" name="Text Box 115">
            <a:extLst>
              <a:ext uri="{FF2B5EF4-FFF2-40B4-BE49-F238E27FC236}">
                <a16:creationId xmlns:a16="http://schemas.microsoft.com/office/drawing/2014/main" id="{BAAC8F77-03DC-4B54-ABD4-487A7142E16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June 6, 2023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47" name="Text Box 115">
            <a:extLst>
              <a:ext uri="{FF2B5EF4-FFF2-40B4-BE49-F238E27FC236}">
                <a16:creationId xmlns:a16="http://schemas.microsoft.com/office/drawing/2014/main" id="{B207E4D1-23C4-49FF-8260-AC6970B95F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0" name="Footer Placeholder 4">
            <a:extLst>
              <a:ext uri="{FF2B5EF4-FFF2-40B4-BE49-F238E27FC236}">
                <a16:creationId xmlns:a16="http://schemas.microsoft.com/office/drawing/2014/main" id="{0C203C4F-2B7A-44AE-9CC5-974D0684C5F6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2021 DXC Technology Company. All rights reserved.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925DB904-DAE2-4F1E-A174-E29E8F7511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  <p:sp>
        <p:nvSpPr>
          <p:cNvPr id="57" name="Title 1">
            <a:extLst>
              <a:ext uri="{FF2B5EF4-FFF2-40B4-BE49-F238E27FC236}">
                <a16:creationId xmlns:a16="http://schemas.microsoft.com/office/drawing/2014/main" id="{083C3818-4368-434E-9D55-569CC18CE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42164"/>
            <a:ext cx="10414000" cy="2229067"/>
          </a:xfrm>
        </p:spPr>
        <p:txBody>
          <a:bodyPr anchor="ctr" anchorCtr="0">
            <a:noAutofit/>
          </a:bodyPr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A99EC16D-6BC6-4571-A314-8BE9BEF6F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4620877"/>
            <a:ext cx="1041399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rgbClr val="63666F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29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June 6, 2023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2021 DXC Technology Company. All rights reserved.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A2BEF977-E587-4D30-B5BF-3E5AC49DEA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79053"/>
            <a:ext cx="2286000" cy="2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XC Log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tx1"/>
                </a:solidFill>
              </a:rPr>
              <a:t>© 2021 DXC Technology Company. All rights reserved.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04136C3-C0B2-4695-8464-42B084FBE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09034" y="2856891"/>
            <a:ext cx="4612331" cy="251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0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34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Purple Tab Shape 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Single Corner Rounded 43">
            <a:extLst>
              <a:ext uri="{FF2B5EF4-FFF2-40B4-BE49-F238E27FC236}">
                <a16:creationId xmlns:a16="http://schemas.microsoft.com/office/drawing/2014/main" id="{2C9C6690-9226-4F0C-A542-C330AFCC2AF3}"/>
              </a:ext>
            </a:extLst>
          </p:cNvPr>
          <p:cNvSpPr/>
          <p:nvPr userDrawn="1"/>
        </p:nvSpPr>
        <p:spPr>
          <a:xfrm>
            <a:off x="685802" y="2539999"/>
            <a:ext cx="8869678" cy="4996181"/>
          </a:xfrm>
          <a:prstGeom prst="round1Rect">
            <a:avLst>
              <a:gd name="adj" fmla="val 22528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32FF021F-9D63-4AEC-B29B-F9D3753BE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0" y="3105150"/>
            <a:ext cx="7353431" cy="2256367"/>
          </a:xfrm>
        </p:spPr>
        <p:txBody>
          <a:bodyPr anchor="ctr" anchorCtr="0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D9BF61BC-E8BB-4C55-B47E-8C398FC20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401" y="5741670"/>
            <a:ext cx="735343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07C659E-3F10-46E2-9676-61137FD938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975" y="685801"/>
            <a:ext cx="1430092" cy="781050"/>
          </a:xfrm>
          <a:prstGeom prst="rect">
            <a:avLst/>
          </a:prstGeom>
        </p:spPr>
      </p:pic>
      <p:sp>
        <p:nvSpPr>
          <p:cNvPr id="47" name="Footer Placeholder 4">
            <a:extLst>
              <a:ext uri="{FF2B5EF4-FFF2-40B4-BE49-F238E27FC236}">
                <a16:creationId xmlns:a16="http://schemas.microsoft.com/office/drawing/2014/main" id="{DBDF535B-3840-4291-8B0B-E0FCD28F794B}"/>
              </a:ext>
            </a:extLst>
          </p:cNvPr>
          <p:cNvSpPr txBox="1">
            <a:spLocks/>
          </p:cNvSpPr>
          <p:nvPr userDrawn="1"/>
        </p:nvSpPr>
        <p:spPr>
          <a:xfrm>
            <a:off x="685779" y="7688991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/>
              <a:t>© 2021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40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Purple Tab Shape 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Single Corner Rounded 43">
            <a:extLst>
              <a:ext uri="{FF2B5EF4-FFF2-40B4-BE49-F238E27FC236}">
                <a16:creationId xmlns:a16="http://schemas.microsoft.com/office/drawing/2014/main" id="{2C9C6690-9226-4F0C-A542-C330AFCC2AF3}"/>
              </a:ext>
            </a:extLst>
          </p:cNvPr>
          <p:cNvSpPr/>
          <p:nvPr userDrawn="1"/>
        </p:nvSpPr>
        <p:spPr>
          <a:xfrm>
            <a:off x="685802" y="2539999"/>
            <a:ext cx="6629396" cy="4996181"/>
          </a:xfrm>
          <a:prstGeom prst="round1Rect">
            <a:avLst>
              <a:gd name="adj" fmla="val 18188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32FF021F-9D63-4AEC-B29B-F9D3753BE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0" y="3105150"/>
            <a:ext cx="5609471" cy="2256367"/>
          </a:xfrm>
        </p:spPr>
        <p:txBody>
          <a:bodyPr anchor="ctr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D9BF61BC-E8BB-4C55-B47E-8C398FC20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401" y="5741670"/>
            <a:ext cx="560947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07C659E-3F10-46E2-9676-61137FD938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975" y="685801"/>
            <a:ext cx="1430092" cy="781050"/>
          </a:xfrm>
          <a:prstGeom prst="rect">
            <a:avLst/>
          </a:prstGeom>
        </p:spPr>
      </p:pic>
      <p:sp>
        <p:nvSpPr>
          <p:cNvPr id="47" name="Footer Placeholder 4">
            <a:extLst>
              <a:ext uri="{FF2B5EF4-FFF2-40B4-BE49-F238E27FC236}">
                <a16:creationId xmlns:a16="http://schemas.microsoft.com/office/drawing/2014/main" id="{DBDF535B-3840-4291-8B0B-E0FCD28F794B}"/>
              </a:ext>
            </a:extLst>
          </p:cNvPr>
          <p:cNvSpPr txBox="1">
            <a:spLocks/>
          </p:cNvSpPr>
          <p:nvPr userDrawn="1"/>
        </p:nvSpPr>
        <p:spPr>
          <a:xfrm>
            <a:off x="685779" y="7688991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/>
              <a:t>© 2021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6878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Purple Tab Shape 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Single Corner Rounded 43">
            <a:extLst>
              <a:ext uri="{FF2B5EF4-FFF2-40B4-BE49-F238E27FC236}">
                <a16:creationId xmlns:a16="http://schemas.microsoft.com/office/drawing/2014/main" id="{2C9C6690-9226-4F0C-A542-C330AFCC2AF3}"/>
              </a:ext>
            </a:extLst>
          </p:cNvPr>
          <p:cNvSpPr/>
          <p:nvPr userDrawn="1"/>
        </p:nvSpPr>
        <p:spPr>
          <a:xfrm>
            <a:off x="685800" y="2057400"/>
            <a:ext cx="11201400" cy="3200400"/>
          </a:xfrm>
          <a:prstGeom prst="round1Rect">
            <a:avLst>
              <a:gd name="adj" fmla="val 28348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32FF021F-9D63-4AEC-B29B-F9D3753BE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399" y="2057401"/>
            <a:ext cx="9931400" cy="3181087"/>
          </a:xfrm>
        </p:spPr>
        <p:txBody>
          <a:bodyPr anchor="ctr" anchorCtr="0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D9BF61BC-E8BB-4C55-B47E-8C398FC20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399" y="5678701"/>
            <a:ext cx="993139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rgbClr val="63666F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07C659E-3F10-46E2-9676-61137FD938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975" y="685801"/>
            <a:ext cx="1430092" cy="781050"/>
          </a:xfrm>
          <a:prstGeom prst="rect">
            <a:avLst/>
          </a:prstGeom>
        </p:spPr>
      </p:pic>
      <p:sp>
        <p:nvSpPr>
          <p:cNvPr id="47" name="Footer Placeholder 4">
            <a:extLst>
              <a:ext uri="{FF2B5EF4-FFF2-40B4-BE49-F238E27FC236}">
                <a16:creationId xmlns:a16="http://schemas.microsoft.com/office/drawing/2014/main" id="{8FA06BFD-1B3E-4443-BC83-270655A0F2CF}"/>
              </a:ext>
            </a:extLst>
          </p:cNvPr>
          <p:cNvSpPr txBox="1">
            <a:spLocks/>
          </p:cNvSpPr>
          <p:nvPr userDrawn="1"/>
        </p:nvSpPr>
        <p:spPr>
          <a:xfrm>
            <a:off x="685779" y="7688991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/>
              <a:t>© 2021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5116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w/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39763"/>
            <a:ext cx="10660075" cy="141763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91994B2C-2165-46A4-99A0-7921C65A1197}"/>
              </a:ext>
            </a:extLst>
          </p:cNvPr>
          <p:cNvSpPr/>
          <p:nvPr userDrawn="1"/>
        </p:nvSpPr>
        <p:spPr>
          <a:xfrm rot="10800000">
            <a:off x="11477625" y="-3"/>
            <a:ext cx="3152768" cy="776048"/>
          </a:xfrm>
          <a:prstGeom prst="round1Rect">
            <a:avLst>
              <a:gd name="adj" fmla="val 39716"/>
            </a:avLst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2A6A47-BB63-437D-9497-6B68158905D8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715750" y="1"/>
            <a:ext cx="2601384" cy="776046"/>
          </a:xfrm>
        </p:spPr>
        <p:txBody>
          <a:bodyPr anchor="ctr" anchorCtr="0">
            <a:norm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 marL="457200" indent="-228600">
              <a:buFont typeface="Arial" pitchFamily="34" charset="0"/>
              <a:buChar char="–"/>
              <a:defRPr sz="1400"/>
            </a:lvl4pPr>
            <a:lvl5pPr marL="685800" indent="-228600">
              <a:buFont typeface="Arial" pitchFamily="34" charset="0"/>
              <a:buChar char="–"/>
              <a:defRPr sz="1400"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</p:spTree>
    <p:extLst>
      <p:ext uri="{BB962C8B-B14F-4D97-AF65-F5344CB8AC3E}">
        <p14:creationId xmlns:p14="http://schemas.microsoft.com/office/powerpoint/2010/main" val="155675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 b="0"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 b="0"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 b="0"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 b="0"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 b="0"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799" y="2057399"/>
            <a:ext cx="13258799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June 6, 2023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2021 DXC Technology Company. All rights reserved.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B6FF065E-2B34-4360-B045-0F02C20A28BE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3" r:id="rId2"/>
    <p:sldLayoutId id="2147483838" r:id="rId3"/>
    <p:sldLayoutId id="2147483834" r:id="rId4"/>
    <p:sldLayoutId id="2147483659" r:id="rId5"/>
    <p:sldLayoutId id="2147483667" r:id="rId6"/>
    <p:sldLayoutId id="2147483650" r:id="rId7"/>
    <p:sldLayoutId id="2147483752" r:id="rId8"/>
    <p:sldLayoutId id="2147483666" r:id="rId9"/>
    <p:sldLayoutId id="2147483652" r:id="rId10"/>
    <p:sldLayoutId id="2147483660" r:id="rId11"/>
    <p:sldLayoutId id="2147483662" r:id="rId12"/>
    <p:sldLayoutId id="2147483663" r:id="rId13"/>
    <p:sldLayoutId id="2147483835" r:id="rId14"/>
    <p:sldLayoutId id="2147483836" r:id="rId15"/>
    <p:sldLayoutId id="2147483837" r:id="rId16"/>
    <p:sldLayoutId id="2147483655" r:id="rId17"/>
    <p:sldLayoutId id="2147483692" r:id="rId18"/>
    <p:sldLayoutId id="2147483839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实习报告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19037" y="6054911"/>
            <a:ext cx="9931399" cy="914400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2023/06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朱赫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97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45F6-4764-451F-B1E8-0A765B6C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实习工作总结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CCDA43-CFB1-4D36-87AC-9D0967782FAB}"/>
              </a:ext>
            </a:extLst>
          </p:cNvPr>
          <p:cNvSpPr txBox="1"/>
          <p:nvPr/>
        </p:nvSpPr>
        <p:spPr>
          <a:xfrm>
            <a:off x="1197164" y="2359682"/>
            <a:ext cx="11546958" cy="841236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86910D-FC35-4214-BC74-5B4E01076120}"/>
              </a:ext>
            </a:extLst>
          </p:cNvPr>
          <p:cNvSpPr txBox="1"/>
          <p:nvPr/>
        </p:nvSpPr>
        <p:spPr>
          <a:xfrm>
            <a:off x="1197164" y="2057398"/>
            <a:ext cx="11546958" cy="3156228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R3-1909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（续）</a:t>
            </a: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需求（改修点）：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在之间的测试过程中，发现了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bug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，需要修改请求端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格式并修改接收端代码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任务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：尝试在本地修改代码改变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格式，写测试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后进行测试。在本地环境测试完成，开发人员将应用部署到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Azure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上后，进行黑盒测试，验证程序是否能跑通</a:t>
            </a: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行动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：在测试阶段，发现问题后解决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结果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：规定期限内完成自己的任务，了解了项目中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Azure Batch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相关代码、处理流程以及请求格式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17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45F6-4764-451F-B1E8-0A765B6C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实习期间个人成长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4" name="Group 15">
            <a:extLst>
              <a:ext uri="{FF2B5EF4-FFF2-40B4-BE49-F238E27FC236}">
                <a16:creationId xmlns:a16="http://schemas.microsoft.com/office/drawing/2014/main" id="{E48051B0-A5BC-4C25-852B-16030B215659}"/>
              </a:ext>
            </a:extLst>
          </p:cNvPr>
          <p:cNvGrpSpPr/>
          <p:nvPr/>
        </p:nvGrpSpPr>
        <p:grpSpPr>
          <a:xfrm>
            <a:off x="685795" y="1620847"/>
            <a:ext cx="13104627" cy="1757054"/>
            <a:chOff x="685799" y="2147627"/>
            <a:chExt cx="12373986" cy="141439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123D810-91E4-4EE0-AC47-693BCC8BF45B}"/>
                </a:ext>
              </a:extLst>
            </p:cNvPr>
            <p:cNvSpPr/>
            <p:nvPr/>
          </p:nvSpPr>
          <p:spPr>
            <a:xfrm>
              <a:off x="685801" y="2520064"/>
              <a:ext cx="12373984" cy="10419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indent="-502920">
                <a:lnSpc>
                  <a:spcPct val="2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可以基本的听、说、读、写，在项目中学会了很多软件开发相关的日语词汇，可以看懂日语手顺以及式样书内容，能独立书写部分内容。</a:t>
              </a:r>
              <a:endParaRPr 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" name="Rectangle: Top Corners One Rounded and One Snipped 6">
              <a:extLst>
                <a:ext uri="{FF2B5EF4-FFF2-40B4-BE49-F238E27FC236}">
                  <a16:creationId xmlns:a16="http://schemas.microsoft.com/office/drawing/2014/main" id="{D5AC57B7-9B80-4DDE-A790-6620EB501B8B}"/>
                </a:ext>
              </a:extLst>
            </p:cNvPr>
            <p:cNvSpPr/>
            <p:nvPr/>
          </p:nvSpPr>
          <p:spPr>
            <a:xfrm>
              <a:off x="685799" y="2147627"/>
              <a:ext cx="1400548" cy="372436"/>
            </a:xfrm>
            <a:prstGeom prst="snipRoundRect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日语</a:t>
              </a:r>
              <a:endPara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endPara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" name="Rectangle: Top Corners One Rounded and One Snipped 13">
              <a:extLst>
                <a:ext uri="{FF2B5EF4-FFF2-40B4-BE49-F238E27FC236}">
                  <a16:creationId xmlns:a16="http://schemas.microsoft.com/office/drawing/2014/main" id="{657760E0-80FE-4C6B-BE19-1D0261812122}"/>
                </a:ext>
              </a:extLst>
            </p:cNvPr>
            <p:cNvSpPr/>
            <p:nvPr/>
          </p:nvSpPr>
          <p:spPr>
            <a:xfrm>
              <a:off x="2086347" y="2147627"/>
              <a:ext cx="1507573" cy="372437"/>
            </a:xfrm>
            <a:prstGeom prst="snip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技术</a:t>
              </a:r>
              <a:endPara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8" name="Group 16">
            <a:extLst>
              <a:ext uri="{FF2B5EF4-FFF2-40B4-BE49-F238E27FC236}">
                <a16:creationId xmlns:a16="http://schemas.microsoft.com/office/drawing/2014/main" id="{D9631CF8-9394-486D-BDC0-94C79C71FFC1}"/>
              </a:ext>
            </a:extLst>
          </p:cNvPr>
          <p:cNvGrpSpPr/>
          <p:nvPr/>
        </p:nvGrpSpPr>
        <p:grpSpPr>
          <a:xfrm>
            <a:off x="685797" y="3712668"/>
            <a:ext cx="13104628" cy="3688591"/>
            <a:chOff x="685800" y="5027846"/>
            <a:chExt cx="13104628" cy="263359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B805E29B-2E99-4700-BDB1-CD426AE85A6D}"/>
                </a:ext>
              </a:extLst>
            </p:cNvPr>
            <p:cNvSpPr/>
            <p:nvPr/>
          </p:nvSpPr>
          <p:spPr>
            <a:xfrm>
              <a:off x="685801" y="5362494"/>
              <a:ext cx="13104627" cy="22989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2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对</a:t>
              </a:r>
              <a:r>
                <a:rPr lang="en-US" altLang="zh-CN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JAVA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、</a:t>
              </a:r>
              <a:r>
                <a:rPr lang="en-US" altLang="zh-CN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C#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等语言掌握更加透彻，可以独立编写程序，遇到问题能够快速找出原因并解决。</a:t>
              </a:r>
              <a:endParaRPr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>
                <a:lnSpc>
                  <a:spcPct val="2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在项目中学习了</a:t>
              </a:r>
              <a:r>
                <a:rPr lang="en-US" altLang="zh-CN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Azure Batch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、</a:t>
              </a:r>
              <a:r>
                <a:rPr lang="en-US" altLang="zh-CN" sz="2000" dirty="0" err="1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KeyValue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、</a:t>
              </a:r>
              <a:r>
                <a:rPr lang="en-US" altLang="zh-CN" sz="2000" dirty="0" err="1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AzureFunction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等等云相关的以前未接触到的领域。</a:t>
              </a:r>
              <a:endParaRPr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>
                <a:lnSpc>
                  <a:spcPct val="2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培训过程中学会了</a:t>
              </a:r>
              <a:r>
                <a:rPr lang="en-US" altLang="zh-CN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SSM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框架、</a:t>
              </a:r>
              <a:r>
                <a:rPr lang="en-US" altLang="zh-CN" sz="2000" dirty="0" err="1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.Net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等等</a:t>
              </a:r>
              <a:r>
                <a:rPr lang="en-US" altLang="zh-CN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Web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程序开发相关技术。</a:t>
              </a:r>
              <a:endParaRPr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>
                <a:lnSpc>
                  <a:spcPct val="2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在理解技术难点时，比以前更加快速，独立编写程序时，思考维度更广，能多维度的考虑程序潜在漏洞。</a:t>
              </a:r>
              <a:endParaRPr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>
                <a:lnSpc>
                  <a:spcPct val="2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对</a:t>
              </a:r>
              <a:r>
                <a:rPr lang="en-US" altLang="zh-CN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语言的编译以及</a:t>
              </a:r>
              <a:r>
                <a:rPr lang="en-US" altLang="zh-CN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Linux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系统更加熟悉。</a:t>
              </a:r>
              <a:endParaRPr 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28600" lvl="1" indent="0">
                <a:buNone/>
              </a:pPr>
              <a:endParaRPr 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" name="Rectangle: Top Corners One Rounded and One Snipped 10">
              <a:extLst>
                <a:ext uri="{FF2B5EF4-FFF2-40B4-BE49-F238E27FC236}">
                  <a16:creationId xmlns:a16="http://schemas.microsoft.com/office/drawing/2014/main" id="{25972FFB-1B8E-414F-A56F-B83FD127E2B4}"/>
                </a:ext>
              </a:extLst>
            </p:cNvPr>
            <p:cNvSpPr/>
            <p:nvPr/>
          </p:nvSpPr>
          <p:spPr>
            <a:xfrm>
              <a:off x="685800" y="5027846"/>
              <a:ext cx="1483243" cy="334647"/>
            </a:xfrm>
            <a:prstGeom prst="snip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日语</a:t>
              </a:r>
              <a:endPara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1" name="Rectangle: Top Corners One Rounded and One Snipped 14">
              <a:extLst>
                <a:ext uri="{FF2B5EF4-FFF2-40B4-BE49-F238E27FC236}">
                  <a16:creationId xmlns:a16="http://schemas.microsoft.com/office/drawing/2014/main" id="{CCC31C03-ECC8-4A55-A0FB-ECFCC2648E7C}"/>
                </a:ext>
              </a:extLst>
            </p:cNvPr>
            <p:cNvSpPr/>
            <p:nvPr/>
          </p:nvSpPr>
          <p:spPr>
            <a:xfrm>
              <a:off x="2169043" y="5027846"/>
              <a:ext cx="1596591" cy="338962"/>
            </a:xfrm>
            <a:prstGeom prst="snipRoundRect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技术</a:t>
              </a:r>
              <a:endPara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6" name="Rectangle: Top Corners One Rounded and One Snipped 13">
            <a:extLst>
              <a:ext uri="{FF2B5EF4-FFF2-40B4-BE49-F238E27FC236}">
                <a16:creationId xmlns:a16="http://schemas.microsoft.com/office/drawing/2014/main" id="{936CC749-E889-4038-9CE2-5E2503AF1FC3}"/>
              </a:ext>
            </a:extLst>
          </p:cNvPr>
          <p:cNvSpPr/>
          <p:nvPr/>
        </p:nvSpPr>
        <p:spPr>
          <a:xfrm>
            <a:off x="3765631" y="1620846"/>
            <a:ext cx="1690864" cy="462665"/>
          </a:xfrm>
          <a:prstGeom prst="snipRound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工作能力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Rectangle: Top Corners One Rounded and One Snipped 13">
            <a:extLst>
              <a:ext uri="{FF2B5EF4-FFF2-40B4-BE49-F238E27FC236}">
                <a16:creationId xmlns:a16="http://schemas.microsoft.com/office/drawing/2014/main" id="{CCA56BE8-395C-4AEA-B6A4-40D7FCC3B2BD}"/>
              </a:ext>
            </a:extLst>
          </p:cNvPr>
          <p:cNvSpPr/>
          <p:nvPr/>
        </p:nvSpPr>
        <p:spPr>
          <a:xfrm>
            <a:off x="3765631" y="3712669"/>
            <a:ext cx="1690864" cy="474748"/>
          </a:xfrm>
          <a:prstGeom prst="snipRound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工作能力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742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45F6-4764-451F-B1E8-0A765B6C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实习期间个人成长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8" name="Group 16">
            <a:extLst>
              <a:ext uri="{FF2B5EF4-FFF2-40B4-BE49-F238E27FC236}">
                <a16:creationId xmlns:a16="http://schemas.microsoft.com/office/drawing/2014/main" id="{D9631CF8-9394-486D-BDC0-94C79C71FFC1}"/>
              </a:ext>
            </a:extLst>
          </p:cNvPr>
          <p:cNvGrpSpPr/>
          <p:nvPr/>
        </p:nvGrpSpPr>
        <p:grpSpPr>
          <a:xfrm>
            <a:off x="839972" y="2057398"/>
            <a:ext cx="13104627" cy="3773247"/>
            <a:chOff x="685800" y="5027846"/>
            <a:chExt cx="13104627" cy="269403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B805E29B-2E99-4700-BDB1-CD426AE85A6D}"/>
                </a:ext>
              </a:extLst>
            </p:cNvPr>
            <p:cNvSpPr/>
            <p:nvPr/>
          </p:nvSpPr>
          <p:spPr>
            <a:xfrm>
              <a:off x="685800" y="5366809"/>
              <a:ext cx="13104627" cy="2355071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228600" lvl="1" indent="0">
                <a:lnSpc>
                  <a:spcPct val="200000"/>
                </a:lnSpc>
                <a:buNone/>
              </a:pP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理解了对日软件工作的流程，在处理工作内容方面越来越顺利。</a:t>
              </a:r>
              <a:endParaRPr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28600" lvl="1" indent="0">
                <a:lnSpc>
                  <a:spcPct val="200000"/>
                </a:lnSpc>
                <a:buNone/>
              </a:pP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更快的进行测试、改修工作，熟练掌握了</a:t>
              </a:r>
              <a:r>
                <a:rPr lang="en-US" altLang="zh-CN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Debug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测试工作，能够更快的找出问题点并向上反馈。</a:t>
              </a:r>
              <a:endParaRPr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28600" lvl="1" indent="0">
                <a:lnSpc>
                  <a:spcPct val="200000"/>
                </a:lnSpc>
                <a:buNone/>
              </a:pP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对</a:t>
              </a:r>
              <a:r>
                <a:rPr lang="en-US" altLang="zh-CN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CW6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项目系统更加熟悉，包括业务流程、数据库结构、各个页面跳转以及工作流程。</a:t>
              </a:r>
              <a:endParaRPr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28600" lvl="1" indent="0">
                <a:lnSpc>
                  <a:spcPct val="200000"/>
                </a:lnSpc>
                <a:buNone/>
              </a:pP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跟着导师学习到了好的工作习惯以及好的编程思想。</a:t>
              </a:r>
              <a:endParaRPr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28600" lvl="1" indent="0">
                <a:lnSpc>
                  <a:spcPct val="150000"/>
                </a:lnSpc>
                <a:buNone/>
              </a:pPr>
              <a:endParaRPr 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" name="Rectangle: Top Corners One Rounded and One Snipped 10">
              <a:extLst>
                <a:ext uri="{FF2B5EF4-FFF2-40B4-BE49-F238E27FC236}">
                  <a16:creationId xmlns:a16="http://schemas.microsoft.com/office/drawing/2014/main" id="{25972FFB-1B8E-414F-A56F-B83FD127E2B4}"/>
                </a:ext>
              </a:extLst>
            </p:cNvPr>
            <p:cNvSpPr/>
            <p:nvPr/>
          </p:nvSpPr>
          <p:spPr>
            <a:xfrm>
              <a:off x="685800" y="5027846"/>
              <a:ext cx="1483243" cy="334647"/>
            </a:xfrm>
            <a:prstGeom prst="snip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日语</a:t>
              </a:r>
              <a:endPara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1" name="Rectangle: Top Corners One Rounded and One Snipped 14">
              <a:extLst>
                <a:ext uri="{FF2B5EF4-FFF2-40B4-BE49-F238E27FC236}">
                  <a16:creationId xmlns:a16="http://schemas.microsoft.com/office/drawing/2014/main" id="{CCC31C03-ECC8-4A55-A0FB-ECFCC2648E7C}"/>
                </a:ext>
              </a:extLst>
            </p:cNvPr>
            <p:cNvSpPr/>
            <p:nvPr/>
          </p:nvSpPr>
          <p:spPr>
            <a:xfrm>
              <a:off x="3859907" y="5027847"/>
              <a:ext cx="1596591" cy="338962"/>
            </a:xfrm>
            <a:prstGeom prst="snipRoundRect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工作能力</a:t>
              </a:r>
              <a:endPara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7" name="Rectangle: Top Corners One Rounded and One Snipped 13">
            <a:extLst>
              <a:ext uri="{FF2B5EF4-FFF2-40B4-BE49-F238E27FC236}">
                <a16:creationId xmlns:a16="http://schemas.microsoft.com/office/drawing/2014/main" id="{CCA56BE8-395C-4AEA-B6A4-40D7FCC3B2BD}"/>
              </a:ext>
            </a:extLst>
          </p:cNvPr>
          <p:cNvSpPr/>
          <p:nvPr/>
        </p:nvSpPr>
        <p:spPr>
          <a:xfrm>
            <a:off x="2323215" y="2057399"/>
            <a:ext cx="1690864" cy="474748"/>
          </a:xfrm>
          <a:prstGeom prst="snipRound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技术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344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45F6-4764-451F-B1E8-0A765B6C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目标和计划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" name="Straight Connector 4">
            <a:extLst>
              <a:ext uri="{FF2B5EF4-FFF2-40B4-BE49-F238E27FC236}">
                <a16:creationId xmlns:a16="http://schemas.microsoft.com/office/drawing/2014/main" id="{C40F9911-7C6C-4575-A129-FF62FABAB84F}"/>
              </a:ext>
            </a:extLst>
          </p:cNvPr>
          <p:cNvCxnSpPr>
            <a:cxnSpLocks/>
          </p:cNvCxnSpPr>
          <p:nvPr/>
        </p:nvCxnSpPr>
        <p:spPr>
          <a:xfrm>
            <a:off x="685800" y="2233348"/>
            <a:ext cx="3366834" cy="1"/>
          </a:xfrm>
          <a:prstGeom prst="line">
            <a:avLst/>
          </a:prstGeom>
          <a:ln w="31750" cap="sq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Straight Connector 5">
            <a:extLst>
              <a:ext uri="{FF2B5EF4-FFF2-40B4-BE49-F238E27FC236}">
                <a16:creationId xmlns:a16="http://schemas.microsoft.com/office/drawing/2014/main" id="{F36BC67F-2C95-4116-A6C5-B58F255576CB}"/>
              </a:ext>
            </a:extLst>
          </p:cNvPr>
          <p:cNvCxnSpPr>
            <a:cxnSpLocks/>
          </p:cNvCxnSpPr>
          <p:nvPr/>
        </p:nvCxnSpPr>
        <p:spPr>
          <a:xfrm flipV="1">
            <a:off x="4053701" y="1778265"/>
            <a:ext cx="591933" cy="455084"/>
          </a:xfrm>
          <a:prstGeom prst="line">
            <a:avLst/>
          </a:prstGeom>
          <a:ln w="31750" cap="sq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Straight Connector 11">
            <a:extLst>
              <a:ext uri="{FF2B5EF4-FFF2-40B4-BE49-F238E27FC236}">
                <a16:creationId xmlns:a16="http://schemas.microsoft.com/office/drawing/2014/main" id="{38550DDD-503E-4B35-ADFB-C00E0F955F09}"/>
              </a:ext>
            </a:extLst>
          </p:cNvPr>
          <p:cNvCxnSpPr>
            <a:cxnSpLocks/>
          </p:cNvCxnSpPr>
          <p:nvPr/>
        </p:nvCxnSpPr>
        <p:spPr>
          <a:xfrm>
            <a:off x="4645634" y="1778265"/>
            <a:ext cx="3701324" cy="27487"/>
          </a:xfrm>
          <a:prstGeom prst="line">
            <a:avLst/>
          </a:prstGeom>
          <a:ln w="31750" cap="sq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Straight Connector 14">
            <a:extLst>
              <a:ext uri="{FF2B5EF4-FFF2-40B4-BE49-F238E27FC236}">
                <a16:creationId xmlns:a16="http://schemas.microsoft.com/office/drawing/2014/main" id="{45788029-8231-4E8A-AB29-3CAB983CF820}"/>
              </a:ext>
            </a:extLst>
          </p:cNvPr>
          <p:cNvCxnSpPr>
            <a:cxnSpLocks/>
          </p:cNvCxnSpPr>
          <p:nvPr/>
        </p:nvCxnSpPr>
        <p:spPr>
          <a:xfrm flipV="1">
            <a:off x="8376025" y="1335199"/>
            <a:ext cx="591933" cy="455084"/>
          </a:xfrm>
          <a:prstGeom prst="line">
            <a:avLst/>
          </a:prstGeom>
          <a:ln w="31750" cap="sq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TextBox 16">
            <a:extLst>
              <a:ext uri="{FF2B5EF4-FFF2-40B4-BE49-F238E27FC236}">
                <a16:creationId xmlns:a16="http://schemas.microsoft.com/office/drawing/2014/main" id="{B484AA26-3C61-474D-A888-CD36A3E57C8A}"/>
              </a:ext>
            </a:extLst>
          </p:cNvPr>
          <p:cNvSpPr txBox="1"/>
          <p:nvPr/>
        </p:nvSpPr>
        <p:spPr>
          <a:xfrm>
            <a:off x="1120385" y="1805752"/>
            <a:ext cx="2409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097280">
              <a:defRPr/>
            </a:pPr>
            <a:r>
              <a:rPr lang="zh-CN" altLang="en-US" sz="2000" b="1" kern="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短期计划（</a:t>
            </a:r>
            <a:r>
              <a:rPr lang="en-US" altLang="zh-CN" sz="2000" b="1" kern="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1-2</a:t>
            </a:r>
            <a:r>
              <a:rPr lang="zh-CN" altLang="en-US" sz="2000" b="1" kern="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年）</a:t>
            </a:r>
            <a:endParaRPr lang="en-US" altLang="zh-CN" sz="2000" b="1" kern="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TextBox 17">
            <a:extLst>
              <a:ext uri="{FF2B5EF4-FFF2-40B4-BE49-F238E27FC236}">
                <a16:creationId xmlns:a16="http://schemas.microsoft.com/office/drawing/2014/main" id="{EAF3DCE7-3EA0-4033-B44D-9BFBA523A576}"/>
              </a:ext>
            </a:extLst>
          </p:cNvPr>
          <p:cNvSpPr txBox="1"/>
          <p:nvPr/>
        </p:nvSpPr>
        <p:spPr>
          <a:xfrm>
            <a:off x="4977098" y="1331410"/>
            <a:ext cx="2409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097280">
              <a:defRPr/>
            </a:pPr>
            <a:r>
              <a:rPr lang="zh-CN" altLang="en-US" sz="2000" b="1" kern="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中期计划（</a:t>
            </a:r>
            <a:r>
              <a:rPr lang="en-US" altLang="zh-CN" sz="2000" b="1" kern="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3-5</a:t>
            </a:r>
            <a:r>
              <a:rPr lang="zh-CN" altLang="en-US" sz="2000" b="1" kern="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年）</a:t>
            </a:r>
            <a:endParaRPr lang="en-US" sz="2000" b="1" kern="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TextBox 18">
            <a:extLst>
              <a:ext uri="{FF2B5EF4-FFF2-40B4-BE49-F238E27FC236}">
                <a16:creationId xmlns:a16="http://schemas.microsoft.com/office/drawing/2014/main" id="{F10F3B85-2F55-4AD2-AC6F-835A7193FA93}"/>
              </a:ext>
            </a:extLst>
          </p:cNvPr>
          <p:cNvSpPr txBox="1"/>
          <p:nvPr/>
        </p:nvSpPr>
        <p:spPr>
          <a:xfrm>
            <a:off x="9606208" y="948470"/>
            <a:ext cx="2568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097280">
              <a:defRPr/>
            </a:pPr>
            <a:r>
              <a:rPr lang="zh-CN" altLang="en-US" sz="2000" b="1" kern="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长期计划（</a:t>
            </a:r>
            <a:r>
              <a:rPr lang="en-US" altLang="zh-CN" sz="2000" b="1" kern="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5-10</a:t>
            </a:r>
            <a:r>
              <a:rPr lang="zh-CN" altLang="en-US" sz="2000" b="1" kern="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年）</a:t>
            </a:r>
            <a:endParaRPr lang="en-US" sz="2000" b="1" kern="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id="{C0617FDF-42F3-488D-893B-7158A13B0669}"/>
              </a:ext>
            </a:extLst>
          </p:cNvPr>
          <p:cNvCxnSpPr>
            <a:cxnSpLocks/>
          </p:cNvCxnSpPr>
          <p:nvPr/>
        </p:nvCxnSpPr>
        <p:spPr>
          <a:xfrm>
            <a:off x="4052634" y="2494060"/>
            <a:ext cx="0" cy="454236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0">
            <a:extLst>
              <a:ext uri="{FF2B5EF4-FFF2-40B4-BE49-F238E27FC236}">
                <a16:creationId xmlns:a16="http://schemas.microsoft.com/office/drawing/2014/main" id="{5271418C-1A96-414B-BB5B-B9373774D4C7}"/>
              </a:ext>
            </a:extLst>
          </p:cNvPr>
          <p:cNvCxnSpPr>
            <a:cxnSpLocks/>
          </p:cNvCxnSpPr>
          <p:nvPr/>
        </p:nvCxnSpPr>
        <p:spPr>
          <a:xfrm>
            <a:off x="8346958" y="2489829"/>
            <a:ext cx="0" cy="45465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1">
            <a:extLst>
              <a:ext uri="{FF2B5EF4-FFF2-40B4-BE49-F238E27FC236}">
                <a16:creationId xmlns:a16="http://schemas.microsoft.com/office/drawing/2014/main" id="{EE61D11B-EFE4-4671-8589-2CC671427B6E}"/>
              </a:ext>
            </a:extLst>
          </p:cNvPr>
          <p:cNvCxnSpPr>
            <a:cxnSpLocks/>
          </p:cNvCxnSpPr>
          <p:nvPr/>
        </p:nvCxnSpPr>
        <p:spPr>
          <a:xfrm>
            <a:off x="12783724" y="2497518"/>
            <a:ext cx="0" cy="453890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36">
            <a:extLst>
              <a:ext uri="{FF2B5EF4-FFF2-40B4-BE49-F238E27FC236}">
                <a16:creationId xmlns:a16="http://schemas.microsoft.com/office/drawing/2014/main" id="{3C1717FB-2AE6-49E3-A4F4-C77313CA5C61}"/>
              </a:ext>
            </a:extLst>
          </p:cNvPr>
          <p:cNvGrpSpPr/>
          <p:nvPr/>
        </p:nvGrpSpPr>
        <p:grpSpPr>
          <a:xfrm>
            <a:off x="8997025" y="876326"/>
            <a:ext cx="4407699" cy="472254"/>
            <a:chOff x="8997025" y="876326"/>
            <a:chExt cx="4407699" cy="472254"/>
          </a:xfrm>
        </p:grpSpPr>
        <p:cxnSp>
          <p:nvCxnSpPr>
            <p:cNvPr id="15" name="Straight Connector 15">
              <a:extLst>
                <a:ext uri="{FF2B5EF4-FFF2-40B4-BE49-F238E27FC236}">
                  <a16:creationId xmlns:a16="http://schemas.microsoft.com/office/drawing/2014/main" id="{CF8ED84F-927A-4165-B5CD-66349B2533B9}"/>
                </a:ext>
              </a:extLst>
            </p:cNvPr>
            <p:cNvCxnSpPr>
              <a:cxnSpLocks/>
            </p:cNvCxnSpPr>
            <p:nvPr/>
          </p:nvCxnSpPr>
          <p:spPr>
            <a:xfrm>
              <a:off x="8997025" y="1335199"/>
              <a:ext cx="3786699" cy="13381"/>
            </a:xfrm>
            <a:prstGeom prst="line">
              <a:avLst/>
            </a:prstGeom>
            <a:ln w="31750" cap="sq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Straight Connector 22">
              <a:extLst>
                <a:ext uri="{FF2B5EF4-FFF2-40B4-BE49-F238E27FC236}">
                  <a16:creationId xmlns:a16="http://schemas.microsoft.com/office/drawing/2014/main" id="{040621D8-27DB-4A22-B6DF-06EF9D6A62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12791" y="876326"/>
              <a:ext cx="591933" cy="455084"/>
            </a:xfrm>
            <a:prstGeom prst="line">
              <a:avLst/>
            </a:prstGeom>
            <a:ln w="31750" cap="sq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TextBox 6">
            <a:extLst>
              <a:ext uri="{FF2B5EF4-FFF2-40B4-BE49-F238E27FC236}">
                <a16:creationId xmlns:a16="http://schemas.microsoft.com/office/drawing/2014/main" id="{CD748CC1-0A35-4762-B36C-094A374F357A}"/>
              </a:ext>
            </a:extLst>
          </p:cNvPr>
          <p:cNvSpPr txBox="1"/>
          <p:nvPr/>
        </p:nvSpPr>
        <p:spPr>
          <a:xfrm>
            <a:off x="741668" y="2490247"/>
            <a:ext cx="3134561" cy="4924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121899" tIns="60950" rIns="121899" bIns="60950" rtlCol="0">
            <a:spAutoFit/>
          </a:bodyPr>
          <a:lstStyle/>
          <a:p>
            <a:r>
              <a:rPr lang="zh-CN" alt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语言</a:t>
            </a:r>
            <a:endParaRPr lang="en-US" altLang="zh-CN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在碎片化时间内多学习日语，在未来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1-2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年时间内通过日语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n2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考试</a:t>
            </a:r>
            <a:endParaRPr lang="en-US" altLang="zh-CN" sz="1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技术以及工作</a:t>
            </a:r>
            <a:endParaRPr lang="en-US" altLang="zh-CN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学精一门技术语言，并对计算机底层知识进行深度学习。</a:t>
            </a:r>
            <a:endParaRPr lang="en-US" altLang="zh-CN" sz="1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完成公司分配的</a:t>
            </a:r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工作，努力提升自己。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在主要使用的技术栈上深入学习和掌握，并关注最新趋势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 b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id="{3A76B175-4C5A-457E-ACB3-71AC69E001FD}"/>
              </a:ext>
            </a:extLst>
          </p:cNvPr>
          <p:cNvSpPr txBox="1"/>
          <p:nvPr/>
        </p:nvSpPr>
        <p:spPr>
          <a:xfrm>
            <a:off x="4163894" y="2497518"/>
            <a:ext cx="4036044" cy="4308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121899" tIns="60950" rIns="121899" bIns="60950" rtlCol="0">
            <a:spAutoFit/>
          </a:bodyPr>
          <a:lstStyle/>
          <a:p>
            <a:r>
              <a:rPr lang="zh-CN" alt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语言</a:t>
            </a:r>
            <a:endParaRPr lang="en-US" altLang="zh-CN" sz="1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日语程度达到可以与日本人进行无障碍言语沟通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技术以及工作</a:t>
            </a:r>
            <a:endParaRPr lang="en-US" altLang="zh-CN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对于新的技术方向，积极探索并学习，在新的技术领域不断拓展自己的知识面和技能，以便将来适应行业发展趋势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加强程序设计和团队协作软技能方面的能力。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 b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8E535B18-0E2D-4FA5-9D75-CA6DE7070DE2}"/>
              </a:ext>
            </a:extLst>
          </p:cNvPr>
          <p:cNvSpPr txBox="1"/>
          <p:nvPr/>
        </p:nvSpPr>
        <p:spPr>
          <a:xfrm>
            <a:off x="8523359" y="2494060"/>
            <a:ext cx="4114800" cy="2295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121899" tIns="60950" rIns="121899" bIns="6095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职业发展方向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结合自身兴趣和专业优势，积极探索深度前沿技术的研究和应用，或者在技术管理、项目管理等方面深耕细作。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具体要根据社会环境的变更以及行业的需求而定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9183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78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B5DD5AE-5D34-480F-9B34-38DD8DB0B34E}"/>
              </a:ext>
            </a:extLst>
          </p:cNvPr>
          <p:cNvSpPr txBox="1"/>
          <p:nvPr/>
        </p:nvSpPr>
        <p:spPr>
          <a:xfrm>
            <a:off x="878694" y="1011711"/>
            <a:ext cx="11887200" cy="1200308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模板说明</a:t>
            </a:r>
            <a:endParaRPr lang="en-US" altLang="zh-CN" sz="1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本模板仅作参考，可根据个人情况进行内容及格式的补充、删减及调整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报告内容繁简及顺序不限，但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Presentation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的时间请控制在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分钟以内，突出重点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EDD42A-F0D0-4148-81B2-D3B195F7A1ED}"/>
              </a:ext>
            </a:extLst>
          </p:cNvPr>
          <p:cNvSpPr txBox="1"/>
          <p:nvPr/>
        </p:nvSpPr>
        <p:spPr>
          <a:xfrm>
            <a:off x="878694" y="3015350"/>
            <a:ext cx="11887200" cy="2616081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内容说明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针对实习期间工作、个人成长进行总结和汇报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可参照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【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应届毕业生胜任力一览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】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，从自我评价、工作成果、个人成长、未来计划等方面进行阐述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1727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报告及陈述都请注意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STAR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原则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1727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实习期工作总结请关注个人担当内容、能力变化、所思所得、沉淀积累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1727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未来计划可从短期、中期，长期等角度考虑，近期目标应包含行动计划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1727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仅需切实经历和感受，暂不具备的可不写，暂没想好的可不写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664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【公众号：阿拉丁PPT】_1"/>
          <p:cNvGrpSpPr/>
          <p:nvPr/>
        </p:nvGrpSpPr>
        <p:grpSpPr>
          <a:xfrm>
            <a:off x="16310" y="4940281"/>
            <a:ext cx="14618971" cy="2400300"/>
            <a:chOff x="6350" y="1903413"/>
            <a:chExt cx="12182476" cy="2000250"/>
          </a:xfrm>
        </p:grpSpPr>
        <p:sp>
          <p:nvSpPr>
            <p:cNvPr id="50" name="Freeform 16"/>
            <p:cNvSpPr>
              <a:spLocks/>
            </p:cNvSpPr>
            <p:nvPr/>
          </p:nvSpPr>
          <p:spPr bwMode="auto">
            <a:xfrm>
              <a:off x="6350" y="2878138"/>
              <a:ext cx="6091238" cy="1025525"/>
            </a:xfrm>
            <a:custGeom>
              <a:avLst/>
              <a:gdLst>
                <a:gd name="T0" fmla="*/ 1920 w 1920"/>
                <a:gd name="T1" fmla="*/ 323 h 323"/>
                <a:gd name="T2" fmla="*/ 1209 w 1920"/>
                <a:gd name="T3" fmla="*/ 38 h 323"/>
                <a:gd name="T4" fmla="*/ 0 w 1920"/>
                <a:gd name="T5" fmla="*/ 8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0" h="323">
                  <a:moveTo>
                    <a:pt x="1920" y="323"/>
                  </a:moveTo>
                  <a:cubicBezTo>
                    <a:pt x="1742" y="142"/>
                    <a:pt x="1510" y="77"/>
                    <a:pt x="1209" y="38"/>
                  </a:cubicBezTo>
                  <a:cubicBezTo>
                    <a:pt x="928" y="2"/>
                    <a:pt x="495" y="0"/>
                    <a:pt x="0" y="86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456"/>
            </a:p>
          </p:txBody>
        </p:sp>
        <p:sp>
          <p:nvSpPr>
            <p:cNvPr id="51" name="Freeform 17"/>
            <p:cNvSpPr>
              <a:spLocks/>
            </p:cNvSpPr>
            <p:nvPr/>
          </p:nvSpPr>
          <p:spPr bwMode="auto">
            <a:xfrm>
              <a:off x="6350" y="3068638"/>
              <a:ext cx="6091238" cy="835025"/>
            </a:xfrm>
            <a:custGeom>
              <a:avLst/>
              <a:gdLst>
                <a:gd name="T0" fmla="*/ 1920 w 1920"/>
                <a:gd name="T1" fmla="*/ 263 h 263"/>
                <a:gd name="T2" fmla="*/ 1155 w 1920"/>
                <a:gd name="T3" fmla="*/ 28 h 263"/>
                <a:gd name="T4" fmla="*/ 0 w 1920"/>
                <a:gd name="T5" fmla="*/ 59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0" h="263">
                  <a:moveTo>
                    <a:pt x="1920" y="263"/>
                  </a:moveTo>
                  <a:cubicBezTo>
                    <a:pt x="1671" y="92"/>
                    <a:pt x="1458" y="53"/>
                    <a:pt x="1155" y="28"/>
                  </a:cubicBezTo>
                  <a:cubicBezTo>
                    <a:pt x="807" y="0"/>
                    <a:pt x="479" y="6"/>
                    <a:pt x="0" y="59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456"/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auto">
            <a:xfrm>
              <a:off x="6097588" y="3068638"/>
              <a:ext cx="6091238" cy="835025"/>
            </a:xfrm>
            <a:custGeom>
              <a:avLst/>
              <a:gdLst>
                <a:gd name="T0" fmla="*/ 0 w 1920"/>
                <a:gd name="T1" fmla="*/ 263 h 263"/>
                <a:gd name="T2" fmla="*/ 764 w 1920"/>
                <a:gd name="T3" fmla="*/ 28 h 263"/>
                <a:gd name="T4" fmla="*/ 1920 w 1920"/>
                <a:gd name="T5" fmla="*/ 59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0" h="263">
                  <a:moveTo>
                    <a:pt x="0" y="263"/>
                  </a:moveTo>
                  <a:cubicBezTo>
                    <a:pt x="249" y="92"/>
                    <a:pt x="462" y="53"/>
                    <a:pt x="764" y="28"/>
                  </a:cubicBezTo>
                  <a:cubicBezTo>
                    <a:pt x="1112" y="0"/>
                    <a:pt x="1441" y="6"/>
                    <a:pt x="1920" y="59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456"/>
            </a:p>
          </p:txBody>
        </p:sp>
        <p:sp>
          <p:nvSpPr>
            <p:cNvPr id="53" name="Freeform 19"/>
            <p:cNvSpPr>
              <a:spLocks/>
            </p:cNvSpPr>
            <p:nvPr/>
          </p:nvSpPr>
          <p:spPr bwMode="auto">
            <a:xfrm>
              <a:off x="346075" y="2484438"/>
              <a:ext cx="5751513" cy="1419225"/>
            </a:xfrm>
            <a:custGeom>
              <a:avLst/>
              <a:gdLst>
                <a:gd name="T0" fmla="*/ 1813 w 1813"/>
                <a:gd name="T1" fmla="*/ 447 h 447"/>
                <a:gd name="T2" fmla="*/ 1000 w 1813"/>
                <a:gd name="T3" fmla="*/ 42 h 447"/>
                <a:gd name="T4" fmla="*/ 0 w 1813"/>
                <a:gd name="T5" fmla="*/ 82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13" h="447">
                  <a:moveTo>
                    <a:pt x="1813" y="447"/>
                  </a:moveTo>
                  <a:cubicBezTo>
                    <a:pt x="1682" y="209"/>
                    <a:pt x="1314" y="90"/>
                    <a:pt x="1000" y="42"/>
                  </a:cubicBezTo>
                  <a:cubicBezTo>
                    <a:pt x="723" y="0"/>
                    <a:pt x="385" y="9"/>
                    <a:pt x="0" y="82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456"/>
            </a:p>
          </p:txBody>
        </p:sp>
        <p:sp>
          <p:nvSpPr>
            <p:cNvPr id="54" name="Freeform 20"/>
            <p:cNvSpPr>
              <a:spLocks/>
            </p:cNvSpPr>
            <p:nvPr/>
          </p:nvSpPr>
          <p:spPr bwMode="auto">
            <a:xfrm>
              <a:off x="765175" y="1903413"/>
              <a:ext cx="5332413" cy="2000250"/>
            </a:xfrm>
            <a:custGeom>
              <a:avLst/>
              <a:gdLst>
                <a:gd name="T0" fmla="*/ 1681 w 1681"/>
                <a:gd name="T1" fmla="*/ 630 h 630"/>
                <a:gd name="T2" fmla="*/ 891 w 1681"/>
                <a:gd name="T3" fmla="*/ 85 h 630"/>
                <a:gd name="T4" fmla="*/ 0 w 1681"/>
                <a:gd name="T5" fmla="*/ 22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81" h="630">
                  <a:moveTo>
                    <a:pt x="1681" y="630"/>
                  </a:moveTo>
                  <a:cubicBezTo>
                    <a:pt x="1557" y="313"/>
                    <a:pt x="1212" y="170"/>
                    <a:pt x="891" y="85"/>
                  </a:cubicBezTo>
                  <a:cubicBezTo>
                    <a:pt x="620" y="13"/>
                    <a:pt x="311" y="0"/>
                    <a:pt x="0" y="22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456"/>
            </a:p>
          </p:txBody>
        </p:sp>
        <p:sp>
          <p:nvSpPr>
            <p:cNvPr id="55" name="Freeform 21"/>
            <p:cNvSpPr>
              <a:spLocks/>
            </p:cNvSpPr>
            <p:nvPr/>
          </p:nvSpPr>
          <p:spPr bwMode="auto">
            <a:xfrm>
              <a:off x="6097588" y="2878138"/>
              <a:ext cx="6091238" cy="1025525"/>
            </a:xfrm>
            <a:custGeom>
              <a:avLst/>
              <a:gdLst>
                <a:gd name="T0" fmla="*/ 0 w 1920"/>
                <a:gd name="T1" fmla="*/ 323 h 323"/>
                <a:gd name="T2" fmla="*/ 710 w 1920"/>
                <a:gd name="T3" fmla="*/ 38 h 323"/>
                <a:gd name="T4" fmla="*/ 1920 w 1920"/>
                <a:gd name="T5" fmla="*/ 8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0" h="323">
                  <a:moveTo>
                    <a:pt x="0" y="323"/>
                  </a:moveTo>
                  <a:cubicBezTo>
                    <a:pt x="178" y="142"/>
                    <a:pt x="410" y="77"/>
                    <a:pt x="710" y="38"/>
                  </a:cubicBezTo>
                  <a:cubicBezTo>
                    <a:pt x="992" y="2"/>
                    <a:pt x="1425" y="0"/>
                    <a:pt x="1920" y="86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456"/>
            </a:p>
          </p:txBody>
        </p:sp>
        <p:sp>
          <p:nvSpPr>
            <p:cNvPr id="56" name="Freeform 22"/>
            <p:cNvSpPr>
              <a:spLocks/>
            </p:cNvSpPr>
            <p:nvPr/>
          </p:nvSpPr>
          <p:spPr bwMode="auto">
            <a:xfrm>
              <a:off x="6097588" y="2484438"/>
              <a:ext cx="5751513" cy="1419225"/>
            </a:xfrm>
            <a:custGeom>
              <a:avLst/>
              <a:gdLst>
                <a:gd name="T0" fmla="*/ 0 w 1813"/>
                <a:gd name="T1" fmla="*/ 447 h 447"/>
                <a:gd name="T2" fmla="*/ 813 w 1813"/>
                <a:gd name="T3" fmla="*/ 42 h 447"/>
                <a:gd name="T4" fmla="*/ 1813 w 1813"/>
                <a:gd name="T5" fmla="*/ 82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13" h="447">
                  <a:moveTo>
                    <a:pt x="0" y="447"/>
                  </a:moveTo>
                  <a:cubicBezTo>
                    <a:pt x="130" y="209"/>
                    <a:pt x="498" y="90"/>
                    <a:pt x="813" y="42"/>
                  </a:cubicBezTo>
                  <a:cubicBezTo>
                    <a:pt x="1090" y="0"/>
                    <a:pt x="1428" y="9"/>
                    <a:pt x="1813" y="82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456"/>
            </a:p>
          </p:txBody>
        </p:sp>
        <p:sp>
          <p:nvSpPr>
            <p:cNvPr id="57" name="Freeform 23"/>
            <p:cNvSpPr>
              <a:spLocks/>
            </p:cNvSpPr>
            <p:nvPr/>
          </p:nvSpPr>
          <p:spPr bwMode="auto">
            <a:xfrm>
              <a:off x="6097588" y="1903413"/>
              <a:ext cx="5332413" cy="2000250"/>
            </a:xfrm>
            <a:custGeom>
              <a:avLst/>
              <a:gdLst>
                <a:gd name="T0" fmla="*/ 0 w 1681"/>
                <a:gd name="T1" fmla="*/ 630 h 630"/>
                <a:gd name="T2" fmla="*/ 790 w 1681"/>
                <a:gd name="T3" fmla="*/ 85 h 630"/>
                <a:gd name="T4" fmla="*/ 1681 w 1681"/>
                <a:gd name="T5" fmla="*/ 22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81" h="630">
                  <a:moveTo>
                    <a:pt x="0" y="630"/>
                  </a:moveTo>
                  <a:cubicBezTo>
                    <a:pt x="124" y="313"/>
                    <a:pt x="469" y="170"/>
                    <a:pt x="790" y="85"/>
                  </a:cubicBezTo>
                  <a:cubicBezTo>
                    <a:pt x="1060" y="13"/>
                    <a:pt x="1369" y="0"/>
                    <a:pt x="1681" y="22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456"/>
            </a:p>
          </p:txBody>
        </p:sp>
      </p:grpSp>
      <p:sp>
        <p:nvSpPr>
          <p:cNvPr id="3" name="【公众号：阿拉丁PPT】_4"/>
          <p:cNvSpPr>
            <a:spLocks noChangeArrowheads="1"/>
          </p:cNvSpPr>
          <p:nvPr/>
        </p:nvSpPr>
        <p:spPr bwMode="gray">
          <a:xfrm flipH="1">
            <a:off x="4540582" y="3989479"/>
            <a:ext cx="5570427" cy="727826"/>
          </a:xfrm>
          <a:prstGeom prst="roundRect">
            <a:avLst>
              <a:gd name="adj" fmla="val 50000"/>
            </a:avLst>
          </a:prstGeom>
          <a:solidFill>
            <a:srgbClr val="00968F"/>
          </a:solidFill>
          <a:ln w="28575" algn="ctr">
            <a:noFill/>
            <a:round/>
            <a:headEnd/>
            <a:tailEnd/>
          </a:ln>
          <a:effectLst/>
        </p:spPr>
        <p:txBody>
          <a:bodyPr wrap="none" lIns="345600" anchor="ctr"/>
          <a:lstStyle/>
          <a:p>
            <a:pPr marL="1080000">
              <a:lnSpc>
                <a:spcPct val="90000"/>
              </a:lnSpc>
              <a:buClr>
                <a:schemeClr val="bg2"/>
              </a:buClr>
              <a:buSzPct val="70000"/>
            </a:pPr>
            <a:r>
              <a:rPr lang="zh-CN" altLang="en-US" sz="264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r>
              <a:rPr lang="zh-CN" altLang="en-US" sz="264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和计划</a:t>
            </a:r>
            <a:endParaRPr lang="en-US" altLang="zh-CN" sz="264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【公众号：阿拉丁PPT】_5"/>
          <p:cNvSpPr>
            <a:spLocks noChangeArrowheads="1"/>
          </p:cNvSpPr>
          <p:nvPr/>
        </p:nvSpPr>
        <p:spPr bwMode="gray">
          <a:xfrm flipH="1">
            <a:off x="4507434" y="3148383"/>
            <a:ext cx="5570427" cy="72782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8575" algn="ctr">
            <a:noFill/>
            <a:round/>
            <a:headEnd/>
            <a:tailEnd/>
          </a:ln>
          <a:effectLst/>
        </p:spPr>
        <p:txBody>
          <a:bodyPr wrap="none" lIns="345600" anchor="ctr"/>
          <a:lstStyle/>
          <a:p>
            <a:pPr marL="1080000">
              <a:lnSpc>
                <a:spcPct val="90000"/>
              </a:lnSpc>
              <a:buClr>
                <a:schemeClr val="bg2"/>
              </a:buClr>
              <a:buSzPct val="70000"/>
            </a:pPr>
            <a:r>
              <a:rPr lang="zh-CN" altLang="en-US" sz="264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实习期间个人成长</a:t>
            </a:r>
            <a:endParaRPr lang="en-US" altLang="zh-CN" sz="264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【公众号：阿拉丁PPT】_6"/>
          <p:cNvSpPr>
            <a:spLocks noChangeArrowheads="1"/>
          </p:cNvSpPr>
          <p:nvPr/>
        </p:nvSpPr>
        <p:spPr bwMode="gray">
          <a:xfrm flipH="1">
            <a:off x="4507434" y="2330162"/>
            <a:ext cx="5570427" cy="727826"/>
          </a:xfrm>
          <a:prstGeom prst="roundRect">
            <a:avLst>
              <a:gd name="adj" fmla="val 50000"/>
            </a:avLst>
          </a:prstGeom>
          <a:solidFill>
            <a:srgbClr val="00968F"/>
          </a:solidFill>
          <a:ln w="28575" algn="ctr">
            <a:noFill/>
            <a:round/>
            <a:headEnd/>
            <a:tailEnd/>
          </a:ln>
          <a:effectLst/>
        </p:spPr>
        <p:txBody>
          <a:bodyPr wrap="none" lIns="345600" anchor="ctr"/>
          <a:lstStyle/>
          <a:p>
            <a:pPr marL="1080000">
              <a:lnSpc>
                <a:spcPct val="90000"/>
              </a:lnSpc>
              <a:buClr>
                <a:schemeClr val="bg2"/>
              </a:buClr>
              <a:buSzPct val="70000"/>
            </a:pPr>
            <a:r>
              <a:rPr lang="zh-CN" altLang="en-US" sz="264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实习工作总结</a:t>
            </a:r>
            <a:endParaRPr lang="en-US" altLang="zh-CN" sz="264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【公众号：阿拉丁PPT】_7"/>
          <p:cNvSpPr>
            <a:spLocks noChangeArrowheads="1"/>
          </p:cNvSpPr>
          <p:nvPr/>
        </p:nvSpPr>
        <p:spPr bwMode="gray">
          <a:xfrm flipH="1">
            <a:off x="4507434" y="1508518"/>
            <a:ext cx="5570427" cy="75056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8575" algn="ctr">
            <a:noFill/>
            <a:round/>
            <a:headEnd/>
            <a:tailEnd/>
          </a:ln>
          <a:effectLst/>
        </p:spPr>
        <p:txBody>
          <a:bodyPr wrap="none" lIns="345600" anchor="ctr"/>
          <a:lstStyle/>
          <a:p>
            <a:pPr marL="1080000">
              <a:lnSpc>
                <a:spcPct val="90000"/>
              </a:lnSpc>
              <a:buClr>
                <a:schemeClr val="bg2"/>
              </a:buClr>
              <a:buSzPct val="70000"/>
              <a:defRPr/>
            </a:pPr>
            <a:r>
              <a:rPr lang="zh-CN" altLang="en-US" sz="264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个人简介</a:t>
            </a:r>
            <a:endParaRPr lang="en-US" altLang="zh-CN" sz="264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【公众号：阿拉丁PPT】_9"/>
          <p:cNvSpPr/>
          <p:nvPr/>
        </p:nvSpPr>
        <p:spPr>
          <a:xfrm>
            <a:off x="4616105" y="1613811"/>
            <a:ext cx="513820" cy="539983"/>
          </a:xfrm>
          <a:prstGeom prst="ellipse">
            <a:avLst/>
          </a:prstGeom>
          <a:solidFill>
            <a:schemeClr val="bg1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40" b="1" dirty="0">
                <a:solidFill>
                  <a:schemeClr val="accent2"/>
                </a:solidFill>
                <a:latin typeface="Agency FB" panose="020B0503020202020204" pitchFamily="34" charset="0"/>
              </a:rPr>
              <a:t>1</a:t>
            </a:r>
            <a:endParaRPr lang="zh-CN" altLang="en-US" sz="2640" b="1" dirty="0">
              <a:solidFill>
                <a:schemeClr val="accent2"/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【公众号：阿拉丁PPT】_10"/>
          <p:cNvSpPr/>
          <p:nvPr/>
        </p:nvSpPr>
        <p:spPr>
          <a:xfrm>
            <a:off x="4616105" y="2473736"/>
            <a:ext cx="513820" cy="539983"/>
          </a:xfrm>
          <a:prstGeom prst="ellipse">
            <a:avLst/>
          </a:prstGeom>
          <a:solidFill>
            <a:schemeClr val="bg1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40" b="1" dirty="0">
                <a:solidFill>
                  <a:schemeClr val="accent1"/>
                </a:solidFill>
                <a:latin typeface="Agency FB" panose="020B0503020202020204" pitchFamily="34" charset="0"/>
              </a:rPr>
              <a:t>2</a:t>
            </a:r>
            <a:endParaRPr lang="zh-CN" altLang="en-US" sz="2640" b="1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23" name="【公众号：阿拉丁PPT】_11"/>
          <p:cNvSpPr/>
          <p:nvPr/>
        </p:nvSpPr>
        <p:spPr>
          <a:xfrm>
            <a:off x="4616105" y="3269311"/>
            <a:ext cx="513820" cy="539983"/>
          </a:xfrm>
          <a:prstGeom prst="ellipse">
            <a:avLst/>
          </a:prstGeom>
          <a:solidFill>
            <a:schemeClr val="bg1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40" b="1" dirty="0">
                <a:solidFill>
                  <a:schemeClr val="accent2"/>
                </a:solidFill>
                <a:latin typeface="Agency FB" panose="020B0503020202020204" pitchFamily="34" charset="0"/>
              </a:rPr>
              <a:t>3</a:t>
            </a:r>
            <a:endParaRPr lang="zh-CN" altLang="en-US" sz="2640" b="1" dirty="0">
              <a:solidFill>
                <a:schemeClr val="accent2"/>
              </a:solidFill>
              <a:latin typeface="Agency FB" panose="020B0503020202020204" pitchFamily="34" charset="0"/>
            </a:endParaRPr>
          </a:p>
        </p:txBody>
      </p:sp>
      <p:sp>
        <p:nvSpPr>
          <p:cNvPr id="24" name="【公众号：阿拉丁PPT】_12"/>
          <p:cNvSpPr/>
          <p:nvPr/>
        </p:nvSpPr>
        <p:spPr>
          <a:xfrm>
            <a:off x="4616105" y="4086363"/>
            <a:ext cx="513820" cy="539983"/>
          </a:xfrm>
          <a:prstGeom prst="ellipse">
            <a:avLst/>
          </a:prstGeom>
          <a:solidFill>
            <a:schemeClr val="bg1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40" b="1" dirty="0">
                <a:solidFill>
                  <a:schemeClr val="accent1"/>
                </a:solidFill>
                <a:latin typeface="Agency FB" panose="020B0503020202020204" pitchFamily="34" charset="0"/>
              </a:rPr>
              <a:t>4</a:t>
            </a:r>
            <a:endParaRPr lang="zh-CN" altLang="en-US" sz="2640" b="1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9C47FCC2-C139-478C-9060-141988730E6D}"/>
              </a:ext>
            </a:extLst>
          </p:cNvPr>
          <p:cNvSpPr txBox="1">
            <a:spLocks/>
          </p:cNvSpPr>
          <p:nvPr/>
        </p:nvSpPr>
        <p:spPr>
          <a:xfrm>
            <a:off x="696396" y="491195"/>
            <a:ext cx="13258800" cy="1417635"/>
          </a:xfrm>
          <a:prstGeom prst="rect">
            <a:avLst/>
          </a:prstGeom>
        </p:spPr>
        <p:txBody>
          <a:bodyPr/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目录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1320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45F6-4764-451F-B1E8-0A765B6C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个人简介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9BFAF83-DF05-4896-A47B-463B885B8CCB}"/>
              </a:ext>
            </a:extLst>
          </p:cNvPr>
          <p:cNvSpPr txBox="1"/>
          <p:nvPr/>
        </p:nvSpPr>
        <p:spPr>
          <a:xfrm>
            <a:off x="685800" y="2057398"/>
            <a:ext cx="9516139" cy="4842331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>
              <a:spcAft>
                <a:spcPts val="80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姓名：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朱赫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学校：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延边大学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专业：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地理信息科学 计算机科学与技术（双学位）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导师：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陈雷、王洲平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实习项目：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CW6</a:t>
            </a:r>
          </a:p>
          <a:p>
            <a:pPr>
              <a:spcAft>
                <a:spcPts val="80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实习期间：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2022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年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月至今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个人履历：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在校期间成绩无挂科，在计算机专业绩点在前百分之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，掌握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C#    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等开发语言，能够独立解决问题，独立完成开发、测试等作业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语言：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英语四级，日语还在学习中（通过公司组织的日语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n3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模拟考试）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邮箱：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he.zhu@dxc.com</a:t>
            </a:r>
          </a:p>
          <a:p>
            <a:pPr>
              <a:spcAft>
                <a:spcPts val="800"/>
              </a:spcAft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</a:p>
          <a:p>
            <a:pPr>
              <a:spcAft>
                <a:spcPts val="80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6D1F77-1DEE-4567-8463-3221882FB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1939" y="639763"/>
            <a:ext cx="1508965" cy="201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584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45F6-4764-451F-B1E8-0A765B6C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实习工作总结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0B7EA0-A509-473F-9179-A87D42AC55A6}"/>
              </a:ext>
            </a:extLst>
          </p:cNvPr>
          <p:cNvSpPr txBox="1"/>
          <p:nvPr/>
        </p:nvSpPr>
        <p:spPr>
          <a:xfrm>
            <a:off x="685800" y="1841964"/>
            <a:ext cx="11972261" cy="553978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>
              <a:spcAft>
                <a:spcPts val="800"/>
              </a:spcAft>
            </a:pPr>
            <a:r>
              <a:rPr lang="zh-CN" alt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一、培训阶段（</a:t>
            </a:r>
            <a:r>
              <a:rPr lang="en-US" altLang="zh-CN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2022.10-2023.01</a:t>
            </a:r>
            <a:r>
              <a:rPr lang="zh-CN" alt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CCDA43-CFB1-4D36-87AC-9D0967782FAB}"/>
              </a:ext>
            </a:extLst>
          </p:cNvPr>
          <p:cNvSpPr txBox="1"/>
          <p:nvPr/>
        </p:nvSpPr>
        <p:spPr>
          <a:xfrm>
            <a:off x="1541721" y="2632803"/>
            <a:ext cx="11546958" cy="3570188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>
              <a:spcAft>
                <a:spcPts val="800"/>
              </a:spcAft>
            </a:pP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日语培训</a:t>
            </a: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每天进行两个小时日语课培训，从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2022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年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月至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2023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年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月，为期半年左右，共学习三本日语书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每完成一课培训，对本课内容进行语法总结，每两课上完听写日语单词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每学完一整本书，进行日语模拟考试，现一共考试三次（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n5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n4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n3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在工作空闲期间，对上课学到的语法进行复习，对单词进行巩固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42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45F6-4764-451F-B1E8-0A765B6C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实习工作总结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5808CE-25A9-4A29-B8B3-CE30339828D3}"/>
              </a:ext>
            </a:extLst>
          </p:cNvPr>
          <p:cNvSpPr txBox="1"/>
          <p:nvPr/>
        </p:nvSpPr>
        <p:spPr>
          <a:xfrm>
            <a:off x="1148317" y="1863188"/>
            <a:ext cx="11546958" cy="4042112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>
              <a:spcAft>
                <a:spcPts val="800"/>
              </a:spcAft>
            </a:pP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技术培训</a:t>
            </a: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先后进行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SSM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框架、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语言、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基础、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WPF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等进行培训。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完成相应技术课程布置的作业，对不明白的内容进行自习。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完成最终技术大作业的考核并提交成果物。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60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45F6-4764-451F-B1E8-0A765B6C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实习工作总结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0B7EA0-A509-473F-9179-A87D42AC55A6}"/>
              </a:ext>
            </a:extLst>
          </p:cNvPr>
          <p:cNvSpPr txBox="1"/>
          <p:nvPr/>
        </p:nvSpPr>
        <p:spPr>
          <a:xfrm>
            <a:off x="685800" y="1841964"/>
            <a:ext cx="11972261" cy="553978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>
              <a:spcAft>
                <a:spcPts val="800"/>
              </a:spcAft>
            </a:pPr>
            <a:r>
              <a:rPr lang="zh-CN" alt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二、项目工作阶段（</a:t>
            </a:r>
            <a:r>
              <a:rPr lang="en-US" altLang="zh-CN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2023.02-</a:t>
            </a:r>
            <a:r>
              <a:rPr lang="zh-CN" alt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至今）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CCDA43-CFB1-4D36-87AC-9D0967782FAB}"/>
              </a:ext>
            </a:extLst>
          </p:cNvPr>
          <p:cNvSpPr txBox="1"/>
          <p:nvPr/>
        </p:nvSpPr>
        <p:spPr>
          <a:xfrm>
            <a:off x="1111103" y="2935087"/>
            <a:ext cx="11546958" cy="841236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86910D-FC35-4214-BC74-5B4E01076120}"/>
              </a:ext>
            </a:extLst>
          </p:cNvPr>
          <p:cNvSpPr txBox="1"/>
          <p:nvPr/>
        </p:nvSpPr>
        <p:spPr>
          <a:xfrm>
            <a:off x="1111103" y="2632803"/>
            <a:ext cx="11546958" cy="3724076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R3-1987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需求：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文字列出现问题时，程序会崩，代码修改完成后需要测试工作</a:t>
            </a: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任务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：找出程序中所有关于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接续的地方，打断点并写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进行测试</a:t>
            </a: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行动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：修改配置文件，前后对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300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左右个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进行测试，列出了所有的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CallHierarchy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结果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：按时完成测试作业，学会了代码内部的运行方式和逻辑，能够查找潜在的错误和缺陷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4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45F6-4764-451F-B1E8-0A765B6C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实习工作总结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CCDA43-CFB1-4D36-87AC-9D0967782FAB}"/>
              </a:ext>
            </a:extLst>
          </p:cNvPr>
          <p:cNvSpPr txBox="1"/>
          <p:nvPr/>
        </p:nvSpPr>
        <p:spPr>
          <a:xfrm>
            <a:off x="1197164" y="2359682"/>
            <a:ext cx="11546958" cy="841236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86910D-FC35-4214-BC74-5B4E01076120}"/>
              </a:ext>
            </a:extLst>
          </p:cNvPr>
          <p:cNvSpPr txBox="1"/>
          <p:nvPr/>
        </p:nvSpPr>
        <p:spPr>
          <a:xfrm>
            <a:off x="1197164" y="2057398"/>
            <a:ext cx="11546958" cy="4544814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R3-2002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需求：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客户需要一个项目在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win10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win11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上的使用流程以及整体程序的操作流程</a:t>
            </a:r>
            <a:r>
              <a:rPr lang="ja-JP" alt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エビデンス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并验证程序是否存在漏洞</a:t>
            </a: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任务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：根据提供的手顺书对程序进行黑盒测试，在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win10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win11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虚拟机上截取</a:t>
            </a:r>
            <a:r>
              <a:rPr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エビデンス</a:t>
            </a: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行动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：在测试阶段，对两本手顺书的需求进行测试，在遇到缺少环境问题时，独立配置环境。对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后的问题进行整改。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结果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：提前完成测试并提交成果物，学会了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CW6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项目的具体流程以及能解决环境缺失问题、配置文件变更问题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16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45F6-4764-451F-B1E8-0A765B6C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实习工作总结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CCDA43-CFB1-4D36-87AC-9D0967782FAB}"/>
              </a:ext>
            </a:extLst>
          </p:cNvPr>
          <p:cNvSpPr txBox="1"/>
          <p:nvPr/>
        </p:nvSpPr>
        <p:spPr>
          <a:xfrm>
            <a:off x="1197164" y="2359682"/>
            <a:ext cx="11546958" cy="841236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86910D-FC35-4214-BC74-5B4E01076120}"/>
              </a:ext>
            </a:extLst>
          </p:cNvPr>
          <p:cNvSpPr txBox="1"/>
          <p:nvPr/>
        </p:nvSpPr>
        <p:spPr>
          <a:xfrm>
            <a:off x="1197164" y="2057398"/>
            <a:ext cx="11546958" cy="4083149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R3-1909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需求（改修点）：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将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Azure Batch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改为收费版，每次使用时对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进行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Resize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，创建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以及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VM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的代码发生变更，在修改代码后需要进行测试</a:t>
            </a: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任务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：熟悉项目中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Batch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的调用过程，根据开发人员修改的代码进行测试，在遇到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bug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时找出问题点并及时与开发人员沟通</a:t>
            </a: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行动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：在测试阶段，连续发现了几个问题，在修改完代码后继续进行测试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结果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：按时完成测试任务并熟悉了调用原理及内容，学会了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Azure Function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的流程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8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DXC New Brand Palette">
      <a:dk1>
        <a:srgbClr val="000000"/>
      </a:dk1>
      <a:lt1>
        <a:srgbClr val="FFFFFF"/>
      </a:lt1>
      <a:dk2>
        <a:srgbClr val="D9D9D6"/>
      </a:dk2>
      <a:lt2>
        <a:srgbClr val="FFCD00"/>
      </a:lt2>
      <a:accent1>
        <a:srgbClr val="5F249F"/>
      </a:accent1>
      <a:accent2>
        <a:srgbClr val="00968F"/>
      </a:accent2>
      <a:accent3>
        <a:srgbClr val="00A3E1"/>
      </a:accent3>
      <a:accent4>
        <a:srgbClr val="006975"/>
      </a:accent4>
      <a:accent5>
        <a:srgbClr val="6CC24A"/>
      </a:accent5>
      <a:accent6>
        <a:srgbClr val="ED9B33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solidFill>
          <a:schemeClr val="bg1"/>
        </a:solidFill>
        <a:ln>
          <a:solidFill>
            <a:schemeClr val="accent1"/>
          </a:solidFill>
        </a:ln>
      </a:spPr>
      <a:bodyPr rtlCol="0" anchor="ctr"/>
      <a:lstStyle>
        <a:defPPr algn="ctr">
          <a:defRPr sz="2000" dirty="0" smtClean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  <a:cs typeface="Arial" panose="020B0604020202020204" pitchFamily="34" charset="0"/>
          </a:defRPr>
        </a:defPPr>
      </a:lstStyle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ap="sq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  <a:txDef>
      <a:spPr>
        <a:noFill/>
      </a:spPr>
      <a:bodyPr wrap="square" lIns="121899" tIns="60950" rIns="121899" bIns="60950" rtlCol="0">
        <a:spAutoFit/>
      </a:bodyPr>
      <a:lstStyle>
        <a:defPPr algn="ctr">
          <a:spcAft>
            <a:spcPts val="800"/>
          </a:spcAft>
          <a:defRPr sz="2000" b="1" dirty="0">
            <a:solidFill>
              <a:schemeClr val="accent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custClrLst>
    <a:custClr name="DXC Bright Purple">
      <a:srgbClr val="5F249F"/>
    </a:custClr>
    <a:custClr name="White">
      <a:srgbClr val="FFFFFF"/>
    </a:custClr>
    <a:custClr name="DXC Light Gray">
      <a:srgbClr val="D9D9D6"/>
    </a:custClr>
    <a:custClr name="DXC Medium Gray">
      <a:srgbClr val="969696"/>
    </a:custClr>
    <a:custClr name="DXC Dark Gray">
      <a:srgbClr val="63666A"/>
    </a:custClr>
    <a:custClr name="Black">
      <a:srgbClr val="000000"/>
    </a:custClr>
    <a:custClr name="DXC Bright Teal">
      <a:srgbClr val="00968F"/>
    </a:custClr>
    <a:custClr name="DXC Blue">
      <a:srgbClr val="00A3E1"/>
    </a:custClr>
    <a:custClr name="DXC Dark Teal">
      <a:srgbClr val="006975"/>
    </a:custClr>
    <a:custClr name="DXC Green">
      <a:srgbClr val="6CC24A"/>
    </a:custClr>
    <a:custClr name="DXC Orange">
      <a:srgbClr val="ED9B33"/>
    </a:custClr>
    <a:custClr name="DXC Gold">
      <a:srgbClr val="FFCD00"/>
    </a:custClr>
    <a:custClr name="DXC Dark Purple">
      <a:srgbClr val="330072"/>
    </a:custClr>
    <a:custClr name="DXC Yellow">
      <a:srgbClr val="F9F048"/>
    </a:custClr>
  </a:custClrLst>
  <a:extLst>
    <a:ext uri="{05A4C25C-085E-4340-85A3-A5531E510DB2}">
      <thm15:themeFamily xmlns:thm15="http://schemas.microsoft.com/office/thememl/2012/main" name="SP_6075a-21 DXC Presentation Template_063021.pptx" id="{1158DF11-C0D7-4A0F-9615-FD7AD0B702FE}" vid="{F8DAD42A-E84F-4481-83E2-CDF1F4B336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6F182140194F4A8CCC57EE77F8793D" ma:contentTypeVersion="4" ma:contentTypeDescription="Create a new document." ma:contentTypeScope="" ma:versionID="f24d8051ee861718e22b0ae7423b30c7">
  <xsd:schema xmlns:xsd="http://www.w3.org/2001/XMLSchema" xmlns:xs="http://www.w3.org/2001/XMLSchema" xmlns:p="http://schemas.microsoft.com/office/2006/metadata/properties" xmlns:ns2="f228489a-dcf5-4b36-becb-e077c37c524e" targetNamespace="http://schemas.microsoft.com/office/2006/metadata/properties" ma:root="true" ma:fieldsID="3e265d2d88944d89f3255ee9925721a9" ns2:_="">
    <xsd:import namespace="f228489a-dcf5-4b36-becb-e077c37c52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28489a-dcf5-4b36-becb-e077c37c52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E3DFC7-539B-4B55-9D4E-50BDD86210B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774891E-6564-4958-A4CF-188F7360FC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BBF9B6-64C3-4607-AD5B-D62FD888A9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28489a-dcf5-4b36-becb-e077c37c52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DXC_Powerpoint_16x9_ Jul01_2021</Template>
  <TotalTime>9054</TotalTime>
  <Words>1304</Words>
  <Application>Microsoft Office PowerPoint</Application>
  <PresentationFormat>自定义</PresentationFormat>
  <Paragraphs>116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微软雅黑</vt:lpstr>
      <vt:lpstr>微软雅黑</vt:lpstr>
      <vt:lpstr>Agency FB</vt:lpstr>
      <vt:lpstr>Arial</vt:lpstr>
      <vt:lpstr>DXC</vt:lpstr>
      <vt:lpstr>实习报告</vt:lpstr>
      <vt:lpstr>PowerPoint 演示文稿</vt:lpstr>
      <vt:lpstr>PowerPoint 演示文稿</vt:lpstr>
      <vt:lpstr>个人简介</vt:lpstr>
      <vt:lpstr>实习工作总结</vt:lpstr>
      <vt:lpstr>实习工作总结</vt:lpstr>
      <vt:lpstr>实习工作总结</vt:lpstr>
      <vt:lpstr>实习工作总结</vt:lpstr>
      <vt:lpstr>实习工作总结</vt:lpstr>
      <vt:lpstr>实习工作总结</vt:lpstr>
      <vt:lpstr>实习期间个人成长</vt:lpstr>
      <vt:lpstr>实习期间个人成长</vt:lpstr>
      <vt:lpstr>目标和计划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is Arial Bold 54pt, up to two lines</dc:title>
  <dc:subject/>
  <dc:creator>Feng, Chao (felicity, ES-Apps-GD-DL)</dc:creator>
  <cp:keywords/>
  <dc:description/>
  <cp:lastModifiedBy>zhu</cp:lastModifiedBy>
  <cp:revision>69</cp:revision>
  <dcterms:created xsi:type="dcterms:W3CDTF">2022-04-09T15:34:43Z</dcterms:created>
  <dcterms:modified xsi:type="dcterms:W3CDTF">2023-06-06T15:49:11Z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0x010100916F182140194F4A8CCC57EE77F8793D</vt:lpwstr>
  </property>
</Properties>
</file>