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134804432" r:id="rId5"/>
    <p:sldId id="2147308081" r:id="rId6"/>
    <p:sldId id="2147308077" r:id="rId7"/>
    <p:sldId id="2147308080" r:id="rId8"/>
    <p:sldId id="2147308083" r:id="rId9"/>
    <p:sldId id="2147308082" r:id="rId10"/>
    <p:sldId id="2134804903" r:id="rId11"/>
    <p:sldId id="2147308079" r:id="rId12"/>
    <p:sldId id="513" r:id="rId13"/>
  </p:sldIdLst>
  <p:sldSz cx="14630400" cy="8229600"/>
  <p:notesSz cx="7772400" cy="141732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1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46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60249E"/>
    <a:srgbClr val="969696"/>
    <a:srgbClr val="63666A"/>
    <a:srgbClr val="F9F048"/>
    <a:srgbClr val="FFCD00"/>
    <a:srgbClr val="D9DF23"/>
    <a:srgbClr val="666666"/>
    <a:srgbClr val="330072"/>
    <a:srgbClr val="187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440" autoAdjust="0"/>
  </p:normalViewPr>
  <p:slideViewPr>
    <p:cSldViewPr snapToGrid="0" snapToObjects="1" showGuides="1">
      <p:cViewPr varScale="1">
        <p:scale>
          <a:sx n="95" d="100"/>
          <a:sy n="95" d="100"/>
        </p:scale>
        <p:origin x="462" y="90"/>
      </p:cViewPr>
      <p:guideLst>
        <p:guide orient="horz" pos="408"/>
        <p:guide orient="horz" pos="2592"/>
        <p:guide orient="horz" pos="451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 showGuides="1">
      <p:cViewPr varScale="1">
        <p:scale>
          <a:sx n="56" d="100"/>
          <a:sy n="56" d="100"/>
        </p:scale>
        <p:origin x="3936" y="102"/>
      </p:cViewPr>
      <p:guideLst>
        <p:guide orient="horz" pos="4464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38200" y="1063625"/>
            <a:ext cx="9448800" cy="5314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401" tIns="62700" rIns="125401" bIns="6270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6732270"/>
            <a:ext cx="6908800" cy="637794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99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2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14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7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4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liver Excellenc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6B86D8E4-D42C-4BA4-8C3D-EE6E0354E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7" y="0"/>
            <a:ext cx="14626846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0131F459-E553-4CE6-92F0-91E2F09BA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1" y="2781300"/>
            <a:ext cx="4858326" cy="2545080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0FE735E-E3CF-4086-AF37-051864E15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494020"/>
            <a:ext cx="485832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C589DB86-4B07-4158-9A0E-2A50E747053D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127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May 22,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2021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C091593C-4446-42A7-AA75-762280E3CD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400">
                <a:solidFill>
                  <a:schemeClr val="accent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22,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22,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6" name="Rectangle: Single Corner Rounded 55">
            <a:extLst>
              <a:ext uri="{FF2B5EF4-FFF2-40B4-BE49-F238E27FC236}">
                <a16:creationId xmlns:a16="http://schemas.microsoft.com/office/drawing/2014/main" id="{106C60A4-E521-4756-B4C4-7D4CE00E4F0A}"/>
              </a:ext>
            </a:extLst>
          </p:cNvPr>
          <p:cNvSpPr/>
          <p:nvPr userDrawn="1"/>
        </p:nvSpPr>
        <p:spPr>
          <a:xfrm>
            <a:off x="695325" y="2057398"/>
            <a:ext cx="11201400" cy="3200400"/>
          </a:xfrm>
          <a:prstGeom prst="round1Rect">
            <a:avLst>
              <a:gd name="adj" fmla="val 2491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2057400"/>
            <a:ext cx="9931400" cy="320040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0" y="5686106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: Single Corner Rounded 51">
            <a:extLst>
              <a:ext uri="{FF2B5EF4-FFF2-40B4-BE49-F238E27FC236}">
                <a16:creationId xmlns:a16="http://schemas.microsoft.com/office/drawing/2014/main" id="{16D803CF-5C46-4998-BEA0-760D4BDFAA5E}"/>
              </a:ext>
            </a:extLst>
          </p:cNvPr>
          <p:cNvSpPr/>
          <p:nvPr userDrawn="1"/>
        </p:nvSpPr>
        <p:spPr>
          <a:xfrm>
            <a:off x="685800" y="639764"/>
            <a:ext cx="8314499" cy="6538910"/>
          </a:xfrm>
          <a:prstGeom prst="round1Rect">
            <a:avLst>
              <a:gd name="adj" fmla="val 1707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8034992-7FB5-4D10-85B6-A1E0AA85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985" y="2117489"/>
            <a:ext cx="7217229" cy="254508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95862D04-C327-4882-82FB-72E8CCD1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985" y="4830209"/>
            <a:ext cx="721722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7410DDF-33B2-4E49-9D88-0AEC09F35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22,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50" name="Text Box 115">
            <a:extLst>
              <a:ext uri="{FF2B5EF4-FFF2-40B4-BE49-F238E27FC236}">
                <a16:creationId xmlns:a16="http://schemas.microsoft.com/office/drawing/2014/main" id="{56CCFE87-E52F-4030-93DB-4F8A10CB8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4A9D77DB-7015-4991-83C8-36A24B782AF8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082CA323-F067-4A36-86B4-C9C89385A4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54" name="Text Box 115">
            <a:extLst>
              <a:ext uri="{FF2B5EF4-FFF2-40B4-BE49-F238E27FC236}">
                <a16:creationId xmlns:a16="http://schemas.microsoft.com/office/drawing/2014/main" id="{7AE31F7D-644F-46E4-8808-DC117CACC5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22,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5" name="Text Box 115">
            <a:extLst>
              <a:ext uri="{FF2B5EF4-FFF2-40B4-BE49-F238E27FC236}">
                <a16:creationId xmlns:a16="http://schemas.microsoft.com/office/drawing/2014/main" id="{95D42EA8-C373-4F2E-A7AA-89495E86AE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3C5384D2-BCF3-4CDD-90BA-C6DDDAC0C3E0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329D370C-B3C9-49CC-A16E-95762D2349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6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22,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22,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42164"/>
            <a:ext cx="10414000" cy="2229067"/>
          </a:xfrm>
        </p:spPr>
        <p:txBody>
          <a:bodyPr anchor="ctr" anchorCtr="0">
            <a:no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620877"/>
            <a:ext cx="104139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22,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2BEF977-E587-4D30-B5BF-3E5AC49DEA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79053"/>
            <a:ext cx="2286000" cy="2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XC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2021 DXC Technology Company. All rights reserved.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4136C3-C0B2-4695-8464-42B084FBE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9034" y="2856891"/>
            <a:ext cx="4612331" cy="25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urple Tab Shape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8869678" cy="4996181"/>
          </a:xfrm>
          <a:prstGeom prst="round1Rect">
            <a:avLst>
              <a:gd name="adj" fmla="val 2252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7353431" cy="225636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735343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0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6629396" cy="4996181"/>
          </a:xfrm>
          <a:prstGeom prst="round1Rect">
            <a:avLst>
              <a:gd name="adj" fmla="val 1818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5609471" cy="2256367"/>
          </a:xfrm>
        </p:spPr>
        <p:txBody>
          <a:bodyPr anchor="ctr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560947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878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0" y="2057400"/>
            <a:ext cx="11201400" cy="3200400"/>
          </a:xfrm>
          <a:prstGeom prst="round1Rect">
            <a:avLst>
              <a:gd name="adj" fmla="val 2834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399" y="2057401"/>
            <a:ext cx="9931400" cy="318108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399" y="5678701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8FA06BFD-1B3E-4443-BC83-270655A0F2CF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116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39763"/>
            <a:ext cx="10660075" cy="14176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1994B2C-2165-46A4-99A0-7921C65A1197}"/>
              </a:ext>
            </a:extLst>
          </p:cNvPr>
          <p:cNvSpPr/>
          <p:nvPr userDrawn="1"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A6A47-BB63-437D-9497-6B68158905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715750" y="1"/>
            <a:ext cx="2601384" cy="776046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 marL="457200" indent="-228600">
              <a:buFont typeface="Arial" pitchFamily="34" charset="0"/>
              <a:buChar char="–"/>
              <a:defRPr sz="1400"/>
            </a:lvl4pPr>
            <a:lvl5pPr marL="685800" indent="-228600">
              <a:buFont typeface="Arial" pitchFamily="34" charset="0"/>
              <a:buChar char="–"/>
              <a:defRPr sz="1400"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7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799" y="2057399"/>
            <a:ext cx="13258799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22,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6FF065E-2B34-4360-B045-0F02C20A28BE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3" r:id="rId2"/>
    <p:sldLayoutId id="2147483838" r:id="rId3"/>
    <p:sldLayoutId id="2147483834" r:id="rId4"/>
    <p:sldLayoutId id="2147483659" r:id="rId5"/>
    <p:sldLayoutId id="2147483667" r:id="rId6"/>
    <p:sldLayoutId id="2147483650" r:id="rId7"/>
    <p:sldLayoutId id="2147483752" r:id="rId8"/>
    <p:sldLayoutId id="2147483666" r:id="rId9"/>
    <p:sldLayoutId id="2147483652" r:id="rId10"/>
    <p:sldLayoutId id="2147483660" r:id="rId11"/>
    <p:sldLayoutId id="2147483662" r:id="rId12"/>
    <p:sldLayoutId id="2147483663" r:id="rId13"/>
    <p:sldLayoutId id="2147483835" r:id="rId14"/>
    <p:sldLayoutId id="2147483836" r:id="rId15"/>
    <p:sldLayoutId id="2147483837" r:id="rId16"/>
    <p:sldLayoutId id="2147483655" r:id="rId17"/>
    <p:sldLayoutId id="214748369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应届毕业生招聘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2022/05/20</a:t>
            </a:r>
          </a:p>
        </p:txBody>
      </p:sp>
    </p:spTree>
    <p:extLst>
      <p:ext uri="{BB962C8B-B14F-4D97-AF65-F5344CB8AC3E}">
        <p14:creationId xmlns:p14="http://schemas.microsoft.com/office/powerpoint/2010/main" val="331897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目的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4056C-5467-42D7-B6EB-0C588217B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对应聘者：助力职场新人的职业化，提高岗位适应力。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DDC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：人员梯队建设及量化评估体系。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64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7176-FA24-45BE-9FEF-F786977E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应届毕业生招聘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框架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4E1454-2D07-404A-8704-57F5B3D2182A}"/>
              </a:ext>
            </a:extLst>
          </p:cNvPr>
          <p:cNvSpPr/>
          <p:nvPr/>
        </p:nvSpPr>
        <p:spPr>
          <a:xfrm>
            <a:off x="5029196" y="2044109"/>
            <a:ext cx="4582633" cy="47846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应届毕业生招聘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B590E4A-6B21-4564-BB3C-22BDC61F8B8C}"/>
              </a:ext>
            </a:extLst>
          </p:cNvPr>
          <p:cNvCxnSpPr>
            <a:cxnSpLocks/>
            <a:stCxn id="4" idx="1"/>
            <a:endCxn id="19" idx="0"/>
          </p:cNvCxnSpPr>
          <p:nvPr/>
        </p:nvCxnSpPr>
        <p:spPr>
          <a:xfrm rot="10800000" flipV="1">
            <a:off x="2338348" y="2283342"/>
            <a:ext cx="2690848" cy="664484"/>
          </a:xfrm>
          <a:prstGeom prst="bentConnector2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FC340C6-632D-4494-AC4D-BF28EC5E937F}"/>
              </a:ext>
            </a:extLst>
          </p:cNvPr>
          <p:cNvCxnSpPr>
            <a:cxnSpLocks/>
            <a:stCxn id="4" idx="3"/>
            <a:endCxn id="20" idx="0"/>
          </p:cNvCxnSpPr>
          <p:nvPr/>
        </p:nvCxnSpPr>
        <p:spPr>
          <a:xfrm>
            <a:off x="9611829" y="2283342"/>
            <a:ext cx="2680222" cy="660249"/>
          </a:xfrm>
          <a:prstGeom prst="bentConnector2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B8FB167-5576-4249-890C-AA93B822D008}"/>
              </a:ext>
            </a:extLst>
          </p:cNvPr>
          <p:cNvSpPr/>
          <p:nvPr/>
        </p:nvSpPr>
        <p:spPr>
          <a:xfrm>
            <a:off x="5029196" y="3451111"/>
            <a:ext cx="4572006" cy="17612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闭环</a:t>
            </a:r>
            <a:endParaRPr lang="en-US" sz="20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DE1ACF-5034-4496-87ED-FD5DA234ECD0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460359" y="4331735"/>
            <a:ext cx="568837" cy="0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912645-5C85-4056-8809-305A4F1F9D20}"/>
              </a:ext>
            </a:extLst>
          </p:cNvPr>
          <p:cNvCxnSpPr>
            <a:cxnSpLocks/>
            <a:stCxn id="25" idx="3"/>
            <a:endCxn id="20" idx="1"/>
          </p:cNvCxnSpPr>
          <p:nvPr/>
        </p:nvCxnSpPr>
        <p:spPr>
          <a:xfrm flipV="1">
            <a:off x="9601202" y="4324523"/>
            <a:ext cx="568837" cy="7212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A591B032-E01D-46D7-9AEC-B4349BB71AF0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3033722" y="5010080"/>
            <a:ext cx="1385164" cy="2775912"/>
          </a:xfrm>
          <a:prstGeom prst="bentConnector2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5C2450B-3E01-4F1C-9E3C-6B39316CB00B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10212860" y="5019371"/>
            <a:ext cx="1393108" cy="2765275"/>
          </a:xfrm>
          <a:prstGeom prst="bentConnector2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F563E39-CF24-49D0-81DA-CBE466EBE2A3}"/>
              </a:ext>
            </a:extLst>
          </p:cNvPr>
          <p:cNvCxnSpPr>
            <a:cxnSpLocks/>
            <a:stCxn id="25" idx="2"/>
            <a:endCxn id="90" idx="0"/>
          </p:cNvCxnSpPr>
          <p:nvPr/>
        </p:nvCxnSpPr>
        <p:spPr>
          <a:xfrm>
            <a:off x="7315199" y="5212358"/>
            <a:ext cx="5319" cy="1020971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A5C06B4-1E0E-4720-8151-87F8A138F041}"/>
              </a:ext>
            </a:extLst>
          </p:cNvPr>
          <p:cNvGrpSpPr/>
          <p:nvPr/>
        </p:nvGrpSpPr>
        <p:grpSpPr>
          <a:xfrm>
            <a:off x="5114259" y="6233329"/>
            <a:ext cx="4412517" cy="1251999"/>
            <a:chOff x="5114259" y="6233329"/>
            <a:chExt cx="4412517" cy="125199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0788424-1AEE-4FCF-A033-65B2E4321597}"/>
                </a:ext>
              </a:extLst>
            </p:cNvPr>
            <p:cNvSpPr/>
            <p:nvPr/>
          </p:nvSpPr>
          <p:spPr>
            <a:xfrm>
              <a:off x="5435481" y="6859328"/>
              <a:ext cx="1716360" cy="4784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试用期考核</a:t>
              </a:r>
              <a:endParaRPr 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AD9CEF9-A340-400B-960B-79490DB50341}"/>
                </a:ext>
              </a:extLst>
            </p:cNvPr>
            <p:cNvSpPr/>
            <p:nvPr/>
          </p:nvSpPr>
          <p:spPr>
            <a:xfrm>
              <a:off x="7481128" y="6859329"/>
              <a:ext cx="1716360" cy="4784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培养及评估活动</a:t>
              </a:r>
              <a:endParaRPr 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759FF45-8C7D-410E-825D-26230C5C00C4}"/>
                </a:ext>
              </a:extLst>
            </p:cNvPr>
            <p:cNvSpPr/>
            <p:nvPr/>
          </p:nvSpPr>
          <p:spPr>
            <a:xfrm>
              <a:off x="5114260" y="6233329"/>
              <a:ext cx="4412516" cy="1251999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入职后</a:t>
              </a:r>
              <a:endParaRPr 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D878A05-F520-4301-AC6C-C39D14CE461B}"/>
                </a:ext>
              </a:extLst>
            </p:cNvPr>
            <p:cNvSpPr/>
            <p:nvPr/>
          </p:nvSpPr>
          <p:spPr>
            <a:xfrm>
              <a:off x="5114259" y="6236128"/>
              <a:ext cx="4412515" cy="478465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入职后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37" name="Flowchart: Alternate Process 136">
            <a:extLst>
              <a:ext uri="{FF2B5EF4-FFF2-40B4-BE49-F238E27FC236}">
                <a16:creationId xmlns:a16="http://schemas.microsoft.com/office/drawing/2014/main" id="{6D994043-FCD2-449A-AAE1-A2C38AC393AC}"/>
              </a:ext>
            </a:extLst>
          </p:cNvPr>
          <p:cNvSpPr/>
          <p:nvPr/>
        </p:nvSpPr>
        <p:spPr>
          <a:xfrm>
            <a:off x="5605546" y="3660535"/>
            <a:ext cx="3383280" cy="349366"/>
          </a:xfrm>
          <a:prstGeom prst="flowChartAlternateProcess">
            <a:avLst/>
          </a:prstGeom>
          <a:noFill/>
          <a:ln w="12700">
            <a:solidFill>
              <a:schemeClr val="accent1"/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招聘经理：主导</a:t>
            </a:r>
            <a:endParaRPr lang="en-US" sz="20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Flowchart: Alternate Process 140">
            <a:extLst>
              <a:ext uri="{FF2B5EF4-FFF2-40B4-BE49-F238E27FC236}">
                <a16:creationId xmlns:a16="http://schemas.microsoft.com/office/drawing/2014/main" id="{24F641BF-7943-4F2B-B692-37CD9B9F3AD9}"/>
              </a:ext>
            </a:extLst>
          </p:cNvPr>
          <p:cNvSpPr/>
          <p:nvPr/>
        </p:nvSpPr>
        <p:spPr>
          <a:xfrm>
            <a:off x="5605546" y="4624724"/>
            <a:ext cx="3383280" cy="349366"/>
          </a:xfrm>
          <a:prstGeom prst="flowChartAlternateProcess">
            <a:avLst/>
          </a:prstGeom>
          <a:noFill/>
          <a:ln w="12700">
            <a:solidFill>
              <a:schemeClr val="accent1"/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PMO/OP</a:t>
            </a:r>
            <a:r>
              <a:rPr lang="zh-CN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：提供指导、咨询</a:t>
            </a:r>
            <a:endParaRPr lang="en-US" sz="20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0" name="Arrow: Curved Right 149">
            <a:extLst>
              <a:ext uri="{FF2B5EF4-FFF2-40B4-BE49-F238E27FC236}">
                <a16:creationId xmlns:a16="http://schemas.microsoft.com/office/drawing/2014/main" id="{E6F3AF94-6525-4C73-96FA-AFD64EFAD971}"/>
              </a:ext>
            </a:extLst>
          </p:cNvPr>
          <p:cNvSpPr/>
          <p:nvPr/>
        </p:nvSpPr>
        <p:spPr>
          <a:xfrm>
            <a:off x="5172737" y="3757938"/>
            <a:ext cx="534813" cy="1216152"/>
          </a:xfrm>
          <a:prstGeom prst="curvedRightArrow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1" name="Arrow: Curved Right 150">
            <a:extLst>
              <a:ext uri="{FF2B5EF4-FFF2-40B4-BE49-F238E27FC236}">
                <a16:creationId xmlns:a16="http://schemas.microsoft.com/office/drawing/2014/main" id="{60605CAA-54E1-43DF-A0A8-E5B38EA98DF4}"/>
              </a:ext>
            </a:extLst>
          </p:cNvPr>
          <p:cNvSpPr/>
          <p:nvPr/>
        </p:nvSpPr>
        <p:spPr>
          <a:xfrm rot="10615636">
            <a:off x="8909115" y="3640698"/>
            <a:ext cx="533726" cy="1234411"/>
          </a:xfrm>
          <a:prstGeom prst="curvedRightArrow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17DAC8D-F4E8-4EAB-B71F-A9D4FCF7C20C}"/>
              </a:ext>
            </a:extLst>
          </p:cNvPr>
          <p:cNvGrpSpPr/>
          <p:nvPr/>
        </p:nvGrpSpPr>
        <p:grpSpPr>
          <a:xfrm>
            <a:off x="10170039" y="2943591"/>
            <a:ext cx="4244025" cy="2761863"/>
            <a:chOff x="10170039" y="2943591"/>
            <a:chExt cx="4244025" cy="27618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7181AA-30EC-4319-80B0-B7683403E754}"/>
                </a:ext>
              </a:extLst>
            </p:cNvPr>
            <p:cNvSpPr/>
            <p:nvPr/>
          </p:nvSpPr>
          <p:spPr>
            <a:xfrm>
              <a:off x="10174522" y="2944472"/>
              <a:ext cx="4239542" cy="478465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直招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771904A-C430-4857-95DC-D03F7F2FDD2F}"/>
                </a:ext>
              </a:extLst>
            </p:cNvPr>
            <p:cNvSpPr/>
            <p:nvPr/>
          </p:nvSpPr>
          <p:spPr>
            <a:xfrm>
              <a:off x="10170039" y="2943591"/>
              <a:ext cx="4244024" cy="2761863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直招</a:t>
              </a:r>
              <a:endParaRPr 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1A86C0F-8FEE-4F39-A289-15F19DE142F6}"/>
                </a:ext>
              </a:extLst>
            </p:cNvPr>
            <p:cNvSpPr/>
            <p:nvPr/>
          </p:nvSpPr>
          <p:spPr>
            <a:xfrm>
              <a:off x="10353108" y="3606825"/>
              <a:ext cx="1064122" cy="4784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笔试</a:t>
              </a:r>
              <a:endParaRPr 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14F5153-C89D-4805-BF3B-63D6C4EEE2B6}"/>
                </a:ext>
              </a:extLst>
            </p:cNvPr>
            <p:cNvSpPr/>
            <p:nvPr/>
          </p:nvSpPr>
          <p:spPr>
            <a:xfrm>
              <a:off x="10353108" y="4302344"/>
              <a:ext cx="1081194" cy="4784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面试</a:t>
              </a:r>
              <a:endParaRPr 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C35888E-3451-4073-9C2A-4A1D618FF755}"/>
                </a:ext>
              </a:extLst>
            </p:cNvPr>
            <p:cNvSpPr/>
            <p:nvPr/>
          </p:nvSpPr>
          <p:spPr>
            <a:xfrm>
              <a:off x="10353108" y="4996938"/>
              <a:ext cx="1064122" cy="4784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上机考试</a:t>
              </a:r>
              <a:endParaRPr 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2FA94FE2-094C-4720-BC62-98FDD05912B3}"/>
                </a:ext>
              </a:extLst>
            </p:cNvPr>
            <p:cNvSpPr txBox="1"/>
            <p:nvPr/>
          </p:nvSpPr>
          <p:spPr>
            <a:xfrm>
              <a:off x="11417229" y="3578677"/>
              <a:ext cx="2996833" cy="533459"/>
            </a:xfrm>
            <a:prstGeom prst="rect">
              <a:avLst/>
            </a:prstGeom>
            <a:noFill/>
          </p:spPr>
          <p:txBody>
            <a:bodyPr wrap="square" lIns="121899" tIns="60950" rIns="121899" bIns="60950" rtlCol="0">
              <a:spAutoFit/>
            </a:bodyPr>
            <a:lstStyle/>
            <a:p>
              <a:pPr marL="171450" indent="-171450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solidFill>
                    <a:schemeClr val="accent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可以使用实习转正的试题，也可以另外出题。</a:t>
              </a:r>
              <a:endParaRPr lang="en-US" altLang="zh-CN" sz="1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171450" indent="-171450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solidFill>
                    <a:schemeClr val="accent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笔试或机考均可。</a:t>
              </a:r>
              <a:endParaRPr lang="en-US" altLang="zh-CN" sz="1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AEEEC26C-0B19-45B0-97A8-A3DADF8F7C6C}"/>
                </a:ext>
              </a:extLst>
            </p:cNvPr>
            <p:cNvSpPr txBox="1"/>
            <p:nvPr/>
          </p:nvSpPr>
          <p:spPr>
            <a:xfrm>
              <a:off x="11408696" y="4262494"/>
              <a:ext cx="2996832" cy="430867"/>
            </a:xfrm>
            <a:prstGeom prst="rect">
              <a:avLst/>
            </a:prstGeom>
            <a:noFill/>
          </p:spPr>
          <p:txBody>
            <a:bodyPr wrap="square" lIns="121899" tIns="60950" rIns="121899" bIns="60950" rtlCol="0">
              <a:spAutoFit/>
            </a:bodyPr>
            <a:lstStyle/>
            <a:p>
              <a:pPr marL="171450" indent="-171450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solidFill>
                    <a:schemeClr val="accent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参照但不局限于</a:t>
              </a:r>
              <a:r>
                <a:rPr lang="en-US" altLang="zh-CN" sz="1000" dirty="0">
                  <a:solidFill>
                    <a:schemeClr val="accent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【</a:t>
              </a:r>
              <a:r>
                <a:rPr lang="zh-CN" altLang="en-US" sz="1000" dirty="0">
                  <a:solidFill>
                    <a:schemeClr val="accent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应届毕业生胜任力一览</a:t>
              </a:r>
              <a:r>
                <a:rPr lang="en-US" altLang="zh-CN" sz="1000" dirty="0">
                  <a:solidFill>
                    <a:schemeClr val="accent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】</a:t>
              </a:r>
              <a:r>
                <a:rPr lang="zh-CN" altLang="en-US" sz="1000" dirty="0">
                  <a:solidFill>
                    <a:schemeClr val="accent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，进行知识、通用能力、工作能力方面的考察。</a:t>
              </a:r>
              <a:endParaRPr lang="en-US" altLang="zh-CN" sz="1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8562891-6DA1-4EA3-BE95-0BA6A0CA9560}"/>
                </a:ext>
              </a:extLst>
            </p:cNvPr>
            <p:cNvSpPr txBox="1"/>
            <p:nvPr/>
          </p:nvSpPr>
          <p:spPr>
            <a:xfrm>
              <a:off x="11417229" y="4937425"/>
              <a:ext cx="2996832" cy="687347"/>
            </a:xfrm>
            <a:prstGeom prst="rect">
              <a:avLst/>
            </a:prstGeom>
            <a:noFill/>
          </p:spPr>
          <p:txBody>
            <a:bodyPr wrap="square" lIns="121899" tIns="60950" rIns="121899" bIns="60950" rtlCol="0">
              <a:spAutoFit/>
            </a:bodyPr>
            <a:lstStyle/>
            <a:p>
              <a:pPr marL="171450" indent="-171450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solidFill>
                    <a:schemeClr val="accent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可选项。</a:t>
              </a:r>
              <a:endParaRPr lang="en-US" altLang="zh-CN" sz="1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171450" indent="-171450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solidFill>
                    <a:schemeClr val="accent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时长、题目难度等视情况而定。可以有别于实习转正的上机考试。</a:t>
              </a:r>
              <a:endParaRPr lang="en-US" altLang="zh-CN" sz="1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8E6B14D-B7BD-4BAE-BF24-0BCC51A0EE27}"/>
              </a:ext>
            </a:extLst>
          </p:cNvPr>
          <p:cNvGrpSpPr/>
          <p:nvPr/>
        </p:nvGrpSpPr>
        <p:grpSpPr>
          <a:xfrm>
            <a:off x="216336" y="2947826"/>
            <a:ext cx="4244023" cy="2757628"/>
            <a:chOff x="216336" y="2947826"/>
            <a:chExt cx="4244023" cy="27576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B2E30C-0692-4CAF-B6DD-A591F7727FE7}"/>
                </a:ext>
              </a:extLst>
            </p:cNvPr>
            <p:cNvSpPr/>
            <p:nvPr/>
          </p:nvSpPr>
          <p:spPr>
            <a:xfrm>
              <a:off x="216336" y="2957351"/>
              <a:ext cx="4244023" cy="49376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实习转正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BF9839-D5D5-47FF-81BB-EB3049A01587}"/>
                </a:ext>
              </a:extLst>
            </p:cNvPr>
            <p:cNvSpPr/>
            <p:nvPr/>
          </p:nvSpPr>
          <p:spPr>
            <a:xfrm>
              <a:off x="216337" y="2947826"/>
              <a:ext cx="4244022" cy="275762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实习转正</a:t>
              </a:r>
              <a:endParaRPr 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C38C60E-5C3E-4EDB-A846-279B2A38BA3F}"/>
                </a:ext>
              </a:extLst>
            </p:cNvPr>
            <p:cNvSpPr/>
            <p:nvPr/>
          </p:nvSpPr>
          <p:spPr>
            <a:xfrm>
              <a:off x="394496" y="3641363"/>
              <a:ext cx="1062189" cy="478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培训表现</a:t>
              </a:r>
              <a:endParaRPr 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D2F6005-9C7F-4B1F-9B18-F7D81C587CFE}"/>
                </a:ext>
              </a:extLst>
            </p:cNvPr>
            <p:cNvSpPr/>
            <p:nvPr/>
          </p:nvSpPr>
          <p:spPr>
            <a:xfrm>
              <a:off x="390629" y="4320885"/>
              <a:ext cx="1062189" cy="478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OJT</a:t>
              </a:r>
              <a:r>
                <a:rPr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表现</a:t>
              </a:r>
              <a:endParaRPr 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4E77D5F-DDE3-46F5-B88E-D10C968889A7}"/>
                </a:ext>
              </a:extLst>
            </p:cNvPr>
            <p:cNvSpPr/>
            <p:nvPr/>
          </p:nvSpPr>
          <p:spPr>
            <a:xfrm>
              <a:off x="390629" y="5000159"/>
              <a:ext cx="1066054" cy="4740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上机考试</a:t>
              </a:r>
              <a:endParaRPr 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1223A7A5-4D86-43B3-8866-A11CA5775A8A}"/>
                </a:ext>
              </a:extLst>
            </p:cNvPr>
            <p:cNvSpPr txBox="1"/>
            <p:nvPr/>
          </p:nvSpPr>
          <p:spPr>
            <a:xfrm>
              <a:off x="1452818" y="3637572"/>
              <a:ext cx="2030596" cy="276979"/>
            </a:xfrm>
            <a:prstGeom prst="rect">
              <a:avLst/>
            </a:prstGeom>
            <a:noFill/>
          </p:spPr>
          <p:txBody>
            <a:bodyPr wrap="square" lIns="121899" tIns="60950" rIns="121899" bIns="60950" rtlCol="0">
              <a:spAutoFit/>
            </a:bodyPr>
            <a:lstStyle/>
            <a:p>
              <a:pPr marL="171450" indent="-171450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solidFill>
                    <a:schemeClr val="accent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包含技术及日语各类考核。</a:t>
              </a:r>
              <a:endParaRPr lang="en-US" sz="1000" dirty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6647C701-2418-4B7D-9FD0-C79334061CFD}"/>
                </a:ext>
              </a:extLst>
            </p:cNvPr>
            <p:cNvSpPr txBox="1"/>
            <p:nvPr/>
          </p:nvSpPr>
          <p:spPr>
            <a:xfrm>
              <a:off x="1439852" y="4315869"/>
              <a:ext cx="2727627" cy="533459"/>
            </a:xfrm>
            <a:prstGeom prst="rect">
              <a:avLst/>
            </a:prstGeom>
            <a:noFill/>
          </p:spPr>
          <p:txBody>
            <a:bodyPr wrap="none" lIns="121899" tIns="60950" rIns="121899" bIns="60950" rtlCol="0">
              <a:spAutoFit/>
            </a:bodyPr>
            <a:lstStyle/>
            <a:p>
              <a:pPr marL="171450" indent="-171450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solidFill>
                    <a:schemeClr val="accent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视实习期间长短，进行一次或多次评估。</a:t>
              </a:r>
              <a:endParaRPr lang="en-US" altLang="zh-CN" sz="1000" dirty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  <a:p>
              <a:pPr>
                <a:spcAft>
                  <a:spcPts val="800"/>
                </a:spcAft>
              </a:pPr>
              <a:r>
                <a:rPr lang="zh-CN" altLang="en-US" sz="1000" dirty="0">
                  <a:solidFill>
                    <a:schemeClr val="accent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    例如每两个月。</a:t>
              </a:r>
              <a:endParaRPr lang="en-US" sz="1000" dirty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3F4746F-756A-4840-AED6-29CE0EB22498}"/>
                </a:ext>
              </a:extLst>
            </p:cNvPr>
            <p:cNvSpPr txBox="1"/>
            <p:nvPr/>
          </p:nvSpPr>
          <p:spPr>
            <a:xfrm>
              <a:off x="1462133" y="4995391"/>
              <a:ext cx="932264" cy="276979"/>
            </a:xfrm>
            <a:prstGeom prst="rect">
              <a:avLst/>
            </a:prstGeom>
            <a:noFill/>
          </p:spPr>
          <p:txBody>
            <a:bodyPr wrap="none" lIns="121899" tIns="60950" rIns="121899" bIns="60950" rtlCol="0">
              <a:spAutoFit/>
            </a:bodyPr>
            <a:lstStyle/>
            <a:p>
              <a:pPr marL="171450" indent="-171450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solidFill>
                    <a:schemeClr val="accent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见详细页</a:t>
              </a:r>
              <a:endParaRPr lang="en-US" sz="1000" dirty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Rectangle 63">
              <a:extLst>
                <a:ext uri="{FF2B5EF4-FFF2-40B4-BE49-F238E27FC236}">
                  <a16:creationId xmlns:a16="http://schemas.microsoft.com/office/drawing/2014/main" id="{6D42C9CF-F833-45D3-B4F4-056C72F07EDA}"/>
                </a:ext>
              </a:extLst>
            </p:cNvPr>
            <p:cNvSpPr/>
            <p:nvPr/>
          </p:nvSpPr>
          <p:spPr>
            <a:xfrm>
              <a:off x="2394397" y="5003629"/>
              <a:ext cx="1062187" cy="4784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转正述职</a:t>
              </a:r>
              <a:endParaRPr 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4DE4D4D9-A6AC-4B8B-98F4-F16523CB4407}"/>
                </a:ext>
              </a:extLst>
            </p:cNvPr>
            <p:cNvSpPr txBox="1"/>
            <p:nvPr/>
          </p:nvSpPr>
          <p:spPr>
            <a:xfrm>
              <a:off x="3473337" y="4992532"/>
              <a:ext cx="932264" cy="276979"/>
            </a:xfrm>
            <a:prstGeom prst="rect">
              <a:avLst/>
            </a:prstGeom>
            <a:noFill/>
          </p:spPr>
          <p:txBody>
            <a:bodyPr wrap="square" lIns="121899" tIns="60950" rIns="121899" bIns="60950" rtlCol="0">
              <a:spAutoFit/>
            </a:bodyPr>
            <a:lstStyle/>
            <a:p>
              <a:pPr marL="171450" indent="-171450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solidFill>
                    <a:schemeClr val="accent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见详细页</a:t>
              </a:r>
              <a:endParaRPr lang="en-US" sz="1000" dirty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C4D75E-9DD4-47A3-BD4A-16812FF55409}"/>
              </a:ext>
            </a:extLst>
          </p:cNvPr>
          <p:cNvSpPr txBox="1"/>
          <p:nvPr/>
        </p:nvSpPr>
        <p:spPr>
          <a:xfrm>
            <a:off x="1702297" y="5705234"/>
            <a:ext cx="1272101" cy="430867"/>
          </a:xfrm>
          <a:prstGeom prst="rect">
            <a:avLst/>
          </a:prstGeom>
          <a:noFill/>
        </p:spPr>
        <p:txBody>
          <a:bodyPr wrap="none" lIns="121899" tIns="60950" rIns="121899" bIns="60950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综合评定</a:t>
            </a:r>
            <a:endParaRPr lang="en-US" sz="20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C3E212F-2542-429F-8E99-D64CA7553889}"/>
              </a:ext>
            </a:extLst>
          </p:cNvPr>
          <p:cNvSpPr txBox="1"/>
          <p:nvPr/>
        </p:nvSpPr>
        <p:spPr>
          <a:xfrm>
            <a:off x="11656000" y="5690352"/>
            <a:ext cx="1272101" cy="430867"/>
          </a:xfrm>
          <a:prstGeom prst="rect">
            <a:avLst/>
          </a:prstGeom>
          <a:noFill/>
        </p:spPr>
        <p:txBody>
          <a:bodyPr wrap="none" lIns="121899" tIns="60950" rIns="121899" bIns="60950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综合评定</a:t>
            </a:r>
            <a:endParaRPr lang="en-US" sz="20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39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35493B-3C8B-4101-BAAF-F97CC15C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实习转正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上机考试</a:t>
            </a:r>
            <a:endParaRPr 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595AE69-9B1A-4A82-9267-ECCE1E502E6F}"/>
              </a:ext>
            </a:extLst>
          </p:cNvPr>
          <p:cNvSpPr/>
          <p:nvPr/>
        </p:nvSpPr>
        <p:spPr>
          <a:xfrm>
            <a:off x="692092" y="1679944"/>
            <a:ext cx="4140436" cy="55927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316736">
              <a:spcBef>
                <a:spcPts val="360"/>
              </a:spcBef>
              <a:spcAft>
                <a:spcPts val="720"/>
              </a:spcAft>
              <a:defRPr/>
            </a:pPr>
            <a:r>
              <a:rPr lang="zh-CN" altLang="en-US" sz="20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考察目的</a:t>
            </a:r>
            <a:endParaRPr lang="pl-PL" sz="20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1316736"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考察任务的理解能力</a:t>
            </a:r>
            <a:endParaRPr lang="en-GB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对题目的理解</a:t>
            </a: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对题目中任务的分解（业务分解，技术分解，任务分解）</a:t>
            </a: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1316736"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考察技术能力</a:t>
            </a:r>
            <a:endParaRPr lang="en-GB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开发工具及环境的掌握</a:t>
            </a:r>
            <a:b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JDK, </a:t>
            </a:r>
            <a:r>
              <a:rPr lang="en-US" altLang="zh-CN" sz="12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.Net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Framework, IDE, Application Server, DB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系统框架的掌握</a:t>
            </a: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编程的规范及技巧</a:t>
            </a: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buFont typeface="+mj-lt"/>
              <a:buAutoNum type="arabicPeriod"/>
              <a:defRPr/>
            </a:pPr>
            <a:endParaRPr lang="en-GB" sz="1200" dirty="0">
              <a:solidFill>
                <a:srgbClr val="000000"/>
              </a:solidFill>
            </a:endParaRPr>
          </a:p>
          <a:p>
            <a:pPr defTabSz="1316736"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考察文档及总结能力</a:t>
            </a:r>
            <a:endParaRPr lang="en-GB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整理技术文档的能力</a:t>
            </a: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整理工作结果的能力</a:t>
            </a: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>
              <a:spcBef>
                <a:spcPts val="240"/>
              </a:spcBef>
              <a:spcAft>
                <a:spcPts val="240"/>
              </a:spcAft>
              <a:buFont typeface="+mj-lt"/>
              <a:buAutoNum type="arabicPeriod"/>
              <a:defRPr/>
            </a:pP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1316736"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考察语言能力</a:t>
            </a:r>
            <a:endParaRPr lang="en-GB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日语读写能力</a:t>
            </a: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sz="1200" dirty="0"/>
          </a:p>
        </p:txBody>
      </p:sp>
      <p:sp>
        <p:nvSpPr>
          <p:cNvPr id="7" name="正方形/長方形 13">
            <a:extLst>
              <a:ext uri="{FF2B5EF4-FFF2-40B4-BE49-F238E27FC236}">
                <a16:creationId xmlns:a16="http://schemas.microsoft.com/office/drawing/2014/main" id="{C795E316-E6BC-4BD8-9BF8-F586CB0D1CE4}"/>
              </a:ext>
            </a:extLst>
          </p:cNvPr>
          <p:cNvSpPr/>
          <p:nvPr/>
        </p:nvSpPr>
        <p:spPr>
          <a:xfrm>
            <a:off x="5268472" y="1679944"/>
            <a:ext cx="4140436" cy="559272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316736"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defRPr/>
            </a:pPr>
            <a:r>
              <a:rPr lang="zh-CN" altLang="en-US" sz="20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考察形式</a:t>
            </a:r>
            <a:endParaRPr lang="pl-PL" sz="2000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1316736"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上机考试形式</a:t>
            </a:r>
            <a:endParaRPr lang="en-GB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题目（每年自拟，参考下文题目要求）</a:t>
            </a: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分配给应试者一台可以访问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internet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的虚拟机</a:t>
            </a: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仅包含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JDK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2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.Net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Framework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VS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Eclipse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VS code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安装包</a:t>
            </a: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考试时间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10:00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16:00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12:00 - 13:00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午休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1316736"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题目要求</a:t>
            </a:r>
            <a:endParaRPr lang="en-GB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开发语言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(Java or </a:t>
            </a:r>
            <a:r>
              <a:rPr lang="en-US" altLang="zh-CN" sz="12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.Net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不限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完成一个包含前后端的基本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Web Application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完成文档报告，包含：</a:t>
            </a: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15800" lvl="1" indent="-228600">
              <a:spcBef>
                <a:spcPts val="240"/>
              </a:spcBef>
              <a:spcAft>
                <a:spcPts val="240"/>
              </a:spcAft>
              <a:buFont typeface="+mj-lt"/>
              <a:buAutoNum type="arabicPeriod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</a:t>
            </a:r>
            <a:r>
              <a:rPr lang="zh-CN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功能设计</a:t>
            </a:r>
            <a:endParaRPr lang="en-US" altLang="zh-CN" sz="1200" dirty="0">
              <a:solidFill>
                <a:srgbClr val="000000"/>
              </a:solidFill>
              <a:highlight>
                <a:srgbClr val="FFFF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15800" lvl="1" indent="-228600">
              <a:spcBef>
                <a:spcPts val="240"/>
              </a:spcBef>
              <a:spcAft>
                <a:spcPts val="240"/>
              </a:spcAft>
              <a:buFont typeface="+mj-lt"/>
              <a:buAutoNum type="arabicPeriod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</a:t>
            </a:r>
            <a:r>
              <a:rPr lang="zh-CN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架构设计</a:t>
            </a:r>
            <a:endParaRPr lang="en-US" altLang="zh-CN" sz="1200" dirty="0">
              <a:solidFill>
                <a:srgbClr val="000000"/>
              </a:solidFill>
              <a:highlight>
                <a:srgbClr val="FFFF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15800" lvl="1" indent="-228600">
              <a:spcBef>
                <a:spcPts val="240"/>
              </a:spcBef>
              <a:spcAft>
                <a:spcPts val="240"/>
              </a:spcAft>
              <a:buFont typeface="+mj-lt"/>
              <a:buAutoNum type="arabicPeriod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</a:t>
            </a:r>
            <a:r>
              <a:rPr lang="zh-CN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使用说明</a:t>
            </a:r>
            <a:endParaRPr lang="en-US" altLang="zh-CN" sz="1200" dirty="0">
              <a:solidFill>
                <a:srgbClr val="000000"/>
              </a:solidFill>
              <a:highlight>
                <a:srgbClr val="FFFF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15800" lvl="1" indent="-228600">
              <a:spcBef>
                <a:spcPts val="240"/>
              </a:spcBef>
              <a:spcAft>
                <a:spcPts val="240"/>
              </a:spcAft>
              <a:buFont typeface="+mj-lt"/>
              <a:buAutoNum type="arabicPeriod"/>
              <a:defRPr/>
            </a:pPr>
            <a:r>
              <a:rPr lang="zh-CN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开发报告</a:t>
            </a:r>
            <a:endParaRPr lang="en-US" altLang="zh-CN" sz="1200" dirty="0">
              <a:solidFill>
                <a:srgbClr val="000000"/>
              </a:solidFill>
              <a:highlight>
                <a:srgbClr val="FFFF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15800" lvl="1" indent="-228600">
              <a:spcBef>
                <a:spcPts val="240"/>
              </a:spcBef>
              <a:spcAft>
                <a:spcPts val="240"/>
              </a:spcAft>
              <a:buFont typeface="+mj-lt"/>
              <a:buAutoNum type="arabicPeriod"/>
              <a:defRPr/>
            </a:pPr>
            <a:endParaRPr lang="zh-CN" altLang="en-US" sz="1200" dirty="0">
              <a:solidFill>
                <a:srgbClr val="000000"/>
              </a:solidFill>
              <a:highlight>
                <a:srgbClr val="FFFF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240"/>
              </a:spcBef>
              <a:spcAft>
                <a:spcPts val="240"/>
              </a:spcAft>
              <a:defRPr/>
            </a:pPr>
            <a:r>
              <a:rPr lang="zh-CN" altLang="en-US" sz="12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※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题目用日语描述，正常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年以上开发经验员工在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4-6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小时能完成</a:t>
            </a:r>
          </a:p>
          <a:p>
            <a:pPr>
              <a:spcBef>
                <a:spcPts val="240"/>
              </a:spcBef>
              <a:spcAft>
                <a:spcPts val="240"/>
              </a:spcAft>
              <a:defRPr/>
            </a:pPr>
            <a:r>
              <a:rPr lang="zh-CN" altLang="en-US" sz="12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※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历次测试启动之前拟定题目</a:t>
            </a:r>
          </a:p>
          <a:p>
            <a:pPr>
              <a:spcBef>
                <a:spcPts val="240"/>
              </a:spcBef>
              <a:spcAft>
                <a:spcPts val="240"/>
              </a:spcAft>
              <a:defRPr/>
            </a:pPr>
            <a:r>
              <a:rPr lang="zh-CN" altLang="en-US" sz="12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※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成果物用日语描述，需要包含以上黄色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项。如果日语描述有困难，也可以用中文。</a:t>
            </a: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sz="1200" dirty="0"/>
          </a:p>
        </p:txBody>
      </p:sp>
      <p:sp>
        <p:nvSpPr>
          <p:cNvPr id="8" name="正方形/長方形 14">
            <a:extLst>
              <a:ext uri="{FF2B5EF4-FFF2-40B4-BE49-F238E27FC236}">
                <a16:creationId xmlns:a16="http://schemas.microsoft.com/office/drawing/2014/main" id="{AD841CDD-CDAD-4EC8-9EC8-98C250758315}"/>
              </a:ext>
            </a:extLst>
          </p:cNvPr>
          <p:cNvSpPr/>
          <p:nvPr/>
        </p:nvSpPr>
        <p:spPr>
          <a:xfrm>
            <a:off x="9844852" y="1679944"/>
            <a:ext cx="4140436" cy="5592726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316736">
              <a:spcAft>
                <a:spcPts val="960"/>
              </a:spcAft>
              <a:defRPr/>
            </a:pPr>
            <a:r>
              <a:rPr lang="zh-CN" altLang="en-US" sz="2000" b="1" dirty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评判基准</a:t>
            </a:r>
            <a:endParaRPr lang="pl-PL" sz="2000" b="1" dirty="0">
              <a:solidFill>
                <a:schemeClr val="accent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1316736"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任务理解能力</a:t>
            </a:r>
            <a:endParaRPr lang="en-US" altLang="zh-CN" sz="1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能够读懂题目</a:t>
            </a: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10% 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能够分解功能、技术、任务，并在以下文档中体现 </a:t>
            </a: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60000" lvl="1" indent="-228600">
              <a:spcBef>
                <a:spcPts val="240"/>
              </a:spcBef>
              <a:spcAft>
                <a:spcPts val="240"/>
              </a:spcAft>
              <a:buFont typeface="+mj-lt"/>
              <a:buAutoNum type="arabicPeriod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功能设计</a:t>
            </a: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60000" lvl="1" indent="-228600">
              <a:spcBef>
                <a:spcPts val="240"/>
              </a:spcBef>
              <a:spcAft>
                <a:spcPts val="240"/>
              </a:spcAft>
              <a:buFont typeface="+mj-lt"/>
              <a:buAutoNum type="arabicPeriod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架构设计</a:t>
            </a: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60000" lvl="1" indent="-228600">
              <a:spcBef>
                <a:spcPts val="240"/>
              </a:spcBef>
              <a:spcAft>
                <a:spcPts val="240"/>
              </a:spcAft>
              <a:buFont typeface="+mj-lt"/>
              <a:buAutoNum type="arabicPeriod"/>
              <a:defRPr/>
            </a:pP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开发报告（任务分解部分）</a:t>
            </a:r>
          </a:p>
          <a:p>
            <a:pPr>
              <a:spcBef>
                <a:spcPts val="240"/>
              </a:spcBef>
              <a:spcAft>
                <a:spcPts val="240"/>
              </a:spcAft>
              <a:defRPr/>
            </a:pPr>
            <a:endParaRPr lang="en-US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240"/>
              </a:spcBef>
              <a:spcAft>
                <a:spcPts val="240"/>
              </a:spcAft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技术能力</a:t>
            </a:r>
            <a:endParaRPr lang="en-US" altLang="zh-CN" sz="14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Open Sans Semibold" panose="020B0606030504020204" pitchFamily="34" charset="0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10% 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正确部署开发环境</a:t>
            </a: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20% 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实现基本的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 Application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框架</a:t>
            </a: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20% 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实现题目所要求的功能</a:t>
            </a: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10% 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体现出良好的编程习惯及技巧</a:t>
            </a: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240"/>
              </a:spcBef>
              <a:spcAft>
                <a:spcPts val="240"/>
              </a:spcAft>
              <a:defRPr/>
            </a:pP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240"/>
              </a:spcBef>
              <a:spcAft>
                <a:spcPts val="240"/>
              </a:spcAft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文档及总结能力</a:t>
            </a:r>
            <a:endParaRPr lang="en-US" altLang="zh-CN" sz="14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Open Sans Semibold" panose="020B0606030504020204" pitchFamily="34" charset="0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10% 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文档结构清晰</a:t>
            </a: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Open Sans Semibold" panose="020B0606030504020204" pitchFamily="34" charset="0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10% 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格式整洁统一</a:t>
            </a: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Open Sans Semibold" panose="020B0606030504020204" pitchFamily="34" charset="0"/>
            </a:endParaRPr>
          </a:p>
          <a:p>
            <a:pPr marL="285750" indent="-28575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240"/>
              </a:spcBef>
              <a:spcAft>
                <a:spcPts val="240"/>
              </a:spcAft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语言能力</a:t>
            </a:r>
            <a:endParaRPr lang="en-US" altLang="zh-CN" sz="14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Open Sans Semibold" panose="020B0606030504020204" pitchFamily="34" charset="0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10% 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文档日语能表达正确意思，语法及词汇描述正确   </a:t>
            </a:r>
            <a:b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</a:b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（无明显电子翻译痕迹）                                 </a:t>
            </a: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Open Sans Semibold" panose="020B0606030504020204" pitchFamily="34" charset="0"/>
            </a:endParaRP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201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2CF6-33A6-4346-BD8E-2EADA700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实习转正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转正述职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4636A-6F22-43B7-A034-0BAFF8CFD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057399"/>
            <a:ext cx="13444871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参照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应届毕业生胜任力一览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，从过去、现在、未来三个方面对自己的胜任力进行陈述，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※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暂时还不具备的不用写。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50B522-849C-446C-9F02-385EC1313E89}"/>
              </a:ext>
            </a:extLst>
          </p:cNvPr>
          <p:cNvSpPr/>
          <p:nvPr/>
        </p:nvSpPr>
        <p:spPr>
          <a:xfrm>
            <a:off x="713171" y="2588234"/>
            <a:ext cx="2848726" cy="468630"/>
          </a:xfrm>
          <a:prstGeom prst="rect">
            <a:avLst/>
          </a:prstGeom>
          <a:ln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现在：自我评价</a:t>
            </a:r>
            <a:endParaRPr 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75038-8163-4B38-9C38-66F7AEF18E22}"/>
              </a:ext>
            </a:extLst>
          </p:cNvPr>
          <p:cNvSpPr/>
          <p:nvPr/>
        </p:nvSpPr>
        <p:spPr>
          <a:xfrm>
            <a:off x="713170" y="3581757"/>
            <a:ext cx="2848727" cy="1630848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过去：工作成果</a:t>
            </a:r>
            <a:endParaRPr 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E912C-51A4-47DF-9680-FF0C04B25B08}"/>
              </a:ext>
            </a:extLst>
          </p:cNvPr>
          <p:cNvSpPr/>
          <p:nvPr/>
        </p:nvSpPr>
        <p:spPr>
          <a:xfrm>
            <a:off x="713171" y="5743080"/>
            <a:ext cx="2848728" cy="1327589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未来：个人成长计划</a:t>
            </a:r>
            <a:endParaRPr 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CE27A3-B50A-43CB-828D-BD4DA69E587A}"/>
              </a:ext>
            </a:extLst>
          </p:cNvPr>
          <p:cNvSpPr/>
          <p:nvPr/>
        </p:nvSpPr>
        <p:spPr>
          <a:xfrm>
            <a:off x="3838354" y="3581757"/>
            <a:ext cx="9973338" cy="4686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工作成果和重点产出（</a:t>
            </a:r>
            <a:r>
              <a:rPr lang="en-US" altLang="zh-CN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STAR</a:t>
            </a:r>
            <a:r>
              <a:rPr lang="zh-CN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原则陈述），需体现出以下两点（沉淀：没有可以不写）。</a:t>
            </a:r>
          </a:p>
          <a:p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001157-2465-4BB6-B998-AD363F0EFC14}"/>
              </a:ext>
            </a:extLst>
          </p:cNvPr>
          <p:cNvSpPr/>
          <p:nvPr/>
        </p:nvSpPr>
        <p:spPr>
          <a:xfrm>
            <a:off x="3838353" y="4114800"/>
            <a:ext cx="2972781" cy="10978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成长</a:t>
            </a:r>
            <a:endParaRPr lang="en-US" altLang="zh-CN" sz="20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实习期间能力的变化。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3F5006-35D3-4B61-B10F-5EEBD11EA493}"/>
              </a:ext>
            </a:extLst>
          </p:cNvPr>
          <p:cNvSpPr/>
          <p:nvPr/>
        </p:nvSpPr>
        <p:spPr>
          <a:xfrm>
            <a:off x="7087589" y="4114800"/>
            <a:ext cx="6724103" cy="11009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沉淀</a:t>
            </a:r>
            <a:endParaRPr lang="en-US" altLang="zh-CN" sz="20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成长过程中有哪些好的工作方法积累了下来，并在团队内得到了推广应用。</a:t>
            </a:r>
            <a:endParaRPr 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5CA0ED-6793-4B86-9C97-DA86DF862146}"/>
              </a:ext>
            </a:extLst>
          </p:cNvPr>
          <p:cNvSpPr/>
          <p:nvPr/>
        </p:nvSpPr>
        <p:spPr>
          <a:xfrm>
            <a:off x="3838353" y="5743078"/>
            <a:ext cx="9973338" cy="13275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短期</a:t>
            </a:r>
            <a:r>
              <a:rPr lang="zh-CN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目标：不超过两年。具体的行动计划。</a:t>
            </a:r>
          </a:p>
          <a:p>
            <a:r>
              <a:rPr lang="zh-CN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中期</a:t>
            </a:r>
            <a:r>
              <a:rPr lang="zh-CN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目标：没想好可以不写。</a:t>
            </a:r>
          </a:p>
          <a:p>
            <a:r>
              <a:rPr lang="zh-CN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长期</a:t>
            </a:r>
            <a:r>
              <a:rPr lang="zh-CN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目标：没想好可以不写。</a:t>
            </a:r>
            <a:endParaRPr 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813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4E44-A42F-477D-9415-F483CFA8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综合评定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21A14-BC47-4AC8-BB74-F80790FF7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057399"/>
            <a:ext cx="13258799" cy="325755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评估  </a:t>
            </a:r>
            <a:r>
              <a:rPr lang="zh-CN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非客观标准条件下，不同候选人不同的输入输出，需要转化为相同权重。</a:t>
            </a:r>
            <a:endParaRPr lang="en-US" altLang="zh-CN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D5A00B-D8BB-4D3C-A90E-9E777F04B061}"/>
              </a:ext>
            </a:extLst>
          </p:cNvPr>
          <p:cNvSpPr/>
          <p:nvPr/>
        </p:nvSpPr>
        <p:spPr>
          <a:xfrm>
            <a:off x="925830" y="2503170"/>
            <a:ext cx="1828800" cy="46863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人与标准比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A65F50-A268-41D4-A8ED-DBC23F1CA18F}"/>
              </a:ext>
            </a:extLst>
          </p:cNvPr>
          <p:cNvSpPr/>
          <p:nvPr/>
        </p:nvSpPr>
        <p:spPr>
          <a:xfrm>
            <a:off x="925830" y="3230880"/>
            <a:ext cx="1828800" cy="46863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人与人比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EA4A7-7468-4FE8-88AB-AC31B0D790AA}"/>
              </a:ext>
            </a:extLst>
          </p:cNvPr>
          <p:cNvSpPr/>
          <p:nvPr/>
        </p:nvSpPr>
        <p:spPr>
          <a:xfrm>
            <a:off x="925830" y="3887149"/>
            <a:ext cx="1828800" cy="46863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人与目标比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E263CD-FD5B-4802-85BF-14C8B56D52B0}"/>
              </a:ext>
            </a:extLst>
          </p:cNvPr>
          <p:cNvSpPr/>
          <p:nvPr/>
        </p:nvSpPr>
        <p:spPr>
          <a:xfrm>
            <a:off x="925830" y="4575013"/>
            <a:ext cx="1828800" cy="46863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自己与自己比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EE70CB-503E-46C2-B6F1-4018AC875A1A}"/>
              </a:ext>
            </a:extLst>
          </p:cNvPr>
          <p:cNvSpPr txBox="1">
            <a:spLocks/>
          </p:cNvSpPr>
          <p:nvPr/>
        </p:nvSpPr>
        <p:spPr>
          <a:xfrm>
            <a:off x="685801" y="5904868"/>
            <a:ext cx="13258799" cy="9988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职位：根据个人能力和岗位的匹配度：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胜任力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来决定。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等级：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※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同级别内再细分若干级别。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1CE87-7E48-4B08-BAEA-5A914E1A4895}"/>
              </a:ext>
            </a:extLst>
          </p:cNvPr>
          <p:cNvSpPr txBox="1"/>
          <p:nvPr/>
        </p:nvSpPr>
        <p:spPr>
          <a:xfrm>
            <a:off x="2994660" y="2540933"/>
            <a:ext cx="6160769" cy="430867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考试、输出的量化。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49C73D-0786-4701-BAEC-F69ED203FEA0}"/>
              </a:ext>
            </a:extLst>
          </p:cNvPr>
          <p:cNvSpPr txBox="1"/>
          <p:nvPr/>
        </p:nvSpPr>
        <p:spPr>
          <a:xfrm>
            <a:off x="2994659" y="3239900"/>
            <a:ext cx="6160769" cy="430867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候选人之间，候选人与标准的在职员工之间的比较。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9E1A02-540A-44B1-87F5-DE31D457681E}"/>
              </a:ext>
            </a:extLst>
          </p:cNvPr>
          <p:cNvSpPr txBox="1"/>
          <p:nvPr/>
        </p:nvSpPr>
        <p:spPr>
          <a:xfrm>
            <a:off x="2994660" y="3906030"/>
            <a:ext cx="6160769" cy="430867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实习期间的工作表现。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AF3CF8-5100-47F8-B5F4-32C732005C42}"/>
              </a:ext>
            </a:extLst>
          </p:cNvPr>
          <p:cNvSpPr txBox="1"/>
          <p:nvPr/>
        </p:nvSpPr>
        <p:spPr>
          <a:xfrm>
            <a:off x="2994660" y="4594435"/>
            <a:ext cx="6160769" cy="430867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实习期间的成长、沉淀。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6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4D8F783-A289-4CC7-9B61-06829FA05FAB}"/>
              </a:ext>
            </a:extLst>
          </p:cNvPr>
          <p:cNvSpPr/>
          <p:nvPr/>
        </p:nvSpPr>
        <p:spPr>
          <a:xfrm>
            <a:off x="0" y="6039320"/>
            <a:ext cx="14630400" cy="219028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综合实习、招聘、入职后各类相关作业的实施情况、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DDC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用人需求等，分析</a:t>
            </a:r>
            <a:r>
              <a:rPr lang="zh-CN" altLang="en-US" sz="20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招聘的有效性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，持续迭代完善。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1A985F1F-A672-4B78-97E4-E6B7D7799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764"/>
            <a:ext cx="13258800" cy="141763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招聘经理相关作业</a:t>
            </a:r>
            <a:endParaRPr lang="pl-PL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B5C98AC-0809-4269-94CC-49E59E63DE7A}"/>
              </a:ext>
            </a:extLst>
          </p:cNvPr>
          <p:cNvSpPr/>
          <p:nvPr/>
        </p:nvSpPr>
        <p:spPr>
          <a:xfrm>
            <a:off x="692092" y="1679944"/>
            <a:ext cx="4140436" cy="49228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316736">
              <a:spcBef>
                <a:spcPts val="360"/>
              </a:spcBef>
              <a:spcAft>
                <a:spcPts val="720"/>
              </a:spcAft>
              <a:defRPr/>
            </a:pPr>
            <a:r>
              <a:rPr lang="zh-CN" altLang="en-US" sz="20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计划</a:t>
            </a:r>
            <a:endParaRPr lang="pl-PL" sz="20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1316736"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组织培训</a:t>
            </a:r>
            <a:endParaRPr lang="en-GB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安排实习生上岗前的各类培训</a:t>
            </a:r>
            <a:endParaRPr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1316736"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实习生项目安排</a:t>
            </a:r>
            <a:endParaRPr lang="en-GB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选定项目、及负责人</a:t>
            </a:r>
            <a:endParaRPr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作业安排标准说明</a:t>
            </a:r>
            <a:endParaRPr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应届毕业生胜任力说明</a:t>
            </a:r>
            <a:endParaRPr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等等，不局限于上述各项</a:t>
            </a:r>
            <a:endParaRPr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240"/>
              </a:spcBef>
              <a:spcAft>
                <a:spcPts val="240"/>
              </a:spcAft>
              <a:defRPr/>
            </a:pPr>
            <a:r>
              <a:rPr lang="en-US" altLang="zh-CN" sz="14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※</a:t>
            </a:r>
            <a:r>
              <a:rPr lang="zh-CN" altLang="en-US" sz="14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公平公正原则，尽量安排便于横向比较的作业内容</a:t>
            </a:r>
            <a:endParaRPr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defRPr/>
            </a:pPr>
            <a:endParaRPr lang="en-GB" sz="1200" dirty="0">
              <a:solidFill>
                <a:srgbClr val="000000"/>
              </a:solidFill>
            </a:endParaRPr>
          </a:p>
          <a:p>
            <a:pPr defTabSz="1316736"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实习生面谈</a:t>
            </a:r>
            <a:endParaRPr lang="en-GB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综合评定四大项目说明</a:t>
            </a:r>
            <a:endParaRPr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sz="12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EDBB239-1F8C-48DA-A8A2-01D99A3E1EBA}"/>
              </a:ext>
            </a:extLst>
          </p:cNvPr>
          <p:cNvSpPr/>
          <p:nvPr/>
        </p:nvSpPr>
        <p:spPr>
          <a:xfrm>
            <a:off x="5268472" y="1679944"/>
            <a:ext cx="4140436" cy="492287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316736"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defRPr/>
            </a:pPr>
            <a:r>
              <a:rPr lang="zh-CN" altLang="en-US" sz="20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执行</a:t>
            </a:r>
            <a:endParaRPr lang="pl-PL" sz="2000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1316736"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实习期工作管理</a:t>
            </a:r>
            <a:endParaRPr lang="en-GB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过程追踪（各项记录的收集）</a:t>
            </a:r>
            <a:endParaRPr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即时反馈（正面、反面）</a:t>
            </a:r>
            <a:endParaRPr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适度辅导</a:t>
            </a:r>
            <a:endParaRPr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1316736"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劝退</a:t>
            </a:r>
            <a:endParaRPr lang="en-GB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实习期间如果有影响团队的行为，并且面谈</a:t>
            </a:r>
            <a:r>
              <a:rPr lang="zh-CN" altLang="en-US" sz="1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无改善</a:t>
            </a: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，可以劝退</a:t>
            </a:r>
            <a:endParaRPr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sz="12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8040AFC-2688-43C1-9473-39D6E6369040}"/>
              </a:ext>
            </a:extLst>
          </p:cNvPr>
          <p:cNvSpPr/>
          <p:nvPr/>
        </p:nvSpPr>
        <p:spPr>
          <a:xfrm>
            <a:off x="9844852" y="1679944"/>
            <a:ext cx="4140436" cy="4922875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316736">
              <a:spcAft>
                <a:spcPts val="960"/>
              </a:spcAft>
              <a:defRPr/>
            </a:pPr>
            <a:r>
              <a:rPr lang="zh-CN" altLang="en-US" sz="2000" b="1" dirty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组织评估</a:t>
            </a:r>
            <a:endParaRPr lang="pl-PL" sz="2000" b="1" dirty="0">
              <a:solidFill>
                <a:schemeClr val="accent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1316736"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评估者</a:t>
            </a:r>
            <a:endParaRPr lang="en-US" altLang="zh-CN" sz="1400" strike="sngStrike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DDC manager</a:t>
            </a: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PMO/OP</a:t>
            </a: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其他特邀评审（由</a:t>
            </a:r>
            <a:r>
              <a:rPr lang="en-US" altLang="zh-CN" sz="1400" dirty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PMO/OP</a:t>
            </a:r>
            <a:r>
              <a:rPr lang="zh-CN" altLang="en-US" sz="1400" dirty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组织安排</a:t>
            </a:r>
            <a:r>
              <a:rPr lang="zh-CN" altLang="en-US" sz="1200" dirty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200" dirty="0">
              <a:solidFill>
                <a:schemeClr val="accent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240"/>
              </a:spcBef>
              <a:spcAft>
                <a:spcPts val="240"/>
              </a:spcAft>
              <a:defRPr/>
            </a:pPr>
            <a:endParaRPr lang="en-US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240"/>
              </a:spcBef>
              <a:spcAft>
                <a:spcPts val="240"/>
              </a:spcAft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评估材料 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– 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转正述职：实习生准备</a:t>
            </a:r>
            <a:endParaRPr lang="en-GB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Presentation </a:t>
            </a: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一份，时间不超过</a:t>
            </a:r>
            <a:r>
              <a:rPr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分钟</a:t>
            </a:r>
            <a:endParaRPr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其他材料：若干</a:t>
            </a:r>
            <a:endParaRPr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240"/>
              </a:spcBef>
              <a:spcAft>
                <a:spcPts val="24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※</a:t>
            </a: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上述材料需在述职日前</a:t>
            </a:r>
            <a:r>
              <a:rPr lang="zh-CN" altLang="en-US" sz="1400" dirty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至少两个工作日</a:t>
            </a: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提交给</a:t>
            </a:r>
            <a:r>
              <a:rPr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PMO/OP</a:t>
            </a:r>
          </a:p>
          <a:p>
            <a:pPr marL="172800" indent="-17280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240"/>
              </a:spcBef>
              <a:spcAft>
                <a:spcPts val="240"/>
              </a:spcAft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评估材料 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– 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其他</a:t>
            </a:r>
            <a:endParaRPr lang="en-US" altLang="zh-CN" sz="14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Open Sans Semibold" panose="020B0606030504020204" pitchFamily="34" charset="0"/>
            </a:endParaRPr>
          </a:p>
          <a:p>
            <a:pPr marL="285750" indent="-285750">
              <a:spcBef>
                <a:spcPts val="240"/>
              </a:spcBef>
              <a:spcAft>
                <a:spcPts val="24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招聘经理负责收集并提交给</a:t>
            </a:r>
            <a:r>
              <a:rPr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Open Sans Semibold" panose="020B0606030504020204" pitchFamily="34" charset="0"/>
              </a:rPr>
              <a:t>PMO/OP</a:t>
            </a:r>
            <a:endParaRPr lang="en-GB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Open Sans Semibold" panose="020B0606030504020204" pitchFamily="34" charset="0"/>
            </a:endParaRP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345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35493B-3C8B-4101-BAAF-F97CC15C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TASK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D6E7B46-4495-48FF-96DE-5AE42AA468EF}"/>
              </a:ext>
            </a:extLst>
          </p:cNvPr>
          <p:cNvGrpSpPr/>
          <p:nvPr/>
        </p:nvGrpSpPr>
        <p:grpSpPr>
          <a:xfrm>
            <a:off x="685799" y="2057399"/>
            <a:ext cx="13104629" cy="2041526"/>
            <a:chOff x="685799" y="2057399"/>
            <a:chExt cx="13104629" cy="204152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1C330E-6A45-4E96-94C8-2D0553B25495}"/>
                </a:ext>
              </a:extLst>
            </p:cNvPr>
            <p:cNvSpPr/>
            <p:nvPr/>
          </p:nvSpPr>
          <p:spPr>
            <a:xfrm>
              <a:off x="685800" y="2520064"/>
              <a:ext cx="13104628" cy="1578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indent="-502920"/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以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Slide3 -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框架、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Slide7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- 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招聘经理相关作业为主，其他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slide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为辅，由</a:t>
              </a:r>
              <a:r>
                <a:rPr lang="zh-CN" altLang="en-US" sz="2000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官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san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主导，与其他相关者一起把</a:t>
              </a:r>
              <a:r>
                <a:rPr lang="zh-CN" altLang="en-US" sz="2000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作业一览细化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一下。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172800" indent="-172800">
                <a:spcBef>
                  <a:spcPts val="240"/>
                </a:spcBef>
                <a:spcAft>
                  <a:spcPts val="24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需明确负责人、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Output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172800" indent="-172800">
                <a:spcBef>
                  <a:spcPts val="240"/>
                </a:spcBef>
                <a:spcAft>
                  <a:spcPts val="24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2022/06/30 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周四前，每周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manager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定例会上，与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DDC manager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PMO/OP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进行合意。</a:t>
              </a: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: Top Corners One Rounded and One Snipped 6">
              <a:extLst>
                <a:ext uri="{FF2B5EF4-FFF2-40B4-BE49-F238E27FC236}">
                  <a16:creationId xmlns:a16="http://schemas.microsoft.com/office/drawing/2014/main" id="{83D7DA80-D4A6-46D8-8AF4-34830A503685}"/>
                </a:ext>
              </a:extLst>
            </p:cNvPr>
            <p:cNvSpPr/>
            <p:nvPr/>
          </p:nvSpPr>
          <p:spPr>
            <a:xfrm>
              <a:off x="685799" y="2057399"/>
              <a:ext cx="1596591" cy="462664"/>
            </a:xfrm>
            <a:prstGeom prst="snip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招聘经理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Rectangle: Top Corners One Rounded and One Snipped 13">
              <a:extLst>
                <a:ext uri="{FF2B5EF4-FFF2-40B4-BE49-F238E27FC236}">
                  <a16:creationId xmlns:a16="http://schemas.microsoft.com/office/drawing/2014/main" id="{139CDC68-08C9-4101-8F94-32F336370FA1}"/>
                </a:ext>
              </a:extLst>
            </p:cNvPr>
            <p:cNvSpPr/>
            <p:nvPr/>
          </p:nvSpPr>
          <p:spPr>
            <a:xfrm>
              <a:off x="2282390" y="2057400"/>
              <a:ext cx="1596591" cy="462664"/>
            </a:xfrm>
            <a:prstGeom prst="snip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PMO/OP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E8A8C0-281A-40FC-8674-1EAA8DCD9CBB}"/>
              </a:ext>
            </a:extLst>
          </p:cNvPr>
          <p:cNvGrpSpPr/>
          <p:nvPr/>
        </p:nvGrpSpPr>
        <p:grpSpPr>
          <a:xfrm>
            <a:off x="685800" y="4899830"/>
            <a:ext cx="13104628" cy="2041526"/>
            <a:chOff x="685800" y="4899830"/>
            <a:chExt cx="13104628" cy="204152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329355-DE4C-486A-99BF-2908AAF8F5C9}"/>
                </a:ext>
              </a:extLst>
            </p:cNvPr>
            <p:cNvSpPr/>
            <p:nvPr/>
          </p:nvSpPr>
          <p:spPr>
            <a:xfrm>
              <a:off x="685801" y="5362495"/>
              <a:ext cx="13104627" cy="1578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各类文档的存档管理、特邀评审的选定等等。</a:t>
              </a: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buNone/>
              </a:pP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Rectangle: Top Corners One Rounded and One Snipped 10">
              <a:extLst>
                <a:ext uri="{FF2B5EF4-FFF2-40B4-BE49-F238E27FC236}">
                  <a16:creationId xmlns:a16="http://schemas.microsoft.com/office/drawing/2014/main" id="{8C22192B-A9D4-4F0D-B1A5-386C742E63EB}"/>
                </a:ext>
              </a:extLst>
            </p:cNvPr>
            <p:cNvSpPr/>
            <p:nvPr/>
          </p:nvSpPr>
          <p:spPr>
            <a:xfrm>
              <a:off x="685800" y="4899830"/>
              <a:ext cx="1483243" cy="462664"/>
            </a:xfrm>
            <a:prstGeom prst="snip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招聘经理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Rectangle: Top Corners One Rounded and One Snipped 14">
              <a:extLst>
                <a:ext uri="{FF2B5EF4-FFF2-40B4-BE49-F238E27FC236}">
                  <a16:creationId xmlns:a16="http://schemas.microsoft.com/office/drawing/2014/main" id="{69C19DC2-2C49-440B-89FE-5ADFE8559C15}"/>
                </a:ext>
              </a:extLst>
            </p:cNvPr>
            <p:cNvSpPr/>
            <p:nvPr/>
          </p:nvSpPr>
          <p:spPr>
            <a:xfrm>
              <a:off x="2169043" y="4904144"/>
              <a:ext cx="1596591" cy="462664"/>
            </a:xfrm>
            <a:prstGeom prst="snip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PMO/OP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679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7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 New Brand Palette">
      <a:dk1>
        <a:srgbClr val="000000"/>
      </a:dk1>
      <a:lt1>
        <a:srgbClr val="FFFFFF"/>
      </a:lt1>
      <a:dk2>
        <a:srgbClr val="D9D9D6"/>
      </a:dk2>
      <a:lt2>
        <a:srgbClr val="FFCD00"/>
      </a:lt2>
      <a:accent1>
        <a:srgbClr val="5F249F"/>
      </a:accent1>
      <a:accent2>
        <a:srgbClr val="00968F"/>
      </a:accent2>
      <a:accent3>
        <a:srgbClr val="00A3E1"/>
      </a:accent3>
      <a:accent4>
        <a:srgbClr val="006975"/>
      </a:accent4>
      <a:accent5>
        <a:srgbClr val="6CC24A"/>
      </a:accent5>
      <a:accent6>
        <a:srgbClr val="ED9B33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Arial" panose="020B0604020202020204" pitchFamily="34" charset="0"/>
          </a:defRPr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sq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121899" tIns="60950" rIns="121899" bIns="60950" rtlCol="0">
        <a:spAutoFit/>
      </a:bodyPr>
      <a:lstStyle>
        <a:defPPr algn="ctr">
          <a:spcAft>
            <a:spcPts val="800"/>
          </a:spcAft>
          <a:defRPr sz="2000" b="1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DXC Bright Purple">
      <a:srgbClr val="5F249F"/>
    </a:custClr>
    <a:custClr name="White">
      <a:srgbClr val="FFFFFF"/>
    </a:custClr>
    <a:custClr name="DXC Light Gray">
      <a:srgbClr val="D9D9D6"/>
    </a:custClr>
    <a:custClr name="DXC Medium Gray">
      <a:srgbClr val="969696"/>
    </a:custClr>
    <a:custClr name="DXC Dark Gray">
      <a:srgbClr val="63666A"/>
    </a:custClr>
    <a:custClr name="Black">
      <a:srgbClr val="000000"/>
    </a:custClr>
    <a:custClr name="DXC Bright Teal">
      <a:srgbClr val="00968F"/>
    </a:custClr>
    <a:custClr name="DXC Blue">
      <a:srgbClr val="00A3E1"/>
    </a:custClr>
    <a:custClr name="DXC Dark Teal">
      <a:srgbClr val="006975"/>
    </a:custClr>
    <a:custClr name="DXC Green">
      <a:srgbClr val="6CC24A"/>
    </a:custClr>
    <a:custClr name="DXC Orange">
      <a:srgbClr val="ED9B33"/>
    </a:custClr>
    <a:custClr name="DXC Gold">
      <a:srgbClr val="FFCD00"/>
    </a:custClr>
    <a:custClr name="DXC Dark Purple">
      <a:srgbClr val="330072"/>
    </a:custClr>
    <a:custClr name="DXC Yellow">
      <a:srgbClr val="F9F048"/>
    </a:custClr>
  </a:custClrLst>
  <a:extLst>
    <a:ext uri="{05A4C25C-085E-4340-85A3-A5531E510DB2}">
      <thm15:themeFamily xmlns:thm15="http://schemas.microsoft.com/office/thememl/2012/main" name="SP_6075a-21 DXC Presentation Template_063021.pptx" id="{1158DF11-C0D7-4A0F-9615-FD7AD0B702FE}" vid="{F8DAD42A-E84F-4481-83E2-CDF1F4B336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9AA7431A959144B07FE66BF1C65DE6" ma:contentTypeVersion="14" ma:contentTypeDescription="Create a new document." ma:contentTypeScope="" ma:versionID="180b5ba22ab25b8fd84489a2ec59935a">
  <xsd:schema xmlns:xsd="http://www.w3.org/2001/XMLSchema" xmlns:xs="http://www.w3.org/2001/XMLSchema" xmlns:p="http://schemas.microsoft.com/office/2006/metadata/properties" xmlns:ns2="1f7d6635-4e04-45e4-b28a-97cb5aafa16a" targetNamespace="http://schemas.microsoft.com/office/2006/metadata/properties" ma:root="true" ma:fieldsID="e77a3358c6866313b4cabaf71c04da12" ns2:_="">
    <xsd:import namespace="1f7d6635-4e04-45e4-b28a-97cb5aafa16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d6635-4e04-45e4-b28a-97cb5aafa16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74891E-6564-4958-A4CF-188F7360FC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B7622F-6DD3-4FBD-B79E-DEB00E37B6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7d6635-4e04-45e4-b28a-97cb5aafa1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E3DFC7-539B-4B55-9D4E-50BDD86210B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 Jul01_2021</Template>
  <TotalTime>4137</TotalTime>
  <Words>1049</Words>
  <Application>Microsoft Office PowerPoint</Application>
  <PresentationFormat>Custom</PresentationFormat>
  <Paragraphs>170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DXC</vt:lpstr>
      <vt:lpstr>应届毕业生招聘</vt:lpstr>
      <vt:lpstr>目的</vt:lpstr>
      <vt:lpstr>应届毕业生招聘 – 框架 </vt:lpstr>
      <vt:lpstr>实习转正 – 上机考试</vt:lpstr>
      <vt:lpstr>实习转正 – 转正述职</vt:lpstr>
      <vt:lpstr>综合评定</vt:lpstr>
      <vt:lpstr>招聘经理相关作业</vt:lpstr>
      <vt:lpstr>TASK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is Arial Bold 54pt, up to two lines</dc:title>
  <dc:subject/>
  <dc:creator>Feng, Chao (felicity, ES-Apps-GD-DL)</dc:creator>
  <cp:keywords/>
  <dc:description/>
  <cp:lastModifiedBy>Feng, Chao (felicity, ES-Apps-GD-DL)</cp:lastModifiedBy>
  <cp:revision>24</cp:revision>
  <dcterms:created xsi:type="dcterms:W3CDTF">2022-04-09T15:34:43Z</dcterms:created>
  <dcterms:modified xsi:type="dcterms:W3CDTF">2023-05-22T08:35:02Z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0x0101002C9AA7431A959144B07FE66BF1C65DE6</vt:lpwstr>
  </property>
</Properties>
</file>