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134804432" r:id="rId5"/>
    <p:sldId id="2147308081" r:id="rId6"/>
    <p:sldId id="2147308111" r:id="rId7"/>
    <p:sldId id="2147308124" r:id="rId8"/>
    <p:sldId id="2147308093" r:id="rId9"/>
    <p:sldId id="2147308123" r:id="rId10"/>
    <p:sldId id="2147308125" r:id="rId11"/>
    <p:sldId id="2147308106" r:id="rId12"/>
    <p:sldId id="2147308102" r:id="rId13"/>
    <p:sldId id="2147308113" r:id="rId14"/>
    <p:sldId id="2147308121" r:id="rId15"/>
    <p:sldId id="2147308120" r:id="rId16"/>
    <p:sldId id="2147308126" r:id="rId17"/>
    <p:sldId id="2147308110" r:id="rId18"/>
    <p:sldId id="2147308116" r:id="rId19"/>
    <p:sldId id="513" r:id="rId20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83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Feng, Chao (felicity, ES-Apps-GD-DL)" initials="FC(EAGD" lastIdx="1" clrIdx="2">
    <p:extLst>
      <p:ext uri="{19B8F6BF-5375-455C-9EA6-DF929625EA0E}">
        <p15:presenceInfo xmlns:p15="http://schemas.microsoft.com/office/powerpoint/2012/main" userId="S::chao.feng@dxc.com::15ba5e3e-4daf-4d5f-ad6e-a835e9cec4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F048"/>
    <a:srgbClr val="CCECFF"/>
    <a:srgbClr val="ECE0F8"/>
    <a:srgbClr val="B3FFFF"/>
    <a:srgbClr val="F2EAFA"/>
    <a:srgbClr val="60249E"/>
    <a:srgbClr val="969696"/>
    <a:srgbClr val="63666A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40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68" y="96"/>
      </p:cViewPr>
      <p:guideLst>
        <p:guide orient="horz" pos="408"/>
        <p:guide orient="horz" pos="2592"/>
        <p:guide orient="horz" pos="4512"/>
        <p:guide orient="horz" pos="4883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3372" y="-906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ノート プレースホルダー 5">
            <a:extLst>
              <a:ext uri="{FF2B5EF4-FFF2-40B4-BE49-F238E27FC236}">
                <a16:creationId xmlns:a16="http://schemas.microsoft.com/office/drawing/2014/main" id="{26D99B93-9824-49BC-9007-18B8B6B5E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6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0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ノート プレースホルダー 5">
            <a:extLst>
              <a:ext uri="{FF2B5EF4-FFF2-40B4-BE49-F238E27FC236}">
                <a16:creationId xmlns:a16="http://schemas.microsoft.com/office/drawing/2014/main" id="{26D99B93-9824-49BC-9007-18B8B6B5E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4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0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笔试题库建设基准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2022/06/07</a:t>
            </a: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6C0989D-B20E-437F-A5CC-16F596B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开发技能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7AA3D-8A50-4E65-87A4-243BC8816605}"/>
              </a:ext>
            </a:extLst>
          </p:cNvPr>
          <p:cNvSpPr/>
          <p:nvPr/>
        </p:nvSpPr>
        <p:spPr>
          <a:xfrm>
            <a:off x="685798" y="2057398"/>
            <a:ext cx="6103621" cy="501791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开发技能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适用场景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不限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试题总数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类：每科目下的每一个考察点不少于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类：每科目不少于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类：每科目下的每一个考察点不少于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试题难度比例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易 ≥ 中 ≥ 难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正：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1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 : 2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等等</a:t>
            </a:r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误：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2 : 3</a:t>
            </a: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试题形式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每个考察点不能全是选择题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问答和选择题的比例：问答 ≥ 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2DC4666-534E-4BF1-9FFF-C3C14F396F0A}"/>
              </a:ext>
            </a:extLst>
          </p:cNvPr>
          <p:cNvGrpSpPr/>
          <p:nvPr/>
        </p:nvGrpSpPr>
        <p:grpSpPr>
          <a:xfrm>
            <a:off x="7045958" y="623684"/>
            <a:ext cx="7413832" cy="6451624"/>
            <a:chOff x="6823775" y="623684"/>
            <a:chExt cx="7636015" cy="645162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839EA2-996E-4F98-B874-F777265BD7EA}"/>
                </a:ext>
              </a:extLst>
            </p:cNvPr>
            <p:cNvSpPr txBox="1"/>
            <p:nvPr/>
          </p:nvSpPr>
          <p:spPr>
            <a:xfrm>
              <a:off x="7045958" y="4921656"/>
              <a:ext cx="5831842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dirty="0">
                  <a:ln w="0">
                    <a:solidFill>
                      <a:schemeClr val="tx2"/>
                    </a:solidFill>
                  </a:ln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Spring Boot</a:t>
              </a:r>
              <a:r>
                <a:rPr lang="zh-CN" altLang="en-US" sz="2800" dirty="0">
                  <a:ln w="0">
                    <a:solidFill>
                      <a:schemeClr val="tx2"/>
                    </a:solidFill>
                  </a:ln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2800" dirty="0">
                  <a:ln w="0">
                    <a:solidFill>
                      <a:schemeClr val="tx2"/>
                    </a:solidFill>
                  </a:ln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.NET Framework</a:t>
              </a:r>
              <a:endParaRPr lang="en-US" sz="2800" dirty="0">
                <a:ln w="0">
                  <a:solidFill>
                    <a:schemeClr val="tx2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70EAF1D-715A-4FBF-B53D-75D0A8E08BD3}"/>
                </a:ext>
              </a:extLst>
            </p:cNvPr>
            <p:cNvSpPr txBox="1"/>
            <p:nvPr/>
          </p:nvSpPr>
          <p:spPr>
            <a:xfrm>
              <a:off x="7004604" y="3128080"/>
              <a:ext cx="1585278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GitHub</a:t>
              </a:r>
              <a:endParaRPr 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B62973B-E932-4F05-BBF1-E7EFA23A0311}"/>
                </a:ext>
              </a:extLst>
            </p:cNvPr>
            <p:cNvSpPr txBox="1"/>
            <p:nvPr/>
          </p:nvSpPr>
          <p:spPr>
            <a:xfrm>
              <a:off x="8221120" y="2708352"/>
              <a:ext cx="2510379" cy="861754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altLang="zh-CN" sz="4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Linux</a:t>
              </a:r>
              <a:endParaRPr lang="en-US" sz="4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74045CB-E595-4FD4-BE8C-986D10D5B51F}"/>
                </a:ext>
              </a:extLst>
            </p:cNvPr>
            <p:cNvSpPr txBox="1"/>
            <p:nvPr/>
          </p:nvSpPr>
          <p:spPr>
            <a:xfrm>
              <a:off x="7213296" y="3957855"/>
              <a:ext cx="4648504" cy="738644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40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MySQL</a:t>
              </a:r>
              <a:r>
                <a:rPr lang="zh-CN" altLang="en-US" sz="40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40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Oracle</a:t>
              </a:r>
              <a:endParaRPr 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83">
              <a:extLst>
                <a:ext uri="{FF2B5EF4-FFF2-40B4-BE49-F238E27FC236}">
                  <a16:creationId xmlns:a16="http://schemas.microsoft.com/office/drawing/2014/main" id="{6923BB4E-E0E8-4A8E-AE28-1889B86D814E}"/>
                </a:ext>
              </a:extLst>
            </p:cNvPr>
            <p:cNvSpPr txBox="1"/>
            <p:nvPr/>
          </p:nvSpPr>
          <p:spPr>
            <a:xfrm>
              <a:off x="7213296" y="1909334"/>
              <a:ext cx="6413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spc="-300">
                  <a:solidFill>
                    <a:srgbClr val="ACB8CD"/>
                  </a:solidFill>
                  <a:latin typeface="+mj-lt"/>
                  <a:ea typeface="+mj-ea"/>
                  <a:cs typeface="阿里巴巴普惠体 2.0 115 Black" panose="00020600040101010101" pitchFamily="18" charset="-122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C++</a:t>
              </a:r>
              <a:r>
                <a:rPr lang="zh-CN" altLang="en-US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4800" dirty="0">
                  <a:ln w="12700">
                    <a:solidFill>
                      <a:schemeClr val="tx2"/>
                    </a:solidFill>
                  </a:ln>
                  <a:noFill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endParaRPr kumimoji="0" lang="zh-CN" altLang="en-US" sz="4800" b="0" i="0" u="none" strike="noStrike" kern="1200" cap="none" spc="-300" normalizeH="0" baseline="0" noProof="0" dirty="0">
                <a:ln w="12700">
                  <a:solidFill>
                    <a:schemeClr val="tx2"/>
                  </a:solidFill>
                </a:ln>
                <a:noFill/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B34EBDE-C121-4B1B-8C8F-C82A41FF0616}"/>
                </a:ext>
              </a:extLst>
            </p:cNvPr>
            <p:cNvSpPr txBox="1"/>
            <p:nvPr/>
          </p:nvSpPr>
          <p:spPr>
            <a:xfrm>
              <a:off x="10593683" y="3072104"/>
              <a:ext cx="1585278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endParaRPr 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8673A7-EB9B-47D9-8625-4D2759DEF278}"/>
                </a:ext>
              </a:extLst>
            </p:cNvPr>
            <p:cNvSpPr txBox="1"/>
            <p:nvPr/>
          </p:nvSpPr>
          <p:spPr>
            <a:xfrm>
              <a:off x="9476309" y="5643709"/>
              <a:ext cx="49834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Microsoft SQL Server</a:t>
              </a:r>
              <a:endParaRPr lang="en-US" sz="24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E5542FD-1F06-4253-B369-603653E03E5E}"/>
                </a:ext>
              </a:extLst>
            </p:cNvPr>
            <p:cNvSpPr txBox="1"/>
            <p:nvPr/>
          </p:nvSpPr>
          <p:spPr>
            <a:xfrm>
              <a:off x="7977384" y="5717784"/>
              <a:ext cx="1224996" cy="615533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32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CAP</a:t>
              </a:r>
              <a:endParaRPr lang="en-US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4558DA0-C6AB-49C9-B32C-24F40854A969}"/>
                </a:ext>
              </a:extLst>
            </p:cNvPr>
            <p:cNvSpPr txBox="1"/>
            <p:nvPr/>
          </p:nvSpPr>
          <p:spPr>
            <a:xfrm>
              <a:off x="12661900" y="1012546"/>
              <a:ext cx="1113524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dirty="0">
                  <a:ln w="0">
                    <a:solidFill>
                      <a:schemeClr val="tx2"/>
                    </a:solidFill>
                  </a:ln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JVM</a:t>
              </a:r>
              <a:endParaRPr lang="en-US" sz="2800" dirty="0">
                <a:ln w="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46E8761-3176-4AF1-B13B-EC383C8E4632}"/>
                </a:ext>
              </a:extLst>
            </p:cNvPr>
            <p:cNvSpPr txBox="1"/>
            <p:nvPr/>
          </p:nvSpPr>
          <p:spPr>
            <a:xfrm>
              <a:off x="8980786" y="1012546"/>
              <a:ext cx="1113524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dirty="0">
                  <a:ln w="0">
                    <a:solidFill>
                      <a:schemeClr val="tx2"/>
                    </a:solidFill>
                  </a:ln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CDN</a:t>
              </a:r>
              <a:endParaRPr lang="en-US" sz="2800" dirty="0">
                <a:ln w="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23D9684-9C66-4989-B8CE-33982E28B242}"/>
                </a:ext>
              </a:extLst>
            </p:cNvPr>
            <p:cNvSpPr txBox="1"/>
            <p:nvPr/>
          </p:nvSpPr>
          <p:spPr>
            <a:xfrm>
              <a:off x="10593683" y="623684"/>
              <a:ext cx="1113524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dirty="0">
                  <a:ln w="0">
                    <a:solidFill>
                      <a:schemeClr val="tx2"/>
                    </a:solidFill>
                  </a:ln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DNS</a:t>
              </a:r>
              <a:endParaRPr lang="en-US" sz="2800" dirty="0">
                <a:ln w="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DB21286-9685-48A9-A0A4-4117A4C1F543}"/>
                </a:ext>
              </a:extLst>
            </p:cNvPr>
            <p:cNvSpPr txBox="1"/>
            <p:nvPr/>
          </p:nvSpPr>
          <p:spPr>
            <a:xfrm>
              <a:off x="7090957" y="6407465"/>
              <a:ext cx="1224996" cy="615533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32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SOA</a:t>
              </a:r>
              <a:endParaRPr lang="en-US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C6E562D-9FDE-47B8-986C-A5E39C463738}"/>
                </a:ext>
              </a:extLst>
            </p:cNvPr>
            <p:cNvSpPr txBox="1"/>
            <p:nvPr/>
          </p:nvSpPr>
          <p:spPr>
            <a:xfrm>
              <a:off x="12480421" y="2639000"/>
              <a:ext cx="1224996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RPC</a:t>
              </a:r>
              <a:endParaRPr 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DEED04C1-4C13-44CC-B40B-01403B543B84}"/>
                </a:ext>
              </a:extLst>
            </p:cNvPr>
            <p:cNvSpPr txBox="1"/>
            <p:nvPr/>
          </p:nvSpPr>
          <p:spPr>
            <a:xfrm rot="21172821">
              <a:off x="11080114" y="6198347"/>
              <a:ext cx="2948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spc="-300">
                  <a:solidFill>
                    <a:srgbClr val="ACB8CD"/>
                  </a:solidFill>
                  <a:latin typeface="+mj-lt"/>
                  <a:ea typeface="+mj-ea"/>
                  <a:cs typeface="阿里巴巴普惠体 2.0 115 Black" panose="00020600040101010101" pitchFamily="18" charset="-122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-300" normalizeH="0" baseline="0" noProof="0" dirty="0">
                  <a:ln w="12700">
                    <a:solidFill>
                      <a:schemeClr val="tx2"/>
                    </a:solidFill>
                  </a:ln>
                  <a:noFill/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二 阶 段 提 交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C65740-CA07-4DEE-8F38-CE3DC05085B2}"/>
                </a:ext>
              </a:extLst>
            </p:cNvPr>
            <p:cNvSpPr txBox="1"/>
            <p:nvPr/>
          </p:nvSpPr>
          <p:spPr>
            <a:xfrm rot="21282853">
              <a:off x="6823775" y="832238"/>
              <a:ext cx="2510379" cy="67708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zh-CN" altLang="en-US" sz="36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幂等</a:t>
              </a:r>
              <a:endParaRPr lang="en-US" sz="36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7C8C9DA-8327-4C3C-8DBB-DD8725630D85}"/>
                </a:ext>
              </a:extLst>
            </p:cNvPr>
            <p:cNvSpPr txBox="1"/>
            <p:nvPr/>
          </p:nvSpPr>
          <p:spPr>
            <a:xfrm>
              <a:off x="13013926" y="4679506"/>
              <a:ext cx="1224996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zh-CN" altLang="en-US" sz="2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重构</a:t>
              </a:r>
              <a:endParaRPr 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6810CA2-3710-4010-829D-36F8EDF932BC}"/>
                </a:ext>
              </a:extLst>
            </p:cNvPr>
            <p:cNvSpPr txBox="1"/>
            <p:nvPr/>
          </p:nvSpPr>
          <p:spPr>
            <a:xfrm>
              <a:off x="8811255" y="6521330"/>
              <a:ext cx="1782428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zh-CN" altLang="en-US" sz="2800" dirty="0">
                  <a:ln w="0">
                    <a:solidFill>
                      <a:schemeClr val="tx2"/>
                    </a:solidFill>
                  </a:ln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负载均衡</a:t>
              </a:r>
              <a:endParaRPr lang="en-US" sz="2800" dirty="0">
                <a:ln w="0">
                  <a:solidFill>
                    <a:schemeClr val="tx2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628B114-F46F-4F04-8108-FB31B3CC78C7}"/>
                </a:ext>
              </a:extLst>
            </p:cNvPr>
            <p:cNvSpPr txBox="1"/>
            <p:nvPr/>
          </p:nvSpPr>
          <p:spPr>
            <a:xfrm rot="20659365">
              <a:off x="11796689" y="3486383"/>
              <a:ext cx="2269050" cy="553978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JavaScript</a:t>
              </a:r>
              <a:endParaRPr 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BD3AB1E-1C83-4B8D-917E-EDFAEB983D60}"/>
                </a:ext>
              </a:extLst>
            </p:cNvPr>
            <p:cNvSpPr txBox="1"/>
            <p:nvPr/>
          </p:nvSpPr>
          <p:spPr>
            <a:xfrm>
              <a:off x="8221120" y="3517949"/>
              <a:ext cx="2416144" cy="492422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zh-CN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Maven</a:t>
              </a:r>
              <a:endParaRPr 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5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试题收集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783" y="2038977"/>
            <a:ext cx="1261815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试题收集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783" y="3656916"/>
            <a:ext cx="1261815" cy="481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8780" y="4626092"/>
            <a:ext cx="1261816" cy="481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15799" y="4575542"/>
            <a:ext cx="1624023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Leader</a:t>
            </a:r>
          </a:p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5031" y="4575542"/>
            <a:ext cx="3111435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2】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输出的修改版</a:t>
            </a:r>
            <a:endParaRPr lang="en-US" altLang="zh-CN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59705" y="4575542"/>
            <a:ext cx="2834631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2】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输出确认后决定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98651" y="2619097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5421" y="4405061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4">
            <a:extLst>
              <a:ext uri="{FF2B5EF4-FFF2-40B4-BE49-F238E27FC236}">
                <a16:creationId xmlns:a16="http://schemas.microsoft.com/office/drawing/2014/main" id="{208D2ACF-CC8B-4CDA-AA1F-C28A6F16D24E}"/>
              </a:ext>
            </a:extLst>
          </p:cNvPr>
          <p:cNvSpPr/>
          <p:nvPr/>
        </p:nvSpPr>
        <p:spPr>
          <a:xfrm>
            <a:off x="548780" y="2748360"/>
            <a:ext cx="1261814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1</a:t>
            </a:r>
          </a:p>
        </p:txBody>
      </p:sp>
      <p:cxnSp>
        <p:nvCxnSpPr>
          <p:cNvPr id="25" name="Straight Connector 69">
            <a:extLst>
              <a:ext uri="{FF2B5EF4-FFF2-40B4-BE49-F238E27FC236}">
                <a16:creationId xmlns:a16="http://schemas.microsoft.com/office/drawing/2014/main" id="{91171831-77F2-4F94-A206-1868EA75E264}"/>
              </a:ext>
            </a:extLst>
          </p:cNvPr>
          <p:cNvCxnSpPr/>
          <p:nvPr/>
        </p:nvCxnSpPr>
        <p:spPr>
          <a:xfrm>
            <a:off x="598651" y="3509390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B6F8F888-08D6-4326-AA4F-1C4907D67F04}"/>
              </a:ext>
            </a:extLst>
          </p:cNvPr>
          <p:cNvSpPr/>
          <p:nvPr/>
        </p:nvSpPr>
        <p:spPr>
          <a:xfrm>
            <a:off x="2315802" y="2764693"/>
            <a:ext cx="1624020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B2C79370-30AA-4415-B5E9-97C2D0B88637}"/>
              </a:ext>
            </a:extLst>
          </p:cNvPr>
          <p:cNvSpPr/>
          <p:nvPr/>
        </p:nvSpPr>
        <p:spPr>
          <a:xfrm>
            <a:off x="8059704" y="2772455"/>
            <a:ext cx="2834631" cy="597721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2022/06/20 </a:t>
            </a:r>
            <a:r>
              <a:rPr lang="zh-CN" altLang="en-US" sz="16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第一批</a:t>
            </a:r>
            <a:endParaRPr lang="en-US" altLang="zh-CN" sz="16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097280"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2022/07/08 </a:t>
            </a:r>
            <a:r>
              <a:rPr lang="zh-CN" altLang="en-US" sz="16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第二批</a:t>
            </a:r>
            <a:endParaRPr lang="en-US" sz="16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68613A1-622A-4E5C-959A-D667EC425B5A}"/>
              </a:ext>
            </a:extLst>
          </p:cNvPr>
          <p:cNvSpPr/>
          <p:nvPr/>
        </p:nvSpPr>
        <p:spPr>
          <a:xfrm>
            <a:off x="2315801" y="3658365"/>
            <a:ext cx="1624021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相关人员</a:t>
            </a:r>
            <a:endParaRPr lang="en-US" altLang="zh-CN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CCA0CC-03BF-4D9E-8413-3054D1E54456}"/>
              </a:ext>
            </a:extLst>
          </p:cNvPr>
          <p:cNvSpPr/>
          <p:nvPr/>
        </p:nvSpPr>
        <p:spPr>
          <a:xfrm>
            <a:off x="4445025" y="3658365"/>
            <a:ext cx="3111441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1】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输出的修改版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325CC240-61A0-413F-8F9E-9CB134130E91}"/>
              </a:ext>
            </a:extLst>
          </p:cNvPr>
          <p:cNvSpPr/>
          <p:nvPr/>
        </p:nvSpPr>
        <p:spPr>
          <a:xfrm>
            <a:off x="8059706" y="3658365"/>
            <a:ext cx="2834631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1】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输出确认后决定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F9224B62-9F84-4282-A139-AF33D7398FAF}"/>
              </a:ext>
            </a:extLst>
          </p:cNvPr>
          <p:cNvSpPr/>
          <p:nvPr/>
        </p:nvSpPr>
        <p:spPr>
          <a:xfrm>
            <a:off x="11407975" y="4579250"/>
            <a:ext cx="1750358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1AAA7F41-3D98-4280-B491-8897F548FB03}"/>
              </a:ext>
            </a:extLst>
          </p:cNvPr>
          <p:cNvSpPr/>
          <p:nvPr/>
        </p:nvSpPr>
        <p:spPr>
          <a:xfrm>
            <a:off x="11397573" y="2774840"/>
            <a:ext cx="1750360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Leader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96412242-D77D-42D8-8EB6-6CA7D1FF7A80}"/>
              </a:ext>
            </a:extLst>
          </p:cNvPr>
          <p:cNvSpPr/>
          <p:nvPr/>
        </p:nvSpPr>
        <p:spPr>
          <a:xfrm>
            <a:off x="11397573" y="3673926"/>
            <a:ext cx="1750360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ED951E4A-FE5A-4D65-818E-2C8B64695D87}"/>
              </a:ext>
            </a:extLst>
          </p:cNvPr>
          <p:cNvSpPr txBox="1"/>
          <p:nvPr/>
        </p:nvSpPr>
        <p:spPr>
          <a:xfrm>
            <a:off x="1071168" y="6559143"/>
            <a:ext cx="12351046" cy="430867"/>
          </a:xfrm>
          <a:prstGeom prst="rect">
            <a:avLst/>
          </a:prstGeom>
          <a:solidFill>
            <a:schemeClr val="bg1"/>
          </a:solidFill>
        </p:spPr>
        <p:txBody>
          <a:bodyPr wrap="squar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【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阶段 </a:t>
            </a:r>
            <a:r>
              <a: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– 3】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输出投入使用后，使用过程中持续调整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6BBF5CF2-0634-4CE5-8EAF-A56283A20AB2}"/>
              </a:ext>
            </a:extLst>
          </p:cNvPr>
          <p:cNvSpPr/>
          <p:nvPr/>
        </p:nvSpPr>
        <p:spPr>
          <a:xfrm>
            <a:off x="2496903" y="2034945"/>
            <a:ext cx="1261815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实施范围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1E1FFD72-4CE9-42D4-85C6-05EF57922B28}"/>
              </a:ext>
            </a:extLst>
          </p:cNvPr>
          <p:cNvSpPr/>
          <p:nvPr/>
        </p:nvSpPr>
        <p:spPr>
          <a:xfrm>
            <a:off x="5626609" y="2039052"/>
            <a:ext cx="748271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Rectangle 54">
            <a:extLst>
              <a:ext uri="{FF2B5EF4-FFF2-40B4-BE49-F238E27FC236}">
                <a16:creationId xmlns:a16="http://schemas.microsoft.com/office/drawing/2014/main" id="{B5ACCA74-947E-4E5F-A965-908B21FFA1F1}"/>
              </a:ext>
            </a:extLst>
          </p:cNvPr>
          <p:cNvSpPr/>
          <p:nvPr/>
        </p:nvSpPr>
        <p:spPr>
          <a:xfrm>
            <a:off x="9102883" y="2034397"/>
            <a:ext cx="748271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期限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A8167356-D6E4-4DAB-87AE-532092B615CA}"/>
              </a:ext>
            </a:extLst>
          </p:cNvPr>
          <p:cNvSpPr/>
          <p:nvPr/>
        </p:nvSpPr>
        <p:spPr>
          <a:xfrm>
            <a:off x="11787759" y="2039052"/>
            <a:ext cx="990789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负责人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CEC5B4C-6DD2-4CCF-AA0B-568B168124C4}"/>
              </a:ext>
            </a:extLst>
          </p:cNvPr>
          <p:cNvSpPr/>
          <p:nvPr/>
        </p:nvSpPr>
        <p:spPr>
          <a:xfrm>
            <a:off x="4445031" y="2772454"/>
            <a:ext cx="3111435" cy="5977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见下页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 </a:t>
            </a: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1】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详细说明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Isosceles Triangle 12">
            <a:extLst>
              <a:ext uri="{FF2B5EF4-FFF2-40B4-BE49-F238E27FC236}">
                <a16:creationId xmlns:a16="http://schemas.microsoft.com/office/drawing/2014/main" id="{69FA119D-C53D-4D40-B168-1C1B917CC4C9}"/>
              </a:ext>
            </a:extLst>
          </p:cNvPr>
          <p:cNvSpPr/>
          <p:nvPr/>
        </p:nvSpPr>
        <p:spPr>
          <a:xfrm flipV="1">
            <a:off x="548783" y="5782507"/>
            <a:ext cx="13395817" cy="49319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endParaRPr lang="en-US" sz="2160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A35FF-DED0-464B-AB59-9A2F4E2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试题收集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–1】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F73FB9-0F3E-47E9-A0A1-939E4C9CCA93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A81EBC-3781-469B-9004-05A7E8693A2E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8766DB-999D-4DCD-B7DF-AD32428B3E2F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107334-B793-4F72-BFCF-627A156EE0BD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E9D02C-238B-4DD0-8A80-E70DB8A2048D}"/>
              </a:ext>
            </a:extLst>
          </p:cNvPr>
          <p:cNvSpPr txBox="1"/>
          <p:nvPr/>
        </p:nvSpPr>
        <p:spPr>
          <a:xfrm>
            <a:off x="1824905" y="180575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F4E2C-7BBE-4E43-AC64-ECBC22D0FAB2}"/>
              </a:ext>
            </a:extLst>
          </p:cNvPr>
          <p:cNvSpPr txBox="1"/>
          <p:nvPr/>
        </p:nvSpPr>
        <p:spPr>
          <a:xfrm>
            <a:off x="5681619" y="1331410"/>
            <a:ext cx="1000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2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8E534-D83F-4643-8F8A-571D47C25C65}"/>
              </a:ext>
            </a:extLst>
          </p:cNvPr>
          <p:cNvSpPr txBox="1"/>
          <p:nvPr/>
        </p:nvSpPr>
        <p:spPr>
          <a:xfrm>
            <a:off x="9744535" y="895079"/>
            <a:ext cx="1000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FBB94A-B68F-4E0B-B79A-B776B5D2FFE3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BC41FC-44C8-4C9E-AC24-1417AB909916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8E744-7D9E-41B9-888B-79CD37DA1200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54D108-C30B-413F-82E1-1D5BB45ECDCB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D6986-C6BA-4E49-8EF1-C6B7A9C636A5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3E3AB-6DCE-4A27-A5F4-EDBF26D3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3AEE8CC0-2AE3-46B7-9D7B-C4B5D250EF0A}"/>
              </a:ext>
            </a:extLst>
          </p:cNvPr>
          <p:cNvSpPr txBox="1"/>
          <p:nvPr/>
        </p:nvSpPr>
        <p:spPr>
          <a:xfrm>
            <a:off x="741669" y="2490247"/>
            <a:ext cx="3167068" cy="307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笔试考察点的分配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负责人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</a:t>
            </a:r>
            <a:r>
              <a:rPr lang="en-US" altLang="zh-CN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san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主导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实施建议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挑选自己擅长的部分</a:t>
            </a:r>
            <a:endParaRPr lang="en-US" altLang="zh-CN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考察点全覆盖的前提下，各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负责的内容可以有重叠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考察点优先级请参考附件。</a:t>
            </a: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64411F0-A5A8-4D37-8F08-AF20AC63F428}"/>
              </a:ext>
            </a:extLst>
          </p:cNvPr>
          <p:cNvSpPr txBox="1"/>
          <p:nvPr/>
        </p:nvSpPr>
        <p:spPr>
          <a:xfrm>
            <a:off x="4163894" y="2497518"/>
            <a:ext cx="4036044" cy="529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第一批次试题提交给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负责人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期限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2022/06/20 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周一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试题说明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参考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 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试题定义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实施</a:t>
            </a: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选取至少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个科目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每个科目至少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个考察点</a:t>
            </a:r>
            <a:endParaRPr lang="en-US" altLang="zh-CN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每个考察点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难中易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都有覆盖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每个考察点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问答和选择题比例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问答 ≥ 选择题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提交给</a:t>
            </a:r>
            <a:r>
              <a:rPr lang="en-US" altLang="zh-CN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小组前经过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内部讨论</a:t>
            </a:r>
            <a:endParaRPr lang="en-US" altLang="zh-CN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1501B301-1EAE-4134-A129-160569666A95}"/>
              </a:ext>
            </a:extLst>
          </p:cNvPr>
          <p:cNvSpPr txBox="1"/>
          <p:nvPr/>
        </p:nvSpPr>
        <p:spPr>
          <a:xfrm>
            <a:off x="8523359" y="2494060"/>
            <a:ext cx="4114800" cy="307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第二批次试题提交给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负责人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leader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期限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2022/07/08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周五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实施建议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提交给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小组前经过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内部讨论</a:t>
            </a: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4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4C616-10C2-43AC-ACF1-5BC7EC89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在线题库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486B6-4607-4720-954B-5B4EBC64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TBD</a:t>
            </a:r>
            <a:endParaRPr lang="en-US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7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25F6-0796-4886-9A1E-0D1C84E6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附录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计算机专业知识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 2">
            <a:extLst>
              <a:ext uri="{FF2B5EF4-FFF2-40B4-BE49-F238E27FC236}">
                <a16:creationId xmlns:a16="http://schemas.microsoft.com/office/drawing/2014/main" id="{8DFA025F-22B5-4857-9E2C-CD5447E5E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46172"/>
              </p:ext>
            </p:extLst>
          </p:nvPr>
        </p:nvGraphicFramePr>
        <p:xfrm>
          <a:off x="685798" y="2057398"/>
          <a:ext cx="12138104" cy="35458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403090">
                  <a:extLst>
                    <a:ext uri="{9D8B030D-6E8A-4147-A177-3AD203B41FA5}">
                      <a16:colId xmlns:a16="http://schemas.microsoft.com/office/drawing/2014/main" val="2015641558"/>
                    </a:ext>
                  </a:extLst>
                </a:gridCol>
                <a:gridCol w="1918010">
                  <a:extLst>
                    <a:ext uri="{9D8B030D-6E8A-4147-A177-3AD203B41FA5}">
                      <a16:colId xmlns:a16="http://schemas.microsoft.com/office/drawing/2014/main" val="697271683"/>
                    </a:ext>
                  </a:extLst>
                </a:gridCol>
                <a:gridCol w="7817004">
                  <a:extLst>
                    <a:ext uri="{9D8B030D-6E8A-4147-A177-3AD203B41FA5}">
                      <a16:colId xmlns:a16="http://schemas.microsoft.com/office/drawing/2014/main" val="33497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考察点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离散数学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集合论、图论、命题逻辑和谓词逻辑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数据结构与算法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数组、栈、队列、树与二叉树、图、查找与排序、常见算法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E-R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模型、关系模式、主键和外键、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SQL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0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面向对象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面向对象基本概念、面向对象分析与设计、设计模式、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UML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6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操作系统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文件系统、进程和线程、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、内存管理、死锁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37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计算机网络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OSI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TCP/IP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协议族</a:t>
                      </a:r>
                      <a:endParaRPr lang="en-US" altLang="zh-CN" sz="1600" dirty="0">
                        <a:solidFill>
                          <a:schemeClr val="accent6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15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测试用例设计、测试缺陷报告、单元测试、功能测试、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黑盒测试、白盒测试、性能测试、自动化测试、回归测试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软件开发生命周期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软件开发模型、软件测试模型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9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2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25F6-0796-4886-9A1E-0D1C84E6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附录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开发技能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 2">
            <a:extLst>
              <a:ext uri="{FF2B5EF4-FFF2-40B4-BE49-F238E27FC236}">
                <a16:creationId xmlns:a16="http://schemas.microsoft.com/office/drawing/2014/main" id="{8DFA025F-22B5-4857-9E2C-CD5447E5E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89877"/>
              </p:ext>
            </p:extLst>
          </p:nvPr>
        </p:nvGraphicFramePr>
        <p:xfrm>
          <a:off x="685800" y="2057398"/>
          <a:ext cx="12736414" cy="35458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0132">
                  <a:extLst>
                    <a:ext uri="{9D8B030D-6E8A-4147-A177-3AD203B41FA5}">
                      <a16:colId xmlns:a16="http://schemas.microsoft.com/office/drawing/2014/main" val="2015641558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204506054"/>
                    </a:ext>
                  </a:extLst>
                </a:gridCol>
                <a:gridCol w="1505415">
                  <a:extLst>
                    <a:ext uri="{9D8B030D-6E8A-4147-A177-3AD203B41FA5}">
                      <a16:colId xmlns:a16="http://schemas.microsoft.com/office/drawing/2014/main" val="1845825030"/>
                    </a:ext>
                  </a:extLst>
                </a:gridCol>
                <a:gridCol w="8660643">
                  <a:extLst>
                    <a:ext uri="{9D8B030D-6E8A-4147-A177-3AD203B41FA5}">
                      <a16:colId xmlns:a16="http://schemas.microsoft.com/office/drawing/2014/main" val="33497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考察点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编程语言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每考察点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C++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C#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Shell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Python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JavaScript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开发框架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 Java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每考察点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Spring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Spring MVC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Spring Cloud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MyBatis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Hibernate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0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开发框架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 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每考察点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.NET 5/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.NET 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accent6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.NET MAUI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4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前端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H5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SQL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注入攻击、跨域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6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后端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身份认证、连接池、网关、缓存、消息队列、负载均衡、幂等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37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中间件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Apache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Tomcat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7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分布式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科目合计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RPC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Session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共享、分布式锁、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分布式事务、二阶段提交和三阶段提交、全链路追踪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9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其他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每考察点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源代码管理（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）、各种开发工具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94255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AD6CFAB0-A9AC-4574-B9C7-74584B98F4E0}"/>
              </a:ext>
            </a:extLst>
          </p:cNvPr>
          <p:cNvSpPr txBox="1"/>
          <p:nvPr/>
        </p:nvSpPr>
        <p:spPr>
          <a:xfrm>
            <a:off x="685800" y="6224611"/>
            <a:ext cx="12736414" cy="430867"/>
          </a:xfrm>
          <a:prstGeom prst="rect">
            <a:avLst/>
          </a:prstGeom>
          <a:solidFill>
            <a:schemeClr val="bg1"/>
          </a:solidFill>
        </p:spPr>
        <p:txBody>
          <a:bodyPr wrap="squar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  <a:r>
              <a:rPr lang="en-US" altLang="zh-CN" sz="2000" b="1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MAUI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：开源，</a:t>
            </a:r>
            <a:r>
              <a:rPr 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Xamarin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的进化版，</a:t>
            </a:r>
            <a:r>
              <a: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RTM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版将于近期发布。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056C-5467-42D7-B6EB-0C588217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提升笔试标准化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招聘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73865" y="3849439"/>
            <a:ext cx="1181951" cy="597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3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数理逻辑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783" y="2163158"/>
            <a:ext cx="1261815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候选人</a:t>
            </a:r>
            <a:endParaRPr lang="en-US" sz="20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781" y="3891200"/>
            <a:ext cx="1261815" cy="481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考察内容</a:t>
            </a:r>
            <a:endParaRPr lang="en-US" sz="20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780" y="4851864"/>
            <a:ext cx="1261816" cy="481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考察方法</a:t>
            </a:r>
            <a:endParaRPr lang="en-US" sz="20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5800" y="4801314"/>
            <a:ext cx="2519408" cy="597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实习转正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3866" y="4801314"/>
            <a:ext cx="2519408" cy="597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应届直招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31932" y="4801314"/>
            <a:ext cx="2519408" cy="597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往届社招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98651" y="2912613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5421" y="4630833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2">
            <a:extLst>
              <a:ext uri="{FF2B5EF4-FFF2-40B4-BE49-F238E27FC236}">
                <a16:creationId xmlns:a16="http://schemas.microsoft.com/office/drawing/2014/main" id="{F1A9B510-AA89-4B3F-8C7E-9CD235460A9F}"/>
              </a:ext>
            </a:extLst>
          </p:cNvPr>
          <p:cNvSpPr/>
          <p:nvPr/>
        </p:nvSpPr>
        <p:spPr>
          <a:xfrm>
            <a:off x="2315800" y="3849439"/>
            <a:ext cx="2532107" cy="597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3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专业知识和技术能力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FE593FE-6BC2-4209-B734-393AC07299E7}"/>
              </a:ext>
            </a:extLst>
          </p:cNvPr>
          <p:cNvSpPr/>
          <p:nvPr/>
        </p:nvSpPr>
        <p:spPr>
          <a:xfrm>
            <a:off x="8785707" y="3842514"/>
            <a:ext cx="1181949" cy="597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3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通用能力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12502327-D199-428D-B94C-7AC6BF730255}"/>
              </a:ext>
            </a:extLst>
          </p:cNvPr>
          <p:cNvSpPr/>
          <p:nvPr/>
        </p:nvSpPr>
        <p:spPr>
          <a:xfrm>
            <a:off x="7081774" y="3843675"/>
            <a:ext cx="1181951" cy="597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3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F47C6345-E004-4405-99CB-CFFF5644C1E5}"/>
              </a:ext>
            </a:extLst>
          </p:cNvPr>
          <p:cNvSpPr/>
          <p:nvPr/>
        </p:nvSpPr>
        <p:spPr>
          <a:xfrm>
            <a:off x="10489638" y="3834705"/>
            <a:ext cx="1181952" cy="597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3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项目经验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623D84BE-7B08-4A44-8AD5-258027A761EE}"/>
              </a:ext>
            </a:extLst>
          </p:cNvPr>
          <p:cNvSpPr/>
          <p:nvPr/>
        </p:nvSpPr>
        <p:spPr>
          <a:xfrm>
            <a:off x="2315801" y="2183522"/>
            <a:ext cx="2519408" cy="597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实习生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Rectangle 15">
            <a:extLst>
              <a:ext uri="{FF2B5EF4-FFF2-40B4-BE49-F238E27FC236}">
                <a16:creationId xmlns:a16="http://schemas.microsoft.com/office/drawing/2014/main" id="{4DA5C6E6-E077-44E2-9BC7-3FA937597416}"/>
              </a:ext>
            </a:extLst>
          </p:cNvPr>
          <p:cNvSpPr/>
          <p:nvPr/>
        </p:nvSpPr>
        <p:spPr>
          <a:xfrm>
            <a:off x="5373867" y="2183522"/>
            <a:ext cx="2519408" cy="597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应届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Rectangle 22">
            <a:extLst>
              <a:ext uri="{FF2B5EF4-FFF2-40B4-BE49-F238E27FC236}">
                <a16:creationId xmlns:a16="http://schemas.microsoft.com/office/drawing/2014/main" id="{FC2C334F-C56F-4515-B911-949F9004DFC4}"/>
              </a:ext>
            </a:extLst>
          </p:cNvPr>
          <p:cNvSpPr/>
          <p:nvPr/>
        </p:nvSpPr>
        <p:spPr>
          <a:xfrm>
            <a:off x="8431933" y="2183522"/>
            <a:ext cx="2519408" cy="597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往届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891A4861-3286-4267-9F0F-2ADD88EE2F08}"/>
              </a:ext>
            </a:extLst>
          </p:cNvPr>
          <p:cNvSpPr/>
          <p:nvPr/>
        </p:nvSpPr>
        <p:spPr>
          <a:xfrm>
            <a:off x="2315800" y="5413965"/>
            <a:ext cx="2519408" cy="1342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培训表现</a:t>
            </a:r>
            <a:endParaRPr lang="en-US" altLang="zh-CN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097280"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600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技术和日语的笔试考核</a:t>
            </a:r>
            <a:endParaRPr lang="en-US" sz="1600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OJT</a:t>
            </a:r>
            <a:r>
              <a:rPr lang="zh-CN" altLang="en-US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表现</a:t>
            </a:r>
            <a:endParaRPr lang="en-US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上机考试</a:t>
            </a:r>
            <a:endParaRPr lang="en-US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转正述职</a:t>
            </a:r>
            <a:endParaRPr lang="en-US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4A1967FE-614F-4A05-8991-C6008AB606F2}"/>
              </a:ext>
            </a:extLst>
          </p:cNvPr>
          <p:cNvSpPr/>
          <p:nvPr/>
        </p:nvSpPr>
        <p:spPr>
          <a:xfrm>
            <a:off x="5373866" y="5385663"/>
            <a:ext cx="2519408" cy="12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笔试</a:t>
            </a:r>
            <a:endParaRPr lang="en-US" altLang="zh-CN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</a:t>
            </a:r>
            <a:endParaRPr lang="en-US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72F189F9-4FA1-4D9A-A71C-C0F0595CD514}"/>
              </a:ext>
            </a:extLst>
          </p:cNvPr>
          <p:cNvSpPr/>
          <p:nvPr/>
        </p:nvSpPr>
        <p:spPr>
          <a:xfrm>
            <a:off x="8431932" y="5400491"/>
            <a:ext cx="2519408" cy="125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笔试：可选</a:t>
            </a:r>
            <a:endParaRPr lang="en-US" altLang="zh-CN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097280"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候选人毕业年限≤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altLang="zh-CN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</a:t>
            </a:r>
            <a:endParaRPr lang="en-US" sz="16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54">
            <a:extLst>
              <a:ext uri="{FF2B5EF4-FFF2-40B4-BE49-F238E27FC236}">
                <a16:creationId xmlns:a16="http://schemas.microsoft.com/office/drawing/2014/main" id="{208D2ACF-CC8B-4CDA-AA1F-C28A6F16D24E}"/>
              </a:ext>
            </a:extLst>
          </p:cNvPr>
          <p:cNvSpPr/>
          <p:nvPr/>
        </p:nvSpPr>
        <p:spPr>
          <a:xfrm>
            <a:off x="548784" y="2985707"/>
            <a:ext cx="1550180" cy="624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7280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候选人专业</a:t>
            </a:r>
            <a:endParaRPr lang="en-US" sz="20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Straight Connector 69">
            <a:extLst>
              <a:ext uri="{FF2B5EF4-FFF2-40B4-BE49-F238E27FC236}">
                <a16:creationId xmlns:a16="http://schemas.microsoft.com/office/drawing/2014/main" id="{91171831-77F2-4F94-A206-1868EA75E264}"/>
              </a:ext>
            </a:extLst>
          </p:cNvPr>
          <p:cNvCxnSpPr/>
          <p:nvPr/>
        </p:nvCxnSpPr>
        <p:spPr>
          <a:xfrm>
            <a:off x="598651" y="3735162"/>
            <a:ext cx="131673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B6F8F888-08D6-4326-AA4F-1C4907D67F04}"/>
              </a:ext>
            </a:extLst>
          </p:cNvPr>
          <p:cNvSpPr/>
          <p:nvPr/>
        </p:nvSpPr>
        <p:spPr>
          <a:xfrm>
            <a:off x="2315801" y="3006071"/>
            <a:ext cx="2519408" cy="597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相关专业</a:t>
            </a:r>
            <a:endParaRPr lang="en-US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844122FF-631C-4BDF-A054-8D4DE4FAB394}"/>
              </a:ext>
            </a:extLst>
          </p:cNvPr>
          <p:cNvSpPr txBox="1"/>
          <p:nvPr/>
        </p:nvSpPr>
        <p:spPr>
          <a:xfrm>
            <a:off x="2315799" y="6863094"/>
            <a:ext cx="11436981" cy="3693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※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根据招聘的实际情况提供 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笔试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机考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，本资料统一使用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笔试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用语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32A047F-BCFF-424A-AB0B-3545FA6F7662}"/>
              </a:ext>
            </a:extLst>
          </p:cNvPr>
          <p:cNvSpPr/>
          <p:nvPr/>
        </p:nvSpPr>
        <p:spPr>
          <a:xfrm>
            <a:off x="5373865" y="3023165"/>
            <a:ext cx="2519408" cy="597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其他专业</a:t>
            </a:r>
            <a:endParaRPr lang="en-US" altLang="zh-CN" sz="16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6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9C571-FB72-4D2D-A89F-D12119B8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笔试范围</a:t>
            </a:r>
            <a:endParaRPr 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96D1D192-05E3-46EE-AF9B-786C52DCB7AE}"/>
              </a:ext>
            </a:extLst>
          </p:cNvPr>
          <p:cNvSpPr/>
          <p:nvPr/>
        </p:nvSpPr>
        <p:spPr>
          <a:xfrm>
            <a:off x="5868590" y="2057398"/>
            <a:ext cx="4789957" cy="51212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专业知识和技术能力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考察对象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316736">
              <a:spcBef>
                <a:spcPts val="360"/>
              </a:spcBef>
              <a:spcAft>
                <a:spcPts val="72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316736">
              <a:spcBef>
                <a:spcPts val="360"/>
              </a:spcBef>
              <a:spcAft>
                <a:spcPts val="72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可选：毕业年限≤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的候选人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spcBef>
                <a:spcPts val="360"/>
              </a:spcBef>
              <a:spcAft>
                <a:spcPts val="720"/>
              </a:spcAft>
              <a:defRPr/>
            </a:pPr>
            <a:endParaRPr lang="pl-PL" sz="1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考察科目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 – 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必答</a:t>
            </a:r>
            <a:endParaRPr lang="en-GB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：计算机专业知识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考察科目 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– 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选答</a:t>
            </a:r>
            <a:endParaRPr lang="en-GB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：特定领域知识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取决于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DDC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具体的招聘目的，通常不考察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：开发技能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候选人自选考察科目，数量不限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正方形/長方形 5">
            <a:extLst>
              <a:ext uri="{FF2B5EF4-FFF2-40B4-BE49-F238E27FC236}">
                <a16:creationId xmlns:a16="http://schemas.microsoft.com/office/drawing/2014/main" id="{B038DCE9-1161-49ED-82DC-EFE2A3C200BF}"/>
              </a:ext>
            </a:extLst>
          </p:cNvPr>
          <p:cNvSpPr/>
          <p:nvPr/>
        </p:nvSpPr>
        <p:spPr>
          <a:xfrm>
            <a:off x="685801" y="2057398"/>
            <a:ext cx="4789956" cy="51212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数理逻辑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考察对象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316736">
              <a:spcBef>
                <a:spcPts val="360"/>
              </a:spcBef>
              <a:spcAft>
                <a:spcPts val="72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应届毕业生（不区分专业）</a:t>
            </a:r>
            <a:endParaRPr lang="pl-PL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endParaRPr lang="en-US" altLang="zh-CN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考察科目</a:t>
            </a:r>
            <a:endParaRPr lang="en-GB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：数理逻辑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试题定义</a:t>
            </a:r>
            <a:endParaRPr lang="en-US" altLang="zh-CN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无特殊要求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试题总数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正方形/長方形 5">
            <a:extLst>
              <a:ext uri="{FF2B5EF4-FFF2-40B4-BE49-F238E27FC236}">
                <a16:creationId xmlns:a16="http://schemas.microsoft.com/office/drawing/2014/main" id="{04081DE6-AB50-40A5-BF9D-1814BA0D8BAF}"/>
              </a:ext>
            </a:extLst>
          </p:cNvPr>
          <p:cNvSpPr/>
          <p:nvPr/>
        </p:nvSpPr>
        <p:spPr>
          <a:xfrm>
            <a:off x="11051380" y="2057398"/>
            <a:ext cx="2893219" cy="51212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语言：日语</a:t>
            </a:r>
            <a:endParaRPr lang="en-US" altLang="zh-CN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本资料记载范围外</a:t>
            </a:r>
            <a:endParaRPr lang="en-GB" sz="16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95A2-1EF9-4A3F-8B5A-3B49137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专业知识和技术能力</a:t>
            </a:r>
            <a:br>
              <a:rPr lang="pl-PL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07D2C-758D-4F72-A640-4ACF9E97D8D7}"/>
              </a:ext>
            </a:extLst>
          </p:cNvPr>
          <p:cNvSpPr/>
          <p:nvPr/>
        </p:nvSpPr>
        <p:spPr>
          <a:xfrm>
            <a:off x="1367611" y="4114800"/>
            <a:ext cx="2838893" cy="2949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24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必答：计算机专业知识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离散数学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数据结构与算法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数据库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面向对象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操作系统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计算机网络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软件开发生命周期</a:t>
            </a:r>
            <a:endParaRPr lang="en-US" altLang="zh-CN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9C555-B5C9-4FB1-BB96-34EB85F9820D}"/>
              </a:ext>
            </a:extLst>
          </p:cNvPr>
          <p:cNvSpPr/>
          <p:nvPr/>
        </p:nvSpPr>
        <p:spPr>
          <a:xfrm>
            <a:off x="2085310" y="2057399"/>
            <a:ext cx="1315779" cy="132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ea typeface="Microsoft YaHei" panose="020B0503020204020204" pitchFamily="34" charset="-122"/>
                <a:cs typeface="Arial" panose="020B0604020202020204" pitchFamily="34" charset="0"/>
              </a:rPr>
              <a:t>B</a:t>
            </a:r>
            <a:endParaRPr lang="en-US" sz="80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A1282-E031-4CAB-A523-B12785B18F76}"/>
              </a:ext>
            </a:extLst>
          </p:cNvPr>
          <p:cNvSpPr/>
          <p:nvPr/>
        </p:nvSpPr>
        <p:spPr>
          <a:xfrm>
            <a:off x="6653323" y="2057399"/>
            <a:ext cx="1315779" cy="132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ea typeface="Microsoft YaHei" panose="020B0503020204020204" pitchFamily="34" charset="-122"/>
                <a:cs typeface="Arial" panose="020B0604020202020204" pitchFamily="34" charset="0"/>
              </a:rPr>
              <a:t>S</a:t>
            </a:r>
            <a:endParaRPr lang="en-US" sz="800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4D6485-F1D5-4BF5-AF81-76A0093B2F71}"/>
              </a:ext>
            </a:extLst>
          </p:cNvPr>
          <p:cNvSpPr/>
          <p:nvPr/>
        </p:nvSpPr>
        <p:spPr>
          <a:xfrm>
            <a:off x="11229311" y="2062713"/>
            <a:ext cx="1315779" cy="132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  <a:ea typeface="Microsoft YaHei" panose="020B0503020204020204" pitchFamily="34" charset="-122"/>
                <a:cs typeface="Arial" panose="020B0604020202020204" pitchFamily="34" charset="0"/>
              </a:rPr>
              <a:t>D</a:t>
            </a:r>
            <a:endParaRPr lang="en-US" sz="8000" dirty="0">
              <a:ln w="0"/>
              <a:solidFill>
                <a:schemeClr val="accent3"/>
              </a:solidFill>
              <a:effectLst>
                <a:reflection blurRad="6350" stA="53000" endA="300" endPos="35500" dir="5400000" sy="-90000" algn="bl" rotWithShape="0"/>
              </a:effectLst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707E3-E357-4C9B-A58A-38DA32152934}"/>
              </a:ext>
            </a:extLst>
          </p:cNvPr>
          <p:cNvSpPr/>
          <p:nvPr/>
        </p:nvSpPr>
        <p:spPr>
          <a:xfrm>
            <a:off x="1735764" y="3491890"/>
            <a:ext cx="20148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B</a:t>
            </a:r>
            <a:r>
              <a:rPr lang="en-US" altLang="zh-CN" sz="1400" dirty="0">
                <a:solidFill>
                  <a:schemeClr val="accent1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asic</a:t>
            </a:r>
            <a:endParaRPr lang="en-US" sz="1400" dirty="0">
              <a:solidFill>
                <a:schemeClr val="accent1"/>
              </a:solidFill>
              <a:ea typeface="Microsoft YaHei" panose="020B0503020204020204" pitchFamily="34" charset="-122"/>
              <a:cs typeface="Microsoft Uighur" panose="020000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CC930A-AFF0-461A-B512-171ABA2C65F6}"/>
              </a:ext>
            </a:extLst>
          </p:cNvPr>
          <p:cNvSpPr/>
          <p:nvPr/>
        </p:nvSpPr>
        <p:spPr>
          <a:xfrm>
            <a:off x="6303777" y="3489222"/>
            <a:ext cx="20148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2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S</a:t>
            </a:r>
            <a:r>
              <a:rPr lang="en-US" altLang="zh-CN" sz="1400" dirty="0">
                <a:solidFill>
                  <a:schemeClr val="accent2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pecial</a:t>
            </a:r>
            <a:endParaRPr lang="en-US" sz="1400" dirty="0">
              <a:solidFill>
                <a:schemeClr val="accent2"/>
              </a:solidFill>
              <a:ea typeface="Microsoft YaHei" panose="020B0503020204020204" pitchFamily="34" charset="-122"/>
              <a:cs typeface="Microsoft Uighur" panose="020000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99B68-B31D-42A0-9EDB-1D5C90C4F937}"/>
              </a:ext>
            </a:extLst>
          </p:cNvPr>
          <p:cNvSpPr/>
          <p:nvPr/>
        </p:nvSpPr>
        <p:spPr>
          <a:xfrm>
            <a:off x="10879765" y="3491890"/>
            <a:ext cx="20148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3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D</a:t>
            </a:r>
            <a:r>
              <a:rPr lang="en-US" altLang="zh-CN" sz="1400" dirty="0">
                <a:solidFill>
                  <a:schemeClr val="accent3"/>
                </a:solidFill>
                <a:ea typeface="Microsoft YaHei" panose="020B0503020204020204" pitchFamily="34" charset="-122"/>
                <a:cs typeface="Microsoft Uighur" panose="02000000000000000000" pitchFamily="2" charset="-78"/>
              </a:rPr>
              <a:t>evelopment</a:t>
            </a:r>
            <a:endParaRPr lang="en-US" sz="1400" dirty="0">
              <a:solidFill>
                <a:schemeClr val="accent3"/>
              </a:solidFill>
              <a:ea typeface="Microsoft YaHei" panose="020B0503020204020204" pitchFamily="34" charset="-122"/>
              <a:cs typeface="Microsoft Uighur" panose="020000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5D7CF8-6DB1-4AB0-9E4F-473A70D4ECBD}"/>
              </a:ext>
            </a:extLst>
          </p:cNvPr>
          <p:cNvSpPr/>
          <p:nvPr/>
        </p:nvSpPr>
        <p:spPr>
          <a:xfrm>
            <a:off x="5891765" y="4114800"/>
            <a:ext cx="2838893" cy="29491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24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选答：特定领域知识</a:t>
            </a:r>
            <a:endParaRPr lang="en-US" altLang="zh-CN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计算机图形学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机器学习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计算机视觉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自然语言处理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语音识别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多媒体技术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数据挖掘</a:t>
            </a: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信息检索与推荐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30493-4A2F-430C-A835-1785200A4C50}"/>
              </a:ext>
            </a:extLst>
          </p:cNvPr>
          <p:cNvSpPr/>
          <p:nvPr/>
        </p:nvSpPr>
        <p:spPr>
          <a:xfrm>
            <a:off x="10879764" y="4116543"/>
            <a:ext cx="2838893" cy="2947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240"/>
              </a:spcBef>
              <a:spcAft>
                <a:spcPts val="240"/>
              </a:spcAft>
            </a:pPr>
            <a:r>
              <a:rPr lang="zh-CN" altLang="en-US" sz="2000" b="1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选答：开发技能</a:t>
            </a:r>
            <a:endParaRPr lang="en-US" altLang="zh-CN" sz="20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源代码管理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编程语言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开发框架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前端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后端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中间件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80000" indent="-1800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分布式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6450534-5C0D-4F97-B6F2-06493F2D968A}"/>
              </a:ext>
            </a:extLst>
          </p:cNvPr>
          <p:cNvSpPr txBox="1"/>
          <p:nvPr/>
        </p:nvSpPr>
        <p:spPr>
          <a:xfrm>
            <a:off x="1367611" y="7063991"/>
            <a:ext cx="12351046" cy="369312"/>
          </a:xfrm>
          <a:prstGeom prst="rect">
            <a:avLst/>
          </a:prstGeom>
          <a:solidFill>
            <a:schemeClr val="bg1"/>
          </a:solidFill>
        </p:spPr>
        <p:txBody>
          <a:bodyPr wrap="squar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特定领域知识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以外各科目的详细考察点请见附录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0AAB4-0FC8-43CD-8549-8922A8B7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STICKY_NOTE">
            <a:extLst>
              <a:ext uri="{FF2B5EF4-FFF2-40B4-BE49-F238E27FC236}">
                <a16:creationId xmlns:a16="http://schemas.microsoft.com/office/drawing/2014/main" id="{A680C33B-8F8F-45E6-A0D2-945FF78AD21C}"/>
              </a:ext>
            </a:extLst>
          </p:cNvPr>
          <p:cNvSpPr/>
          <p:nvPr/>
        </p:nvSpPr>
        <p:spPr>
          <a:xfrm rot="21369907">
            <a:off x="5012131" y="1854352"/>
            <a:ext cx="3884231" cy="1866453"/>
          </a:xfrm>
          <a:prstGeom prst="foldedCorner">
            <a:avLst/>
          </a:prstGeom>
          <a:solidFill>
            <a:schemeClr val="tx2">
              <a:lumMod val="10000"/>
              <a:lumOff val="9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>
                <a:rot lat="0" lon="0" rev="0"/>
              </a:camera>
              <a:lightRig rig="threePt" dir="t"/>
            </a:scene3d>
            <a:sp3d/>
          </a:bodyPr>
          <a:lstStyle/>
          <a:p>
            <a:pPr defTabSz="1097280"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DDC</a:t>
            </a:r>
            <a:r>
              <a:rPr lang="zh-CN" altLang="en-US" sz="1600" b="1" kern="0" dirty="0">
                <a:solidFill>
                  <a:schemeClr val="accent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指定</a:t>
            </a:r>
            <a:r>
              <a:rPr lang="zh-CN" altLang="en-US" sz="1600" b="1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考察科目</a:t>
            </a:r>
            <a:endParaRPr lang="en-US" altLang="zh-CN" sz="1600" b="1" kern="0" dirty="0">
              <a:solidFill>
                <a:schemeClr val="tx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数理逻辑</a:t>
            </a:r>
            <a:endParaRPr lang="en-US" altLang="zh-CN" sz="1600" kern="0" dirty="0">
              <a:solidFill>
                <a:schemeClr val="tx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必答：计算机专业知识</a:t>
            </a:r>
            <a:endParaRPr lang="en-US" altLang="zh-CN" sz="1600" kern="0" dirty="0">
              <a:solidFill>
                <a:schemeClr val="tx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097280">
              <a:defRPr/>
            </a:pPr>
            <a:endParaRPr lang="en-US" altLang="zh-CN" sz="1600" b="1" kern="0" dirty="0">
              <a:solidFill>
                <a:schemeClr val="accent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097280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候选人</a:t>
            </a:r>
            <a:r>
              <a:rPr lang="zh-CN" altLang="en-US" sz="1600" b="1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自选科目 </a:t>
            </a:r>
            <a:r>
              <a:rPr lang="en-US" altLang="zh-CN" sz="1600" b="1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600" b="1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数量不限</a:t>
            </a:r>
            <a:endParaRPr lang="en-US" altLang="zh-CN" sz="1600" b="1" kern="0" dirty="0">
              <a:solidFill>
                <a:schemeClr val="tx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109728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/>
                </a:solidFill>
                <a:effectLst>
                  <a:glow>
                    <a:scrgbClr r="0" g="0" b="0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选答：开发技能</a:t>
            </a:r>
            <a:endParaRPr lang="en-US" altLang="zh-CN" sz="1600" kern="0" dirty="0">
              <a:solidFill>
                <a:schemeClr val="tx1"/>
              </a:solidFill>
              <a:effectLst>
                <a:glow>
                  <a:scrgbClr r="0" g="0" b="0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6D9209-1F1D-4E79-842D-86DEA28526E9}"/>
              </a:ext>
            </a:extLst>
          </p:cNvPr>
          <p:cNvGrpSpPr/>
          <p:nvPr/>
        </p:nvGrpSpPr>
        <p:grpSpPr>
          <a:xfrm>
            <a:off x="2901249" y="4399462"/>
            <a:ext cx="10207583" cy="688567"/>
            <a:chOff x="2901249" y="4399462"/>
            <a:chExt cx="10207583" cy="688567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3CA9A2B9-DDBE-400F-BD76-A3DE5B3D7A62}"/>
                </a:ext>
              </a:extLst>
            </p:cNvPr>
            <p:cNvSpPr/>
            <p:nvPr/>
          </p:nvSpPr>
          <p:spPr>
            <a:xfrm>
              <a:off x="2901249" y="4410941"/>
              <a:ext cx="2759363" cy="677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schemeClr val="tx2">
                  <a:alpha val="40000"/>
                </a:scheme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</a:t>
              </a:r>
            </a:p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数理逻辑</a:t>
              </a:r>
              <a:endPara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3DEB37EE-43B2-4F6A-8DD0-7E72EA29D447}"/>
                </a:ext>
              </a:extLst>
            </p:cNvPr>
            <p:cNvSpPr/>
            <p:nvPr/>
          </p:nvSpPr>
          <p:spPr>
            <a:xfrm>
              <a:off x="6623365" y="4412317"/>
              <a:ext cx="2759363" cy="675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schemeClr val="tx2">
                  <a:alpha val="40000"/>
                </a:scheme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B</a:t>
              </a:r>
            </a:p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必答：计算机专业知识</a:t>
              </a:r>
              <a:endPara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5D158BA-1C6A-4E85-A9FD-19898CA7011E}"/>
                </a:ext>
              </a:extLst>
            </p:cNvPr>
            <p:cNvSpPr txBox="1"/>
            <p:nvPr/>
          </p:nvSpPr>
          <p:spPr>
            <a:xfrm>
              <a:off x="9560707" y="4399462"/>
              <a:ext cx="597237" cy="677088"/>
            </a:xfrm>
            <a:prstGeom prst="rect">
              <a:avLst/>
            </a:prstGeom>
            <a:noFill/>
          </p:spPr>
          <p:txBody>
            <a:bodyPr wrap="none" lIns="121899" tIns="60950" rIns="121899" bIns="60950" rtlCol="0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36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CDABBE7E-36A9-4A3F-A752-EAC3E2B641E9}"/>
                </a:ext>
              </a:extLst>
            </p:cNvPr>
            <p:cNvSpPr/>
            <p:nvPr/>
          </p:nvSpPr>
          <p:spPr>
            <a:xfrm>
              <a:off x="10349469" y="4412446"/>
              <a:ext cx="2759363" cy="666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schemeClr val="tx2">
                  <a:alpha val="40000"/>
                </a:scheme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</a:t>
              </a:r>
            </a:p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选答：开发技能</a:t>
              </a:r>
              <a:endParaRPr lang="en-US" altLang="zh-CN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733561F-8F82-444C-A777-69871E492388}"/>
                </a:ext>
              </a:extLst>
            </p:cNvPr>
            <p:cNvSpPr txBox="1"/>
            <p:nvPr/>
          </p:nvSpPr>
          <p:spPr>
            <a:xfrm>
              <a:off x="5848149" y="4401442"/>
              <a:ext cx="597237" cy="677088"/>
            </a:xfrm>
            <a:prstGeom prst="rect">
              <a:avLst/>
            </a:prstGeom>
            <a:noFill/>
          </p:spPr>
          <p:txBody>
            <a:bodyPr wrap="none" lIns="121899" tIns="60950" rIns="121899" bIns="60950" rtlCol="0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36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33" name="Rectangle 9">
            <a:extLst>
              <a:ext uri="{FF2B5EF4-FFF2-40B4-BE49-F238E27FC236}">
                <a16:creationId xmlns:a16="http://schemas.microsoft.com/office/drawing/2014/main" id="{13C6E295-A3E1-4567-8768-EF0DBA62A814}"/>
              </a:ext>
            </a:extLst>
          </p:cNvPr>
          <p:cNvSpPr/>
          <p:nvPr/>
        </p:nvSpPr>
        <p:spPr>
          <a:xfrm>
            <a:off x="674509" y="3549746"/>
            <a:ext cx="1379506" cy="597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1097280"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相关专业</a:t>
            </a:r>
            <a:endParaRPr lang="en-US" sz="20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9E10AE0E-D038-4780-892D-D482B4F85D06}"/>
              </a:ext>
            </a:extLst>
          </p:cNvPr>
          <p:cNvSpPr/>
          <p:nvPr/>
        </p:nvSpPr>
        <p:spPr>
          <a:xfrm>
            <a:off x="674509" y="5340954"/>
            <a:ext cx="1379506" cy="597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其他专业</a:t>
            </a:r>
            <a:endParaRPr lang="en-US" altLang="zh-CN" sz="20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AADDAEC0-7287-498D-9C2D-BAF6F855C736}"/>
              </a:ext>
            </a:extLst>
          </p:cNvPr>
          <p:cNvGrpSpPr/>
          <p:nvPr/>
        </p:nvGrpSpPr>
        <p:grpSpPr>
          <a:xfrm rot="21369907">
            <a:off x="6596171" y="1501829"/>
            <a:ext cx="249820" cy="473244"/>
            <a:chOff x="7445829" y="2572203"/>
            <a:chExt cx="304800" cy="577397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378C5A51-61E6-44A2-A0B3-0CD22F351C8C}"/>
                </a:ext>
              </a:extLst>
            </p:cNvPr>
            <p:cNvCxnSpPr/>
            <p:nvPr/>
          </p:nvCxnSpPr>
          <p:spPr>
            <a:xfrm>
              <a:off x="7597693" y="2757714"/>
              <a:ext cx="152936" cy="3918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4">
              <a:extLst>
                <a:ext uri="{FF2B5EF4-FFF2-40B4-BE49-F238E27FC236}">
                  <a16:creationId xmlns:a16="http://schemas.microsoft.com/office/drawing/2014/main" id="{FDB654D1-DF04-47DB-8E56-BA0848233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5829" y="2572203"/>
              <a:ext cx="291356" cy="2913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4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7280">
                <a:defRPr/>
              </a:pPr>
              <a:endParaRPr lang="en-US" sz="192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FD6A118B-EDAE-4BC5-835C-0762A1A4BF97}"/>
              </a:ext>
            </a:extLst>
          </p:cNvPr>
          <p:cNvSpPr/>
          <p:nvPr/>
        </p:nvSpPr>
        <p:spPr>
          <a:xfrm>
            <a:off x="2231994" y="3848607"/>
            <a:ext cx="230558" cy="1782759"/>
          </a:xfrm>
          <a:prstGeom prst="rightBrace">
            <a:avLst/>
          </a:prstGeom>
          <a:ln w="19050" cap="sq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9714-F977-44CA-B5ED-6B802558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试题定义</a:t>
            </a:r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6DED501-B9F2-4AA8-AAB5-46169119B454}"/>
              </a:ext>
            </a:extLst>
          </p:cNvPr>
          <p:cNvSpPr/>
          <p:nvPr/>
        </p:nvSpPr>
        <p:spPr>
          <a:xfrm>
            <a:off x="4300297" y="3208758"/>
            <a:ext cx="1267691" cy="4549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</a:t>
            </a: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84105-139B-40E3-9601-7E5197E59E30}"/>
              </a:ext>
            </a:extLst>
          </p:cNvPr>
          <p:cNvSpPr/>
          <p:nvPr/>
        </p:nvSpPr>
        <p:spPr>
          <a:xfrm>
            <a:off x="5968082" y="1916090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单一制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C1180-2DB3-4A98-86B4-8698062B1CC4}"/>
              </a:ext>
            </a:extLst>
          </p:cNvPr>
          <p:cNvSpPr/>
          <p:nvPr/>
        </p:nvSpPr>
        <p:spPr>
          <a:xfrm>
            <a:off x="5986952" y="4026545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复合制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99C22-5995-42A5-8A28-1F15F6D95A98}"/>
              </a:ext>
            </a:extLst>
          </p:cNvPr>
          <p:cNvSpPr/>
          <p:nvPr/>
        </p:nvSpPr>
        <p:spPr>
          <a:xfrm>
            <a:off x="7613652" y="1377063"/>
            <a:ext cx="2529395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一道完整试题的最小单位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7785-98F8-43F6-B367-0470D28F3229}"/>
              </a:ext>
            </a:extLst>
          </p:cNvPr>
          <p:cNvSpPr/>
          <p:nvPr/>
        </p:nvSpPr>
        <p:spPr>
          <a:xfrm>
            <a:off x="7632325" y="2462315"/>
            <a:ext cx="2529395" cy="4253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分数的计量单位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AFBE09-5DF3-4E7A-ADF3-B06499BDC9F7}"/>
              </a:ext>
            </a:extLst>
          </p:cNvPr>
          <p:cNvSpPr/>
          <p:nvPr/>
        </p:nvSpPr>
        <p:spPr>
          <a:xfrm>
            <a:off x="7632325" y="3697159"/>
            <a:ext cx="3538345" cy="4253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由</a:t>
            </a: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两个以上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的单一制试题构成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124176-DE23-414F-8FCE-126F12C4ACA5}"/>
              </a:ext>
            </a:extLst>
          </p:cNvPr>
          <p:cNvSpPr/>
          <p:nvPr/>
        </p:nvSpPr>
        <p:spPr>
          <a:xfrm>
            <a:off x="7613652" y="4375461"/>
            <a:ext cx="3538345" cy="4253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分数 </a:t>
            </a:r>
            <a:r>
              <a:rPr lang="en-US" altLang="zh-CN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单一制试题的合计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996911-8C5C-4B8D-99F5-DABCA11EF5D9}"/>
              </a:ext>
            </a:extLst>
          </p:cNvPr>
          <p:cNvSpPr/>
          <p:nvPr/>
        </p:nvSpPr>
        <p:spPr>
          <a:xfrm>
            <a:off x="10514335" y="1871485"/>
            <a:ext cx="1183448" cy="4253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难：</a:t>
            </a:r>
            <a:r>
              <a:rPr lang="en-US" altLang="zh-CN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86B6C-635E-4744-B580-705DFE141500}"/>
              </a:ext>
            </a:extLst>
          </p:cNvPr>
          <p:cNvSpPr/>
          <p:nvPr/>
        </p:nvSpPr>
        <p:spPr>
          <a:xfrm>
            <a:off x="10514335" y="2469825"/>
            <a:ext cx="1183448" cy="4253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中：</a:t>
            </a:r>
            <a:r>
              <a:rPr lang="en-US" altLang="zh-CN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596A5-AE5E-45AD-B6E1-D379DD8510B8}"/>
              </a:ext>
            </a:extLst>
          </p:cNvPr>
          <p:cNvSpPr/>
          <p:nvPr/>
        </p:nvSpPr>
        <p:spPr>
          <a:xfrm>
            <a:off x="10502757" y="3010847"/>
            <a:ext cx="1206603" cy="4253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易：</a:t>
            </a:r>
            <a:r>
              <a:rPr lang="en-US" altLang="zh-CN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E969665-60EE-41CE-8214-2838560F0C5A}"/>
              </a:ext>
            </a:extLst>
          </p:cNvPr>
          <p:cNvSpPr/>
          <p:nvPr/>
        </p:nvSpPr>
        <p:spPr>
          <a:xfrm>
            <a:off x="4300296" y="5414074"/>
            <a:ext cx="1267691" cy="4549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</a:t>
            </a: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endParaRPr lang="en-US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21BAD64-9C77-407D-BF46-1FBFE541A1B8}"/>
              </a:ext>
            </a:extLst>
          </p:cNvPr>
          <p:cNvSpPr/>
          <p:nvPr/>
        </p:nvSpPr>
        <p:spPr>
          <a:xfrm>
            <a:off x="1011989" y="4533294"/>
            <a:ext cx="2792603" cy="5655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试题：</a:t>
            </a:r>
            <a:endParaRPr lang="en-US" altLang="zh-CN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097280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计算机专业知识和开发技能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4CC87DA-A1BA-4A25-804B-40523273EBDE}"/>
              </a:ext>
            </a:extLst>
          </p:cNvPr>
          <p:cNvSpPr/>
          <p:nvPr/>
        </p:nvSpPr>
        <p:spPr>
          <a:xfrm>
            <a:off x="5986951" y="4923448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问答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82F5A37-602A-49BB-A7FC-D3307B28E196}"/>
              </a:ext>
            </a:extLst>
          </p:cNvPr>
          <p:cNvSpPr/>
          <p:nvPr/>
        </p:nvSpPr>
        <p:spPr>
          <a:xfrm>
            <a:off x="6011329" y="5881394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344EA398-F29F-4354-9B14-F218F389D908}"/>
              </a:ext>
            </a:extLst>
          </p:cNvPr>
          <p:cNvSpPr/>
          <p:nvPr/>
        </p:nvSpPr>
        <p:spPr>
          <a:xfrm>
            <a:off x="7608095" y="5563465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单选题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3634783-F484-4BF4-8ED8-E2E45825B646}"/>
              </a:ext>
            </a:extLst>
          </p:cNvPr>
          <p:cNvSpPr/>
          <p:nvPr/>
        </p:nvSpPr>
        <p:spPr>
          <a:xfrm>
            <a:off x="7608095" y="6235046"/>
            <a:ext cx="1267691" cy="4514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多选题</a:t>
            </a:r>
            <a:endParaRPr lang="en-US" sz="1600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5E6E17-561A-43A5-8C3E-5C9513FA90EE}"/>
              </a:ext>
            </a:extLst>
          </p:cNvPr>
          <p:cNvSpPr txBox="1"/>
          <p:nvPr/>
        </p:nvSpPr>
        <p:spPr>
          <a:xfrm>
            <a:off x="8875786" y="5599914"/>
            <a:ext cx="1887654" cy="369312"/>
          </a:xfrm>
          <a:prstGeom prst="rect">
            <a:avLst/>
          </a:prstGeom>
          <a:noFill/>
        </p:spPr>
        <p:txBody>
          <a:bodyPr wrap="non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题目标明是单选题</a:t>
            </a:r>
            <a:endParaRPr lang="en-US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8495F26-E175-4389-8F3C-913CC16CF4F9}"/>
              </a:ext>
            </a:extLst>
          </p:cNvPr>
          <p:cNvSpPr txBox="1"/>
          <p:nvPr/>
        </p:nvSpPr>
        <p:spPr>
          <a:xfrm>
            <a:off x="8897023" y="6276127"/>
            <a:ext cx="2273648" cy="3693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题目标明有几个选项</a:t>
            </a:r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B02094BF-87BA-4B9D-8569-8B2286C825B8}"/>
              </a:ext>
            </a:extLst>
          </p:cNvPr>
          <p:cNvSpPr/>
          <p:nvPr/>
        </p:nvSpPr>
        <p:spPr>
          <a:xfrm>
            <a:off x="4300295" y="6817547"/>
            <a:ext cx="1267691" cy="4549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 defTabSz="1097280">
              <a:defRPr/>
            </a:pPr>
            <a:r>
              <a:rPr lang="zh-CN" altLang="en-US" sz="1600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试题</a:t>
            </a:r>
            <a:r>
              <a:rPr lang="zh-CN" altLang="en-US" sz="16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总分</a:t>
            </a:r>
            <a:endParaRPr lang="en-US" sz="16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B0A77C1-6266-4C46-8EC3-A7660EA366E9}"/>
              </a:ext>
            </a:extLst>
          </p:cNvPr>
          <p:cNvSpPr txBox="1"/>
          <p:nvPr/>
        </p:nvSpPr>
        <p:spPr>
          <a:xfrm>
            <a:off x="5535011" y="6860379"/>
            <a:ext cx="1066916" cy="369312"/>
          </a:xfrm>
          <a:prstGeom prst="rect">
            <a:avLst/>
          </a:prstGeom>
          <a:noFill/>
        </p:spPr>
        <p:txBody>
          <a:bodyPr wrap="non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非百分制</a:t>
            </a:r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E3A9095D-25D6-4BB1-9486-7A2B3658651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04593" y="3436246"/>
            <a:ext cx="495704" cy="137981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10">
            <a:extLst>
              <a:ext uri="{FF2B5EF4-FFF2-40B4-BE49-F238E27FC236}">
                <a16:creationId xmlns:a16="http://schemas.microsoft.com/office/drawing/2014/main" id="{EAAB613C-65C4-4BB5-A8B2-8031DAF3210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804593" y="4816058"/>
            <a:ext cx="495702" cy="222897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10">
            <a:extLst>
              <a:ext uri="{FF2B5EF4-FFF2-40B4-BE49-F238E27FC236}">
                <a16:creationId xmlns:a16="http://schemas.microsoft.com/office/drawing/2014/main" id="{CC0E149E-D19C-49BF-90D9-2F9E6DC1854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04593" y="4816058"/>
            <a:ext cx="495703" cy="82550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9">
            <a:extLst>
              <a:ext uri="{FF2B5EF4-FFF2-40B4-BE49-F238E27FC236}">
                <a16:creationId xmlns:a16="http://schemas.microsoft.com/office/drawing/2014/main" id="{8F450413-30E3-445D-8762-A1FE787E090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567988" y="2141827"/>
            <a:ext cx="400094" cy="129441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9">
            <a:extLst>
              <a:ext uri="{FF2B5EF4-FFF2-40B4-BE49-F238E27FC236}">
                <a16:creationId xmlns:a16="http://schemas.microsoft.com/office/drawing/2014/main" id="{F801CD8D-DA8D-4B0C-B0D5-1F58C5D2377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235773" y="1602800"/>
            <a:ext cx="377879" cy="5390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9">
            <a:extLst>
              <a:ext uri="{FF2B5EF4-FFF2-40B4-BE49-F238E27FC236}">
                <a16:creationId xmlns:a16="http://schemas.microsoft.com/office/drawing/2014/main" id="{AA41531F-93F4-4B7A-A541-5849DAF4956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235773" y="2141827"/>
            <a:ext cx="396552" cy="533187"/>
          </a:xfrm>
          <a:prstGeom prst="bentConnector3">
            <a:avLst>
              <a:gd name="adj1" fmla="val 4738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9">
            <a:extLst>
              <a:ext uri="{FF2B5EF4-FFF2-40B4-BE49-F238E27FC236}">
                <a16:creationId xmlns:a16="http://schemas.microsoft.com/office/drawing/2014/main" id="{EC7D1101-A7B4-4304-ACBB-3E06B13C5852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10161720" y="2675014"/>
            <a:ext cx="341037" cy="54853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9">
            <a:extLst>
              <a:ext uri="{FF2B5EF4-FFF2-40B4-BE49-F238E27FC236}">
                <a16:creationId xmlns:a16="http://schemas.microsoft.com/office/drawing/2014/main" id="{1A9DA626-5D18-43C6-AAC7-F6278036B76C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0161720" y="2084184"/>
            <a:ext cx="352615" cy="59083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">
            <a:extLst>
              <a:ext uri="{FF2B5EF4-FFF2-40B4-BE49-F238E27FC236}">
                <a16:creationId xmlns:a16="http://schemas.microsoft.com/office/drawing/2014/main" id="{B47A648E-0C50-428E-B0C8-77822FA06E31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10161720" y="2675014"/>
            <a:ext cx="352615" cy="751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">
            <a:extLst>
              <a:ext uri="{FF2B5EF4-FFF2-40B4-BE49-F238E27FC236}">
                <a16:creationId xmlns:a16="http://schemas.microsoft.com/office/drawing/2014/main" id="{DB0BEF78-2936-4C68-AE33-3EAA6EDD927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67988" y="3436246"/>
            <a:ext cx="418964" cy="81603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">
            <a:extLst>
              <a:ext uri="{FF2B5EF4-FFF2-40B4-BE49-F238E27FC236}">
                <a16:creationId xmlns:a16="http://schemas.microsoft.com/office/drawing/2014/main" id="{92752832-A045-4924-B410-CD01DCB5FC38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5567987" y="5149185"/>
            <a:ext cx="418964" cy="49237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9">
            <a:extLst>
              <a:ext uri="{FF2B5EF4-FFF2-40B4-BE49-F238E27FC236}">
                <a16:creationId xmlns:a16="http://schemas.microsoft.com/office/drawing/2014/main" id="{8C59F78F-65ED-4ABA-9E7E-BE4AD9BF938C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567987" y="5641562"/>
            <a:ext cx="443342" cy="46556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9">
            <a:extLst>
              <a:ext uri="{FF2B5EF4-FFF2-40B4-BE49-F238E27FC236}">
                <a16:creationId xmlns:a16="http://schemas.microsoft.com/office/drawing/2014/main" id="{A09723C0-4682-4D8B-8A92-F60D3DDD065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7279020" y="5789202"/>
            <a:ext cx="329075" cy="31792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">
            <a:extLst>
              <a:ext uri="{FF2B5EF4-FFF2-40B4-BE49-F238E27FC236}">
                <a16:creationId xmlns:a16="http://schemas.microsoft.com/office/drawing/2014/main" id="{C306CA99-8560-425D-969F-58941FAD8ADA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279020" y="6107131"/>
            <a:ext cx="329075" cy="35365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9">
            <a:extLst>
              <a:ext uri="{FF2B5EF4-FFF2-40B4-BE49-F238E27FC236}">
                <a16:creationId xmlns:a16="http://schemas.microsoft.com/office/drawing/2014/main" id="{CA4E553A-1C21-4D50-B352-9F816AA144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254643" y="3909859"/>
            <a:ext cx="377682" cy="34242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9">
            <a:extLst>
              <a:ext uri="{FF2B5EF4-FFF2-40B4-BE49-F238E27FC236}">
                <a16:creationId xmlns:a16="http://schemas.microsoft.com/office/drawing/2014/main" id="{A3456028-54A8-4EE8-ADE4-1C5B617DC90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254643" y="4252282"/>
            <a:ext cx="359009" cy="33587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6C0989D-B20E-437F-A5CC-16F596B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计算机专业知识：综合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F715FA85-77F8-4034-B901-015C5C97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24306"/>
              </p:ext>
            </p:extLst>
          </p:nvPr>
        </p:nvGraphicFramePr>
        <p:xfrm>
          <a:off x="5702969" y="2057398"/>
          <a:ext cx="7798962" cy="3337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90347">
                  <a:extLst>
                    <a:ext uri="{9D8B030D-6E8A-4147-A177-3AD203B41FA5}">
                      <a16:colId xmlns:a16="http://schemas.microsoft.com/office/drawing/2014/main" val="2015641558"/>
                    </a:ext>
                  </a:extLst>
                </a:gridCol>
                <a:gridCol w="1648291">
                  <a:extLst>
                    <a:ext uri="{9D8B030D-6E8A-4147-A177-3AD203B41FA5}">
                      <a16:colId xmlns:a16="http://schemas.microsoft.com/office/drawing/2014/main" val="334979674"/>
                    </a:ext>
                  </a:extLst>
                </a:gridCol>
                <a:gridCol w="1902725">
                  <a:extLst>
                    <a:ext uri="{9D8B030D-6E8A-4147-A177-3AD203B41FA5}">
                      <a16:colId xmlns:a16="http://schemas.microsoft.com/office/drawing/2014/main" val="3038519628"/>
                    </a:ext>
                  </a:extLst>
                </a:gridCol>
                <a:gridCol w="2057599">
                  <a:extLst>
                    <a:ext uri="{9D8B030D-6E8A-4147-A177-3AD203B41FA5}">
                      <a16:colId xmlns:a16="http://schemas.microsoft.com/office/drawing/2014/main" val="216268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综合试题 </a:t>
                      </a:r>
                      <a:r>
                        <a:rPr lang="en-US" altLang="zh-CN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 1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综合试题 </a:t>
                      </a:r>
                      <a:r>
                        <a:rPr lang="en-US" altLang="zh-CN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 2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综合试题 </a:t>
                      </a:r>
                      <a:r>
                        <a:rPr lang="en-US" altLang="zh-CN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 3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离散数学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数据结构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8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面向对象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操作系统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不考察</a:t>
                      </a:r>
                      <a:endParaRPr lang="en-US" sz="1600" dirty="0">
                        <a:solidFill>
                          <a:schemeClr val="tx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0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计算机网络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不考察</a:t>
                      </a:r>
                      <a:endParaRPr lang="en-US" sz="1600" dirty="0">
                        <a:solidFill>
                          <a:schemeClr val="tx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66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不考察</a:t>
                      </a:r>
                      <a:endParaRPr lang="en-US" sz="1600" dirty="0">
                        <a:solidFill>
                          <a:schemeClr val="tx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737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软件开发生命周期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不考察</a:t>
                      </a:r>
                      <a:endParaRPr lang="en-US" sz="1600" dirty="0">
                        <a:solidFill>
                          <a:schemeClr val="tx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2942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1D7AA3D-8A50-4E65-87A4-243BC8816605}"/>
              </a:ext>
            </a:extLst>
          </p:cNvPr>
          <p:cNvSpPr/>
          <p:nvPr/>
        </p:nvSpPr>
        <p:spPr>
          <a:xfrm>
            <a:off x="685799" y="2057398"/>
            <a:ext cx="4574501" cy="4831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一次综合考察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适用场景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实习生以外的考察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试题总数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60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题（平均每道题两分钟）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试题难度比例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易 ≥ 中 ≥ 难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正：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1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 : 2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等等</a:t>
            </a:r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误：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2 : 3</a:t>
            </a: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试题形式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每个考察点不能全是选择题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问答和选择题的比例：问答 ≥ 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试题整体难度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综合试题 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– 1 &gt; 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综合试题 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– 2 &gt; 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综合试题 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– 3</a:t>
            </a: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6C0989D-B20E-437F-A5CC-16F596B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试题构成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计算机专业知识：单科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7AA3D-8A50-4E65-87A4-243BC8816605}"/>
              </a:ext>
            </a:extLst>
          </p:cNvPr>
          <p:cNvSpPr/>
          <p:nvPr/>
        </p:nvSpPr>
        <p:spPr>
          <a:xfrm>
            <a:off x="685800" y="2057399"/>
            <a:ext cx="6103620" cy="4551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分批单科考察</a:t>
            </a:r>
            <a:endParaRPr lang="en-US" altLang="zh-CN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适用场景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实习生培训期间的考察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试题总数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离散数学：不少于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测试 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软件开发生命周期：不少于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离散数学、测试、软件开发生命周期以外每科：不少于</a:t>
            </a:r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30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试题难度比例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易 ≥ 中 ≥ 难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正：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1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 : 2 : 1</a:t>
            </a:r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等等</a:t>
            </a:r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   误：</a:t>
            </a:r>
            <a:r>
              <a:rPr lang="en-US" altLang="zh-CN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 : 2 : 3</a:t>
            </a: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试题形式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每个考察点不能全是选择题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问答和选择题的比例：问答 ≥ 选择题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37893AEB-BC95-465B-ACD4-E3BB8C98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81749"/>
              </p:ext>
            </p:extLst>
          </p:nvPr>
        </p:nvGraphicFramePr>
        <p:xfrm>
          <a:off x="8389619" y="2057398"/>
          <a:ext cx="4678681" cy="3337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062481">
                  <a:extLst>
                    <a:ext uri="{9D8B030D-6E8A-4147-A177-3AD203B41FA5}">
                      <a16:colId xmlns:a16="http://schemas.microsoft.com/office/drawing/2014/main" val="201564155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3497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科目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试题数量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离散数学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 </a:t>
                      </a:r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数据结构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每科目数量 ≥ </a:t>
                      </a:r>
                      <a:r>
                        <a:rPr lang="en-US" altLang="ja-JP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8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面向对象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操作系统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0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计算机网络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6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两科目合计 ≥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7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软件开发生命周期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不考察</a:t>
                      </a:r>
                      <a:endParaRPr lang="en-US" sz="2000" dirty="0">
                        <a:solidFill>
                          <a:schemeClr val="tx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9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Strategy_Ma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Strategy_Map"/>
</p:tagLst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C71639B132D4F8B663F46EC997A3C" ma:contentTypeVersion="9" ma:contentTypeDescription="Create a new document." ma:contentTypeScope="" ma:versionID="0c4f9140c9f9d78d4c20975843160781">
  <xsd:schema xmlns:xsd="http://www.w3.org/2001/XMLSchema" xmlns:xs="http://www.w3.org/2001/XMLSchema" xmlns:p="http://schemas.microsoft.com/office/2006/metadata/properties" xmlns:ns2="86dedac7-7621-4a9b-9cf9-157cd1b97363" xmlns:ns3="fb108633-07a2-4e7b-9a19-34a79c9b2e82" targetNamespace="http://schemas.microsoft.com/office/2006/metadata/properties" ma:root="true" ma:fieldsID="1449581723ac32ee74ea43e9834539ab" ns2:_="" ns3:_="">
    <xsd:import namespace="86dedac7-7621-4a9b-9cf9-157cd1b97363"/>
    <xsd:import namespace="fb108633-07a2-4e7b-9a19-34a79c9b2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dac7-7621-4a9b-9cf9-157cd1b973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08633-07a2-4e7b-9a19-34a79c9b2e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BE620-AB88-4494-9821-0A6696E2D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edac7-7621-4a9b-9cf9-157cd1b97363"/>
    <ds:schemaRef ds:uri="fb108633-07a2-4e7b-9a19-34a79c9b2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7252</TotalTime>
  <Words>1441</Words>
  <Application>Microsoft Office PowerPoint</Application>
  <PresentationFormat>Custom</PresentationFormat>
  <Paragraphs>411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DXC</vt:lpstr>
      <vt:lpstr>DDC笔试题库建设基准</vt:lpstr>
      <vt:lpstr>目的</vt:lpstr>
      <vt:lpstr>招聘</vt:lpstr>
      <vt:lpstr>笔试范围</vt:lpstr>
      <vt:lpstr>专业知识和技术能力 </vt:lpstr>
      <vt:lpstr>试题构成</vt:lpstr>
      <vt:lpstr>试题构成 – 试题定义</vt:lpstr>
      <vt:lpstr>试题构成 – 计算机专业知识：综合</vt:lpstr>
      <vt:lpstr>试题构成 – 计算机专业知识：单科</vt:lpstr>
      <vt:lpstr>试题构成 – 开发技能</vt:lpstr>
      <vt:lpstr>TASK – 试题收集</vt:lpstr>
      <vt:lpstr>TASK – 试题收集【阶段 –1】 </vt:lpstr>
      <vt:lpstr>TASK – 在线题库</vt:lpstr>
      <vt:lpstr>附录 – 计算机专业知识</vt:lpstr>
      <vt:lpstr>附录 – 开发技能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Feng, Chao (felicity, ES-Apps-GD-DL)</cp:lastModifiedBy>
  <cp:revision>55</cp:revision>
  <dcterms:created xsi:type="dcterms:W3CDTF">2022-04-09T15:34:43Z</dcterms:created>
  <dcterms:modified xsi:type="dcterms:W3CDTF">2023-05-22T08:38:45Z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0x0101002C9AA7431A959144B07FE66BF1C65DE6</vt:lpwstr>
  </property>
</Properties>
</file>