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2.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 id="2147483651" r:id="rId5"/>
    <p:sldMasterId id="2147483648" r:id="rId6"/>
  </p:sldMasterIdLst>
  <p:notesMasterIdLst>
    <p:notesMasterId r:id="rId63"/>
  </p:notesMasterIdLst>
  <p:handoutMasterIdLst>
    <p:handoutMasterId r:id="rId64"/>
  </p:handoutMasterIdLst>
  <p:sldIdLst>
    <p:sldId id="259" r:id="rId7"/>
    <p:sldId id="356" r:id="rId8"/>
    <p:sldId id="289" r:id="rId9"/>
    <p:sldId id="349" r:id="rId10"/>
    <p:sldId id="355" r:id="rId11"/>
    <p:sldId id="371" r:id="rId12"/>
    <p:sldId id="372" r:id="rId13"/>
    <p:sldId id="311" r:id="rId14"/>
    <p:sldId id="312" r:id="rId15"/>
    <p:sldId id="357" r:id="rId16"/>
    <p:sldId id="350" r:id="rId17"/>
    <p:sldId id="321" r:id="rId18"/>
    <p:sldId id="358" r:id="rId19"/>
    <p:sldId id="354" r:id="rId20"/>
    <p:sldId id="332" r:id="rId21"/>
    <p:sldId id="334" r:id="rId22"/>
    <p:sldId id="335" r:id="rId23"/>
    <p:sldId id="351" r:id="rId24"/>
    <p:sldId id="300" r:id="rId25"/>
    <p:sldId id="299" r:id="rId26"/>
    <p:sldId id="301" r:id="rId27"/>
    <p:sldId id="302" r:id="rId28"/>
    <p:sldId id="303" r:id="rId29"/>
    <p:sldId id="308" r:id="rId30"/>
    <p:sldId id="304" r:id="rId31"/>
    <p:sldId id="290" r:id="rId32"/>
    <p:sldId id="306" r:id="rId33"/>
    <p:sldId id="305" r:id="rId34"/>
    <p:sldId id="309" r:id="rId35"/>
    <p:sldId id="310" r:id="rId36"/>
    <p:sldId id="314" r:id="rId37"/>
    <p:sldId id="316" r:id="rId38"/>
    <p:sldId id="317" r:id="rId39"/>
    <p:sldId id="329" r:id="rId40"/>
    <p:sldId id="340" r:id="rId41"/>
    <p:sldId id="298" r:id="rId42"/>
    <p:sldId id="342" r:id="rId43"/>
    <p:sldId id="337" r:id="rId44"/>
    <p:sldId id="338" r:id="rId45"/>
    <p:sldId id="341" r:id="rId46"/>
    <p:sldId id="343" r:id="rId47"/>
    <p:sldId id="370" r:id="rId48"/>
    <p:sldId id="366" r:id="rId49"/>
    <p:sldId id="369" r:id="rId50"/>
    <p:sldId id="365" r:id="rId51"/>
    <p:sldId id="368" r:id="rId52"/>
    <p:sldId id="364" r:id="rId53"/>
    <p:sldId id="367" r:id="rId54"/>
    <p:sldId id="344" r:id="rId55"/>
    <p:sldId id="345" r:id="rId56"/>
    <p:sldId id="352" r:id="rId57"/>
    <p:sldId id="353" r:id="rId58"/>
    <p:sldId id="275" r:id="rId59"/>
    <p:sldId id="361" r:id="rId60"/>
    <p:sldId id="360" r:id="rId61"/>
    <p:sldId id="359" r:id="rId6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4">
          <p15:clr>
            <a:srgbClr val="A4A3A4"/>
          </p15:clr>
        </p15:guide>
        <p15:guide id="2" pos="5312">
          <p15:clr>
            <a:srgbClr val="A4A3A4"/>
          </p15:clr>
        </p15:guide>
        <p15:guide id="3" pos="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84074"/>
    <a:srgbClr val="0F4975"/>
    <a:srgbClr val="003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0" autoAdjust="0"/>
    <p:restoredTop sz="66944" autoAdjust="0"/>
  </p:normalViewPr>
  <p:slideViewPr>
    <p:cSldViewPr snapToGrid="0" snapToObjects="1" showGuides="1">
      <p:cViewPr varScale="1">
        <p:scale>
          <a:sx n="71" d="100"/>
          <a:sy n="71" d="100"/>
        </p:scale>
        <p:origin x="1668" y="60"/>
      </p:cViewPr>
      <p:guideLst>
        <p:guide orient="horz" pos="3084"/>
        <p:guide pos="5312"/>
        <p:guide pos="35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he19\Desktop\Yunan\OpsReview_and_training\training_raw_data\training_data_final.xlsx" TargetMode="Externa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nnayak\AppData\Local\Microsoft\Windows\INetCache\Content.Outlook\3HOQ9QX5\AmazonChar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1" Type="http://schemas.openxmlformats.org/officeDocument/2006/relationships/oleObject" Target="file:///C:\Users\yhe19\Desktop\Yunan\OpsReview_and_training\training_raw_data\training_data_final.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avignate\Desktop\_DALVIK\Workloads\ILabBench\Data\Aug10+Beta+Results\qa_results.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jlbirch\Documents\TrainTracks-PerformanceCharts-EOY-presentation6.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tjstache\Desktop\frameworkperf.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lupuso\Desktop\Documents\Submissions\Intel%20Innovators\TestResults.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alupuso\Desktop\Documents\Submissions\Intel%20Innovators\TestResults.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alupuso\Desktop\Documents\Submissions\Intel%20Innovators\TestResults.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alupuso\Desktop\Documents\Submissions\Intel%20Innovators\TestResul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Google_StreetView_360</c:v>
                </c:pt>
              </c:strCache>
            </c:strRef>
          </c:tx>
          <c:spPr>
            <a:ln w="22225" cap="rnd">
              <a:solidFill>
                <a:schemeClr val="accent1"/>
              </a:solidFill>
            </a:ln>
            <a:effectLst>
              <a:glow rad="139700">
                <a:schemeClr val="accent1">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Sheet1!$B$2:$K$2</c:f>
              <c:numCache>
                <c:formatCode>0%</c:formatCode>
                <c:ptCount val="10"/>
                <c:pt idx="0">
                  <c:v>0.17495770380721049</c:v>
                </c:pt>
                <c:pt idx="1">
                  <c:v>0.16905908104212419</c:v>
                </c:pt>
                <c:pt idx="2">
                  <c:v>0.17733522203930868</c:v>
                </c:pt>
                <c:pt idx="3">
                  <c:v>0.10269757489327747</c:v>
                </c:pt>
                <c:pt idx="4">
                  <c:v>0.12363657318617943</c:v>
                </c:pt>
                <c:pt idx="5">
                  <c:v>0.10839247466837904</c:v>
                </c:pt>
                <c:pt idx="6">
                  <c:v>7.967056439362144E-2</c:v>
                </c:pt>
                <c:pt idx="7">
                  <c:v>4.2894580243451316E-2</c:v>
                </c:pt>
                <c:pt idx="8">
                  <c:v>4.0318651631937093E-3</c:v>
                </c:pt>
                <c:pt idx="9">
                  <c:v>9.6250440712297332E-3</c:v>
                </c:pt>
              </c:numCache>
            </c:numRef>
          </c:val>
          <c:smooth val="0"/>
        </c:ser>
        <c:ser>
          <c:idx val="1"/>
          <c:order val="1"/>
          <c:tx>
            <c:strRef>
              <c:f>Sheet1!$A$3</c:f>
              <c:strCache>
                <c:ptCount val="1"/>
                <c:pt idx="0">
                  <c:v>Google_StreetView_walk</c:v>
                </c:pt>
              </c:strCache>
            </c:strRef>
          </c:tx>
          <c:spPr>
            <a:ln w="22225" cap="rnd">
              <a:solidFill>
                <a:schemeClr val="accent2"/>
              </a:solidFill>
            </a:ln>
            <a:effectLst>
              <a:glow rad="139700">
                <a:schemeClr val="accent2">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Sheet1!$B$3:$K$3</c:f>
              <c:numCache>
                <c:formatCode>0%</c:formatCode>
                <c:ptCount val="10"/>
                <c:pt idx="0">
                  <c:v>0.17853486421478362</c:v>
                </c:pt>
                <c:pt idx="1">
                  <c:v>0.1401088822592132</c:v>
                </c:pt>
                <c:pt idx="2">
                  <c:v>0.21102695875616823</c:v>
                </c:pt>
                <c:pt idx="3">
                  <c:v>0.13333982681336076</c:v>
                </c:pt>
                <c:pt idx="4">
                  <c:v>0.11160020837181187</c:v>
                </c:pt>
                <c:pt idx="5">
                  <c:v>8.9447624285378072E-2</c:v>
                </c:pt>
                <c:pt idx="6">
                  <c:v>6.4517695761482488E-2</c:v>
                </c:pt>
                <c:pt idx="7">
                  <c:v>5.0048415291183937E-2</c:v>
                </c:pt>
                <c:pt idx="8">
                  <c:v>3.4758162601560153E-3</c:v>
                </c:pt>
                <c:pt idx="9">
                  <c:v>1.4371272581893843E-2</c:v>
                </c:pt>
              </c:numCache>
            </c:numRef>
          </c:val>
          <c:smooth val="0"/>
        </c:ser>
        <c:ser>
          <c:idx val="2"/>
          <c:order val="2"/>
          <c:tx>
            <c:strRef>
              <c:f>Sheet1!$A$4</c:f>
              <c:strCache>
                <c:ptCount val="1"/>
                <c:pt idx="0">
                  <c:v>Gmap DragMove </c:v>
                </c:pt>
              </c:strCache>
            </c:strRef>
          </c:tx>
          <c:spPr>
            <a:ln w="22225" cap="rnd">
              <a:solidFill>
                <a:schemeClr val="accent3"/>
              </a:solidFill>
            </a:ln>
            <a:effectLst>
              <a:glow rad="139700">
                <a:schemeClr val="accent3">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Sheet1!$B$4:$K$4</c:f>
              <c:numCache>
                <c:formatCode>0%</c:formatCode>
                <c:ptCount val="10"/>
                <c:pt idx="0">
                  <c:v>0.21111913937073087</c:v>
                </c:pt>
                <c:pt idx="1">
                  <c:v>0.1598195361449232</c:v>
                </c:pt>
                <c:pt idx="2">
                  <c:v>0.27392149363977814</c:v>
                </c:pt>
                <c:pt idx="3">
                  <c:v>0.14109573773461342</c:v>
                </c:pt>
                <c:pt idx="4">
                  <c:v>6.6871646573594748E-2</c:v>
                </c:pt>
                <c:pt idx="5">
                  <c:v>7.610372160444423E-2</c:v>
                </c:pt>
                <c:pt idx="6">
                  <c:v>4.2445387534438994E-2</c:v>
                </c:pt>
                <c:pt idx="7">
                  <c:v>9.2045262070109997E-3</c:v>
                </c:pt>
                <c:pt idx="8">
                  <c:v>5.0410426408191277E-3</c:v>
                </c:pt>
                <c:pt idx="9">
                  <c:v>6.3621551055502955E-3</c:v>
                </c:pt>
              </c:numCache>
            </c:numRef>
          </c:val>
          <c:smooth val="0"/>
        </c:ser>
        <c:ser>
          <c:idx val="3"/>
          <c:order val="3"/>
          <c:tx>
            <c:strRef>
              <c:f>Sheet1!$A$5</c:f>
              <c:strCache>
                <c:ptCount val="1"/>
                <c:pt idx="0">
                  <c:v>Gmap Pinch </c:v>
                </c:pt>
              </c:strCache>
            </c:strRef>
          </c:tx>
          <c:spPr>
            <a:ln w="22225" cap="rnd">
              <a:solidFill>
                <a:schemeClr val="accent4"/>
              </a:solidFill>
            </a:ln>
            <a:effectLst>
              <a:glow rad="139700">
                <a:schemeClr val="accent4">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Sheet1!$B$5:$K$5</c:f>
              <c:numCache>
                <c:formatCode>0%</c:formatCode>
                <c:ptCount val="10"/>
                <c:pt idx="0">
                  <c:v>0.23826738782411169</c:v>
                </c:pt>
                <c:pt idx="1">
                  <c:v>0.15045162872074336</c:v>
                </c:pt>
                <c:pt idx="2">
                  <c:v>0.22045990261981638</c:v>
                </c:pt>
                <c:pt idx="3">
                  <c:v>0.11452795460795141</c:v>
                </c:pt>
                <c:pt idx="4">
                  <c:v>9.6591789543536949E-2</c:v>
                </c:pt>
                <c:pt idx="5">
                  <c:v>6.7742948535605599E-2</c:v>
                </c:pt>
                <c:pt idx="6">
                  <c:v>7.4475168513834469E-2</c:v>
                </c:pt>
                <c:pt idx="7">
                  <c:v>1.2237446699826243E-2</c:v>
                </c:pt>
                <c:pt idx="8">
                  <c:v>6.4694059593826542E-3</c:v>
                </c:pt>
                <c:pt idx="9">
                  <c:v>1.1034861829340404E-2</c:v>
                </c:pt>
              </c:numCache>
            </c:numRef>
          </c:val>
          <c:smooth val="0"/>
        </c:ser>
        <c:ser>
          <c:idx val="4"/>
          <c:order val="4"/>
          <c:tx>
            <c:strRef>
              <c:f>Sheet1!$A$6</c:f>
              <c:strCache>
                <c:ptCount val="1"/>
                <c:pt idx="0">
                  <c:v>gmail__open</c:v>
                </c:pt>
              </c:strCache>
            </c:strRef>
          </c:tx>
          <c:spPr>
            <a:ln w="22225" cap="rnd">
              <a:solidFill>
                <a:schemeClr val="accent5"/>
              </a:solidFill>
            </a:ln>
            <a:effectLst>
              <a:glow rad="139700">
                <a:schemeClr val="accent5">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Sheet1!$B$6:$K$6</c:f>
              <c:numCache>
                <c:formatCode>0%</c:formatCode>
                <c:ptCount val="10"/>
                <c:pt idx="0">
                  <c:v>0.16555039588609957</c:v>
                </c:pt>
                <c:pt idx="1">
                  <c:v>0.20872967450747701</c:v>
                </c:pt>
                <c:pt idx="2">
                  <c:v>0.12674576686704872</c:v>
                </c:pt>
                <c:pt idx="3">
                  <c:v>0.19897687970084008</c:v>
                </c:pt>
                <c:pt idx="4">
                  <c:v>0.1360565834286892</c:v>
                </c:pt>
                <c:pt idx="5">
                  <c:v>6.1656594519502131E-2</c:v>
                </c:pt>
                <c:pt idx="6">
                  <c:v>7.0191108120555484E-2</c:v>
                </c:pt>
                <c:pt idx="7">
                  <c:v>2.4333977174682657E-3</c:v>
                </c:pt>
                <c:pt idx="8">
                  <c:v>6.4582048163509369E-3</c:v>
                </c:pt>
                <c:pt idx="9">
                  <c:v>2.0058062419519455E-2</c:v>
                </c:pt>
              </c:numCache>
            </c:numRef>
          </c:val>
          <c:smooth val="0"/>
        </c:ser>
        <c:ser>
          <c:idx val="5"/>
          <c:order val="5"/>
          <c:tx>
            <c:strRef>
              <c:f>Sheet1!$A$7</c:f>
              <c:strCache>
                <c:ptCount val="1"/>
                <c:pt idx="0">
                  <c:v>gmail__swipe</c:v>
                </c:pt>
              </c:strCache>
            </c:strRef>
          </c:tx>
          <c:spPr>
            <a:ln w="22225" cap="rnd">
              <a:solidFill>
                <a:schemeClr val="accent6"/>
              </a:solidFill>
            </a:ln>
            <a:effectLst>
              <a:glow rad="139700">
                <a:schemeClr val="accent6">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Sheet1!$B$7:$K$7</c:f>
              <c:numCache>
                <c:formatCode>0%</c:formatCode>
                <c:ptCount val="10"/>
                <c:pt idx="0">
                  <c:v>0.15764907949808044</c:v>
                </c:pt>
                <c:pt idx="1">
                  <c:v>0.21367182757975867</c:v>
                </c:pt>
                <c:pt idx="2">
                  <c:v>0.11934313289517827</c:v>
                </c:pt>
                <c:pt idx="3">
                  <c:v>0.20534097069612534</c:v>
                </c:pt>
                <c:pt idx="4">
                  <c:v>0.13480841339369515</c:v>
                </c:pt>
                <c:pt idx="5">
                  <c:v>6.6159662592371424E-2</c:v>
                </c:pt>
                <c:pt idx="6">
                  <c:v>6.8469225190256042E-2</c:v>
                </c:pt>
                <c:pt idx="7">
                  <c:v>5.4500704203758396E-3</c:v>
                </c:pt>
                <c:pt idx="8">
                  <c:v>5.1203375998514766E-3</c:v>
                </c:pt>
                <c:pt idx="9">
                  <c:v>2.2057776605727525E-2</c:v>
                </c:pt>
              </c:numCache>
            </c:numRef>
          </c:val>
          <c:smooth val="0"/>
        </c:ser>
        <c:ser>
          <c:idx val="6"/>
          <c:order val="6"/>
          <c:tx>
            <c:strRef>
              <c:f>Sheet1!$A$8</c:f>
              <c:strCache>
                <c:ptCount val="1"/>
                <c:pt idx="0">
                  <c:v>facebook-scroll-comment</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Sheet1!$B$8:$K$8</c:f>
              <c:numCache>
                <c:formatCode>0%</c:formatCode>
                <c:ptCount val="10"/>
                <c:pt idx="0">
                  <c:v>0.22620000000000001</c:v>
                </c:pt>
                <c:pt idx="1">
                  <c:v>0.19829999999999998</c:v>
                </c:pt>
                <c:pt idx="2">
                  <c:v>0.17910000000000001</c:v>
                </c:pt>
                <c:pt idx="3">
                  <c:v>0.16669999999999999</c:v>
                </c:pt>
                <c:pt idx="4">
                  <c:v>9.0400000000000008E-2</c:v>
                </c:pt>
                <c:pt idx="5">
                  <c:v>9.2799999999999994E-2</c:v>
                </c:pt>
                <c:pt idx="6">
                  <c:v>3.3700000000000001E-2</c:v>
                </c:pt>
                <c:pt idx="7">
                  <c:v>4.1999999999999997E-3</c:v>
                </c:pt>
                <c:pt idx="8">
                  <c:v>3.0000000000000001E-3</c:v>
                </c:pt>
                <c:pt idx="9">
                  <c:v>3.5999999999999999E-3</c:v>
                </c:pt>
              </c:numCache>
            </c:numRef>
          </c:val>
          <c:smooth val="0"/>
        </c:ser>
        <c:ser>
          <c:idx val="7"/>
          <c:order val="7"/>
          <c:tx>
            <c:strRef>
              <c:f>Sheet1!$A$9</c:f>
              <c:strCache>
                <c:ptCount val="1"/>
                <c:pt idx="0">
                  <c:v>facebook-slide</c:v>
                </c:pt>
              </c:strCache>
            </c:strRef>
          </c:tx>
          <c:spPr>
            <a:ln w="22225" cap="rnd">
              <a:solidFill>
                <a:schemeClr val="accent2">
                  <a:lumMod val="60000"/>
                </a:schemeClr>
              </a:solidFill>
            </a:ln>
            <a:effectLst>
              <a:glow rad="139700">
                <a:schemeClr val="accent2">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Sheet1!$B$9:$K$9</c:f>
              <c:numCache>
                <c:formatCode>0%</c:formatCode>
                <c:ptCount val="10"/>
                <c:pt idx="0">
                  <c:v>0.24429999999999999</c:v>
                </c:pt>
                <c:pt idx="1">
                  <c:v>0.20679999999999998</c:v>
                </c:pt>
                <c:pt idx="2">
                  <c:v>0.19359999999999999</c:v>
                </c:pt>
                <c:pt idx="3">
                  <c:v>0.11840000000000001</c:v>
                </c:pt>
                <c:pt idx="4">
                  <c:v>8.1199999999999994E-2</c:v>
                </c:pt>
                <c:pt idx="5">
                  <c:v>9.8900000000000002E-2</c:v>
                </c:pt>
                <c:pt idx="6">
                  <c:v>3.32E-2</c:v>
                </c:pt>
                <c:pt idx="7">
                  <c:v>5.7000000000000002E-3</c:v>
                </c:pt>
                <c:pt idx="8">
                  <c:v>6.1999999999999998E-3</c:v>
                </c:pt>
                <c:pt idx="9">
                  <c:v>7.7000000000000002E-3</c:v>
                </c:pt>
              </c:numCache>
            </c:numRef>
          </c:val>
          <c:smooth val="0"/>
        </c:ser>
        <c:ser>
          <c:idx val="8"/>
          <c:order val="8"/>
          <c:tx>
            <c:strRef>
              <c:f>Sheet1!$A$10</c:f>
              <c:strCache>
                <c:ptCount val="1"/>
                <c:pt idx="0">
                  <c:v>pandora open station</c:v>
                </c:pt>
              </c:strCache>
            </c:strRef>
          </c:tx>
          <c:spPr>
            <a:ln w="22225" cap="rnd">
              <a:solidFill>
                <a:schemeClr val="accent3">
                  <a:lumMod val="60000"/>
                </a:schemeClr>
              </a:solidFill>
            </a:ln>
            <a:effectLst>
              <a:glow rad="139700">
                <a:schemeClr val="accent3">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Sheet1!$B$10:$K$10</c:f>
              <c:numCache>
                <c:formatCode>0%</c:formatCode>
                <c:ptCount val="10"/>
                <c:pt idx="0">
                  <c:v>0.21033684281627194</c:v>
                </c:pt>
                <c:pt idx="1">
                  <c:v>0.21770450054353752</c:v>
                </c:pt>
                <c:pt idx="2">
                  <c:v>0.17988797715122051</c:v>
                </c:pt>
                <c:pt idx="3">
                  <c:v>0.15351368857624442</c:v>
                </c:pt>
                <c:pt idx="4">
                  <c:v>9.2932154338986578E-2</c:v>
                </c:pt>
                <c:pt idx="5">
                  <c:v>9.5977468597454998E-2</c:v>
                </c:pt>
                <c:pt idx="6">
                  <c:v>2.5048443488839674E-2</c:v>
                </c:pt>
                <c:pt idx="7">
                  <c:v>3.6793307240190775E-3</c:v>
                </c:pt>
                <c:pt idx="8">
                  <c:v>9.3213251194845994E-3</c:v>
                </c:pt>
                <c:pt idx="9">
                  <c:v>9.4070109921258957E-3</c:v>
                </c:pt>
              </c:numCache>
            </c:numRef>
          </c:val>
          <c:smooth val="0"/>
        </c:ser>
        <c:ser>
          <c:idx val="9"/>
          <c:order val="9"/>
          <c:tx>
            <c:strRef>
              <c:f>Sheet1!$A$11</c:f>
              <c:strCache>
                <c:ptCount val="1"/>
                <c:pt idx="0">
                  <c:v>pandora search station</c:v>
                </c:pt>
              </c:strCache>
            </c:strRef>
          </c:tx>
          <c:spPr>
            <a:ln w="22225" cap="rnd">
              <a:solidFill>
                <a:schemeClr val="accent4">
                  <a:lumMod val="60000"/>
                </a:schemeClr>
              </a:solidFill>
            </a:ln>
            <a:effectLst>
              <a:glow rad="139700">
                <a:schemeClr val="accent4">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Sheet1!$B$11:$K$11</c:f>
              <c:numCache>
                <c:formatCode>0%</c:formatCode>
                <c:ptCount val="10"/>
                <c:pt idx="0">
                  <c:v>0.21523343175038481</c:v>
                </c:pt>
                <c:pt idx="1">
                  <c:v>0.20907494337518287</c:v>
                </c:pt>
                <c:pt idx="2">
                  <c:v>0.17944226942336267</c:v>
                </c:pt>
                <c:pt idx="3">
                  <c:v>0.16367822589577977</c:v>
                </c:pt>
                <c:pt idx="4">
                  <c:v>8.4272700535882761E-2</c:v>
                </c:pt>
                <c:pt idx="5">
                  <c:v>9.5052232335539763E-2</c:v>
                </c:pt>
                <c:pt idx="6">
                  <c:v>3.1473391110381152E-2</c:v>
                </c:pt>
                <c:pt idx="7">
                  <c:v>3.5174992647367758E-3</c:v>
                </c:pt>
                <c:pt idx="8">
                  <c:v>9.4208417522563988E-3</c:v>
                </c:pt>
                <c:pt idx="9">
                  <c:v>5.8581190247926941E-3</c:v>
                </c:pt>
              </c:numCache>
            </c:numRef>
          </c:val>
          <c:smooth val="0"/>
        </c:ser>
        <c:ser>
          <c:idx val="10"/>
          <c:order val="10"/>
          <c:tx>
            <c:strRef>
              <c:f>Sheet1!$A$12</c:f>
              <c:strCache>
                <c:ptCount val="1"/>
                <c:pt idx="0">
                  <c:v>Google music open album</c:v>
                </c:pt>
              </c:strCache>
            </c:strRef>
          </c:tx>
          <c:spPr>
            <a:ln w="22225" cap="rnd">
              <a:solidFill>
                <a:schemeClr val="accent5">
                  <a:lumMod val="60000"/>
                </a:schemeClr>
              </a:solidFill>
            </a:ln>
            <a:effectLst>
              <a:glow rad="139700">
                <a:schemeClr val="accent5">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Sheet1!$B$12:$K$12</c:f>
              <c:numCache>
                <c:formatCode>0%</c:formatCode>
                <c:ptCount val="10"/>
                <c:pt idx="0">
                  <c:v>0.2316096265225038</c:v>
                </c:pt>
                <c:pt idx="1">
                  <c:v>0.19887306963037149</c:v>
                </c:pt>
                <c:pt idx="2">
                  <c:v>0.20771177280563857</c:v>
                </c:pt>
                <c:pt idx="3">
                  <c:v>0.14660605389274051</c:v>
                </c:pt>
                <c:pt idx="4">
                  <c:v>8.1470217821484073E-2</c:v>
                </c:pt>
                <c:pt idx="5">
                  <c:v>9.0771997806663923E-2</c:v>
                </c:pt>
                <c:pt idx="6">
                  <c:v>2.5245946053302996E-2</c:v>
                </c:pt>
                <c:pt idx="7">
                  <c:v>3.3700445272660477E-3</c:v>
                </c:pt>
                <c:pt idx="8">
                  <c:v>6.9054115248914898E-3</c:v>
                </c:pt>
                <c:pt idx="9">
                  <c:v>3.1239363809323845E-3</c:v>
                </c:pt>
              </c:numCache>
            </c:numRef>
          </c:val>
          <c:smooth val="0"/>
        </c:ser>
        <c:ser>
          <c:idx val="11"/>
          <c:order val="11"/>
          <c:tx>
            <c:strRef>
              <c:f>Sheet1!$A$13</c:f>
              <c:strCache>
                <c:ptCount val="1"/>
                <c:pt idx="0">
                  <c:v>Google music scroll album list</c:v>
                </c:pt>
              </c:strCache>
            </c:strRef>
          </c:tx>
          <c:spPr>
            <a:ln w="22225" cap="rnd">
              <a:solidFill>
                <a:schemeClr val="accent6">
                  <a:lumMod val="60000"/>
                </a:schemeClr>
              </a:solidFill>
            </a:ln>
            <a:effectLst>
              <a:glow rad="139700">
                <a:schemeClr val="accent6">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Sheet1!$B$13:$K$13</c:f>
              <c:numCache>
                <c:formatCode>0%</c:formatCode>
                <c:ptCount val="10"/>
                <c:pt idx="0">
                  <c:v>0.26626082935865292</c:v>
                </c:pt>
                <c:pt idx="1">
                  <c:v>0.19576432532862581</c:v>
                </c:pt>
                <c:pt idx="2">
                  <c:v>0.17742938828644911</c:v>
                </c:pt>
                <c:pt idx="3">
                  <c:v>0.15101364199876124</c:v>
                </c:pt>
                <c:pt idx="4">
                  <c:v>6.95477310450551E-2</c:v>
                </c:pt>
                <c:pt idx="5">
                  <c:v>9.6209078279632626E-2</c:v>
                </c:pt>
                <c:pt idx="6">
                  <c:v>1.5847987234900395E-2</c:v>
                </c:pt>
                <c:pt idx="7">
                  <c:v>1.1711206340732302E-2</c:v>
                </c:pt>
                <c:pt idx="8">
                  <c:v>4.4550243746448344E-3</c:v>
                </c:pt>
                <c:pt idx="9">
                  <c:v>8.7580375215981811E-3</c:v>
                </c:pt>
              </c:numCache>
            </c:numRef>
          </c:val>
          <c:smooth val="0"/>
        </c:ser>
        <c:ser>
          <c:idx val="12"/>
          <c:order val="12"/>
          <c:tx>
            <c:strRef>
              <c:f>Sheet1!$A$14</c:f>
              <c:strCache>
                <c:ptCount val="1"/>
                <c:pt idx="0">
                  <c:v>Google Play Fling in top free list</c:v>
                </c:pt>
              </c:strCache>
            </c:strRef>
          </c:tx>
          <c:spPr>
            <a:ln w="22225" cap="rnd">
              <a:solidFill>
                <a:schemeClr val="accent1">
                  <a:lumMod val="80000"/>
                  <a:lumOff val="20000"/>
                </a:schemeClr>
              </a:solidFill>
            </a:ln>
            <a:effectLst>
              <a:glow rad="139700">
                <a:schemeClr val="accent1">
                  <a:lumMod val="80000"/>
                  <a:lumOff val="2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Sheet1!$B$14:$K$14</c:f>
              <c:numCache>
                <c:formatCode>0%</c:formatCode>
                <c:ptCount val="10"/>
                <c:pt idx="0">
                  <c:v>0.22182980523455784</c:v>
                </c:pt>
                <c:pt idx="1">
                  <c:v>0.20562339429677301</c:v>
                </c:pt>
                <c:pt idx="2">
                  <c:v>0.1902272270949204</c:v>
                </c:pt>
                <c:pt idx="3">
                  <c:v>0.13242886865394957</c:v>
                </c:pt>
                <c:pt idx="4">
                  <c:v>0.10429317916017017</c:v>
                </c:pt>
                <c:pt idx="5">
                  <c:v>8.4252588969236625E-2</c:v>
                </c:pt>
                <c:pt idx="6">
                  <c:v>4.5631614709796424E-2</c:v>
                </c:pt>
                <c:pt idx="7">
                  <c:v>2.3050147890176023E-3</c:v>
                </c:pt>
                <c:pt idx="8">
                  <c:v>4.5584245467176618E-3</c:v>
                </c:pt>
                <c:pt idx="9">
                  <c:v>5.3366388593104556E-3</c:v>
                </c:pt>
              </c:numCache>
            </c:numRef>
          </c:val>
          <c:smooth val="0"/>
        </c:ser>
        <c:ser>
          <c:idx val="13"/>
          <c:order val="13"/>
          <c:tx>
            <c:strRef>
              <c:f>Sheet1!$A$15</c:f>
              <c:strCache>
                <c:ptCount val="1"/>
                <c:pt idx="0">
                  <c:v>Google Play Switch between top lists</c:v>
                </c:pt>
              </c:strCache>
            </c:strRef>
          </c:tx>
          <c:spPr>
            <a:ln w="22225" cap="rnd">
              <a:solidFill>
                <a:schemeClr val="accent2">
                  <a:lumMod val="80000"/>
                  <a:lumOff val="20000"/>
                </a:schemeClr>
              </a:solidFill>
            </a:ln>
            <a:effectLst>
              <a:glow rad="139700">
                <a:schemeClr val="accent2">
                  <a:lumMod val="80000"/>
                  <a:lumOff val="2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Sheet1!$B$15:$K$15</c:f>
              <c:numCache>
                <c:formatCode>0%</c:formatCode>
                <c:ptCount val="10"/>
                <c:pt idx="0">
                  <c:v>0.2197119768296697</c:v>
                </c:pt>
                <c:pt idx="1">
                  <c:v>0.20395799584272173</c:v>
                </c:pt>
                <c:pt idx="2">
                  <c:v>0.19136555032291139</c:v>
                </c:pt>
                <c:pt idx="3">
                  <c:v>0.13285147090036084</c:v>
                </c:pt>
                <c:pt idx="4">
                  <c:v>0.10230848607308818</c:v>
                </c:pt>
                <c:pt idx="5">
                  <c:v>8.2666254607138445E-2</c:v>
                </c:pt>
                <c:pt idx="6">
                  <c:v>4.6930527771801241E-2</c:v>
                </c:pt>
                <c:pt idx="7">
                  <c:v>2.3213824268366024E-3</c:v>
                </c:pt>
                <c:pt idx="8">
                  <c:v>7.5923015556789058E-3</c:v>
                </c:pt>
                <c:pt idx="9">
                  <c:v>5.9743265010747887E-3</c:v>
                </c:pt>
              </c:numCache>
            </c:numRef>
          </c:val>
          <c:smooth val="0"/>
        </c:ser>
        <c:ser>
          <c:idx val="14"/>
          <c:order val="14"/>
          <c:tx>
            <c:strRef>
              <c:f>Sheet1!$A$16</c:f>
              <c:strCache>
                <c:ptCount val="1"/>
                <c:pt idx="0">
                  <c:v>Google+ fling</c:v>
                </c:pt>
              </c:strCache>
            </c:strRef>
          </c:tx>
          <c:spPr>
            <a:ln w="22225" cap="rnd">
              <a:solidFill>
                <a:schemeClr val="accent3">
                  <a:lumMod val="80000"/>
                  <a:lumOff val="20000"/>
                </a:schemeClr>
              </a:solidFill>
            </a:ln>
            <a:effectLst>
              <a:glow rad="139700">
                <a:schemeClr val="accent3">
                  <a:lumMod val="80000"/>
                  <a:lumOff val="2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Sheet1!$B$16:$K$16</c:f>
              <c:numCache>
                <c:formatCode>0%</c:formatCode>
                <c:ptCount val="10"/>
                <c:pt idx="0">
                  <c:v>0.18809999999999999</c:v>
                </c:pt>
                <c:pt idx="1">
                  <c:v>0.20929999999999999</c:v>
                </c:pt>
                <c:pt idx="2">
                  <c:v>0.12180000000000001</c:v>
                </c:pt>
                <c:pt idx="3">
                  <c:v>0.2026</c:v>
                </c:pt>
                <c:pt idx="4">
                  <c:v>0.11560000000000001</c:v>
                </c:pt>
                <c:pt idx="5">
                  <c:v>8.4099999999999994E-2</c:v>
                </c:pt>
                <c:pt idx="6">
                  <c:v>4.6300000000000001E-2</c:v>
                </c:pt>
                <c:pt idx="7">
                  <c:v>7.3000000000000001E-3</c:v>
                </c:pt>
                <c:pt idx="8">
                  <c:v>4.7999999999999996E-3</c:v>
                </c:pt>
                <c:pt idx="9">
                  <c:v>1.6899999999999998E-2</c:v>
                </c:pt>
              </c:numCache>
            </c:numRef>
          </c:val>
          <c:smooth val="0"/>
        </c:ser>
        <c:ser>
          <c:idx val="16"/>
          <c:order val="15"/>
          <c:tx>
            <c:strRef>
              <c:f>Sheet1!$A$18</c:f>
              <c:strCache>
                <c:ptCount val="1"/>
                <c:pt idx="0">
                  <c:v>badpig fling</c:v>
                </c:pt>
              </c:strCache>
            </c:strRef>
          </c:tx>
          <c:spPr>
            <a:ln w="22225" cap="rnd">
              <a:solidFill>
                <a:schemeClr val="accent5">
                  <a:lumMod val="80000"/>
                  <a:lumOff val="20000"/>
                </a:schemeClr>
              </a:solidFill>
            </a:ln>
            <a:effectLst>
              <a:glow rad="139700">
                <a:schemeClr val="accent5">
                  <a:lumMod val="80000"/>
                  <a:lumOff val="2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Sheet1!$B$18:$K$18</c:f>
              <c:numCache>
                <c:formatCode>0%</c:formatCode>
                <c:ptCount val="10"/>
                <c:pt idx="0">
                  <c:v>0.25480000000000003</c:v>
                </c:pt>
                <c:pt idx="1">
                  <c:v>0.18189999999999998</c:v>
                </c:pt>
                <c:pt idx="2">
                  <c:v>0.1946</c:v>
                </c:pt>
                <c:pt idx="3">
                  <c:v>0.1089</c:v>
                </c:pt>
                <c:pt idx="4">
                  <c:v>7.3700000000000002E-2</c:v>
                </c:pt>
                <c:pt idx="5">
                  <c:v>8.9599999999999999E-2</c:v>
                </c:pt>
                <c:pt idx="6">
                  <c:v>4.1599999999999998E-2</c:v>
                </c:pt>
                <c:pt idx="7">
                  <c:v>1.8499999999999999E-2</c:v>
                </c:pt>
                <c:pt idx="8">
                  <c:v>2.86E-2</c:v>
                </c:pt>
                <c:pt idx="9">
                  <c:v>7.1000000000000004E-3</c:v>
                </c:pt>
              </c:numCache>
            </c:numRef>
          </c:val>
          <c:smooth val="0"/>
        </c:ser>
        <c:ser>
          <c:idx val="17"/>
          <c:order val="16"/>
          <c:tx>
            <c:strRef>
              <c:f>Sheet1!$A$19</c:f>
              <c:strCache>
                <c:ptCount val="1"/>
                <c:pt idx="0">
                  <c:v>badpig play</c:v>
                </c:pt>
              </c:strCache>
            </c:strRef>
          </c:tx>
          <c:spPr>
            <a:ln w="22225" cap="rnd">
              <a:solidFill>
                <a:schemeClr val="accent6">
                  <a:lumMod val="80000"/>
                  <a:lumOff val="20000"/>
                </a:schemeClr>
              </a:solidFill>
            </a:ln>
            <a:effectLst>
              <a:glow rad="139700">
                <a:schemeClr val="accent6">
                  <a:lumMod val="80000"/>
                  <a:lumOff val="2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Sheet1!$B$19:$K$19</c:f>
              <c:numCache>
                <c:formatCode>0%</c:formatCode>
                <c:ptCount val="10"/>
                <c:pt idx="0">
                  <c:v>0.24249999999999999</c:v>
                </c:pt>
                <c:pt idx="1">
                  <c:v>0.16589999999999999</c:v>
                </c:pt>
                <c:pt idx="2">
                  <c:v>0.19089999999999999</c:v>
                </c:pt>
                <c:pt idx="3">
                  <c:v>0.1111</c:v>
                </c:pt>
                <c:pt idx="4">
                  <c:v>7.4999999999999997E-2</c:v>
                </c:pt>
                <c:pt idx="5">
                  <c:v>8.9099999999999999E-2</c:v>
                </c:pt>
                <c:pt idx="6">
                  <c:v>5.9799999999999999E-2</c:v>
                </c:pt>
                <c:pt idx="7">
                  <c:v>3.04E-2</c:v>
                </c:pt>
                <c:pt idx="8">
                  <c:v>2.35E-2</c:v>
                </c:pt>
                <c:pt idx="9">
                  <c:v>1.11E-2</c:v>
                </c:pt>
              </c:numCache>
            </c:numRef>
          </c:val>
          <c:smooth val="0"/>
        </c:ser>
        <c:ser>
          <c:idx val="18"/>
          <c:order val="17"/>
          <c:tx>
            <c:strRef>
              <c:f>Sheet1!$A$20</c:f>
              <c:strCache>
                <c:ptCount val="1"/>
                <c:pt idx="0">
                  <c:v>Top real apps average</c:v>
                </c:pt>
              </c:strCache>
            </c:strRef>
          </c:tx>
          <c:spPr>
            <a:ln w="76200" cap="rnd">
              <a:solidFill>
                <a:srgbClr val="FFFF00"/>
              </a:solidFill>
            </a:ln>
            <a:effectLst>
              <a:glow rad="139700">
                <a:schemeClr val="accent1">
                  <a:lumMod val="8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Sheet1!$B$20:$K$20</c:f>
              <c:numCache>
                <c:formatCode>0%</c:formatCode>
                <c:ptCount val="10"/>
                <c:pt idx="0">
                  <c:v>0.21712006017294766</c:v>
                </c:pt>
                <c:pt idx="1">
                  <c:v>0.18832836101428696</c:v>
                </c:pt>
                <c:pt idx="2">
                  <c:v>0.17893870343898896</c:v>
                </c:pt>
                <c:pt idx="3">
                  <c:v>0.14201504968688916</c:v>
                </c:pt>
                <c:pt idx="4">
                  <c:v>9.2946825445903894E-2</c:v>
                </c:pt>
                <c:pt idx="5">
                  <c:v>8.4257369266741489E-2</c:v>
                </c:pt>
                <c:pt idx="6">
                  <c:v>5.137483666017837E-2</c:v>
                </c:pt>
                <c:pt idx="7">
                  <c:v>1.2098495258440279E-2</c:v>
                </c:pt>
                <c:pt idx="8">
                  <c:v>8.0361111840793233E-3</c:v>
                </c:pt>
                <c:pt idx="9">
                  <c:v>9.5648467718386469E-3</c:v>
                </c:pt>
              </c:numCache>
            </c:numRef>
          </c:val>
          <c:smooth val="0"/>
        </c:ser>
        <c:dLbls>
          <c:showLegendKey val="0"/>
          <c:showVal val="0"/>
          <c:showCatName val="0"/>
          <c:showSerName val="0"/>
          <c:showPercent val="0"/>
          <c:showBubbleSize val="0"/>
        </c:dLbls>
        <c:smooth val="0"/>
        <c:axId val="1596042656"/>
        <c:axId val="1596039912"/>
      </c:lineChart>
      <c:catAx>
        <c:axId val="159604265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96039912"/>
        <c:crosses val="autoZero"/>
        <c:auto val="1"/>
        <c:lblAlgn val="ctr"/>
        <c:lblOffset val="100"/>
        <c:noMultiLvlLbl val="0"/>
      </c:catAx>
      <c:valAx>
        <c:axId val="15960399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96042656"/>
        <c:crosses val="autoZero"/>
        <c:crossBetween val="between"/>
      </c:valAx>
      <c:spPr>
        <a:noFill/>
        <a:ln>
          <a:noFill/>
        </a:ln>
        <a:effectLst/>
      </c:spPr>
    </c:plotArea>
    <c:legend>
      <c:legendPos val="t"/>
      <c:layout>
        <c:manualLayout>
          <c:xMode val="edge"/>
          <c:yMode val="edge"/>
          <c:x val="0.38495261164665068"/>
          <c:y val="0"/>
          <c:w val="0.61387600855448621"/>
          <c:h val="0.50161359303771236"/>
        </c:manualLayout>
      </c:layout>
      <c:overlay val="1"/>
      <c:spPr>
        <a:noFill/>
        <a:ln>
          <a:noFill/>
        </a:ln>
        <a:effectLst/>
      </c:spPr>
      <c:txPr>
        <a:bodyPr rot="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accent4">
                    <a:lumMod val="60000"/>
                    <a:lumOff val="40000"/>
                  </a:schemeClr>
                </a:solidFill>
              </a:rPr>
              <a:t>Execution </a:t>
            </a:r>
            <a:r>
              <a:rPr lang="en-US" dirty="0" smtClean="0">
                <a:solidFill>
                  <a:schemeClr val="accent4">
                    <a:lumMod val="60000"/>
                    <a:lumOff val="40000"/>
                  </a:schemeClr>
                </a:solidFill>
              </a:rPr>
              <a:t>Time (</a:t>
            </a:r>
            <a:r>
              <a:rPr lang="en-US" dirty="0" err="1" smtClean="0">
                <a:solidFill>
                  <a:schemeClr val="accent4">
                    <a:lumMod val="60000"/>
                    <a:lumOff val="40000"/>
                  </a:schemeClr>
                </a:solidFill>
              </a:rPr>
              <a:t>ms</a:t>
            </a:r>
            <a:r>
              <a:rPr lang="en-US" dirty="0" smtClean="0">
                <a:solidFill>
                  <a:schemeClr val="accent4">
                    <a:lumMod val="60000"/>
                    <a:lumOff val="40000"/>
                  </a:schemeClr>
                </a:solidFill>
              </a:rPr>
              <a:t>)</a:t>
            </a:r>
            <a:endParaRPr lang="en-US" dirty="0">
              <a:solidFill>
                <a:schemeClr val="accent4">
                  <a:lumMod val="60000"/>
                  <a:lumOff val="40000"/>
                </a:schemeClr>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Execution Time (ms)</c:v>
                </c:pt>
              </c:strCache>
            </c:strRef>
          </c:tx>
          <c:spPr>
            <a:solidFill>
              <a:schemeClr val="accent4"/>
            </a:solidFill>
            <a:ln>
              <a:noFill/>
            </a:ln>
            <a:effectLst/>
          </c:spPr>
          <c:invertIfNegative val="0"/>
          <c:cat>
            <c:strRef>
              <c:f>Sheet1!$A$2:$A$3</c:f>
              <c:strCache>
                <c:ptCount val="2"/>
                <c:pt idx="0">
                  <c:v>NUM_CHARS</c:v>
                </c:pt>
                <c:pt idx="1">
                  <c:v>length</c:v>
                </c:pt>
              </c:strCache>
            </c:strRef>
          </c:cat>
          <c:val>
            <c:numRef>
              <c:f>Sheet1!$B$2:$B$3</c:f>
              <c:numCache>
                <c:formatCode>General</c:formatCode>
                <c:ptCount val="2"/>
                <c:pt idx="0">
                  <c:v>268</c:v>
                </c:pt>
                <c:pt idx="1">
                  <c:v>252</c:v>
                </c:pt>
              </c:numCache>
            </c:numRef>
          </c:val>
        </c:ser>
        <c:dLbls>
          <c:showLegendKey val="0"/>
          <c:showVal val="0"/>
          <c:showCatName val="0"/>
          <c:showSerName val="0"/>
          <c:showPercent val="0"/>
          <c:showBubbleSize val="0"/>
        </c:dLbls>
        <c:gapWidth val="219"/>
        <c:overlap val="-27"/>
        <c:axId val="1674363408"/>
        <c:axId val="1674365368"/>
      </c:barChart>
      <c:catAx>
        <c:axId val="1674363408"/>
        <c:scaling>
          <c:orientation val="minMax"/>
        </c:scaling>
        <c:delete val="0"/>
        <c:axPos val="b"/>
        <c:numFmt formatCode="General" sourceLinked="1"/>
        <c:majorTickMark val="none"/>
        <c:minorTickMark val="none"/>
        <c:tickLblPos val="nextTo"/>
        <c:spPr>
          <a:solidFill>
            <a:schemeClr val="bg1">
              <a:lumMod val="95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4365368"/>
        <c:crosses val="autoZero"/>
        <c:auto val="1"/>
        <c:lblAlgn val="ctr"/>
        <c:lblOffset val="100"/>
        <c:noMultiLvlLbl val="0"/>
      </c:catAx>
      <c:valAx>
        <c:axId val="1674365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bg2"/>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4363408"/>
        <c:crosses val="autoZero"/>
        <c:crossBetween val="between"/>
      </c:valAx>
      <c:spPr>
        <a:noFill/>
        <a:ln>
          <a:noFill/>
        </a:ln>
        <a:effectLst/>
      </c:spPr>
    </c:plotArea>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accent4">
                    <a:lumMod val="60000"/>
                    <a:lumOff val="40000"/>
                  </a:schemeClr>
                </a:solidFill>
              </a:rPr>
              <a:t>Execution </a:t>
            </a:r>
            <a:r>
              <a:rPr lang="en-US" dirty="0" smtClean="0">
                <a:solidFill>
                  <a:schemeClr val="accent4">
                    <a:lumMod val="60000"/>
                    <a:lumOff val="40000"/>
                  </a:schemeClr>
                </a:solidFill>
              </a:rPr>
              <a:t>Time (</a:t>
            </a:r>
            <a:r>
              <a:rPr lang="en-US" dirty="0" err="1" smtClean="0">
                <a:solidFill>
                  <a:schemeClr val="accent4">
                    <a:lumMod val="60000"/>
                    <a:lumOff val="40000"/>
                  </a:schemeClr>
                </a:solidFill>
              </a:rPr>
              <a:t>ms</a:t>
            </a:r>
            <a:r>
              <a:rPr lang="en-US" dirty="0" smtClean="0">
                <a:solidFill>
                  <a:schemeClr val="accent4">
                    <a:lumMod val="60000"/>
                    <a:lumOff val="40000"/>
                  </a:schemeClr>
                </a:solidFill>
              </a:rPr>
              <a:t>)</a:t>
            </a:r>
            <a:endParaRPr lang="en-US" dirty="0">
              <a:solidFill>
                <a:schemeClr val="accent4">
                  <a:lumMod val="60000"/>
                  <a:lumOff val="40000"/>
                </a:schemeClr>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Execution Time (ms)</c:v>
                </c:pt>
              </c:strCache>
            </c:strRef>
          </c:tx>
          <c:spPr>
            <a:solidFill>
              <a:schemeClr val="accent4"/>
            </a:solidFill>
            <a:ln>
              <a:noFill/>
            </a:ln>
            <a:effectLst/>
          </c:spPr>
          <c:invertIfNegative val="0"/>
          <c:cat>
            <c:strRef>
              <c:f>Sheet1!$A$2:$A$4</c:f>
              <c:strCache>
                <c:ptCount val="3"/>
                <c:pt idx="0">
                  <c:v>Bad</c:v>
                </c:pt>
                <c:pt idx="1">
                  <c:v>Good</c:v>
                </c:pt>
                <c:pt idx="2">
                  <c:v>Better</c:v>
                </c:pt>
              </c:strCache>
            </c:strRef>
          </c:cat>
          <c:val>
            <c:numRef>
              <c:f>Sheet1!$B$2:$B$4</c:f>
              <c:numCache>
                <c:formatCode>General</c:formatCode>
                <c:ptCount val="3"/>
                <c:pt idx="0">
                  <c:v>2946</c:v>
                </c:pt>
                <c:pt idx="1">
                  <c:v>3991</c:v>
                </c:pt>
                <c:pt idx="2">
                  <c:v>3761</c:v>
                </c:pt>
              </c:numCache>
            </c:numRef>
          </c:val>
        </c:ser>
        <c:dLbls>
          <c:showLegendKey val="0"/>
          <c:showVal val="0"/>
          <c:showCatName val="0"/>
          <c:showSerName val="0"/>
          <c:showPercent val="0"/>
          <c:showBubbleSize val="0"/>
        </c:dLbls>
        <c:gapWidth val="219"/>
        <c:overlap val="-27"/>
        <c:axId val="1596115960"/>
        <c:axId val="1596113608"/>
      </c:barChart>
      <c:catAx>
        <c:axId val="1596115960"/>
        <c:scaling>
          <c:orientation val="minMax"/>
        </c:scaling>
        <c:delete val="0"/>
        <c:axPos val="b"/>
        <c:numFmt formatCode="General" sourceLinked="1"/>
        <c:majorTickMark val="none"/>
        <c:minorTickMark val="none"/>
        <c:tickLblPos val="nextTo"/>
        <c:spPr>
          <a:solidFill>
            <a:schemeClr val="bg1">
              <a:lumMod val="95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6113608"/>
        <c:crosses val="autoZero"/>
        <c:auto val="1"/>
        <c:lblAlgn val="ctr"/>
        <c:lblOffset val="100"/>
        <c:noMultiLvlLbl val="0"/>
      </c:catAx>
      <c:valAx>
        <c:axId val="1596113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bg2"/>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6115960"/>
        <c:crosses val="autoZero"/>
        <c:crossBetween val="between"/>
      </c:valAx>
      <c:spPr>
        <a:noFill/>
        <a:ln>
          <a:noFill/>
        </a:ln>
        <a:effectLst/>
      </c:spPr>
    </c:plotArea>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accent4">
                    <a:lumMod val="60000"/>
                    <a:lumOff val="40000"/>
                  </a:schemeClr>
                </a:solidFill>
              </a:rPr>
              <a:t>Execution </a:t>
            </a:r>
            <a:r>
              <a:rPr lang="en-US" dirty="0" smtClean="0">
                <a:solidFill>
                  <a:schemeClr val="accent4">
                    <a:lumMod val="60000"/>
                    <a:lumOff val="40000"/>
                  </a:schemeClr>
                </a:solidFill>
              </a:rPr>
              <a:t>Time (</a:t>
            </a:r>
            <a:r>
              <a:rPr lang="en-US" dirty="0" err="1" smtClean="0">
                <a:solidFill>
                  <a:schemeClr val="accent4">
                    <a:lumMod val="60000"/>
                    <a:lumOff val="40000"/>
                  </a:schemeClr>
                </a:solidFill>
              </a:rPr>
              <a:t>ms</a:t>
            </a:r>
            <a:r>
              <a:rPr lang="en-US" dirty="0" smtClean="0">
                <a:solidFill>
                  <a:schemeClr val="accent4">
                    <a:lumMod val="60000"/>
                    <a:lumOff val="40000"/>
                  </a:schemeClr>
                </a:solidFill>
              </a:rPr>
              <a:t>)</a:t>
            </a:r>
            <a:endParaRPr lang="en-US" dirty="0">
              <a:solidFill>
                <a:schemeClr val="accent4">
                  <a:lumMod val="60000"/>
                  <a:lumOff val="40000"/>
                </a:schemeClr>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Execution Time (ms)</c:v>
                </c:pt>
              </c:strCache>
            </c:strRef>
          </c:tx>
          <c:spPr>
            <a:solidFill>
              <a:schemeClr val="accent4"/>
            </a:solidFill>
            <a:ln>
              <a:noFill/>
            </a:ln>
            <a:effectLst/>
          </c:spPr>
          <c:invertIfNegative val="0"/>
          <c:cat>
            <c:strRef>
              <c:f>Sheet1!$A$2:$A$3</c:f>
              <c:strCache>
                <c:ptCount val="2"/>
                <c:pt idx="0">
                  <c:v>Share</c:v>
                </c:pt>
                <c:pt idx="1">
                  <c:v>No Share</c:v>
                </c:pt>
              </c:strCache>
            </c:strRef>
          </c:cat>
          <c:val>
            <c:numRef>
              <c:f>Sheet1!$B$2:$B$3</c:f>
              <c:numCache>
                <c:formatCode>General</c:formatCode>
                <c:ptCount val="2"/>
                <c:pt idx="0">
                  <c:v>698</c:v>
                </c:pt>
                <c:pt idx="1">
                  <c:v>162</c:v>
                </c:pt>
              </c:numCache>
            </c:numRef>
          </c:val>
        </c:ser>
        <c:dLbls>
          <c:showLegendKey val="0"/>
          <c:showVal val="0"/>
          <c:showCatName val="0"/>
          <c:showSerName val="0"/>
          <c:showPercent val="0"/>
          <c:showBubbleSize val="0"/>
        </c:dLbls>
        <c:gapWidth val="219"/>
        <c:overlap val="-27"/>
        <c:axId val="1596001888"/>
        <c:axId val="1596006984"/>
      </c:barChart>
      <c:catAx>
        <c:axId val="1596001888"/>
        <c:scaling>
          <c:orientation val="minMax"/>
        </c:scaling>
        <c:delete val="0"/>
        <c:axPos val="b"/>
        <c:numFmt formatCode="General" sourceLinked="1"/>
        <c:majorTickMark val="none"/>
        <c:minorTickMark val="none"/>
        <c:tickLblPos val="nextTo"/>
        <c:spPr>
          <a:solidFill>
            <a:schemeClr val="bg1">
              <a:lumMod val="95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6006984"/>
        <c:crosses val="autoZero"/>
        <c:auto val="1"/>
        <c:lblAlgn val="ctr"/>
        <c:lblOffset val="100"/>
        <c:noMultiLvlLbl val="0"/>
      </c:catAx>
      <c:valAx>
        <c:axId val="1596006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bg2"/>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6001888"/>
        <c:crosses val="autoZero"/>
        <c:crossBetween val="between"/>
      </c:valAx>
      <c:spPr>
        <a:noFill/>
        <a:ln>
          <a:noFill/>
        </a:ln>
        <a:effectLst/>
      </c:spPr>
    </c:plotArea>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accent4">
                    <a:lumMod val="60000"/>
                    <a:lumOff val="40000"/>
                  </a:schemeClr>
                </a:solidFill>
              </a:rPr>
              <a:t>Execution </a:t>
            </a:r>
            <a:r>
              <a:rPr lang="en-US" dirty="0" smtClean="0">
                <a:solidFill>
                  <a:schemeClr val="accent4">
                    <a:lumMod val="60000"/>
                    <a:lumOff val="40000"/>
                  </a:schemeClr>
                </a:solidFill>
              </a:rPr>
              <a:t>Time (</a:t>
            </a:r>
            <a:r>
              <a:rPr lang="en-US" dirty="0" err="1" smtClean="0">
                <a:solidFill>
                  <a:schemeClr val="accent4">
                    <a:lumMod val="60000"/>
                    <a:lumOff val="40000"/>
                  </a:schemeClr>
                </a:solidFill>
              </a:rPr>
              <a:t>ms</a:t>
            </a:r>
            <a:r>
              <a:rPr lang="en-US" dirty="0" smtClean="0">
                <a:solidFill>
                  <a:schemeClr val="accent4">
                    <a:lumMod val="60000"/>
                    <a:lumOff val="40000"/>
                  </a:schemeClr>
                </a:solidFill>
              </a:rPr>
              <a:t>)</a:t>
            </a:r>
            <a:endParaRPr lang="en-US" dirty="0">
              <a:solidFill>
                <a:schemeClr val="accent4">
                  <a:lumMod val="60000"/>
                  <a:lumOff val="40000"/>
                </a:schemeClr>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Execution Time (ms)</c:v>
                </c:pt>
              </c:strCache>
            </c:strRef>
          </c:tx>
          <c:spPr>
            <a:solidFill>
              <a:schemeClr val="accent4"/>
            </a:solidFill>
            <a:ln>
              <a:noFill/>
            </a:ln>
            <a:effectLst/>
          </c:spPr>
          <c:invertIfNegative val="0"/>
          <c:cat>
            <c:strRef>
              <c:f>Sheet1!$A$2:$A$3</c:f>
              <c:strCache>
                <c:ptCount val="2"/>
                <c:pt idx="0">
                  <c:v>math.abs</c:v>
                </c:pt>
                <c:pt idx="1">
                  <c:v>java.lang.math.abs</c:v>
                </c:pt>
              </c:strCache>
            </c:strRef>
          </c:cat>
          <c:val>
            <c:numRef>
              <c:f>Sheet1!$B$2:$B$3</c:f>
              <c:numCache>
                <c:formatCode>General</c:formatCode>
                <c:ptCount val="2"/>
                <c:pt idx="0">
                  <c:v>4843</c:v>
                </c:pt>
                <c:pt idx="1">
                  <c:v>2803</c:v>
                </c:pt>
              </c:numCache>
            </c:numRef>
          </c:val>
        </c:ser>
        <c:dLbls>
          <c:showLegendKey val="0"/>
          <c:showVal val="0"/>
          <c:showCatName val="0"/>
          <c:showSerName val="0"/>
          <c:showPercent val="0"/>
          <c:showBubbleSize val="0"/>
        </c:dLbls>
        <c:gapWidth val="219"/>
        <c:overlap val="-27"/>
        <c:axId val="1596127328"/>
        <c:axId val="1596126152"/>
      </c:barChart>
      <c:catAx>
        <c:axId val="1596127328"/>
        <c:scaling>
          <c:orientation val="minMax"/>
        </c:scaling>
        <c:delete val="0"/>
        <c:axPos val="b"/>
        <c:numFmt formatCode="General" sourceLinked="1"/>
        <c:majorTickMark val="none"/>
        <c:minorTickMark val="none"/>
        <c:tickLblPos val="nextTo"/>
        <c:spPr>
          <a:solidFill>
            <a:schemeClr val="bg1">
              <a:lumMod val="95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6126152"/>
        <c:crosses val="autoZero"/>
        <c:auto val="1"/>
        <c:lblAlgn val="ctr"/>
        <c:lblOffset val="100"/>
        <c:noMultiLvlLbl val="0"/>
      </c:catAx>
      <c:valAx>
        <c:axId val="1596126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bg2"/>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6127328"/>
        <c:crosses val="autoZero"/>
        <c:crossBetween val="between"/>
      </c:valAx>
      <c:spPr>
        <a:noFill/>
        <a:ln>
          <a:noFill/>
        </a:ln>
        <a:effectLst/>
      </c:spPr>
    </c:plotArea>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baseline="0" dirty="0">
                <a:latin typeface="Calibri" panose="020F0502020204030204" pitchFamily="34" charset="0"/>
              </a:rPr>
              <a:t>Cherry Trail (X5-Z8500) </a:t>
            </a:r>
            <a:r>
              <a:rPr lang="en-US" sz="1200" baseline="0" dirty="0" smtClean="0">
                <a:latin typeface="Calibri" panose="020F0502020204030204" pitchFamily="34" charset="0"/>
              </a:rPr>
              <a:t/>
            </a:r>
            <a:br>
              <a:rPr lang="en-US" sz="1200" baseline="0" dirty="0" smtClean="0">
                <a:latin typeface="Calibri" panose="020F0502020204030204" pitchFamily="34" charset="0"/>
              </a:rPr>
            </a:br>
            <a:r>
              <a:rPr lang="en-US" sz="1200" baseline="0" dirty="0" smtClean="0">
                <a:latin typeface="Calibri" panose="020F0502020204030204" pitchFamily="34" charset="0"/>
              </a:rPr>
              <a:t>Android </a:t>
            </a:r>
            <a:r>
              <a:rPr lang="en-US" sz="1200" baseline="0" dirty="0">
                <a:latin typeface="Calibri" panose="020F0502020204030204" pitchFamily="34" charset="0"/>
              </a:rPr>
              <a:t>Marshmallow </a:t>
            </a:r>
            <a:r>
              <a:rPr lang="en-US" sz="1200" baseline="0" dirty="0" smtClean="0">
                <a:latin typeface="Calibri" panose="020F0502020204030204" pitchFamily="34" charset="0"/>
              </a:rPr>
              <a:t>Competitive Performance </a:t>
            </a:r>
            <a:r>
              <a:rPr lang="en-US" sz="1400" baseline="0" dirty="0">
                <a:latin typeface="Calibri" panose="020F0502020204030204" pitchFamily="34" charset="0"/>
              </a:rPr>
              <a:t/>
            </a:r>
            <a:br>
              <a:rPr lang="en-US" sz="1400" baseline="0" dirty="0">
                <a:latin typeface="Calibri" panose="020F0502020204030204" pitchFamily="34" charset="0"/>
              </a:rPr>
            </a:br>
            <a:r>
              <a:rPr lang="en-US" sz="800" baseline="0" dirty="0">
                <a:latin typeface="Calibri" panose="020F0502020204030204" pitchFamily="34" charset="0"/>
              </a:rPr>
              <a:t>(</a:t>
            </a:r>
            <a:r>
              <a:rPr lang="en-US" sz="800" baseline="0" dirty="0" err="1">
                <a:latin typeface="Calibri" panose="020F0502020204030204" pitchFamily="34" charset="0"/>
              </a:rPr>
              <a:t>Geomean</a:t>
            </a:r>
            <a:r>
              <a:rPr lang="en-US" sz="800" baseline="0" dirty="0">
                <a:latin typeface="Calibri" panose="020F0502020204030204" pitchFamily="34" charset="0"/>
              </a:rPr>
              <a:t> of </a:t>
            </a:r>
            <a:r>
              <a:rPr lang="en-US" sz="800" baseline="0" dirty="0" err="1">
                <a:latin typeface="Calibri" panose="020F0502020204030204" pitchFamily="34" charset="0"/>
              </a:rPr>
              <a:t>CaffeineMark</a:t>
            </a:r>
            <a:r>
              <a:rPr lang="en-US" sz="800" baseline="0" dirty="0" smtClean="0">
                <a:latin typeface="Calibri" panose="020F0502020204030204" pitchFamily="34" charset="0"/>
              </a:rPr>
              <a:t>, </a:t>
            </a:r>
            <a:r>
              <a:rPr lang="en-US" sz="800" baseline="0" dirty="0" err="1" smtClean="0">
                <a:latin typeface="Calibri" panose="020F0502020204030204" pitchFamily="34" charset="0"/>
              </a:rPr>
              <a:t>GCWfA</a:t>
            </a:r>
            <a:r>
              <a:rPr lang="en-US" sz="800" baseline="0" dirty="0" smtClean="0">
                <a:latin typeface="Calibri" panose="020F0502020204030204" pitchFamily="34" charset="0"/>
              </a:rPr>
              <a:t>, </a:t>
            </a:r>
            <a:r>
              <a:rPr lang="en-US" sz="800" baseline="0" dirty="0" err="1">
                <a:latin typeface="Calibri" panose="020F0502020204030204" pitchFamily="34" charset="0"/>
              </a:rPr>
              <a:t>SmartBench</a:t>
            </a:r>
            <a:r>
              <a:rPr lang="en-US" sz="800" baseline="0" dirty="0">
                <a:latin typeface="Calibri" panose="020F0502020204030204" pitchFamily="34" charset="0"/>
              </a:rPr>
              <a:t>, </a:t>
            </a:r>
            <a:r>
              <a:rPr lang="en-US" sz="800" baseline="0" dirty="0" err="1">
                <a:latin typeface="Calibri" panose="020F0502020204030204" pitchFamily="34" charset="0"/>
              </a:rPr>
              <a:t>CompileTime</a:t>
            </a:r>
            <a:r>
              <a:rPr lang="en-US" sz="800" baseline="0" dirty="0">
                <a:latin typeface="Calibri" panose="020F0502020204030204" pitchFamily="34" charset="0"/>
              </a:rPr>
              <a:t> and </a:t>
            </a:r>
            <a:r>
              <a:rPr lang="en-US" sz="800" baseline="0" dirty="0" err="1" smtClean="0">
                <a:latin typeface="Calibri" panose="020F0502020204030204" pitchFamily="34" charset="0"/>
              </a:rPr>
              <a:t>IcyRocks</a:t>
            </a:r>
            <a:r>
              <a:rPr lang="en-US" sz="800" baseline="0" dirty="0">
                <a:latin typeface="Calibri" panose="020F0502020204030204" pitchFamily="34" charset="0"/>
              </a:rPr>
              <a:t>)</a:t>
            </a:r>
          </a:p>
        </c:rich>
      </c:tx>
      <c:layout>
        <c:manualLayout>
          <c:xMode val="edge"/>
          <c:yMode val="edge"/>
          <c:x val="1.5490811269084814E-2"/>
          <c:y val="3.467835850089534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'Amazon M-Train-CHT-Charts'!$L$3</c:f>
              <c:strCache>
                <c:ptCount val="1"/>
                <c:pt idx="0">
                  <c:v>Silver (Intel-Add)</c:v>
                </c:pt>
              </c:strCache>
            </c:strRef>
          </c:tx>
          <c:spPr>
            <a:ln w="25400" cap="rnd">
              <a:noFill/>
              <a:round/>
            </a:ln>
            <a:effectLst>
              <a:outerShdw blurRad="57150" dist="19050" dir="5400000" algn="ctr" rotWithShape="0">
                <a:srgbClr val="000000">
                  <a:alpha val="63000"/>
                </a:srgbClr>
              </a:outerShdw>
            </a:effectLst>
          </c:spPr>
          <c:marker>
            <c:symbol val="circle"/>
            <c:size val="6"/>
            <c:spPr>
              <a:solidFill>
                <a:srgbClr val="FFFF00"/>
              </a:solidFill>
              <a:ln w="9525" cap="rnd">
                <a:solidFill>
                  <a:srgbClr val="FFFF00"/>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2700" cap="rnd">
                <a:solidFill>
                  <a:srgbClr val="FFFF00"/>
                </a:solidFill>
                <a:prstDash val="sysDash"/>
              </a:ln>
              <a:effectLst/>
            </c:spPr>
            <c:trendlineType val="poly"/>
            <c:order val="3"/>
            <c:dispRSqr val="0"/>
            <c:dispEq val="0"/>
          </c:trendline>
          <c:xVal>
            <c:numRef>
              <c:f>'Amazon M-Train-CHT-Charts'!$B$31:$B$53</c:f>
              <c:numCache>
                <c:formatCode>m/d/yyyy</c:formatCode>
                <c:ptCount val="23"/>
                <c:pt idx="0">
                  <c:v>42272</c:v>
                </c:pt>
                <c:pt idx="1">
                  <c:v>42279</c:v>
                </c:pt>
                <c:pt idx="2">
                  <c:v>42286</c:v>
                </c:pt>
                <c:pt idx="3">
                  <c:v>42293</c:v>
                </c:pt>
                <c:pt idx="4">
                  <c:v>42300</c:v>
                </c:pt>
                <c:pt idx="5">
                  <c:v>42307</c:v>
                </c:pt>
                <c:pt idx="6">
                  <c:v>42314</c:v>
                </c:pt>
                <c:pt idx="7">
                  <c:v>42321</c:v>
                </c:pt>
                <c:pt idx="8">
                  <c:v>42328</c:v>
                </c:pt>
                <c:pt idx="9">
                  <c:v>42335</c:v>
                </c:pt>
                <c:pt idx="10">
                  <c:v>42342</c:v>
                </c:pt>
                <c:pt idx="11">
                  <c:v>42349</c:v>
                </c:pt>
                <c:pt idx="12">
                  <c:v>42356</c:v>
                </c:pt>
                <c:pt idx="13">
                  <c:v>42363</c:v>
                </c:pt>
                <c:pt idx="14">
                  <c:v>42370</c:v>
                </c:pt>
                <c:pt idx="15">
                  <c:v>42377</c:v>
                </c:pt>
                <c:pt idx="16">
                  <c:v>42384</c:v>
                </c:pt>
                <c:pt idx="17">
                  <c:v>42391</c:v>
                </c:pt>
                <c:pt idx="18">
                  <c:v>42398</c:v>
                </c:pt>
                <c:pt idx="19">
                  <c:v>42405</c:v>
                </c:pt>
                <c:pt idx="20">
                  <c:v>42412</c:v>
                </c:pt>
                <c:pt idx="21">
                  <c:v>42419</c:v>
                </c:pt>
                <c:pt idx="22">
                  <c:v>42426</c:v>
                </c:pt>
              </c:numCache>
            </c:numRef>
          </c:xVal>
          <c:yVal>
            <c:numRef>
              <c:f>'Amazon M-Train-CHT-Charts'!$L$31:$L$53</c:f>
              <c:numCache>
                <c:formatCode>General</c:formatCode>
                <c:ptCount val="23"/>
                <c:pt idx="0">
                  <c:v>3187.8925044260141</c:v>
                </c:pt>
                <c:pt idx="1">
                  <c:v>3220.6200780264085</c:v>
                </c:pt>
                <c:pt idx="2">
                  <c:v>3294.6376060199605</c:v>
                </c:pt>
                <c:pt idx="3">
                  <c:v>3289.6661033847654</c:v>
                </c:pt>
                <c:pt idx="4">
                  <c:v>3239.818103913472</c:v>
                </c:pt>
                <c:pt idx="5">
                  <c:v>3231.5572950998912</c:v>
                </c:pt>
                <c:pt idx="6">
                  <c:v>3238.2085719755114</c:v>
                </c:pt>
                <c:pt idx="7">
                  <c:v>3249.3626495120502</c:v>
                </c:pt>
                <c:pt idx="10">
                  <c:v>3249.7958799637336</c:v>
                </c:pt>
                <c:pt idx="11">
                  <c:v>3250.2885956212099</c:v>
                </c:pt>
                <c:pt idx="12">
                  <c:v>3410.2390621611858</c:v>
                </c:pt>
                <c:pt idx="13">
                  <c:v>3521.7732222975087</c:v>
                </c:pt>
                <c:pt idx="14">
                  <c:v>3544.5160336439044</c:v>
                </c:pt>
                <c:pt idx="15">
                  <c:v>3539.901435950419</c:v>
                </c:pt>
                <c:pt idx="16">
                  <c:v>3550.1914607205003</c:v>
                </c:pt>
                <c:pt idx="17">
                  <c:v>3528.0601304578477</c:v>
                </c:pt>
                <c:pt idx="18">
                  <c:v>3508.617589559055</c:v>
                </c:pt>
                <c:pt idx="19">
                  <c:v>3546.1422895406718</c:v>
                </c:pt>
                <c:pt idx="20">
                  <c:v>3540.2976348514467</c:v>
                </c:pt>
                <c:pt idx="21">
                  <c:v>3569.2727923771777</c:v>
                </c:pt>
                <c:pt idx="22">
                  <c:v>3573.0221593353135</c:v>
                </c:pt>
              </c:numCache>
            </c:numRef>
          </c:yVal>
          <c:smooth val="0"/>
        </c:ser>
        <c:ser>
          <c:idx val="1"/>
          <c:order val="1"/>
          <c:tx>
            <c:strRef>
              <c:f>'Amazon M-Train-CHT-Charts'!$L$63</c:f>
              <c:strCache>
                <c:ptCount val="1"/>
                <c:pt idx="0">
                  <c:v>Bronze (AOSP)</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2700" cap="rnd">
                <a:solidFill>
                  <a:schemeClr val="accent2"/>
                </a:solidFill>
                <a:prstDash val="sysDash"/>
              </a:ln>
              <a:effectLst/>
            </c:spPr>
            <c:trendlineType val="poly"/>
            <c:order val="3"/>
            <c:dispRSqr val="0"/>
            <c:dispEq val="0"/>
          </c:trendline>
          <c:xVal>
            <c:numRef>
              <c:f>'Amazon M-Train-CHT-Charts'!$B$91:$B$113</c:f>
              <c:numCache>
                <c:formatCode>m/d/yyyy</c:formatCode>
                <c:ptCount val="23"/>
                <c:pt idx="0">
                  <c:v>42272</c:v>
                </c:pt>
                <c:pt idx="1">
                  <c:v>42279</c:v>
                </c:pt>
                <c:pt idx="2">
                  <c:v>42286</c:v>
                </c:pt>
                <c:pt idx="3">
                  <c:v>42293</c:v>
                </c:pt>
                <c:pt idx="4">
                  <c:v>42300</c:v>
                </c:pt>
                <c:pt idx="5">
                  <c:v>42307</c:v>
                </c:pt>
                <c:pt idx="6">
                  <c:v>42314</c:v>
                </c:pt>
                <c:pt idx="7">
                  <c:v>42321</c:v>
                </c:pt>
                <c:pt idx="8">
                  <c:v>42328</c:v>
                </c:pt>
                <c:pt idx="9">
                  <c:v>42335</c:v>
                </c:pt>
                <c:pt idx="10">
                  <c:v>42342</c:v>
                </c:pt>
                <c:pt idx="11">
                  <c:v>42349</c:v>
                </c:pt>
                <c:pt idx="12">
                  <c:v>42356</c:v>
                </c:pt>
                <c:pt idx="13">
                  <c:v>42363</c:v>
                </c:pt>
                <c:pt idx="14">
                  <c:v>42370</c:v>
                </c:pt>
                <c:pt idx="15">
                  <c:v>42377</c:v>
                </c:pt>
                <c:pt idx="16">
                  <c:v>42384</c:v>
                </c:pt>
                <c:pt idx="17">
                  <c:v>42391</c:v>
                </c:pt>
                <c:pt idx="18">
                  <c:v>42398</c:v>
                </c:pt>
                <c:pt idx="19">
                  <c:v>42405</c:v>
                </c:pt>
                <c:pt idx="20">
                  <c:v>42412</c:v>
                </c:pt>
                <c:pt idx="21">
                  <c:v>42419</c:v>
                </c:pt>
                <c:pt idx="22">
                  <c:v>42426</c:v>
                </c:pt>
              </c:numCache>
            </c:numRef>
          </c:xVal>
          <c:yVal>
            <c:numRef>
              <c:f>'Amazon M-Train-CHT-Charts'!$L$91:$L$113</c:f>
              <c:numCache>
                <c:formatCode>General</c:formatCode>
                <c:ptCount val="23"/>
                <c:pt idx="0">
                  <c:v>2493.3944997561794</c:v>
                </c:pt>
                <c:pt idx="1">
                  <c:v>2514.4229293386989</c:v>
                </c:pt>
                <c:pt idx="2">
                  <c:v>2521.6663681844061</c:v>
                </c:pt>
                <c:pt idx="3">
                  <c:v>2514.8272479649704</c:v>
                </c:pt>
                <c:pt idx="4">
                  <c:v>2463.1967042812671</c:v>
                </c:pt>
                <c:pt idx="5">
                  <c:v>2468.9667499064722</c:v>
                </c:pt>
                <c:pt idx="6">
                  <c:v>2479.0370957943037</c:v>
                </c:pt>
                <c:pt idx="7">
                  <c:v>2472.7218512982272</c:v>
                </c:pt>
                <c:pt idx="10">
                  <c:v>2475.6355454730956</c:v>
                </c:pt>
                <c:pt idx="11">
                  <c:v>2547.6904889134912</c:v>
                </c:pt>
                <c:pt idx="12">
                  <c:v>2637.1890854130288</c:v>
                </c:pt>
                <c:pt idx="13">
                  <c:v>2623.8241646404981</c:v>
                </c:pt>
                <c:pt idx="14">
                  <c:v>2628.2563825037482</c:v>
                </c:pt>
                <c:pt idx="15">
                  <c:v>2622.2520656805164</c:v>
                </c:pt>
                <c:pt idx="16">
                  <c:v>2602.4270356605621</c:v>
                </c:pt>
                <c:pt idx="17">
                  <c:v>2598.8161686769736</c:v>
                </c:pt>
                <c:pt idx="18">
                  <c:v>2583.0218293701232</c:v>
                </c:pt>
                <c:pt idx="19">
                  <c:v>2566.6219138454171</c:v>
                </c:pt>
                <c:pt idx="20">
                  <c:v>2575.1578720550783</c:v>
                </c:pt>
                <c:pt idx="21">
                  <c:v>2583.6463477464122</c:v>
                </c:pt>
                <c:pt idx="22">
                  <c:v>2599.932519449223</c:v>
                </c:pt>
              </c:numCache>
            </c:numRef>
          </c:yVal>
          <c:smooth val="0"/>
        </c:ser>
        <c:ser>
          <c:idx val="2"/>
          <c:order val="2"/>
          <c:tx>
            <c:strRef>
              <c:f>'Amazon M-Train-CHT-Charts'!$A$60</c:f>
              <c:strCache>
                <c:ptCount val="1"/>
                <c:pt idx="0">
                  <c:v>Pixel (OOB)</c:v>
                </c:pt>
              </c:strCache>
            </c:strRef>
          </c:tx>
          <c:spPr>
            <a:ln w="25400" cap="rnd">
              <a:noFill/>
              <a:round/>
            </a:ln>
            <a:effectLst>
              <a:outerShdw blurRad="57150" dist="19050" dir="5400000" algn="ctr" rotWithShape="0">
                <a:srgbClr val="000000">
                  <a:alpha val="63000"/>
                </a:srgbClr>
              </a:outerShdw>
            </a:effectLst>
          </c:spPr>
          <c:marker>
            <c:symbol val="circle"/>
            <c:size val="6"/>
            <c:spPr>
              <a:solidFill>
                <a:schemeClr val="bg2">
                  <a:lumMod val="20000"/>
                  <a:lumOff val="80000"/>
                </a:schemeClr>
              </a:soli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'Amazon M-Train-CHT-Charts'!$B$60</c:f>
              <c:numCache>
                <c:formatCode>m/d/yyyy</c:formatCode>
                <c:ptCount val="1"/>
                <c:pt idx="0">
                  <c:v>42426</c:v>
                </c:pt>
              </c:numCache>
            </c:numRef>
          </c:xVal>
          <c:yVal>
            <c:numRef>
              <c:f>'Amazon M-Train-CHT-Charts'!$L$60</c:f>
              <c:numCache>
                <c:formatCode>General</c:formatCode>
                <c:ptCount val="1"/>
                <c:pt idx="0">
                  <c:v>3370.0413179413704</c:v>
                </c:pt>
              </c:numCache>
            </c:numRef>
          </c:yVal>
          <c:smooth val="0"/>
        </c:ser>
        <c:ser>
          <c:idx val="3"/>
          <c:order val="3"/>
          <c:tx>
            <c:strRef>
              <c:f>'Amazon M-Train-CHT-Charts'!$A$58</c:f>
              <c:strCache>
                <c:ptCount val="1"/>
                <c:pt idx="0">
                  <c:v>Galaxy S6 Edge (OOB)</c:v>
                </c:pt>
              </c:strCache>
            </c:strRef>
          </c:tx>
          <c:spPr>
            <a:ln w="25400" cap="rnd">
              <a:noFill/>
              <a:round/>
            </a:ln>
            <a:effectLst>
              <a:outerShdw blurRad="57150" dist="19050" dir="5400000" algn="ctr" rotWithShape="0">
                <a:srgbClr val="000000">
                  <a:alpha val="63000"/>
                </a:srgbClr>
              </a:outerShdw>
            </a:effectLst>
          </c:spPr>
          <c:marker>
            <c:symbol val="circle"/>
            <c:size val="5"/>
            <c:spPr>
              <a:solidFill>
                <a:srgbClr val="FFC000"/>
              </a:soli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'Amazon M-Train-CHT-Charts'!$B$58</c:f>
              <c:numCache>
                <c:formatCode>m/d/yyyy</c:formatCode>
                <c:ptCount val="1"/>
                <c:pt idx="0">
                  <c:v>42426</c:v>
                </c:pt>
              </c:numCache>
            </c:numRef>
          </c:xVal>
          <c:yVal>
            <c:numRef>
              <c:f>'Amazon M-Train-CHT-Charts'!$L$58</c:f>
              <c:numCache>
                <c:formatCode>General</c:formatCode>
                <c:ptCount val="1"/>
                <c:pt idx="0">
                  <c:v>3041.0158073815655</c:v>
                </c:pt>
              </c:numCache>
            </c:numRef>
          </c:yVal>
          <c:smooth val="0"/>
        </c:ser>
        <c:dLbls>
          <c:showLegendKey val="0"/>
          <c:showVal val="0"/>
          <c:showCatName val="0"/>
          <c:showSerName val="0"/>
          <c:showPercent val="0"/>
          <c:showBubbleSize val="0"/>
        </c:dLbls>
        <c:axId val="1143111184"/>
        <c:axId val="1143105304"/>
        <c:extLst>
          <c:ext xmlns:c15="http://schemas.microsoft.com/office/drawing/2012/chart" uri="{02D57815-91ED-43cb-92C2-25804820EDAC}">
            <c15:filteredScatterSeries>
              <c15:ser>
                <c:idx val="4"/>
                <c:order val="4"/>
                <c:tx>
                  <c:strRef>
                    <c:extLst>
                      <c:ext uri="{02D57815-91ED-43cb-92C2-25804820EDAC}">
                        <c15:formulaRef>
                          <c15:sqref>'Amazon M-Train-CHT-Charts'!$A$57</c15:sqref>
                        </c15:formulaRef>
                      </c:ext>
                    </c:extLst>
                    <c:strCache>
                      <c:ptCount val="1"/>
                      <c:pt idx="0">
                        <c:v>Nexus 6p (OOB)</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extLst>
                      <c:ext uri="{02D57815-91ED-43cb-92C2-25804820EDAC}">
                        <c15:formulaRef>
                          <c15:sqref>'Amazon M-Train-CHT-Charts'!$B$57</c15:sqref>
                        </c15:formulaRef>
                      </c:ext>
                    </c:extLst>
                    <c:numCache>
                      <c:formatCode>m/d/yyyy</c:formatCode>
                      <c:ptCount val="1"/>
                      <c:pt idx="0">
                        <c:v>42426</c:v>
                      </c:pt>
                    </c:numCache>
                  </c:numRef>
                </c:xVal>
                <c:yVal>
                  <c:numRef>
                    <c:extLst>
                      <c:ext uri="{02D57815-91ED-43cb-92C2-25804820EDAC}">
                        <c15:formulaRef>
                          <c15:sqref>'Amazon M-Train-CHT-Charts'!$L$57</c15:sqref>
                        </c15:formulaRef>
                      </c:ext>
                    </c:extLst>
                    <c:numCache>
                      <c:formatCode>General</c:formatCode>
                      <c:ptCount val="1"/>
                      <c:pt idx="0">
                        <c:v>2318.3254814624029</c:v>
                      </c:pt>
                    </c:numCache>
                  </c:numRef>
                </c:yVal>
                <c:smooth val="0"/>
              </c15:ser>
            </c15:filteredScatterSeries>
            <c15:filteredScatterSeries>
              <c15:ser>
                <c:idx val="5"/>
                <c:order val="5"/>
                <c:tx>
                  <c:strRef>
                    <c:extLst xmlns:c15="http://schemas.microsoft.com/office/drawing/2012/chart">
                      <c:ext xmlns:c15="http://schemas.microsoft.com/office/drawing/2012/chart" uri="{02D57815-91ED-43cb-92C2-25804820EDAC}">
                        <c15:formulaRef>
                          <c15:sqref>'Amazon M-Train-CHT-Charts'!$A$56</c15:sqref>
                        </c15:formulaRef>
                      </c:ext>
                    </c:extLst>
                    <c:strCache>
                      <c:ptCount val="1"/>
                      <c:pt idx="0">
                        <c:v>Nexus 5x (OOB)</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extLst xmlns:c15="http://schemas.microsoft.com/office/drawing/2012/chart">
                      <c:ext xmlns:c15="http://schemas.microsoft.com/office/drawing/2012/chart" uri="{02D57815-91ED-43cb-92C2-25804820EDAC}">
                        <c15:formulaRef>
                          <c15:sqref>'Amazon M-Train-CHT-Charts'!$B$56</c15:sqref>
                        </c15:formulaRef>
                      </c:ext>
                    </c:extLst>
                    <c:numCache>
                      <c:formatCode>m/d/yyyy</c:formatCode>
                      <c:ptCount val="1"/>
                      <c:pt idx="0">
                        <c:v>42426</c:v>
                      </c:pt>
                    </c:numCache>
                  </c:numRef>
                </c:xVal>
                <c:yVal>
                  <c:numRef>
                    <c:extLst xmlns:c15="http://schemas.microsoft.com/office/drawing/2012/chart">
                      <c:ext xmlns:c15="http://schemas.microsoft.com/office/drawing/2012/chart" uri="{02D57815-91ED-43cb-92C2-25804820EDAC}">
                        <c15:formulaRef>
                          <c15:sqref>'Amazon M-Train-CHT-Charts'!$L$56</c15:sqref>
                        </c15:formulaRef>
                      </c:ext>
                    </c:extLst>
                    <c:numCache>
                      <c:formatCode>General</c:formatCode>
                      <c:ptCount val="1"/>
                      <c:pt idx="0">
                        <c:v>2265.374700362011</c:v>
                      </c:pt>
                    </c:numCache>
                  </c:numRef>
                </c:yVal>
                <c:smooth val="0"/>
              </c15:ser>
            </c15:filteredScatterSeries>
          </c:ext>
        </c:extLst>
      </c:scatterChart>
      <c:valAx>
        <c:axId val="1143111184"/>
        <c:scaling>
          <c:orientation val="minMax"/>
          <c:max val="42440"/>
          <c:min val="42265"/>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Build Date</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m/d/yyyy" sourceLinked="0"/>
        <c:majorTickMark val="none"/>
        <c:minorTickMark val="none"/>
        <c:tickLblPos val="low"/>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3105304"/>
        <c:crosses val="autoZero"/>
        <c:crossBetween val="midCat"/>
      </c:valAx>
      <c:valAx>
        <c:axId val="1143105304"/>
        <c:scaling>
          <c:orientation val="minMax"/>
          <c:min val="2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Geomean</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3111184"/>
        <c:crosses val="autoZero"/>
        <c:crossBetween val="midCat"/>
      </c:valAx>
      <c:spPr>
        <a:noFill/>
        <a:ln>
          <a:noFill/>
        </a:ln>
        <a:effectLst/>
      </c:spPr>
    </c:plotArea>
    <c:legend>
      <c:legendPos val="b"/>
      <c:layout>
        <c:manualLayout>
          <c:xMode val="edge"/>
          <c:yMode val="edge"/>
          <c:x val="2.4644882904305412E-2"/>
          <c:y val="0.84113440004619666"/>
          <c:w val="0.95293518028913948"/>
          <c:h val="0.1013462140525068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Sheet1!$A$20</c:f>
              <c:strCache>
                <c:ptCount val="1"/>
                <c:pt idx="0">
                  <c:v>Top real apps average</c:v>
                </c:pt>
              </c:strCache>
            </c:strRef>
          </c:tx>
          <c:spPr>
            <a:ln w="69850" cap="rnd">
              <a:solidFill>
                <a:srgbClr val="FFFF00"/>
              </a:solidFill>
            </a:ln>
            <a:effectLst>
              <a:glow rad="139700">
                <a:schemeClr val="accent1">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Sheet1!$B$20:$K$20</c:f>
              <c:numCache>
                <c:formatCode>0%</c:formatCode>
                <c:ptCount val="10"/>
                <c:pt idx="0">
                  <c:v>0.21712006017294766</c:v>
                </c:pt>
                <c:pt idx="1">
                  <c:v>0.18832836101428696</c:v>
                </c:pt>
                <c:pt idx="2">
                  <c:v>0.17893870343898896</c:v>
                </c:pt>
                <c:pt idx="3">
                  <c:v>0.14201504968688916</c:v>
                </c:pt>
                <c:pt idx="4">
                  <c:v>9.2946825445903894E-2</c:v>
                </c:pt>
                <c:pt idx="5">
                  <c:v>8.4257369266741489E-2</c:v>
                </c:pt>
                <c:pt idx="6">
                  <c:v>5.137483666017837E-2</c:v>
                </c:pt>
                <c:pt idx="7">
                  <c:v>1.2098495258440279E-2</c:v>
                </c:pt>
                <c:pt idx="8">
                  <c:v>8.0361111840793233E-3</c:v>
                </c:pt>
                <c:pt idx="9">
                  <c:v>9.5648467718386469E-3</c:v>
                </c:pt>
              </c:numCache>
            </c:numRef>
          </c:val>
          <c:smooth val="0"/>
        </c:ser>
        <c:ser>
          <c:idx val="1"/>
          <c:order val="1"/>
          <c:tx>
            <c:strRef>
              <c:f>Sheet1!$A$21</c:f>
              <c:strCache>
                <c:ptCount val="1"/>
                <c:pt idx="0">
                  <c:v>0xbench Linpack 4T</c:v>
                </c:pt>
              </c:strCache>
            </c:strRef>
          </c:tx>
          <c:spPr>
            <a:ln w="22225" cap="rnd">
              <a:solidFill>
                <a:schemeClr val="accent2"/>
              </a:solidFill>
            </a:ln>
            <a:effectLst>
              <a:glow rad="139700">
                <a:schemeClr val="accent2">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Sheet1!$B$21:$K$21</c:f>
              <c:numCache>
                <c:formatCode>0%</c:formatCode>
                <c:ptCount val="10"/>
                <c:pt idx="0">
                  <c:v>3.5582965339150243E-5</c:v>
                </c:pt>
                <c:pt idx="1">
                  <c:v>5.3880755171542019E-2</c:v>
                </c:pt>
                <c:pt idx="2">
                  <c:v>8.2146165380310226E-4</c:v>
                </c:pt>
                <c:pt idx="3">
                  <c:v>1.6105832832362323E-3</c:v>
                </c:pt>
                <c:pt idx="4">
                  <c:v>0.48411210967505558</c:v>
                </c:pt>
                <c:pt idx="5">
                  <c:v>4.713316373026963E-3</c:v>
                </c:pt>
                <c:pt idx="6">
                  <c:v>0.27440404279997149</c:v>
                </c:pt>
                <c:pt idx="7">
                  <c:v>0.17938244706071674</c:v>
                </c:pt>
                <c:pt idx="8">
                  <c:v>1.6407479766218151E-6</c:v>
                </c:pt>
                <c:pt idx="9">
                  <c:v>1.0380602693322834E-3</c:v>
                </c:pt>
              </c:numCache>
            </c:numRef>
          </c:val>
          <c:smooth val="0"/>
        </c:ser>
        <c:ser>
          <c:idx val="2"/>
          <c:order val="2"/>
          <c:tx>
            <c:strRef>
              <c:f>Sheet1!$A$22</c:f>
              <c:strCache>
                <c:ptCount val="1"/>
                <c:pt idx="0">
                  <c:v>GC Linpack MT</c:v>
                </c:pt>
              </c:strCache>
            </c:strRef>
          </c:tx>
          <c:spPr>
            <a:ln w="22225" cap="rnd">
              <a:solidFill>
                <a:schemeClr val="accent3"/>
              </a:solidFill>
            </a:ln>
            <a:effectLst>
              <a:glow rad="139700">
                <a:schemeClr val="accent3">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Sheet1!$B$22:$K$22</c:f>
              <c:numCache>
                <c:formatCode>0%</c:formatCode>
                <c:ptCount val="10"/>
                <c:pt idx="0">
                  <c:v>3.5582965339150243E-5</c:v>
                </c:pt>
                <c:pt idx="1">
                  <c:v>5.3880755171542019E-2</c:v>
                </c:pt>
                <c:pt idx="2">
                  <c:v>8.2146165380310226E-4</c:v>
                </c:pt>
                <c:pt idx="3">
                  <c:v>1.6105832832362323E-3</c:v>
                </c:pt>
                <c:pt idx="4">
                  <c:v>0.48411210967505558</c:v>
                </c:pt>
                <c:pt idx="5">
                  <c:v>4.713316373026963E-3</c:v>
                </c:pt>
                <c:pt idx="6">
                  <c:v>0.27440404279997149</c:v>
                </c:pt>
                <c:pt idx="7">
                  <c:v>0.17938244706071674</c:v>
                </c:pt>
                <c:pt idx="8">
                  <c:v>1.6407479766218151E-6</c:v>
                </c:pt>
                <c:pt idx="9">
                  <c:v>1.0380602693322834E-3</c:v>
                </c:pt>
              </c:numCache>
            </c:numRef>
          </c:val>
          <c:smooth val="0"/>
        </c:ser>
        <c:ser>
          <c:idx val="3"/>
          <c:order val="3"/>
          <c:tx>
            <c:strRef>
              <c:f>Sheet1!$A$23</c:f>
              <c:strCache>
                <c:ptCount val="1"/>
                <c:pt idx="0">
                  <c:v>Caffeinemark</c:v>
                </c:pt>
              </c:strCache>
            </c:strRef>
          </c:tx>
          <c:spPr>
            <a:ln w="22225" cap="rnd">
              <a:solidFill>
                <a:schemeClr val="accent4"/>
              </a:solidFill>
            </a:ln>
            <a:effectLst>
              <a:glow rad="139700">
                <a:schemeClr val="accent4">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Sheet1!$B$23:$K$23</c:f>
              <c:numCache>
                <c:formatCode>0%</c:formatCode>
                <c:ptCount val="10"/>
                <c:pt idx="0">
                  <c:v>0.17452863187414544</c:v>
                </c:pt>
                <c:pt idx="1">
                  <c:v>0.28948571363970793</c:v>
                </c:pt>
                <c:pt idx="2">
                  <c:v>5.9602111752734048E-2</c:v>
                </c:pt>
                <c:pt idx="3">
                  <c:v>3.4847922107820575E-2</c:v>
                </c:pt>
                <c:pt idx="4">
                  <c:v>0.16206413090803701</c:v>
                </c:pt>
                <c:pt idx="5">
                  <c:v>0.11690341572010782</c:v>
                </c:pt>
                <c:pt idx="6">
                  <c:v>0.1394786747970308</c:v>
                </c:pt>
                <c:pt idx="7">
                  <c:v>1.7183622625588462E-2</c:v>
                </c:pt>
                <c:pt idx="8">
                  <c:v>5.778434880193228E-3</c:v>
                </c:pt>
                <c:pt idx="9">
                  <c:v>1.2733716261949991E-4</c:v>
                </c:pt>
              </c:numCache>
            </c:numRef>
          </c:val>
          <c:smooth val="0"/>
        </c:ser>
        <c:ser>
          <c:idx val="4"/>
          <c:order val="4"/>
          <c:tx>
            <c:strRef>
              <c:f>Sheet1!$A$24</c:f>
              <c:strCache>
                <c:ptCount val="1"/>
                <c:pt idx="0">
                  <c:v>Quadrant [CPU]</c:v>
                </c:pt>
              </c:strCache>
            </c:strRef>
          </c:tx>
          <c:spPr>
            <a:ln w="22225" cap="rnd">
              <a:solidFill>
                <a:schemeClr val="accent5"/>
              </a:solidFill>
            </a:ln>
            <a:effectLst>
              <a:glow rad="139700">
                <a:schemeClr val="accent5">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Sheet1!$B$24:$K$24</c:f>
              <c:numCache>
                <c:formatCode>0%</c:formatCode>
                <c:ptCount val="10"/>
                <c:pt idx="0">
                  <c:v>1.3725564147042917E-2</c:v>
                </c:pt>
                <c:pt idx="1">
                  <c:v>0.21442351986462985</c:v>
                </c:pt>
                <c:pt idx="2">
                  <c:v>2.2643672420365604E-2</c:v>
                </c:pt>
                <c:pt idx="3">
                  <c:v>2.2856254432255568E-2</c:v>
                </c:pt>
                <c:pt idx="4">
                  <c:v>0.35305578919089087</c:v>
                </c:pt>
                <c:pt idx="5">
                  <c:v>0.16159595087662018</c:v>
                </c:pt>
                <c:pt idx="6">
                  <c:v>7.4427404449572644E-3</c:v>
                </c:pt>
                <c:pt idx="7">
                  <c:v>0.13108730946959302</c:v>
                </c:pt>
                <c:pt idx="8">
                  <c:v>2.2321103899330132E-6</c:v>
                </c:pt>
                <c:pt idx="9">
                  <c:v>7.3166965022247704E-2</c:v>
                </c:pt>
              </c:numCache>
            </c:numRef>
          </c:val>
          <c:smooth val="0"/>
        </c:ser>
        <c:ser>
          <c:idx val="5"/>
          <c:order val="5"/>
          <c:tx>
            <c:strRef>
              <c:f>Sheet1!$A$25</c:f>
              <c:strCache>
                <c:ptCount val="1"/>
                <c:pt idx="0">
                  <c:v>Quadrant Whole</c:v>
                </c:pt>
              </c:strCache>
            </c:strRef>
          </c:tx>
          <c:spPr>
            <a:ln w="22225" cap="rnd">
              <a:solidFill>
                <a:schemeClr val="accent6"/>
              </a:solidFill>
            </a:ln>
            <a:effectLst>
              <a:glow rad="139700">
                <a:schemeClr val="accent6">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Sheet1!$B$25:$K$25</c:f>
              <c:numCache>
                <c:formatCode>0%</c:formatCode>
                <c:ptCount val="10"/>
                <c:pt idx="0">
                  <c:v>1.7823223243629713E-2</c:v>
                </c:pt>
                <c:pt idx="1">
                  <c:v>0.20787333151218992</c:v>
                </c:pt>
                <c:pt idx="2">
                  <c:v>2.7070530907030731E-2</c:v>
                </c:pt>
                <c:pt idx="3">
                  <c:v>2.7116246330238528E-2</c:v>
                </c:pt>
                <c:pt idx="4">
                  <c:v>0.35348158203154884</c:v>
                </c:pt>
                <c:pt idx="5">
                  <c:v>0.16052980446260462</c:v>
                </c:pt>
                <c:pt idx="6">
                  <c:v>9.2632082729538542E-3</c:v>
                </c:pt>
                <c:pt idx="7">
                  <c:v>0.1261926421518472</c:v>
                </c:pt>
                <c:pt idx="8">
                  <c:v>4.7260686661591653E-5</c:v>
                </c:pt>
                <c:pt idx="9">
                  <c:v>7.0602161801117141E-2</c:v>
                </c:pt>
              </c:numCache>
            </c:numRef>
          </c:val>
          <c:smooth val="0"/>
        </c:ser>
        <c:ser>
          <c:idx val="6"/>
          <c:order val="6"/>
          <c:tx>
            <c:strRef>
              <c:f>Sheet1!$A$26</c:f>
              <c:strCache>
                <c:ptCount val="1"/>
                <c:pt idx="0">
                  <c:v>Smartbench</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Sheet1!$B$26:$K$26</c:f>
              <c:numCache>
                <c:formatCode>0%</c:formatCode>
                <c:ptCount val="10"/>
                <c:pt idx="0">
                  <c:v>0.15841286168990365</c:v>
                </c:pt>
                <c:pt idx="1">
                  <c:v>0.1415116750810963</c:v>
                </c:pt>
                <c:pt idx="2">
                  <c:v>0.12172081756343599</c:v>
                </c:pt>
                <c:pt idx="3">
                  <c:v>9.6573983753818482E-2</c:v>
                </c:pt>
                <c:pt idx="4">
                  <c:v>0.13971013511817865</c:v>
                </c:pt>
                <c:pt idx="5">
                  <c:v>6.1201428869067043E-2</c:v>
                </c:pt>
                <c:pt idx="6">
                  <c:v>2.5708204659775209E-2</c:v>
                </c:pt>
                <c:pt idx="7">
                  <c:v>0.20722754514639255</c:v>
                </c:pt>
                <c:pt idx="8">
                  <c:v>1.7707220648576015E-4</c:v>
                </c:pt>
                <c:pt idx="9">
                  <c:v>4.7756275911846328E-2</c:v>
                </c:pt>
              </c:numCache>
            </c:numRef>
          </c:val>
          <c:smooth val="0"/>
        </c:ser>
        <c:ser>
          <c:idx val="7"/>
          <c:order val="7"/>
          <c:tx>
            <c:strRef>
              <c:f>Sheet1!$A$27</c:f>
              <c:strCache>
                <c:ptCount val="1"/>
                <c:pt idx="0">
                  <c:v>CFBench</c:v>
                </c:pt>
              </c:strCache>
            </c:strRef>
          </c:tx>
          <c:spPr>
            <a:ln w="22225" cap="rnd">
              <a:solidFill>
                <a:schemeClr val="accent2">
                  <a:lumMod val="60000"/>
                </a:schemeClr>
              </a:solidFill>
            </a:ln>
            <a:effectLst>
              <a:glow rad="139700">
                <a:schemeClr val="accent2">
                  <a:lumMod val="60000"/>
                  <a:satMod val="175000"/>
                  <a:alpha val="14000"/>
                </a:schemeClr>
              </a:glow>
            </a:effectLst>
          </c:spPr>
          <c:marker>
            <c:symbol val="none"/>
          </c:marker>
          <c:cat>
            <c:strRef>
              <c:f>Sheet1!$B$1:$K$1</c:f>
              <c:strCache>
                <c:ptCount val="10"/>
                <c:pt idx="0">
                  <c:v>object operation </c:v>
                </c:pt>
                <c:pt idx="1">
                  <c:v> branch </c:v>
                </c:pt>
                <c:pt idx="2">
                  <c:v>method call/ret </c:v>
                </c:pt>
                <c:pt idx="3">
                  <c:v>load store</c:v>
                </c:pt>
                <c:pt idx="4">
                  <c:v>math integer </c:v>
                </c:pt>
                <c:pt idx="5">
                  <c:v>load store const </c:v>
                </c:pt>
                <c:pt idx="6">
                  <c:v>array operation</c:v>
                </c:pt>
                <c:pt idx="7">
                  <c:v>math float </c:v>
                </c:pt>
                <c:pt idx="8">
                  <c:v>monitor </c:v>
                </c:pt>
                <c:pt idx="9">
                  <c:v>type conversion</c:v>
                </c:pt>
              </c:strCache>
            </c:strRef>
          </c:cat>
          <c:val>
            <c:numRef>
              <c:f>Sheet1!$B$27:$K$27</c:f>
              <c:numCache>
                <c:formatCode>0%</c:formatCode>
                <c:ptCount val="10"/>
                <c:pt idx="0">
                  <c:v>1.6951863772678523E-2</c:v>
                </c:pt>
                <c:pt idx="1">
                  <c:v>0.29983795171606631</c:v>
                </c:pt>
                <c:pt idx="2">
                  <c:v>1.0249207950977097E-2</c:v>
                </c:pt>
                <c:pt idx="3">
                  <c:v>6.1213164381071564E-2</c:v>
                </c:pt>
                <c:pt idx="4">
                  <c:v>0.27237016553776727</c:v>
                </c:pt>
                <c:pt idx="5">
                  <c:v>9.6408444847895264E-2</c:v>
                </c:pt>
                <c:pt idx="6">
                  <c:v>9.0208757862216618E-2</c:v>
                </c:pt>
                <c:pt idx="7">
                  <c:v>0.15154977125088903</c:v>
                </c:pt>
                <c:pt idx="8">
                  <c:v>7.9425821121559314E-4</c:v>
                </c:pt>
                <c:pt idx="9">
                  <c:v>4.1640058587132616E-4</c:v>
                </c:pt>
              </c:numCache>
            </c:numRef>
          </c:val>
          <c:smooth val="0"/>
        </c:ser>
        <c:dLbls>
          <c:showLegendKey val="0"/>
          <c:showVal val="0"/>
          <c:showCatName val="0"/>
          <c:showSerName val="0"/>
          <c:showPercent val="0"/>
          <c:showBubbleSize val="0"/>
        </c:dLbls>
        <c:smooth val="0"/>
        <c:axId val="1143234272"/>
        <c:axId val="1143227216"/>
      </c:lineChart>
      <c:catAx>
        <c:axId val="114323427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227216"/>
        <c:crosses val="autoZero"/>
        <c:auto val="1"/>
        <c:lblAlgn val="ctr"/>
        <c:lblOffset val="100"/>
        <c:noMultiLvlLbl val="0"/>
      </c:catAx>
      <c:valAx>
        <c:axId val="11432272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234272"/>
        <c:crosses val="autoZero"/>
        <c:crossBetween val="between"/>
      </c:valAx>
      <c:spPr>
        <a:noFill/>
        <a:ln>
          <a:noFill/>
        </a:ln>
        <a:effectLst/>
      </c:spPr>
    </c:plotArea>
    <c:legend>
      <c:legendPos val="t"/>
      <c:layout>
        <c:manualLayout>
          <c:xMode val="edge"/>
          <c:yMode val="edge"/>
          <c:x val="0.59016851564349837"/>
          <c:y val="1.6887785100496728E-2"/>
          <c:w val="0.4084889967338568"/>
          <c:h val="0.33837447754799999"/>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OpenJDK8 Server 64 / AOSP M 64 </a:t>
            </a:r>
          </a:p>
          <a:p>
            <a:pPr>
              <a:defRPr/>
            </a:pPr>
            <a:r>
              <a:rPr lang="en-US" dirty="0" smtClean="0"/>
              <a:t>(High</a:t>
            </a:r>
            <a:r>
              <a:rPr lang="en-US" baseline="0" dirty="0" smtClean="0"/>
              <a:t> means room for improvement)</a:t>
            </a:r>
            <a:r>
              <a:rPr lang="en-US" dirty="0" smtClean="0"/>
              <a:t> </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Host!$B$16:$B$29</c:f>
              <c:strCache>
                <c:ptCount val="14"/>
                <c:pt idx="0">
                  <c:v>Total</c:v>
                </c:pt>
                <c:pt idx="1">
                  <c:v>html</c:v>
                </c:pt>
                <c:pt idx="2">
                  <c:v>pdf</c:v>
                </c:pt>
                <c:pt idx="3">
                  <c:v>xphysics</c:v>
                </c:pt>
                <c:pt idx="4">
                  <c:v>ai</c:v>
                </c:pt>
                <c:pt idx="5">
                  <c:v>crypto</c:v>
                </c:pt>
                <c:pt idx="6">
                  <c:v>image</c:v>
                </c:pt>
                <c:pt idx="7">
                  <c:v>dmath</c:v>
                </c:pt>
                <c:pt idx="8">
                  <c:v>fmath</c:v>
                </c:pt>
                <c:pt idx="9">
                  <c:v>jni</c:v>
                </c:pt>
                <c:pt idx="10">
                  <c:v>cast</c:v>
                </c:pt>
                <c:pt idx="11">
                  <c:v>sort</c:v>
                </c:pt>
                <c:pt idx="12">
                  <c:v>lphysics</c:v>
                </c:pt>
                <c:pt idx="13">
                  <c:v>compression</c:v>
                </c:pt>
              </c:strCache>
            </c:strRef>
          </c:cat>
          <c:val>
            <c:numRef>
              <c:f>Java!$O$13:$O$26</c:f>
              <c:numCache>
                <c:formatCode>0.00</c:formatCode>
                <c:ptCount val="14"/>
                <c:pt idx="0">
                  <c:v>1.6658553071753395</c:v>
                </c:pt>
                <c:pt idx="1">
                  <c:v>6.2704263164555343</c:v>
                </c:pt>
                <c:pt idx="2">
                  <c:v>4.4985395295807669</c:v>
                </c:pt>
                <c:pt idx="3">
                  <c:v>1.631951921068876</c:v>
                </c:pt>
                <c:pt idx="4">
                  <c:v>2.4120073346972717</c:v>
                </c:pt>
                <c:pt idx="5">
                  <c:v>1.5824622540708881</c:v>
                </c:pt>
                <c:pt idx="6">
                  <c:v>1.36194333877351</c:v>
                </c:pt>
                <c:pt idx="7">
                  <c:v>1.2691180440874159</c:v>
                </c:pt>
                <c:pt idx="8">
                  <c:v>0.94123658659346365</c:v>
                </c:pt>
                <c:pt idx="9">
                  <c:v>3.2070366296742363</c:v>
                </c:pt>
                <c:pt idx="10">
                  <c:v>1.0156949186387239</c:v>
                </c:pt>
                <c:pt idx="11">
                  <c:v>1.0899532834030901</c:v>
                </c:pt>
                <c:pt idx="12">
                  <c:v>3.3189465538371996</c:v>
                </c:pt>
                <c:pt idx="13">
                  <c:v>2.7117618924917877</c:v>
                </c:pt>
              </c:numCache>
            </c:numRef>
          </c:val>
        </c:ser>
        <c:dLbls>
          <c:showLegendKey val="0"/>
          <c:showVal val="0"/>
          <c:showCatName val="0"/>
          <c:showSerName val="0"/>
          <c:showPercent val="0"/>
          <c:showBubbleSize val="0"/>
        </c:dLbls>
        <c:gapWidth val="100"/>
        <c:overlap val="-24"/>
        <c:axId val="1143066496"/>
        <c:axId val="1143073160"/>
      </c:barChart>
      <c:catAx>
        <c:axId val="11430664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43073160"/>
        <c:crosses val="autoZero"/>
        <c:auto val="1"/>
        <c:lblAlgn val="ctr"/>
        <c:lblOffset val="100"/>
        <c:noMultiLvlLbl val="0"/>
      </c:catAx>
      <c:valAx>
        <c:axId val="114307316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430664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00" b="0" i="0" u="none" strike="noStrike" kern="1200" spc="0" baseline="0">
                <a:ln>
                  <a:noFill/>
                </a:ln>
                <a:solidFill>
                  <a:schemeClr val="bg1"/>
                </a:solidFill>
                <a:effectLst>
                  <a:glow rad="127000">
                    <a:schemeClr val="accent1">
                      <a:alpha val="30000"/>
                    </a:schemeClr>
                  </a:glow>
                </a:effectLst>
                <a:latin typeface="+mn-lt"/>
                <a:ea typeface="+mn-ea"/>
                <a:cs typeface="+mn-cs"/>
              </a:defRPr>
            </a:pPr>
            <a:r>
              <a:rPr lang="en-US" sz="900" b="1" dirty="0">
                <a:ln>
                  <a:noFill/>
                </a:ln>
                <a:effectLst>
                  <a:glow rad="127000">
                    <a:schemeClr val="accent1">
                      <a:alpha val="30000"/>
                    </a:schemeClr>
                  </a:glow>
                </a:effectLst>
              </a:rPr>
              <a:t>2015 2H ART-M </a:t>
            </a:r>
            <a:r>
              <a:rPr lang="en-US" sz="900" b="1" dirty="0" err="1" smtClean="0">
                <a:ln>
                  <a:noFill/>
                </a:ln>
                <a:effectLst>
                  <a:glow rad="127000">
                    <a:schemeClr val="accent1">
                      <a:alpha val="30000"/>
                    </a:schemeClr>
                  </a:glow>
                </a:effectLst>
              </a:rPr>
              <a:t>Geomean</a:t>
            </a:r>
            <a:r>
              <a:rPr lang="en-US" sz="900" b="1" baseline="0" dirty="0" smtClean="0">
                <a:ln>
                  <a:noFill/>
                </a:ln>
                <a:effectLst>
                  <a:glow rad="127000">
                    <a:schemeClr val="accent1">
                      <a:alpha val="30000"/>
                    </a:schemeClr>
                  </a:glow>
                </a:effectLst>
              </a:rPr>
              <a:t> </a:t>
            </a:r>
            <a:r>
              <a:rPr lang="en-US" sz="900" b="1" dirty="0" smtClean="0">
                <a:ln>
                  <a:noFill/>
                </a:ln>
                <a:effectLst>
                  <a:glow rad="127000">
                    <a:schemeClr val="accent1">
                      <a:alpha val="30000"/>
                    </a:schemeClr>
                  </a:glow>
                </a:effectLst>
              </a:rPr>
              <a:t>Performance </a:t>
            </a:r>
          </a:p>
          <a:p>
            <a:pPr>
              <a:defRPr sz="900">
                <a:ln>
                  <a:noFill/>
                </a:ln>
                <a:effectLst>
                  <a:glow rad="127000">
                    <a:schemeClr val="accent1">
                      <a:alpha val="30000"/>
                    </a:schemeClr>
                  </a:glow>
                </a:effectLst>
              </a:defRPr>
            </a:pPr>
            <a:r>
              <a:rPr lang="en-US" sz="900" b="1" dirty="0" smtClean="0">
                <a:ln>
                  <a:noFill/>
                </a:ln>
                <a:effectLst>
                  <a:glow rad="127000">
                    <a:schemeClr val="accent1">
                      <a:alpha val="30000"/>
                    </a:schemeClr>
                  </a:glow>
                </a:effectLst>
              </a:rPr>
              <a:t>w/ </a:t>
            </a:r>
            <a:r>
              <a:rPr lang="en-US" sz="900" b="1" dirty="0" err="1" smtClean="0">
                <a:ln>
                  <a:noFill/>
                </a:ln>
                <a:effectLst>
                  <a:glow rad="127000">
                    <a:schemeClr val="accent1">
                      <a:alpha val="30000"/>
                    </a:schemeClr>
                  </a:glow>
                </a:effectLst>
              </a:rPr>
              <a:t>Freq</a:t>
            </a:r>
            <a:r>
              <a:rPr lang="en-US" sz="900" b="1" dirty="0" smtClean="0">
                <a:ln>
                  <a:noFill/>
                </a:ln>
                <a:effectLst>
                  <a:glow rad="127000">
                    <a:schemeClr val="accent1">
                      <a:alpha val="30000"/>
                    </a:schemeClr>
                  </a:glow>
                </a:effectLst>
              </a:rPr>
              <a:t> Normalized Competition </a:t>
            </a:r>
            <a:br>
              <a:rPr lang="en-US" sz="900" b="1" dirty="0" smtClean="0">
                <a:ln>
                  <a:noFill/>
                </a:ln>
                <a:effectLst>
                  <a:glow rad="127000">
                    <a:schemeClr val="accent1">
                      <a:alpha val="30000"/>
                    </a:schemeClr>
                  </a:glow>
                </a:effectLst>
              </a:rPr>
            </a:br>
            <a:r>
              <a:rPr lang="en-US" sz="900" b="1" dirty="0" smtClean="0">
                <a:ln>
                  <a:noFill/>
                </a:ln>
                <a:effectLst>
                  <a:glow rad="127000">
                    <a:schemeClr val="accent1">
                      <a:alpha val="30000"/>
                    </a:schemeClr>
                  </a:glow>
                </a:effectLst>
              </a:rPr>
              <a:t>(</a:t>
            </a:r>
            <a:r>
              <a:rPr lang="en-US" sz="900" b="1" dirty="0" err="1">
                <a:ln>
                  <a:noFill/>
                </a:ln>
                <a:effectLst>
                  <a:glow rad="127000">
                    <a:schemeClr val="accent1">
                      <a:alpha val="30000"/>
                    </a:schemeClr>
                  </a:glow>
                </a:effectLst>
              </a:rPr>
              <a:t>CaffeineMark</a:t>
            </a:r>
            <a:r>
              <a:rPr lang="en-US" sz="900" b="1" dirty="0">
                <a:ln>
                  <a:noFill/>
                </a:ln>
                <a:effectLst>
                  <a:glow rad="127000">
                    <a:schemeClr val="accent1">
                      <a:alpha val="30000"/>
                    </a:schemeClr>
                  </a:glow>
                </a:effectLst>
              </a:rPr>
              <a:t>, </a:t>
            </a:r>
            <a:r>
              <a:rPr lang="en-US" sz="900" b="1" dirty="0" err="1" smtClean="0">
                <a:ln>
                  <a:noFill/>
                </a:ln>
                <a:effectLst>
                  <a:glow rad="127000">
                    <a:schemeClr val="accent1">
                      <a:alpha val="30000"/>
                    </a:schemeClr>
                  </a:glow>
                </a:effectLst>
              </a:rPr>
              <a:t>GCWfA</a:t>
            </a:r>
            <a:r>
              <a:rPr lang="en-US" sz="900" b="1" dirty="0" smtClean="0">
                <a:ln>
                  <a:noFill/>
                </a:ln>
                <a:effectLst>
                  <a:glow rad="127000">
                    <a:schemeClr val="accent1">
                      <a:alpha val="30000"/>
                    </a:schemeClr>
                  </a:glow>
                </a:effectLst>
              </a:rPr>
              <a:t>*, </a:t>
            </a:r>
            <a:r>
              <a:rPr lang="en-US" sz="900" b="1" dirty="0" err="1">
                <a:ln>
                  <a:noFill/>
                </a:ln>
                <a:effectLst>
                  <a:glow rad="127000">
                    <a:schemeClr val="accent1">
                      <a:alpha val="30000"/>
                    </a:schemeClr>
                  </a:glow>
                </a:effectLst>
              </a:rPr>
              <a:t>SmartBench</a:t>
            </a:r>
            <a:r>
              <a:rPr lang="en-US" sz="900" b="1" dirty="0">
                <a:ln>
                  <a:noFill/>
                </a:ln>
                <a:effectLst>
                  <a:glow rad="127000">
                    <a:schemeClr val="accent1">
                      <a:alpha val="30000"/>
                    </a:schemeClr>
                  </a:glow>
                </a:effectLst>
              </a:rPr>
              <a:t>, </a:t>
            </a:r>
            <a:r>
              <a:rPr lang="en-US" sz="900" b="1" dirty="0" err="1">
                <a:ln>
                  <a:noFill/>
                </a:ln>
                <a:effectLst>
                  <a:glow rad="127000">
                    <a:schemeClr val="accent1">
                      <a:alpha val="30000"/>
                    </a:schemeClr>
                  </a:glow>
                </a:effectLst>
              </a:rPr>
              <a:t>CompileTime</a:t>
            </a:r>
            <a:r>
              <a:rPr lang="en-US" sz="900" b="1" dirty="0">
                <a:ln>
                  <a:noFill/>
                </a:ln>
                <a:effectLst>
                  <a:glow rad="127000">
                    <a:schemeClr val="accent1">
                      <a:alpha val="30000"/>
                    </a:schemeClr>
                  </a:glow>
                </a:effectLst>
              </a:rPr>
              <a:t>, </a:t>
            </a:r>
            <a:r>
              <a:rPr lang="en-US" sz="900" b="1" dirty="0" err="1" smtClean="0">
                <a:ln>
                  <a:noFill/>
                </a:ln>
                <a:effectLst>
                  <a:glow rad="127000">
                    <a:schemeClr val="accent1">
                      <a:alpha val="30000"/>
                    </a:schemeClr>
                  </a:glow>
                </a:effectLst>
              </a:rPr>
              <a:t>IcyRocks</a:t>
            </a:r>
            <a:r>
              <a:rPr lang="en-US" sz="900" b="1" dirty="0" smtClean="0">
                <a:ln>
                  <a:noFill/>
                </a:ln>
                <a:effectLst>
                  <a:glow rad="127000">
                    <a:schemeClr val="accent1">
                      <a:alpha val="30000"/>
                    </a:schemeClr>
                  </a:glow>
                </a:effectLst>
              </a:rPr>
              <a:t>**) </a:t>
            </a:r>
            <a:endParaRPr lang="en-US" sz="900" b="1" dirty="0">
              <a:ln>
                <a:noFill/>
              </a:ln>
              <a:effectLst>
                <a:glow rad="127000">
                  <a:schemeClr val="accent1">
                    <a:alpha val="30000"/>
                  </a:schemeClr>
                </a:glow>
              </a:effectLst>
            </a:endParaRPr>
          </a:p>
        </c:rich>
      </c:tx>
      <c:layout/>
      <c:overlay val="0"/>
      <c:spPr>
        <a:noFill/>
        <a:ln>
          <a:solidFill>
            <a:sysClr val="window" lastClr="FFFFFF"/>
          </a:solidFill>
        </a:ln>
        <a:effectLst/>
      </c:spPr>
      <c:txPr>
        <a:bodyPr rot="0" spcFirstLastPara="1" vertOverflow="ellipsis" vert="horz" wrap="square" anchor="ctr" anchorCtr="1"/>
        <a:lstStyle/>
        <a:p>
          <a:pPr>
            <a:defRPr sz="900" b="0" i="0" u="none" strike="noStrike" kern="1200" spc="0" baseline="0">
              <a:ln>
                <a:noFill/>
              </a:ln>
              <a:solidFill>
                <a:schemeClr val="bg1"/>
              </a:solidFill>
              <a:effectLst>
                <a:glow rad="127000">
                  <a:schemeClr val="accent1">
                    <a:alpha val="30000"/>
                  </a:schemeClr>
                </a:glow>
              </a:effectLst>
              <a:latin typeface="+mn-lt"/>
              <a:ea typeface="+mn-ea"/>
              <a:cs typeface="+mn-cs"/>
            </a:defRPr>
          </a:pPr>
          <a:endParaRPr lang="en-US"/>
        </a:p>
      </c:txPr>
    </c:title>
    <c:autoTitleDeleted val="0"/>
    <c:plotArea>
      <c:layout/>
      <c:scatterChart>
        <c:scatterStyle val="lineMarker"/>
        <c:varyColors val="0"/>
        <c:ser>
          <c:idx val="0"/>
          <c:order val="0"/>
          <c:tx>
            <c:strRef>
              <c:f>'L-Train-Charts OneAndroid'!$L$3</c:f>
              <c:strCache>
                <c:ptCount val="1"/>
                <c:pt idx="0">
                  <c:v>Silver</c:v>
                </c:pt>
              </c:strCache>
            </c:strRef>
          </c:tx>
          <c:spPr>
            <a:ln w="25400" cap="rnd">
              <a:noFill/>
              <a:round/>
            </a:ln>
            <a:effectLst/>
          </c:spPr>
          <c:marker>
            <c:symbol val="circle"/>
            <c:size val="2"/>
            <c:spPr>
              <a:solidFill>
                <a:srgbClr val="003C71">
                  <a:lumMod val="20000"/>
                  <a:lumOff val="80000"/>
                </a:srgbClr>
              </a:solidFill>
              <a:ln w="0">
                <a:solidFill>
                  <a:sysClr val="window" lastClr="FFFFFF">
                    <a:alpha val="99000"/>
                  </a:sysClr>
                </a:solidFill>
              </a:ln>
              <a:effectLst/>
            </c:spPr>
          </c:marker>
          <c:trendline>
            <c:spPr>
              <a:ln w="9525" cap="rnd">
                <a:solidFill>
                  <a:srgbClr val="00AEEF">
                    <a:lumMod val="60000"/>
                    <a:lumOff val="40000"/>
                  </a:srgbClr>
                </a:solidFill>
                <a:prstDash val="sysDot"/>
                <a:tailEnd type="triangle"/>
              </a:ln>
              <a:effectLst>
                <a:glow rad="25400">
                  <a:srgbClr val="00AEEF">
                    <a:satMod val="175000"/>
                    <a:alpha val="30000"/>
                  </a:srgbClr>
                </a:glow>
              </a:effectLst>
            </c:spPr>
            <c:trendlineType val="poly"/>
            <c:order val="3"/>
            <c:dispRSqr val="0"/>
            <c:dispEq val="0"/>
          </c:trendline>
          <c:xVal>
            <c:numRef>
              <c:f>'L-Train-Charts OneAndroid'!$B$31:$B$53</c:f>
              <c:numCache>
                <c:formatCode>m/d/yyyy</c:formatCode>
                <c:ptCount val="23"/>
                <c:pt idx="0">
                  <c:v>42195</c:v>
                </c:pt>
                <c:pt idx="1">
                  <c:v>42202</c:v>
                </c:pt>
                <c:pt idx="2">
                  <c:v>42209</c:v>
                </c:pt>
                <c:pt idx="3">
                  <c:v>42216</c:v>
                </c:pt>
                <c:pt idx="4">
                  <c:v>42223</c:v>
                </c:pt>
                <c:pt idx="5">
                  <c:v>42230</c:v>
                </c:pt>
                <c:pt idx="6">
                  <c:v>42237</c:v>
                </c:pt>
                <c:pt idx="7">
                  <c:v>42244</c:v>
                </c:pt>
                <c:pt idx="8">
                  <c:v>42251</c:v>
                </c:pt>
                <c:pt idx="9">
                  <c:v>42258</c:v>
                </c:pt>
                <c:pt idx="10">
                  <c:v>42265</c:v>
                </c:pt>
                <c:pt idx="11">
                  <c:v>42272</c:v>
                </c:pt>
                <c:pt idx="12">
                  <c:v>42279</c:v>
                </c:pt>
                <c:pt idx="13">
                  <c:v>42286</c:v>
                </c:pt>
                <c:pt idx="14">
                  <c:v>42293</c:v>
                </c:pt>
                <c:pt idx="15">
                  <c:v>42300</c:v>
                </c:pt>
                <c:pt idx="16">
                  <c:v>42307</c:v>
                </c:pt>
                <c:pt idx="17">
                  <c:v>42314</c:v>
                </c:pt>
                <c:pt idx="18">
                  <c:v>42321</c:v>
                </c:pt>
                <c:pt idx="19">
                  <c:v>42328</c:v>
                </c:pt>
                <c:pt idx="20">
                  <c:v>42335</c:v>
                </c:pt>
                <c:pt idx="21">
                  <c:v>42342</c:v>
                </c:pt>
                <c:pt idx="22">
                  <c:v>42349</c:v>
                </c:pt>
              </c:numCache>
            </c:numRef>
          </c:xVal>
          <c:yVal>
            <c:numRef>
              <c:f>'L-Train-Charts OneAndroid'!$L$31:$L$53</c:f>
              <c:numCache>
                <c:formatCode>General</c:formatCode>
                <c:ptCount val="23"/>
                <c:pt idx="0">
                  <c:v>1348.3866560863314</c:v>
                </c:pt>
                <c:pt idx="1">
                  <c:v>1336.2242141744434</c:v>
                </c:pt>
                <c:pt idx="2">
                  <c:v>1353.6825989095109</c:v>
                </c:pt>
                <c:pt idx="3">
                  <c:v>1832.3863551551906</c:v>
                </c:pt>
                <c:pt idx="4">
                  <c:v>2002.8048711229249</c:v>
                </c:pt>
                <c:pt idx="5">
                  <c:v>2204.1479836286594</c:v>
                </c:pt>
                <c:pt idx="6">
                  <c:v>2250.106579137178</c:v>
                </c:pt>
                <c:pt idx="7">
                  <c:v>2328.7992546266023</c:v>
                </c:pt>
                <c:pt idx="8">
                  <c:v>2369.276044438147</c:v>
                </c:pt>
                <c:pt idx="9">
                  <c:v>2356.310988541632</c:v>
                </c:pt>
                <c:pt idx="10">
                  <c:v>2361.0229661461344</c:v>
                </c:pt>
                <c:pt idx="11">
                  <c:v>2422.8590623303803</c:v>
                </c:pt>
                <c:pt idx="12">
                  <c:v>2444.6274596516682</c:v>
                </c:pt>
                <c:pt idx="13">
                  <c:v>2416.2981706304913</c:v>
                </c:pt>
                <c:pt idx="14">
                  <c:v>2392.7812024412524</c:v>
                </c:pt>
                <c:pt idx="15">
                  <c:v>2370.9886852777827</c:v>
                </c:pt>
                <c:pt idx="16">
                  <c:v>2420.0329403959081</c:v>
                </c:pt>
                <c:pt idx="17">
                  <c:v>2445.6604967513163</c:v>
                </c:pt>
                <c:pt idx="18">
                  <c:v>2476.7368638675957</c:v>
                </c:pt>
                <c:pt idx="19">
                  <c:v>2486.7292072429755</c:v>
                </c:pt>
                <c:pt idx="20">
                  <c:v>2511.5648010554255</c:v>
                </c:pt>
                <c:pt idx="21">
                  <c:v>2526.5737391619077</c:v>
                </c:pt>
                <c:pt idx="22">
                  <c:v>2516.0855886044646</c:v>
                </c:pt>
              </c:numCache>
            </c:numRef>
          </c:yVal>
          <c:smooth val="0"/>
        </c:ser>
        <c:ser>
          <c:idx val="1"/>
          <c:order val="1"/>
          <c:tx>
            <c:strRef>
              <c:f>'L-Train-Charts OneAndroid'!$L$63</c:f>
              <c:strCache>
                <c:ptCount val="1"/>
                <c:pt idx="0">
                  <c:v>Bronze</c:v>
                </c:pt>
              </c:strCache>
            </c:strRef>
          </c:tx>
          <c:spPr>
            <a:ln w="25400" cap="rnd">
              <a:noFill/>
              <a:round/>
            </a:ln>
            <a:effectLst/>
          </c:spPr>
          <c:marker>
            <c:symbol val="circle"/>
            <c:size val="2"/>
            <c:spPr>
              <a:solidFill>
                <a:srgbClr val="FFFF00"/>
              </a:solidFill>
              <a:ln w="0">
                <a:solidFill>
                  <a:srgbClr val="FFC000"/>
                </a:solidFill>
              </a:ln>
              <a:effectLst/>
            </c:spPr>
          </c:marker>
          <c:trendline>
            <c:spPr>
              <a:ln w="9525" cap="rnd">
                <a:solidFill>
                  <a:srgbClr val="FFC000"/>
                </a:solidFill>
                <a:prstDash val="sysDot"/>
                <a:tailEnd type="triangle"/>
              </a:ln>
              <a:effectLst>
                <a:glow rad="25400">
                  <a:srgbClr val="C3D600">
                    <a:satMod val="175000"/>
                    <a:alpha val="30000"/>
                  </a:srgbClr>
                </a:glow>
              </a:effectLst>
            </c:spPr>
            <c:trendlineType val="poly"/>
            <c:order val="3"/>
            <c:dispRSqr val="0"/>
            <c:dispEq val="0"/>
          </c:trendline>
          <c:xVal>
            <c:numRef>
              <c:f>'L-Train-Charts OneAndroid'!$B$91:$B$113</c:f>
              <c:numCache>
                <c:formatCode>m/d/yyyy</c:formatCode>
                <c:ptCount val="23"/>
                <c:pt idx="0">
                  <c:v>42195</c:v>
                </c:pt>
                <c:pt idx="1">
                  <c:v>42202</c:v>
                </c:pt>
                <c:pt idx="2">
                  <c:v>42209</c:v>
                </c:pt>
                <c:pt idx="3">
                  <c:v>42216</c:v>
                </c:pt>
                <c:pt idx="4">
                  <c:v>42223</c:v>
                </c:pt>
                <c:pt idx="5">
                  <c:v>42230</c:v>
                </c:pt>
                <c:pt idx="6">
                  <c:v>42237</c:v>
                </c:pt>
                <c:pt idx="7">
                  <c:v>42244</c:v>
                </c:pt>
                <c:pt idx="8">
                  <c:v>42251</c:v>
                </c:pt>
                <c:pt idx="9">
                  <c:v>42258</c:v>
                </c:pt>
                <c:pt idx="10">
                  <c:v>42265</c:v>
                </c:pt>
                <c:pt idx="11">
                  <c:v>42272</c:v>
                </c:pt>
                <c:pt idx="12">
                  <c:v>42279</c:v>
                </c:pt>
                <c:pt idx="13">
                  <c:v>42286</c:v>
                </c:pt>
                <c:pt idx="14">
                  <c:v>42293</c:v>
                </c:pt>
                <c:pt idx="15">
                  <c:v>42300</c:v>
                </c:pt>
                <c:pt idx="16">
                  <c:v>42307</c:v>
                </c:pt>
                <c:pt idx="17">
                  <c:v>42314</c:v>
                </c:pt>
                <c:pt idx="18">
                  <c:v>42321</c:v>
                </c:pt>
                <c:pt idx="19">
                  <c:v>42328</c:v>
                </c:pt>
                <c:pt idx="20">
                  <c:v>42335</c:v>
                </c:pt>
                <c:pt idx="21">
                  <c:v>42342</c:v>
                </c:pt>
                <c:pt idx="22">
                  <c:v>42349</c:v>
                </c:pt>
              </c:numCache>
            </c:numRef>
          </c:xVal>
          <c:yVal>
            <c:numRef>
              <c:f>'L-Train-Charts OneAndroid'!$L$91:$L$113</c:f>
              <c:numCache>
                <c:formatCode>General</c:formatCode>
                <c:ptCount val="23"/>
                <c:pt idx="0">
                  <c:v>1326.0004015902405</c:v>
                </c:pt>
                <c:pt idx="1">
                  <c:v>1305.8500536744082</c:v>
                </c:pt>
                <c:pt idx="2">
                  <c:v>1314.0850360171594</c:v>
                </c:pt>
                <c:pt idx="3">
                  <c:v>1735.0324460952609</c:v>
                </c:pt>
                <c:pt idx="4">
                  <c:v>1735.0324460952609</c:v>
                </c:pt>
                <c:pt idx="5">
                  <c:v>1870.3281131583594</c:v>
                </c:pt>
                <c:pt idx="6">
                  <c:v>1906.3926778643263</c:v>
                </c:pt>
                <c:pt idx="7">
                  <c:v>1895.0797639295922</c:v>
                </c:pt>
                <c:pt idx="8">
                  <c:v>1894.8965487158932</c:v>
                </c:pt>
                <c:pt idx="9">
                  <c:v>1900.6170637811363</c:v>
                </c:pt>
                <c:pt idx="10">
                  <c:v>1891.6828164872456</c:v>
                </c:pt>
                <c:pt idx="11">
                  <c:v>1882.9567516748159</c:v>
                </c:pt>
                <c:pt idx="12">
                  <c:v>1872.0447196310615</c:v>
                </c:pt>
                <c:pt idx="13">
                  <c:v>1864.4745253319386</c:v>
                </c:pt>
                <c:pt idx="14">
                  <c:v>1829.5765382549289</c:v>
                </c:pt>
                <c:pt idx="15">
                  <c:v>1831.5655803478721</c:v>
                </c:pt>
                <c:pt idx="16">
                  <c:v>1853.6533048726299</c:v>
                </c:pt>
                <c:pt idx="17">
                  <c:v>1867.5238011808588</c:v>
                </c:pt>
                <c:pt idx="18">
                  <c:v>1851.3099351078868</c:v>
                </c:pt>
                <c:pt idx="19">
                  <c:v>1864.2875035660659</c:v>
                </c:pt>
                <c:pt idx="20">
                  <c:v>1832.4897361063702</c:v>
                </c:pt>
                <c:pt idx="21">
                  <c:v>1841.2459563520704</c:v>
                </c:pt>
                <c:pt idx="22">
                  <c:v>1829.0889994308463</c:v>
                </c:pt>
              </c:numCache>
            </c:numRef>
          </c:yVal>
          <c:smooth val="0"/>
        </c:ser>
        <c:dLbls>
          <c:showLegendKey val="0"/>
          <c:showVal val="0"/>
          <c:showCatName val="0"/>
          <c:showSerName val="0"/>
          <c:showPercent val="0"/>
          <c:showBubbleSize val="0"/>
        </c:dLbls>
        <c:axId val="1143073552"/>
        <c:axId val="1143071200"/>
      </c:scatterChart>
      <c:valAx>
        <c:axId val="1143073552"/>
        <c:scaling>
          <c:orientation val="minMax"/>
          <c:max val="42370"/>
          <c:min val="42186"/>
        </c:scaling>
        <c:delete val="0"/>
        <c:axPos val="b"/>
        <c:majorGridlines>
          <c:spPr>
            <a:ln w="9525" cap="flat" cmpd="sng" algn="ctr">
              <a:solidFill>
                <a:sysClr val="windowText" lastClr="000000">
                  <a:lumMod val="15000"/>
                  <a:lumOff val="85000"/>
                  <a:alpha val="20000"/>
                </a:sysClr>
              </a:solidFill>
              <a:round/>
            </a:ln>
            <a:effectLst/>
          </c:spPr>
        </c:majorGridlines>
        <c:minorGridlines>
          <c:spPr>
            <a:ln w="9525" cap="flat" cmpd="sng" algn="ctr">
              <a:noFill/>
              <a:round/>
            </a:ln>
            <a:effectLst/>
          </c:spPr>
        </c:minorGridlines>
        <c:numFmt formatCode="m/d/yyyy" sourceLinked="0"/>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bg1"/>
                </a:solidFill>
                <a:latin typeface="+mn-lt"/>
                <a:ea typeface="+mn-ea"/>
                <a:cs typeface="+mn-cs"/>
              </a:defRPr>
            </a:pPr>
            <a:endParaRPr lang="en-US"/>
          </a:p>
        </c:txPr>
        <c:crossAx val="1143071200"/>
        <c:crosses val="autoZero"/>
        <c:crossBetween val="midCat"/>
      </c:valAx>
      <c:valAx>
        <c:axId val="1143071200"/>
        <c:scaling>
          <c:orientation val="minMax"/>
          <c:min val="100"/>
        </c:scaling>
        <c:delete val="0"/>
        <c:axPos val="l"/>
        <c:majorGridlines>
          <c:spPr>
            <a:ln w="9525" cap="flat" cmpd="sng" algn="ctr">
              <a:solidFill>
                <a:sysClr val="windowText" lastClr="000000">
                  <a:lumMod val="15000"/>
                  <a:lumOff val="85000"/>
                  <a:alpha val="20000"/>
                </a:sysClr>
              </a:solidFill>
              <a:round/>
            </a:ln>
            <a:effectLst/>
          </c:spPr>
        </c:majorGridlines>
        <c:minorGridlines>
          <c:spPr>
            <a:ln w="9525" cap="flat" cmpd="sng" algn="ctr">
              <a:noFill/>
              <a:round/>
            </a:ln>
            <a:effectLst/>
          </c:spPr>
        </c:min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0" i="0" u="none" strike="noStrike" kern="1200" baseline="0">
                <a:solidFill>
                  <a:schemeClr val="bg1"/>
                </a:solidFill>
                <a:latin typeface="+mn-lt"/>
                <a:ea typeface="+mn-ea"/>
                <a:cs typeface="+mn-cs"/>
              </a:defRPr>
            </a:pPr>
            <a:endParaRPr lang="en-US"/>
          </a:p>
        </c:txPr>
        <c:crossAx val="1143073552"/>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solidFill>
        <a:sysClr val="window" lastClr="FFFFFF"/>
      </a:solidFill>
    </a:ln>
    <a:effectLst/>
  </c:spPr>
  <c:txPr>
    <a:bodyPr/>
    <a:lstStyle/>
    <a:p>
      <a:pPr>
        <a:defRPr sz="600">
          <a:solidFill>
            <a:schemeClr val="bg1"/>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Latency of </a:t>
            </a:r>
            <a:r>
              <a:rPr lang="en-US" dirty="0" smtClean="0"/>
              <a:t>“</a:t>
            </a:r>
            <a:r>
              <a:rPr lang="en-US" dirty="0" err="1" smtClean="0"/>
              <a:t>DrawFrame</a:t>
            </a:r>
            <a:r>
              <a:rPr lang="en-US" dirty="0" smtClean="0"/>
              <a:t>”</a:t>
            </a:r>
            <a:r>
              <a:rPr lang="en-US" baseline="0" dirty="0" smtClean="0"/>
              <a:t> Callbacks While Performing a Swipe Gesture</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ART silver</c:v>
          </c:tx>
          <c:spPr>
            <a:ln w="28575" cap="rnd">
              <a:solidFill>
                <a:schemeClr val="accent1"/>
              </a:solidFill>
              <a:round/>
            </a:ln>
            <a:effectLst/>
          </c:spPr>
          <c:marker>
            <c:symbol val="none"/>
          </c:marker>
          <c:val>
            <c:numRef>
              <c:f>Sheet4!$D$1:$D$116</c:f>
              <c:numCache>
                <c:formatCode>General</c:formatCode>
                <c:ptCount val="116"/>
                <c:pt idx="0">
                  <c:v>1.4656666666666667</c:v>
                </c:pt>
                <c:pt idx="1">
                  <c:v>2.0826666666666669</c:v>
                </c:pt>
                <c:pt idx="2">
                  <c:v>2.3573333333333335</c:v>
                </c:pt>
                <c:pt idx="3">
                  <c:v>1.6563333333333332</c:v>
                </c:pt>
                <c:pt idx="4">
                  <c:v>1.8563333333333336</c:v>
                </c:pt>
                <c:pt idx="5">
                  <c:v>1.4076666666666666</c:v>
                </c:pt>
                <c:pt idx="6">
                  <c:v>2.0206666666666666</c:v>
                </c:pt>
                <c:pt idx="7">
                  <c:v>2.5006666666666666</c:v>
                </c:pt>
                <c:pt idx="8">
                  <c:v>1.8023333333333333</c:v>
                </c:pt>
                <c:pt idx="9">
                  <c:v>1.8576666666666668</c:v>
                </c:pt>
                <c:pt idx="10">
                  <c:v>1.5656666666666668</c:v>
                </c:pt>
                <c:pt idx="11">
                  <c:v>1.6760000000000002</c:v>
                </c:pt>
                <c:pt idx="12">
                  <c:v>1.7213333333333332</c:v>
                </c:pt>
                <c:pt idx="13">
                  <c:v>1.7336666666666669</c:v>
                </c:pt>
                <c:pt idx="14">
                  <c:v>1.7576666666666665</c:v>
                </c:pt>
                <c:pt idx="15">
                  <c:v>0.995</c:v>
                </c:pt>
                <c:pt idx="16">
                  <c:v>0.78599999999999992</c:v>
                </c:pt>
                <c:pt idx="17">
                  <c:v>0.78733333333333333</c:v>
                </c:pt>
                <c:pt idx="18">
                  <c:v>1.8513333333333335</c:v>
                </c:pt>
                <c:pt idx="19">
                  <c:v>2.1133333333333333</c:v>
                </c:pt>
                <c:pt idx="20">
                  <c:v>1.0783333333333334</c:v>
                </c:pt>
                <c:pt idx="21">
                  <c:v>1.4313333333333331</c:v>
                </c:pt>
                <c:pt idx="22">
                  <c:v>1.889</c:v>
                </c:pt>
                <c:pt idx="23">
                  <c:v>1.6776666666666664</c:v>
                </c:pt>
                <c:pt idx="24">
                  <c:v>1.6926666666666668</c:v>
                </c:pt>
                <c:pt idx="25">
                  <c:v>2.3343333333333334</c:v>
                </c:pt>
                <c:pt idx="26">
                  <c:v>1.7816666666666665</c:v>
                </c:pt>
                <c:pt idx="27">
                  <c:v>1.3773333333333333</c:v>
                </c:pt>
                <c:pt idx="28">
                  <c:v>2.7573333333333334</c:v>
                </c:pt>
                <c:pt idx="29">
                  <c:v>1.4139999999999999</c:v>
                </c:pt>
                <c:pt idx="30">
                  <c:v>1.5713333333333335</c:v>
                </c:pt>
                <c:pt idx="31">
                  <c:v>0.80100000000000005</c:v>
                </c:pt>
                <c:pt idx="32">
                  <c:v>1.9216666666666669</c:v>
                </c:pt>
                <c:pt idx="33">
                  <c:v>2.5953333333333335</c:v>
                </c:pt>
                <c:pt idx="34">
                  <c:v>1.5366666666666664</c:v>
                </c:pt>
                <c:pt idx="35">
                  <c:v>2.0773333333333333</c:v>
                </c:pt>
                <c:pt idx="36">
                  <c:v>2.5773333333333337</c:v>
                </c:pt>
                <c:pt idx="37">
                  <c:v>1.8006666666666664</c:v>
                </c:pt>
                <c:pt idx="38">
                  <c:v>1.8773333333333333</c:v>
                </c:pt>
                <c:pt idx="39">
                  <c:v>1.5563333333333331</c:v>
                </c:pt>
                <c:pt idx="40">
                  <c:v>2.6730000000000005</c:v>
                </c:pt>
                <c:pt idx="41">
                  <c:v>0.99333333333333329</c:v>
                </c:pt>
                <c:pt idx="42">
                  <c:v>1.8973333333333333</c:v>
                </c:pt>
                <c:pt idx="43">
                  <c:v>1.2206666666666666</c:v>
                </c:pt>
                <c:pt idx="44">
                  <c:v>0.96099999999999997</c:v>
                </c:pt>
                <c:pt idx="45">
                  <c:v>1.0646666666666667</c:v>
                </c:pt>
                <c:pt idx="46">
                  <c:v>2.1476666666666664</c:v>
                </c:pt>
                <c:pt idx="47">
                  <c:v>1.177</c:v>
                </c:pt>
                <c:pt idx="48">
                  <c:v>1.3536666666666666</c:v>
                </c:pt>
                <c:pt idx="49">
                  <c:v>3.8933333333333331</c:v>
                </c:pt>
                <c:pt idx="50">
                  <c:v>1.1846666666666668</c:v>
                </c:pt>
                <c:pt idx="51">
                  <c:v>0.88300000000000001</c:v>
                </c:pt>
                <c:pt idx="52">
                  <c:v>1.2886666666666666</c:v>
                </c:pt>
                <c:pt idx="53">
                  <c:v>1.0880000000000001</c:v>
                </c:pt>
                <c:pt idx="54">
                  <c:v>1.9133333333333333</c:v>
                </c:pt>
                <c:pt idx="55">
                  <c:v>1.323</c:v>
                </c:pt>
                <c:pt idx="56">
                  <c:v>4.0729999999999995</c:v>
                </c:pt>
                <c:pt idx="57">
                  <c:v>1.2750000000000001</c:v>
                </c:pt>
                <c:pt idx="58">
                  <c:v>0.96933333333333327</c:v>
                </c:pt>
                <c:pt idx="59">
                  <c:v>1.4386666666666665</c:v>
                </c:pt>
                <c:pt idx="60">
                  <c:v>1.0629999999999999</c:v>
                </c:pt>
                <c:pt idx="61">
                  <c:v>1.119</c:v>
                </c:pt>
                <c:pt idx="62">
                  <c:v>1.2193333333333332</c:v>
                </c:pt>
                <c:pt idx="63">
                  <c:v>1.2839999999999998</c:v>
                </c:pt>
                <c:pt idx="64">
                  <c:v>0.89766666666666672</c:v>
                </c:pt>
                <c:pt idx="65">
                  <c:v>1.1666666666666667</c:v>
                </c:pt>
                <c:pt idx="66">
                  <c:v>1.2523333333333335</c:v>
                </c:pt>
                <c:pt idx="67">
                  <c:v>1.0956666666666666</c:v>
                </c:pt>
                <c:pt idx="68">
                  <c:v>1.5010000000000001</c:v>
                </c:pt>
                <c:pt idx="69">
                  <c:v>1.4009999999999998</c:v>
                </c:pt>
                <c:pt idx="70">
                  <c:v>0.8666666666666667</c:v>
                </c:pt>
                <c:pt idx="71">
                  <c:v>1.093</c:v>
                </c:pt>
                <c:pt idx="72">
                  <c:v>0.82166666666666677</c:v>
                </c:pt>
                <c:pt idx="73">
                  <c:v>1.3526666666666667</c:v>
                </c:pt>
                <c:pt idx="74">
                  <c:v>0.83033333333333337</c:v>
                </c:pt>
                <c:pt idx="75">
                  <c:v>1.3466666666666667</c:v>
                </c:pt>
                <c:pt idx="76">
                  <c:v>0.99633333333333329</c:v>
                </c:pt>
                <c:pt idx="77">
                  <c:v>1.7843333333333333</c:v>
                </c:pt>
                <c:pt idx="78">
                  <c:v>0.92533333333333345</c:v>
                </c:pt>
                <c:pt idx="79">
                  <c:v>1.4263333333333332</c:v>
                </c:pt>
                <c:pt idx="80">
                  <c:v>0.96666666666666667</c:v>
                </c:pt>
                <c:pt idx="81">
                  <c:v>0.72633333333333328</c:v>
                </c:pt>
                <c:pt idx="82">
                  <c:v>0.94533333333333347</c:v>
                </c:pt>
                <c:pt idx="83">
                  <c:v>1.2569999999999999</c:v>
                </c:pt>
                <c:pt idx="84">
                  <c:v>0.69066666666666665</c:v>
                </c:pt>
                <c:pt idx="85">
                  <c:v>0.4830000000000001</c:v>
                </c:pt>
                <c:pt idx="86">
                  <c:v>0.47666666666666663</c:v>
                </c:pt>
                <c:pt idx="87">
                  <c:v>0.51233333333333331</c:v>
                </c:pt>
                <c:pt idx="88">
                  <c:v>0.53666666666666674</c:v>
                </c:pt>
                <c:pt idx="89">
                  <c:v>0.58500000000000008</c:v>
                </c:pt>
                <c:pt idx="90">
                  <c:v>0.47866666666666663</c:v>
                </c:pt>
                <c:pt idx="91">
                  <c:v>0.46766666666666667</c:v>
                </c:pt>
                <c:pt idx="92">
                  <c:v>0.443</c:v>
                </c:pt>
                <c:pt idx="93">
                  <c:v>0.7639999999999999</c:v>
                </c:pt>
                <c:pt idx="94">
                  <c:v>0.4306666666666667</c:v>
                </c:pt>
                <c:pt idx="95">
                  <c:v>0.45433333333333342</c:v>
                </c:pt>
                <c:pt idx="96">
                  <c:v>0.41300000000000003</c:v>
                </c:pt>
                <c:pt idx="97">
                  <c:v>0.40700000000000003</c:v>
                </c:pt>
                <c:pt idx="98">
                  <c:v>0.39599999999999996</c:v>
                </c:pt>
                <c:pt idx="99">
                  <c:v>0.39999999999999997</c:v>
                </c:pt>
                <c:pt idx="100">
                  <c:v>0.40399999999999997</c:v>
                </c:pt>
                <c:pt idx="101">
                  <c:v>0.39133333333333331</c:v>
                </c:pt>
                <c:pt idx="102">
                  <c:v>0.39999999999999997</c:v>
                </c:pt>
                <c:pt idx="103">
                  <c:v>0.45966666666666667</c:v>
                </c:pt>
                <c:pt idx="104">
                  <c:v>0.39566666666666661</c:v>
                </c:pt>
                <c:pt idx="105">
                  <c:v>0.44733333333333336</c:v>
                </c:pt>
                <c:pt idx="106">
                  <c:v>1.1486666666666665</c:v>
                </c:pt>
                <c:pt idx="107">
                  <c:v>0.49266666666666675</c:v>
                </c:pt>
                <c:pt idx="108">
                  <c:v>0.39033333333333337</c:v>
                </c:pt>
                <c:pt idx="109">
                  <c:v>0.36266666666666669</c:v>
                </c:pt>
                <c:pt idx="110">
                  <c:v>0.2406666666666667</c:v>
                </c:pt>
                <c:pt idx="111">
                  <c:v>0.12033333333333333</c:v>
                </c:pt>
                <c:pt idx="112">
                  <c:v>2.6666666666666668E-2</c:v>
                </c:pt>
                <c:pt idx="113">
                  <c:v>1.9666666666666666E-2</c:v>
                </c:pt>
                <c:pt idx="114">
                  <c:v>7.3333333333333332E-3</c:v>
                </c:pt>
                <c:pt idx="115">
                  <c:v>6.6666666666666671E-3</c:v>
                </c:pt>
              </c:numCache>
            </c:numRef>
          </c:val>
          <c:smooth val="0"/>
        </c:ser>
        <c:ser>
          <c:idx val="1"/>
          <c:order val="1"/>
          <c:tx>
            <c:v>ART silver with JNI Inliner</c:v>
          </c:tx>
          <c:spPr>
            <a:ln w="28575" cap="rnd">
              <a:solidFill>
                <a:srgbClr val="FFC000"/>
              </a:solidFill>
              <a:round/>
            </a:ln>
            <a:effectLst/>
          </c:spPr>
          <c:marker>
            <c:symbol val="none"/>
          </c:marker>
          <c:val>
            <c:numRef>
              <c:f>Sheet4!$H$1:$H$116</c:f>
              <c:numCache>
                <c:formatCode>General</c:formatCode>
                <c:ptCount val="116"/>
                <c:pt idx="0">
                  <c:v>1.0266666666666666</c:v>
                </c:pt>
                <c:pt idx="1">
                  <c:v>1.476</c:v>
                </c:pt>
                <c:pt idx="2">
                  <c:v>1.3523333333333334</c:v>
                </c:pt>
                <c:pt idx="3">
                  <c:v>0.8806666666666666</c:v>
                </c:pt>
                <c:pt idx="4">
                  <c:v>0.85499999999999998</c:v>
                </c:pt>
                <c:pt idx="5">
                  <c:v>0.68666666666666654</c:v>
                </c:pt>
                <c:pt idx="6">
                  <c:v>1.0123333333333331</c:v>
                </c:pt>
                <c:pt idx="7">
                  <c:v>1.0269999999999999</c:v>
                </c:pt>
                <c:pt idx="8">
                  <c:v>0.97433333333333338</c:v>
                </c:pt>
                <c:pt idx="9">
                  <c:v>0.92099999999999982</c:v>
                </c:pt>
                <c:pt idx="10">
                  <c:v>0.57800000000000007</c:v>
                </c:pt>
                <c:pt idx="11">
                  <c:v>0.59833333333333327</c:v>
                </c:pt>
                <c:pt idx="12">
                  <c:v>0.70233333333333337</c:v>
                </c:pt>
                <c:pt idx="13">
                  <c:v>0.85799999999999998</c:v>
                </c:pt>
                <c:pt idx="14">
                  <c:v>0.76600000000000001</c:v>
                </c:pt>
                <c:pt idx="15">
                  <c:v>0.64333333333333331</c:v>
                </c:pt>
                <c:pt idx="16">
                  <c:v>0.75</c:v>
                </c:pt>
                <c:pt idx="17">
                  <c:v>0.98566666666666658</c:v>
                </c:pt>
                <c:pt idx="18">
                  <c:v>1.2206666666666666</c:v>
                </c:pt>
                <c:pt idx="19">
                  <c:v>2.3079999999999998</c:v>
                </c:pt>
                <c:pt idx="20">
                  <c:v>2.0453333333333332</c:v>
                </c:pt>
                <c:pt idx="21">
                  <c:v>1.6890000000000001</c:v>
                </c:pt>
                <c:pt idx="22">
                  <c:v>1.8013333333333332</c:v>
                </c:pt>
                <c:pt idx="23">
                  <c:v>1.4169999999999998</c:v>
                </c:pt>
                <c:pt idx="24">
                  <c:v>1.0773333333333335</c:v>
                </c:pt>
                <c:pt idx="25">
                  <c:v>0.85633333333333328</c:v>
                </c:pt>
                <c:pt idx="26">
                  <c:v>1.1340000000000001</c:v>
                </c:pt>
                <c:pt idx="27">
                  <c:v>1.6283333333333332</c:v>
                </c:pt>
                <c:pt idx="28">
                  <c:v>2.5443333333333333</c:v>
                </c:pt>
                <c:pt idx="29">
                  <c:v>1.4546666666666666</c:v>
                </c:pt>
                <c:pt idx="30">
                  <c:v>1.2130000000000001</c:v>
                </c:pt>
                <c:pt idx="31">
                  <c:v>1.968</c:v>
                </c:pt>
                <c:pt idx="32">
                  <c:v>1.2006666666666668</c:v>
                </c:pt>
                <c:pt idx="33">
                  <c:v>0.85166666666666668</c:v>
                </c:pt>
                <c:pt idx="34">
                  <c:v>1.4193333333333331</c:v>
                </c:pt>
                <c:pt idx="35">
                  <c:v>1.0483333333333333</c:v>
                </c:pt>
                <c:pt idx="36">
                  <c:v>1.9260000000000002</c:v>
                </c:pt>
                <c:pt idx="37">
                  <c:v>0.88533333333333319</c:v>
                </c:pt>
                <c:pt idx="38">
                  <c:v>1.1706666666666667</c:v>
                </c:pt>
                <c:pt idx="39">
                  <c:v>0.79199999999999993</c:v>
                </c:pt>
                <c:pt idx="40">
                  <c:v>2.0883333333333334</c:v>
                </c:pt>
                <c:pt idx="41">
                  <c:v>1.8493333333333333</c:v>
                </c:pt>
                <c:pt idx="42">
                  <c:v>1.8563333333333336</c:v>
                </c:pt>
                <c:pt idx="43">
                  <c:v>1.7026666666666668</c:v>
                </c:pt>
                <c:pt idx="44">
                  <c:v>1.1036666666666666</c:v>
                </c:pt>
                <c:pt idx="45">
                  <c:v>1.163</c:v>
                </c:pt>
                <c:pt idx="46">
                  <c:v>1.4076666666666668</c:v>
                </c:pt>
                <c:pt idx="47">
                  <c:v>2.4063333333333334</c:v>
                </c:pt>
                <c:pt idx="48">
                  <c:v>0.80433333333333323</c:v>
                </c:pt>
                <c:pt idx="49">
                  <c:v>1.3019999999999998</c:v>
                </c:pt>
                <c:pt idx="50">
                  <c:v>1.0923333333333332</c:v>
                </c:pt>
                <c:pt idx="51">
                  <c:v>0.70466666666666666</c:v>
                </c:pt>
                <c:pt idx="52">
                  <c:v>1.2536666666666667</c:v>
                </c:pt>
                <c:pt idx="53">
                  <c:v>0.81666666666666676</c:v>
                </c:pt>
                <c:pt idx="54">
                  <c:v>1.4046666666666667</c:v>
                </c:pt>
                <c:pt idx="55">
                  <c:v>1.0266666666666668</c:v>
                </c:pt>
                <c:pt idx="56">
                  <c:v>0.60966666666666669</c:v>
                </c:pt>
                <c:pt idx="57">
                  <c:v>0.57100000000000006</c:v>
                </c:pt>
                <c:pt idx="58">
                  <c:v>0.81266666666666654</c:v>
                </c:pt>
                <c:pt idx="59">
                  <c:v>0.97066666666666668</c:v>
                </c:pt>
                <c:pt idx="60">
                  <c:v>1.36</c:v>
                </c:pt>
                <c:pt idx="61">
                  <c:v>1.2409999999999999</c:v>
                </c:pt>
                <c:pt idx="62">
                  <c:v>0.89466666666666672</c:v>
                </c:pt>
                <c:pt idx="63">
                  <c:v>1.1456666666666666</c:v>
                </c:pt>
                <c:pt idx="64">
                  <c:v>0.66200000000000003</c:v>
                </c:pt>
                <c:pt idx="65">
                  <c:v>1.1526666666666667</c:v>
                </c:pt>
                <c:pt idx="66">
                  <c:v>1.0450000000000002</c:v>
                </c:pt>
                <c:pt idx="67">
                  <c:v>0.92033333333333334</c:v>
                </c:pt>
                <c:pt idx="68">
                  <c:v>0.90899999999999992</c:v>
                </c:pt>
                <c:pt idx="69">
                  <c:v>0.91966666666666663</c:v>
                </c:pt>
                <c:pt idx="70">
                  <c:v>1.1336666666666668</c:v>
                </c:pt>
                <c:pt idx="71">
                  <c:v>0.88800000000000001</c:v>
                </c:pt>
                <c:pt idx="72">
                  <c:v>0.63933333333333342</c:v>
                </c:pt>
                <c:pt idx="73">
                  <c:v>0.77766666666666662</c:v>
                </c:pt>
                <c:pt idx="74">
                  <c:v>0.64266666666666661</c:v>
                </c:pt>
                <c:pt idx="75">
                  <c:v>0.70533333333333337</c:v>
                </c:pt>
                <c:pt idx="76">
                  <c:v>0.81233333333333324</c:v>
                </c:pt>
                <c:pt idx="77">
                  <c:v>0.81300000000000006</c:v>
                </c:pt>
                <c:pt idx="78">
                  <c:v>1.3196666666666668</c:v>
                </c:pt>
                <c:pt idx="79">
                  <c:v>1.8636666666666668</c:v>
                </c:pt>
                <c:pt idx="80">
                  <c:v>0.88133333333333341</c:v>
                </c:pt>
                <c:pt idx="81">
                  <c:v>0.64266666666666661</c:v>
                </c:pt>
                <c:pt idx="82">
                  <c:v>0.41366666666666668</c:v>
                </c:pt>
                <c:pt idx="83">
                  <c:v>0.44766666666666666</c:v>
                </c:pt>
                <c:pt idx="84">
                  <c:v>0.43099999999999999</c:v>
                </c:pt>
                <c:pt idx="85">
                  <c:v>0.42766666666666664</c:v>
                </c:pt>
                <c:pt idx="86">
                  <c:v>0.38899999999999996</c:v>
                </c:pt>
                <c:pt idx="87">
                  <c:v>0.41399999999999998</c:v>
                </c:pt>
                <c:pt idx="88">
                  <c:v>0.41599999999999998</c:v>
                </c:pt>
                <c:pt idx="89">
                  <c:v>0.39666666666666667</c:v>
                </c:pt>
                <c:pt idx="90">
                  <c:v>0.41066666666666668</c:v>
                </c:pt>
                <c:pt idx="91">
                  <c:v>0.41233333333333338</c:v>
                </c:pt>
                <c:pt idx="92">
                  <c:v>0.54</c:v>
                </c:pt>
                <c:pt idx="93">
                  <c:v>0.55200000000000005</c:v>
                </c:pt>
                <c:pt idx="94">
                  <c:v>0.41199999999999998</c:v>
                </c:pt>
                <c:pt idx="95">
                  <c:v>0.43966666666666665</c:v>
                </c:pt>
                <c:pt idx="96">
                  <c:v>0.77933333333333321</c:v>
                </c:pt>
                <c:pt idx="97">
                  <c:v>0.42399999999999999</c:v>
                </c:pt>
                <c:pt idx="98">
                  <c:v>0.42699999999999999</c:v>
                </c:pt>
                <c:pt idx="99">
                  <c:v>0.46933333333333332</c:v>
                </c:pt>
                <c:pt idx="100">
                  <c:v>0.40133333333333332</c:v>
                </c:pt>
                <c:pt idx="101">
                  <c:v>0.41699999999999998</c:v>
                </c:pt>
                <c:pt idx="102">
                  <c:v>0.41299999999999998</c:v>
                </c:pt>
                <c:pt idx="103">
                  <c:v>0.58633333333333326</c:v>
                </c:pt>
                <c:pt idx="104">
                  <c:v>0.42633333333333329</c:v>
                </c:pt>
                <c:pt idx="105">
                  <c:v>0.43533333333333335</c:v>
                </c:pt>
                <c:pt idx="106">
                  <c:v>0.41033333333333327</c:v>
                </c:pt>
                <c:pt idx="107">
                  <c:v>0.45933333333333337</c:v>
                </c:pt>
                <c:pt idx="108">
                  <c:v>0.91433333333333333</c:v>
                </c:pt>
                <c:pt idx="109">
                  <c:v>0.36499999999999999</c:v>
                </c:pt>
                <c:pt idx="110">
                  <c:v>0.18566666666666667</c:v>
                </c:pt>
                <c:pt idx="111">
                  <c:v>0.12100000000000001</c:v>
                </c:pt>
                <c:pt idx="112">
                  <c:v>0</c:v>
                </c:pt>
                <c:pt idx="113">
                  <c:v>0</c:v>
                </c:pt>
                <c:pt idx="114">
                  <c:v>0</c:v>
                </c:pt>
                <c:pt idx="115">
                  <c:v>0</c:v>
                </c:pt>
              </c:numCache>
            </c:numRef>
          </c:val>
          <c:smooth val="0"/>
        </c:ser>
        <c:dLbls>
          <c:showLegendKey val="0"/>
          <c:showVal val="0"/>
          <c:showCatName val="0"/>
          <c:showSerName val="0"/>
          <c:showPercent val="0"/>
          <c:showBubbleSize val="0"/>
        </c:dLbls>
        <c:smooth val="0"/>
        <c:axId val="1143073944"/>
        <c:axId val="1143075120"/>
      </c:lineChart>
      <c:catAx>
        <c:axId val="1143073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 Number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3075120"/>
        <c:crosses val="autoZero"/>
        <c:auto val="1"/>
        <c:lblAlgn val="ctr"/>
        <c:lblOffset val="100"/>
        <c:tickLblSkip val="10"/>
        <c:tickMarkSkip val="10"/>
        <c:noMultiLvlLbl val="0"/>
      </c:catAx>
      <c:valAx>
        <c:axId val="1143075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Callback</a:t>
                </a:r>
                <a:r>
                  <a:rPr lang="en-US" baseline="0"/>
                  <a:t> Latency (ms)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3073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Sheet1!$N$1</c:f>
              <c:strCache>
                <c:ptCount val="1"/>
                <c:pt idx="0">
                  <c:v>Execution Time (ms)</c:v>
                </c:pt>
              </c:strCache>
            </c:strRef>
          </c:tx>
          <c:spPr>
            <a:solidFill>
              <a:schemeClr val="accent4"/>
            </a:solidFill>
            <a:ln w="25400" cap="flat" cmpd="sng" algn="ctr">
              <a:solidFill>
                <a:schemeClr val="accent4">
                  <a:shade val="50000"/>
                </a:schemeClr>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Sheet1!$M$2:$M$3</c:f>
              <c:strCache>
                <c:ptCount val="2"/>
                <c:pt idx="0">
                  <c:v>Before</c:v>
                </c:pt>
                <c:pt idx="1">
                  <c:v>After</c:v>
                </c:pt>
              </c:strCache>
            </c:strRef>
          </c:cat>
          <c:val>
            <c:numRef>
              <c:f>Sheet1!$N$2:$N$3</c:f>
              <c:numCache>
                <c:formatCode>0.0</c:formatCode>
                <c:ptCount val="2"/>
                <c:pt idx="0">
                  <c:v>39.683</c:v>
                </c:pt>
                <c:pt idx="1">
                  <c:v>10.0344</c:v>
                </c:pt>
              </c:numCache>
            </c:numRef>
          </c:val>
        </c:ser>
        <c:dLbls>
          <c:showLegendKey val="0"/>
          <c:showVal val="0"/>
          <c:showCatName val="0"/>
          <c:showSerName val="0"/>
          <c:showPercent val="0"/>
          <c:showBubbleSize val="0"/>
        </c:dLbls>
        <c:gapWidth val="315"/>
        <c:overlap val="-40"/>
        <c:axId val="1143064144"/>
        <c:axId val="1143093544"/>
      </c:barChart>
      <c:catAx>
        <c:axId val="11430641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93544"/>
        <c:crosses val="autoZero"/>
        <c:auto val="1"/>
        <c:lblAlgn val="ctr"/>
        <c:lblOffset val="100"/>
        <c:noMultiLvlLbl val="0"/>
      </c:catAx>
      <c:valAx>
        <c:axId val="114309354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6414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Sheet1!$Q$1</c:f>
              <c:strCache>
                <c:ptCount val="1"/>
                <c:pt idx="0">
                  <c:v>Execution Time (ms)</c:v>
                </c:pt>
              </c:strCache>
            </c:strRef>
          </c:tx>
          <c:spPr>
            <a:solidFill>
              <a:schemeClr val="accent4"/>
            </a:solidFill>
            <a:ln w="25400" cap="flat" cmpd="sng" algn="ctr">
              <a:solidFill>
                <a:schemeClr val="accent4">
                  <a:shade val="50000"/>
                </a:schemeClr>
              </a:solidFill>
              <a:prstDash val="solid"/>
              <a:miter lim="800000"/>
            </a:ln>
            <a:effectLst/>
          </c:spPr>
          <c:invertIfNegative val="0"/>
          <c:cat>
            <c:strRef>
              <c:f>Sheet1!$P$2:$P$3</c:f>
              <c:strCache>
                <c:ptCount val="2"/>
                <c:pt idx="0">
                  <c:v>Before</c:v>
                </c:pt>
                <c:pt idx="1">
                  <c:v>After</c:v>
                </c:pt>
              </c:strCache>
            </c:strRef>
          </c:cat>
          <c:val>
            <c:numRef>
              <c:f>Sheet1!$Q$2:$Q$3</c:f>
              <c:numCache>
                <c:formatCode>0.0</c:formatCode>
                <c:ptCount val="2"/>
                <c:pt idx="0">
                  <c:v>39.683</c:v>
                </c:pt>
                <c:pt idx="1">
                  <c:v>0</c:v>
                </c:pt>
              </c:numCache>
            </c:numRef>
          </c:val>
        </c:ser>
        <c:dLbls>
          <c:showLegendKey val="0"/>
          <c:showVal val="0"/>
          <c:showCatName val="0"/>
          <c:showSerName val="0"/>
          <c:showPercent val="0"/>
          <c:showBubbleSize val="0"/>
        </c:dLbls>
        <c:gapWidth val="315"/>
        <c:overlap val="-40"/>
        <c:axId val="1143088840"/>
        <c:axId val="1143092368"/>
      </c:barChart>
      <c:catAx>
        <c:axId val="11430888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92368"/>
        <c:crosses val="autoZero"/>
        <c:auto val="1"/>
        <c:lblAlgn val="ctr"/>
        <c:lblOffset val="100"/>
        <c:noMultiLvlLbl val="0"/>
      </c:catAx>
      <c:valAx>
        <c:axId val="11430923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88840"/>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Sheet1!$T$1</c:f>
              <c:strCache>
                <c:ptCount val="1"/>
                <c:pt idx="0">
                  <c:v>Execution Time (ms)</c:v>
                </c:pt>
              </c:strCache>
            </c:strRef>
          </c:tx>
          <c:spPr>
            <a:solidFill>
              <a:schemeClr val="accent4"/>
            </a:solidFill>
            <a:ln w="25400" cap="flat" cmpd="sng" algn="ctr">
              <a:solidFill>
                <a:schemeClr val="accent4">
                  <a:shade val="50000"/>
                </a:schemeClr>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Sheet1!$S$2:$S$3</c:f>
              <c:strCache>
                <c:ptCount val="2"/>
                <c:pt idx="0">
                  <c:v>Without Native</c:v>
                </c:pt>
                <c:pt idx="1">
                  <c:v>With Native</c:v>
                </c:pt>
              </c:strCache>
            </c:strRef>
          </c:cat>
          <c:val>
            <c:numRef>
              <c:f>Sheet1!$T$2:$T$3</c:f>
              <c:numCache>
                <c:formatCode>0.0</c:formatCode>
                <c:ptCount val="2"/>
                <c:pt idx="0">
                  <c:v>39.683</c:v>
                </c:pt>
                <c:pt idx="1">
                  <c:v>521.22720000000004</c:v>
                </c:pt>
              </c:numCache>
            </c:numRef>
          </c:val>
        </c:ser>
        <c:dLbls>
          <c:showLegendKey val="0"/>
          <c:showVal val="0"/>
          <c:showCatName val="0"/>
          <c:showSerName val="0"/>
          <c:showPercent val="0"/>
          <c:showBubbleSize val="0"/>
        </c:dLbls>
        <c:gapWidth val="315"/>
        <c:overlap val="-40"/>
        <c:axId val="1143090408"/>
        <c:axId val="1143095112"/>
      </c:barChart>
      <c:catAx>
        <c:axId val="11430904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95112"/>
        <c:crosses val="autoZero"/>
        <c:auto val="1"/>
        <c:lblAlgn val="ctr"/>
        <c:lblOffset val="100"/>
        <c:noMultiLvlLbl val="0"/>
      </c:catAx>
      <c:valAx>
        <c:axId val="11430951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90408"/>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Sheet1!$U$6</c:f>
              <c:strCache>
                <c:ptCount val="1"/>
                <c:pt idx="0">
                  <c:v>Execution Time (ms)</c:v>
                </c:pt>
              </c:strCache>
            </c:strRef>
          </c:tx>
          <c:spPr>
            <a:solidFill>
              <a:schemeClr val="accent4"/>
            </a:solidFill>
            <a:ln w="25400" cap="flat" cmpd="sng" algn="ctr">
              <a:solidFill>
                <a:schemeClr val="accent4">
                  <a:shade val="50000"/>
                </a:schemeClr>
              </a:solidFill>
              <a:prstDash val="solid"/>
              <a:miter lim="800000"/>
            </a:ln>
            <a:effectLst/>
          </c:spPr>
          <c:invertIfNegative val="0"/>
          <c:dLbls>
            <c:dLbl>
              <c:idx val="1"/>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Sheet1!$T$7:$T$8</c:f>
              <c:strCache>
                <c:ptCount val="2"/>
                <c:pt idx="0">
                  <c:v>No Exception</c:v>
                </c:pt>
                <c:pt idx="1">
                  <c:v>Exception</c:v>
                </c:pt>
              </c:strCache>
            </c:strRef>
          </c:cat>
          <c:val>
            <c:numRef>
              <c:f>Sheet1!$U$7:$U$8</c:f>
              <c:numCache>
                <c:formatCode>0.0</c:formatCode>
                <c:ptCount val="2"/>
                <c:pt idx="0">
                  <c:v>5.0000000000000001E-3</c:v>
                </c:pt>
                <c:pt idx="1">
                  <c:v>15.1526</c:v>
                </c:pt>
              </c:numCache>
            </c:numRef>
          </c:val>
        </c:ser>
        <c:dLbls>
          <c:showLegendKey val="0"/>
          <c:showVal val="0"/>
          <c:showCatName val="0"/>
          <c:showSerName val="0"/>
          <c:showPercent val="0"/>
          <c:showBubbleSize val="0"/>
        </c:dLbls>
        <c:gapWidth val="315"/>
        <c:overlap val="-40"/>
        <c:axId val="1143091192"/>
        <c:axId val="1143092760"/>
      </c:barChart>
      <c:catAx>
        <c:axId val="114309119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92760"/>
        <c:crosses val="autoZero"/>
        <c:auto val="1"/>
        <c:lblAlgn val="ctr"/>
        <c:lblOffset val="100"/>
        <c:noMultiLvlLbl val="0"/>
      </c:catAx>
      <c:valAx>
        <c:axId val="114309276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309119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FC211-9429-4A01-993C-F9917D5115BD}"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en-US"/>
        </a:p>
      </dgm:t>
    </dgm:pt>
    <dgm:pt modelId="{44E139AC-C566-43CF-9512-9DEF33B32C11}">
      <dgm:prSet phldrT="[Text]"/>
      <dgm:spPr/>
      <dgm:t>
        <a:bodyPr/>
        <a:lstStyle/>
        <a:p>
          <a:r>
            <a:rPr lang="en-US" dirty="0" smtClean="0"/>
            <a:t>Android </a:t>
          </a:r>
          <a:r>
            <a:rPr lang="en-US" dirty="0" err="1" smtClean="0"/>
            <a:t>RunTime</a:t>
          </a:r>
          <a:endParaRPr lang="en-US" dirty="0"/>
        </a:p>
      </dgm:t>
    </dgm:pt>
    <dgm:pt modelId="{481A0D33-5E67-4F61-8DFC-5FC46D15D5B9}" type="parTrans" cxnId="{F9D8AD9F-19DC-4D61-8098-65E4B8A9FD5A}">
      <dgm:prSet/>
      <dgm:spPr/>
      <dgm:t>
        <a:bodyPr/>
        <a:lstStyle/>
        <a:p>
          <a:endParaRPr lang="en-US"/>
        </a:p>
      </dgm:t>
    </dgm:pt>
    <dgm:pt modelId="{3258C97C-B57F-4087-A3EB-55404A75A017}" type="sibTrans" cxnId="{F9D8AD9F-19DC-4D61-8098-65E4B8A9FD5A}">
      <dgm:prSet/>
      <dgm:spPr/>
      <dgm:t>
        <a:bodyPr/>
        <a:lstStyle/>
        <a:p>
          <a:endParaRPr lang="en-US"/>
        </a:p>
      </dgm:t>
    </dgm:pt>
    <dgm:pt modelId="{34A47E90-599D-463A-99A0-2A1E719131D9}">
      <dgm:prSet phldrT="[Text]"/>
      <dgm:spPr/>
      <dgm:t>
        <a:bodyPr/>
        <a:lstStyle/>
        <a:p>
          <a:r>
            <a:rPr lang="en-US" dirty="0" smtClean="0"/>
            <a:t>Predecessor was Dalvik</a:t>
          </a:r>
          <a:endParaRPr lang="en-US" dirty="0"/>
        </a:p>
      </dgm:t>
    </dgm:pt>
    <dgm:pt modelId="{22EEFB38-BB67-46EA-9D9F-2370E7ECBA7B}" type="parTrans" cxnId="{CEC47EB0-8EF0-4803-AAC5-3C540E6E726D}">
      <dgm:prSet/>
      <dgm:spPr/>
      <dgm:t>
        <a:bodyPr/>
        <a:lstStyle/>
        <a:p>
          <a:endParaRPr lang="en-US"/>
        </a:p>
      </dgm:t>
    </dgm:pt>
    <dgm:pt modelId="{6D49CC8A-5FF1-4748-93CA-10EC0A5FECF1}" type="sibTrans" cxnId="{CEC47EB0-8EF0-4803-AAC5-3C540E6E726D}">
      <dgm:prSet/>
      <dgm:spPr/>
      <dgm:t>
        <a:bodyPr/>
        <a:lstStyle/>
        <a:p>
          <a:endParaRPr lang="en-US"/>
        </a:p>
      </dgm:t>
    </dgm:pt>
    <dgm:pt modelId="{7ABE4377-0F8D-43DC-9E98-246101988C98}">
      <dgm:prSet phldrT="[Text]"/>
      <dgm:spPr/>
      <dgm:t>
        <a:bodyPr/>
        <a:lstStyle/>
        <a:p>
          <a:r>
            <a:rPr lang="en-US" dirty="0" smtClean="0"/>
            <a:t>Executes </a:t>
          </a:r>
          <a:r>
            <a:rPr lang="en-US" dirty="0" err="1" smtClean="0"/>
            <a:t>apks</a:t>
          </a:r>
          <a:r>
            <a:rPr lang="en-US" dirty="0" smtClean="0"/>
            <a:t> (which contain </a:t>
          </a:r>
          <a:r>
            <a:rPr lang="en-US" dirty="0" err="1" smtClean="0"/>
            <a:t>dex</a:t>
          </a:r>
          <a:r>
            <a:rPr lang="en-US" dirty="0" smtClean="0"/>
            <a:t> </a:t>
          </a:r>
          <a:r>
            <a:rPr lang="en-US" dirty="0" err="1" smtClean="0"/>
            <a:t>bytecode</a:t>
          </a:r>
          <a:r>
            <a:rPr lang="en-US" dirty="0" smtClean="0"/>
            <a:t>)</a:t>
          </a:r>
          <a:endParaRPr lang="en-US" dirty="0"/>
        </a:p>
      </dgm:t>
    </dgm:pt>
    <dgm:pt modelId="{4DF1F20E-DBC6-4EE8-B560-96AC17F488C3}" type="parTrans" cxnId="{D545EA60-145E-4347-B480-0A5B9363EFD9}">
      <dgm:prSet/>
      <dgm:spPr/>
      <dgm:t>
        <a:bodyPr/>
        <a:lstStyle/>
        <a:p>
          <a:endParaRPr lang="en-US"/>
        </a:p>
      </dgm:t>
    </dgm:pt>
    <dgm:pt modelId="{46BB591C-461A-4D3D-A0C9-B79557455771}" type="sibTrans" cxnId="{D545EA60-145E-4347-B480-0A5B9363EFD9}">
      <dgm:prSet/>
      <dgm:spPr/>
      <dgm:t>
        <a:bodyPr/>
        <a:lstStyle/>
        <a:p>
          <a:endParaRPr lang="en-US"/>
        </a:p>
      </dgm:t>
    </dgm:pt>
    <dgm:pt modelId="{FCB88CBA-6055-4176-8B2A-4B7070A60EE4}">
      <dgm:prSet phldrT="[Text]"/>
      <dgm:spPr/>
      <dgm:t>
        <a:bodyPr/>
        <a:lstStyle/>
        <a:p>
          <a:r>
            <a:rPr lang="en-US" dirty="0" smtClean="0"/>
            <a:t>Translates </a:t>
          </a:r>
          <a:r>
            <a:rPr lang="en-US" dirty="0" err="1" smtClean="0"/>
            <a:t>dex</a:t>
          </a:r>
          <a:r>
            <a:rPr lang="en-US" dirty="0" smtClean="0"/>
            <a:t> to native instructions (x86, arm)</a:t>
          </a:r>
          <a:endParaRPr lang="en-US" dirty="0"/>
        </a:p>
      </dgm:t>
    </dgm:pt>
    <dgm:pt modelId="{954F85E9-6A06-4381-BACD-F2F71D4273FD}" type="parTrans" cxnId="{DD84595B-4F99-4D16-A617-7AAAA0ED1C49}">
      <dgm:prSet/>
      <dgm:spPr/>
      <dgm:t>
        <a:bodyPr/>
        <a:lstStyle/>
        <a:p>
          <a:endParaRPr lang="en-US"/>
        </a:p>
      </dgm:t>
    </dgm:pt>
    <dgm:pt modelId="{320AD7D1-CB53-424C-AB24-D5F978D64B32}" type="sibTrans" cxnId="{DD84595B-4F99-4D16-A617-7AAAA0ED1C49}">
      <dgm:prSet/>
      <dgm:spPr/>
      <dgm:t>
        <a:bodyPr/>
        <a:lstStyle/>
        <a:p>
          <a:endParaRPr lang="en-US"/>
        </a:p>
      </dgm:t>
    </dgm:pt>
    <dgm:pt modelId="{C73A8081-D95B-4426-86FB-F00089CB3B19}">
      <dgm:prSet phldrT="[Text]"/>
      <dgm:spPr/>
      <dgm:t>
        <a:bodyPr/>
        <a:lstStyle/>
        <a:p>
          <a:r>
            <a:rPr lang="en-US" dirty="0" smtClean="0"/>
            <a:t>Manages memory via Garbage Collection</a:t>
          </a:r>
          <a:endParaRPr lang="en-US" dirty="0"/>
        </a:p>
      </dgm:t>
    </dgm:pt>
    <dgm:pt modelId="{A4A3C747-DA42-410F-98D5-5B92E4997A29}" type="parTrans" cxnId="{3CA9D646-9611-4379-AD08-D1BFF5841157}">
      <dgm:prSet/>
      <dgm:spPr/>
      <dgm:t>
        <a:bodyPr/>
        <a:lstStyle/>
        <a:p>
          <a:endParaRPr lang="en-US"/>
        </a:p>
      </dgm:t>
    </dgm:pt>
    <dgm:pt modelId="{50B01AA2-BB91-450E-928C-24274CC80498}" type="sibTrans" cxnId="{3CA9D646-9611-4379-AD08-D1BFF5841157}">
      <dgm:prSet/>
      <dgm:spPr/>
      <dgm:t>
        <a:bodyPr/>
        <a:lstStyle/>
        <a:p>
          <a:endParaRPr lang="en-US"/>
        </a:p>
      </dgm:t>
    </dgm:pt>
    <dgm:pt modelId="{2163BB5E-82A8-4188-8B55-66D41880A80A}" type="pres">
      <dgm:prSet presAssocID="{ACCFC211-9429-4A01-993C-F9917D5115BD}" presName="diagram" presStyleCnt="0">
        <dgm:presLayoutVars>
          <dgm:dir/>
          <dgm:resizeHandles val="exact"/>
        </dgm:presLayoutVars>
      </dgm:prSet>
      <dgm:spPr/>
      <dgm:t>
        <a:bodyPr/>
        <a:lstStyle/>
        <a:p>
          <a:endParaRPr lang="en-US"/>
        </a:p>
      </dgm:t>
    </dgm:pt>
    <dgm:pt modelId="{D6A9AC42-4427-4BA1-A19F-AF0A774B3E69}" type="pres">
      <dgm:prSet presAssocID="{44E139AC-C566-43CF-9512-9DEF33B32C11}" presName="node" presStyleLbl="node1" presStyleIdx="0" presStyleCnt="5">
        <dgm:presLayoutVars>
          <dgm:bulletEnabled val="1"/>
        </dgm:presLayoutVars>
      </dgm:prSet>
      <dgm:spPr/>
      <dgm:t>
        <a:bodyPr/>
        <a:lstStyle/>
        <a:p>
          <a:endParaRPr lang="en-US"/>
        </a:p>
      </dgm:t>
    </dgm:pt>
    <dgm:pt modelId="{0461BE66-7352-42A2-9A4D-74FA20C77440}" type="pres">
      <dgm:prSet presAssocID="{3258C97C-B57F-4087-A3EB-55404A75A017}" presName="sibTrans" presStyleCnt="0"/>
      <dgm:spPr/>
    </dgm:pt>
    <dgm:pt modelId="{FF6517DB-8648-4AA9-9C50-4BA220BF45BD}" type="pres">
      <dgm:prSet presAssocID="{34A47E90-599D-463A-99A0-2A1E719131D9}" presName="node" presStyleLbl="node1" presStyleIdx="1" presStyleCnt="5">
        <dgm:presLayoutVars>
          <dgm:bulletEnabled val="1"/>
        </dgm:presLayoutVars>
      </dgm:prSet>
      <dgm:spPr/>
      <dgm:t>
        <a:bodyPr/>
        <a:lstStyle/>
        <a:p>
          <a:endParaRPr lang="en-US"/>
        </a:p>
      </dgm:t>
    </dgm:pt>
    <dgm:pt modelId="{455B8DC5-53D8-4132-BAFA-62F165DD885F}" type="pres">
      <dgm:prSet presAssocID="{6D49CC8A-5FF1-4748-93CA-10EC0A5FECF1}" presName="sibTrans" presStyleCnt="0"/>
      <dgm:spPr/>
    </dgm:pt>
    <dgm:pt modelId="{73075613-BB39-4ABB-9582-26EFBFC76895}" type="pres">
      <dgm:prSet presAssocID="{7ABE4377-0F8D-43DC-9E98-246101988C98}" presName="node" presStyleLbl="node1" presStyleIdx="2" presStyleCnt="5">
        <dgm:presLayoutVars>
          <dgm:bulletEnabled val="1"/>
        </dgm:presLayoutVars>
      </dgm:prSet>
      <dgm:spPr/>
      <dgm:t>
        <a:bodyPr/>
        <a:lstStyle/>
        <a:p>
          <a:endParaRPr lang="en-US"/>
        </a:p>
      </dgm:t>
    </dgm:pt>
    <dgm:pt modelId="{2D26EDBA-722B-48F5-9650-5AF09B9B4C99}" type="pres">
      <dgm:prSet presAssocID="{46BB591C-461A-4D3D-A0C9-B79557455771}" presName="sibTrans" presStyleCnt="0"/>
      <dgm:spPr/>
    </dgm:pt>
    <dgm:pt modelId="{EF5178C5-CD39-4AAC-9B67-132B6D801DB7}" type="pres">
      <dgm:prSet presAssocID="{FCB88CBA-6055-4176-8B2A-4B7070A60EE4}" presName="node" presStyleLbl="node1" presStyleIdx="3" presStyleCnt="5">
        <dgm:presLayoutVars>
          <dgm:bulletEnabled val="1"/>
        </dgm:presLayoutVars>
      </dgm:prSet>
      <dgm:spPr/>
      <dgm:t>
        <a:bodyPr/>
        <a:lstStyle/>
        <a:p>
          <a:endParaRPr lang="en-US"/>
        </a:p>
      </dgm:t>
    </dgm:pt>
    <dgm:pt modelId="{5D06E049-97C7-4A68-971B-ACF224EA2711}" type="pres">
      <dgm:prSet presAssocID="{320AD7D1-CB53-424C-AB24-D5F978D64B32}" presName="sibTrans" presStyleCnt="0"/>
      <dgm:spPr/>
    </dgm:pt>
    <dgm:pt modelId="{DFB87CE9-C444-44E5-A4E8-F190DC3884AC}" type="pres">
      <dgm:prSet presAssocID="{C73A8081-D95B-4426-86FB-F00089CB3B19}" presName="node" presStyleLbl="node1" presStyleIdx="4" presStyleCnt="5">
        <dgm:presLayoutVars>
          <dgm:bulletEnabled val="1"/>
        </dgm:presLayoutVars>
      </dgm:prSet>
      <dgm:spPr/>
      <dgm:t>
        <a:bodyPr/>
        <a:lstStyle/>
        <a:p>
          <a:endParaRPr lang="en-US"/>
        </a:p>
      </dgm:t>
    </dgm:pt>
  </dgm:ptLst>
  <dgm:cxnLst>
    <dgm:cxn modelId="{DD84595B-4F99-4D16-A617-7AAAA0ED1C49}" srcId="{ACCFC211-9429-4A01-993C-F9917D5115BD}" destId="{FCB88CBA-6055-4176-8B2A-4B7070A60EE4}" srcOrd="3" destOrd="0" parTransId="{954F85E9-6A06-4381-BACD-F2F71D4273FD}" sibTransId="{320AD7D1-CB53-424C-AB24-D5F978D64B32}"/>
    <dgm:cxn modelId="{CEC47EB0-8EF0-4803-AAC5-3C540E6E726D}" srcId="{ACCFC211-9429-4A01-993C-F9917D5115BD}" destId="{34A47E90-599D-463A-99A0-2A1E719131D9}" srcOrd="1" destOrd="0" parTransId="{22EEFB38-BB67-46EA-9D9F-2370E7ECBA7B}" sibTransId="{6D49CC8A-5FF1-4748-93CA-10EC0A5FECF1}"/>
    <dgm:cxn modelId="{D545EA60-145E-4347-B480-0A5B9363EFD9}" srcId="{ACCFC211-9429-4A01-993C-F9917D5115BD}" destId="{7ABE4377-0F8D-43DC-9E98-246101988C98}" srcOrd="2" destOrd="0" parTransId="{4DF1F20E-DBC6-4EE8-B560-96AC17F488C3}" sibTransId="{46BB591C-461A-4D3D-A0C9-B79557455771}"/>
    <dgm:cxn modelId="{3CA9D646-9611-4379-AD08-D1BFF5841157}" srcId="{ACCFC211-9429-4A01-993C-F9917D5115BD}" destId="{C73A8081-D95B-4426-86FB-F00089CB3B19}" srcOrd="4" destOrd="0" parTransId="{A4A3C747-DA42-410F-98D5-5B92E4997A29}" sibTransId="{50B01AA2-BB91-450E-928C-24274CC80498}"/>
    <dgm:cxn modelId="{4568B0F1-1CF8-4FCE-9A25-FF9A5ED5847E}" type="presOf" srcId="{ACCFC211-9429-4A01-993C-F9917D5115BD}" destId="{2163BB5E-82A8-4188-8B55-66D41880A80A}" srcOrd="0" destOrd="0" presId="urn:microsoft.com/office/officeart/2005/8/layout/default"/>
    <dgm:cxn modelId="{F9D8AD9F-19DC-4D61-8098-65E4B8A9FD5A}" srcId="{ACCFC211-9429-4A01-993C-F9917D5115BD}" destId="{44E139AC-C566-43CF-9512-9DEF33B32C11}" srcOrd="0" destOrd="0" parTransId="{481A0D33-5E67-4F61-8DFC-5FC46D15D5B9}" sibTransId="{3258C97C-B57F-4087-A3EB-55404A75A017}"/>
    <dgm:cxn modelId="{F6FC25C3-1626-4F22-9CD9-EB5447435B16}" type="presOf" srcId="{34A47E90-599D-463A-99A0-2A1E719131D9}" destId="{FF6517DB-8648-4AA9-9C50-4BA220BF45BD}" srcOrd="0" destOrd="0" presId="urn:microsoft.com/office/officeart/2005/8/layout/default"/>
    <dgm:cxn modelId="{0ED92140-E7BB-4FD0-8255-FF90F73A2D89}" type="presOf" srcId="{FCB88CBA-6055-4176-8B2A-4B7070A60EE4}" destId="{EF5178C5-CD39-4AAC-9B67-132B6D801DB7}" srcOrd="0" destOrd="0" presId="urn:microsoft.com/office/officeart/2005/8/layout/default"/>
    <dgm:cxn modelId="{8AE7E28D-4553-455A-948A-DA28A39A9F72}" type="presOf" srcId="{7ABE4377-0F8D-43DC-9E98-246101988C98}" destId="{73075613-BB39-4ABB-9582-26EFBFC76895}" srcOrd="0" destOrd="0" presId="urn:microsoft.com/office/officeart/2005/8/layout/default"/>
    <dgm:cxn modelId="{14C55600-8618-47E1-8AA2-ADCBDA64013A}" type="presOf" srcId="{44E139AC-C566-43CF-9512-9DEF33B32C11}" destId="{D6A9AC42-4427-4BA1-A19F-AF0A774B3E69}" srcOrd="0" destOrd="0" presId="urn:microsoft.com/office/officeart/2005/8/layout/default"/>
    <dgm:cxn modelId="{BE955C6F-2A17-4D3A-B6A0-6CF2FBF21D42}" type="presOf" srcId="{C73A8081-D95B-4426-86FB-F00089CB3B19}" destId="{DFB87CE9-C444-44E5-A4E8-F190DC3884AC}" srcOrd="0" destOrd="0" presId="urn:microsoft.com/office/officeart/2005/8/layout/default"/>
    <dgm:cxn modelId="{41B8A67F-BBF6-4BE4-A235-282038391141}" type="presParOf" srcId="{2163BB5E-82A8-4188-8B55-66D41880A80A}" destId="{D6A9AC42-4427-4BA1-A19F-AF0A774B3E69}" srcOrd="0" destOrd="0" presId="urn:microsoft.com/office/officeart/2005/8/layout/default"/>
    <dgm:cxn modelId="{993D4D3A-408C-4E23-A945-FF8026EBF4F5}" type="presParOf" srcId="{2163BB5E-82A8-4188-8B55-66D41880A80A}" destId="{0461BE66-7352-42A2-9A4D-74FA20C77440}" srcOrd="1" destOrd="0" presId="urn:microsoft.com/office/officeart/2005/8/layout/default"/>
    <dgm:cxn modelId="{C11B5899-64F0-4315-8F97-D8C7AE71312D}" type="presParOf" srcId="{2163BB5E-82A8-4188-8B55-66D41880A80A}" destId="{FF6517DB-8648-4AA9-9C50-4BA220BF45BD}" srcOrd="2" destOrd="0" presId="urn:microsoft.com/office/officeart/2005/8/layout/default"/>
    <dgm:cxn modelId="{19881D21-D0E4-4818-8611-2AC320C89CA0}" type="presParOf" srcId="{2163BB5E-82A8-4188-8B55-66D41880A80A}" destId="{455B8DC5-53D8-4132-BAFA-62F165DD885F}" srcOrd="3" destOrd="0" presId="urn:microsoft.com/office/officeart/2005/8/layout/default"/>
    <dgm:cxn modelId="{C55F12D5-9B6E-4790-98A8-94C9F1C8C0F4}" type="presParOf" srcId="{2163BB5E-82A8-4188-8B55-66D41880A80A}" destId="{73075613-BB39-4ABB-9582-26EFBFC76895}" srcOrd="4" destOrd="0" presId="urn:microsoft.com/office/officeart/2005/8/layout/default"/>
    <dgm:cxn modelId="{904B9736-AEDB-4F5E-AB7F-DED833167BBA}" type="presParOf" srcId="{2163BB5E-82A8-4188-8B55-66D41880A80A}" destId="{2D26EDBA-722B-48F5-9650-5AF09B9B4C99}" srcOrd="5" destOrd="0" presId="urn:microsoft.com/office/officeart/2005/8/layout/default"/>
    <dgm:cxn modelId="{20A292F6-7B47-4555-B848-27669042A267}" type="presParOf" srcId="{2163BB5E-82A8-4188-8B55-66D41880A80A}" destId="{EF5178C5-CD39-4AAC-9B67-132B6D801DB7}" srcOrd="6" destOrd="0" presId="urn:microsoft.com/office/officeart/2005/8/layout/default"/>
    <dgm:cxn modelId="{18879E9F-D797-4EBE-83F1-8340668569C5}" type="presParOf" srcId="{2163BB5E-82A8-4188-8B55-66D41880A80A}" destId="{5D06E049-97C7-4A68-971B-ACF224EA2711}" srcOrd="7" destOrd="0" presId="urn:microsoft.com/office/officeart/2005/8/layout/default"/>
    <dgm:cxn modelId="{C1DE51B4-36FE-4836-89B6-ED4D56E034FC}" type="presParOf" srcId="{2163BB5E-82A8-4188-8B55-66D41880A80A}" destId="{DFB87CE9-C444-44E5-A4E8-F190DC3884A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E44FFB7-E6C7-4174-AE05-2B5DA2FA580F}" type="doc">
      <dgm:prSet loTypeId="urn:microsoft.com/office/officeart/2008/layout/IncreasingCircleProcess" loCatId="list" qsTypeId="urn:microsoft.com/office/officeart/2005/8/quickstyle/simple1" qsCatId="simple" csTypeId="urn:microsoft.com/office/officeart/2005/8/colors/colorful3" csCatId="colorful" phldr="1"/>
      <dgm:spPr/>
      <dgm:t>
        <a:bodyPr/>
        <a:lstStyle/>
        <a:p>
          <a:endParaRPr lang="en-US"/>
        </a:p>
      </dgm:t>
    </dgm:pt>
    <dgm:pt modelId="{5EC88A3F-5550-42DC-BD50-BC128D1DA3A5}">
      <dgm:prSet phldrT="[Text]"/>
      <dgm:spPr/>
      <dgm:t>
        <a:bodyPr/>
        <a:lstStyle/>
        <a:p>
          <a:r>
            <a:rPr lang="en-US" dirty="0" smtClean="0"/>
            <a:t>Fields</a:t>
          </a:r>
          <a:endParaRPr lang="en-US" dirty="0"/>
        </a:p>
      </dgm:t>
    </dgm:pt>
    <dgm:pt modelId="{5AE578EC-9719-43B1-8A2F-DC808156126B}" type="parTrans" cxnId="{FA500FF7-17FD-41ED-89E0-872F6C7A3B86}">
      <dgm:prSet/>
      <dgm:spPr/>
      <dgm:t>
        <a:bodyPr/>
        <a:lstStyle/>
        <a:p>
          <a:endParaRPr lang="en-US"/>
        </a:p>
      </dgm:t>
    </dgm:pt>
    <dgm:pt modelId="{330E0D6F-2599-4127-918E-49CF9AD2DA17}" type="sibTrans" cxnId="{FA500FF7-17FD-41ED-89E0-872F6C7A3B86}">
      <dgm:prSet/>
      <dgm:spPr/>
      <dgm:t>
        <a:bodyPr/>
        <a:lstStyle/>
        <a:p>
          <a:endParaRPr lang="en-US"/>
        </a:p>
      </dgm:t>
    </dgm:pt>
    <dgm:pt modelId="{98EFD70D-CC06-42AD-B233-97A9CBDC8DFA}">
      <dgm:prSet phldrT="[Text]" custT="1"/>
      <dgm:spPr/>
      <dgm:t>
        <a:bodyPr/>
        <a:lstStyle/>
        <a:p>
          <a:r>
            <a:rPr lang="en-US" sz="1200" b="1" dirty="0" smtClean="0"/>
            <a:t>final</a:t>
          </a:r>
          <a:r>
            <a:rPr lang="en-US" sz="1200" dirty="0" smtClean="0"/>
            <a:t> </a:t>
          </a:r>
          <a:r>
            <a:rPr lang="en-US" sz="1200" dirty="0" err="1" smtClean="0"/>
            <a:t>int</a:t>
          </a:r>
          <a:r>
            <a:rPr lang="en-US" sz="1200" dirty="0" smtClean="0"/>
            <a:t> field = 42;</a:t>
          </a:r>
          <a:endParaRPr lang="en-US" sz="1200" dirty="0"/>
        </a:p>
      </dgm:t>
    </dgm:pt>
    <dgm:pt modelId="{9740C6E6-E8AC-462F-B646-6AE04F9A3D89}" type="parTrans" cxnId="{4BC5E9F5-B47E-4166-9AA9-ABCA3A00E680}">
      <dgm:prSet/>
      <dgm:spPr/>
      <dgm:t>
        <a:bodyPr/>
        <a:lstStyle/>
        <a:p>
          <a:endParaRPr lang="en-US"/>
        </a:p>
      </dgm:t>
    </dgm:pt>
    <dgm:pt modelId="{37D0AA53-0E8C-4B7D-8CB6-8FB53356B22D}" type="sibTrans" cxnId="{4BC5E9F5-B47E-4166-9AA9-ABCA3A00E680}">
      <dgm:prSet/>
      <dgm:spPr/>
      <dgm:t>
        <a:bodyPr/>
        <a:lstStyle/>
        <a:p>
          <a:endParaRPr lang="en-US"/>
        </a:p>
      </dgm:t>
    </dgm:pt>
    <dgm:pt modelId="{33E564F8-01A4-4B58-9A79-AF4188747125}">
      <dgm:prSet phldrT="[Text]"/>
      <dgm:spPr/>
      <dgm:t>
        <a:bodyPr/>
        <a:lstStyle/>
        <a:p>
          <a:r>
            <a:rPr lang="en-US" dirty="0" smtClean="0"/>
            <a:t>Methods</a:t>
          </a:r>
          <a:endParaRPr lang="en-US" dirty="0"/>
        </a:p>
      </dgm:t>
    </dgm:pt>
    <dgm:pt modelId="{32346FCD-9E43-4227-BB1D-7DC518609DAE}" type="parTrans" cxnId="{7B290C26-9AAF-4316-96A3-97866DDFB1D9}">
      <dgm:prSet/>
      <dgm:spPr/>
      <dgm:t>
        <a:bodyPr/>
        <a:lstStyle/>
        <a:p>
          <a:endParaRPr lang="en-US"/>
        </a:p>
      </dgm:t>
    </dgm:pt>
    <dgm:pt modelId="{AEE41641-535C-411B-9632-81E489F2614C}" type="sibTrans" cxnId="{7B290C26-9AAF-4316-96A3-97866DDFB1D9}">
      <dgm:prSet/>
      <dgm:spPr/>
      <dgm:t>
        <a:bodyPr/>
        <a:lstStyle/>
        <a:p>
          <a:endParaRPr lang="en-US"/>
        </a:p>
      </dgm:t>
    </dgm:pt>
    <dgm:pt modelId="{1A5B1CC0-2E00-4265-940F-57EB3DE254B0}">
      <dgm:prSet phldrT="[Text]" custT="1"/>
      <dgm:spPr/>
      <dgm:t>
        <a:bodyPr/>
        <a:lstStyle/>
        <a:p>
          <a:r>
            <a:rPr lang="en-US" sz="1200" b="1" dirty="0" smtClean="0"/>
            <a:t>final</a:t>
          </a:r>
          <a:r>
            <a:rPr lang="en-US" sz="1200" dirty="0" smtClean="0"/>
            <a:t> void </a:t>
          </a:r>
          <a:r>
            <a:rPr lang="en-US" sz="1200" dirty="0" err="1" smtClean="0"/>
            <a:t>GetField</a:t>
          </a:r>
          <a:r>
            <a:rPr lang="en-US" sz="1200" dirty="0" smtClean="0"/>
            <a:t>();</a:t>
          </a:r>
          <a:endParaRPr lang="en-US" sz="1200" dirty="0"/>
        </a:p>
      </dgm:t>
    </dgm:pt>
    <dgm:pt modelId="{068CAC2D-88B3-4418-8F9F-2C0C2B25515A}" type="parTrans" cxnId="{A26DEC9B-8E05-4B7D-9DD6-612BE726C97A}">
      <dgm:prSet/>
      <dgm:spPr/>
      <dgm:t>
        <a:bodyPr/>
        <a:lstStyle/>
        <a:p>
          <a:endParaRPr lang="en-US"/>
        </a:p>
      </dgm:t>
    </dgm:pt>
    <dgm:pt modelId="{3F6878A7-2E3C-4754-9837-DBF9629B8274}" type="sibTrans" cxnId="{A26DEC9B-8E05-4B7D-9DD6-612BE726C97A}">
      <dgm:prSet/>
      <dgm:spPr/>
      <dgm:t>
        <a:bodyPr/>
        <a:lstStyle/>
        <a:p>
          <a:endParaRPr lang="en-US"/>
        </a:p>
      </dgm:t>
    </dgm:pt>
    <dgm:pt modelId="{5F953C3F-0580-4BBE-B023-3EA0C8F14F0C}">
      <dgm:prSet phldrT="[Text]"/>
      <dgm:spPr/>
      <dgm:t>
        <a:bodyPr/>
        <a:lstStyle/>
        <a:p>
          <a:r>
            <a:rPr lang="en-US" dirty="0" smtClean="0"/>
            <a:t>Classes</a:t>
          </a:r>
          <a:endParaRPr lang="en-US" dirty="0"/>
        </a:p>
      </dgm:t>
    </dgm:pt>
    <dgm:pt modelId="{9E10B73F-FA1D-4013-B6B1-C17F07BE1A17}" type="parTrans" cxnId="{9C93DDDC-AD7C-4BAF-8D11-3008E5E184FF}">
      <dgm:prSet/>
      <dgm:spPr/>
      <dgm:t>
        <a:bodyPr/>
        <a:lstStyle/>
        <a:p>
          <a:endParaRPr lang="en-US"/>
        </a:p>
      </dgm:t>
    </dgm:pt>
    <dgm:pt modelId="{48AE857F-BC75-401F-BCC5-4412ABF23F32}" type="sibTrans" cxnId="{9C93DDDC-AD7C-4BAF-8D11-3008E5E184FF}">
      <dgm:prSet/>
      <dgm:spPr/>
      <dgm:t>
        <a:bodyPr/>
        <a:lstStyle/>
        <a:p>
          <a:endParaRPr lang="en-US"/>
        </a:p>
      </dgm:t>
    </dgm:pt>
    <dgm:pt modelId="{5FE0B4D0-7284-4B9F-8ABB-3CFE288B3120}">
      <dgm:prSet phldrT="[Text]" custT="1"/>
      <dgm:spPr/>
      <dgm:t>
        <a:bodyPr/>
        <a:lstStyle/>
        <a:p>
          <a:r>
            <a:rPr lang="en-US" sz="1200" b="1" dirty="0" smtClean="0"/>
            <a:t>final</a:t>
          </a:r>
          <a:r>
            <a:rPr lang="en-US" sz="1200" dirty="0" smtClean="0"/>
            <a:t> class </a:t>
          </a:r>
          <a:r>
            <a:rPr lang="en-US" sz="1200" dirty="0" err="1" smtClean="0"/>
            <a:t>FieldHolder</a:t>
          </a:r>
          <a:endParaRPr lang="en-US" sz="1200" dirty="0"/>
        </a:p>
      </dgm:t>
    </dgm:pt>
    <dgm:pt modelId="{1BE7E1F7-2CF9-41BB-98FB-90FEB15CF658}" type="parTrans" cxnId="{8F7469F1-D0D6-4AC5-ACC0-5F715287673F}">
      <dgm:prSet/>
      <dgm:spPr/>
      <dgm:t>
        <a:bodyPr/>
        <a:lstStyle/>
        <a:p>
          <a:endParaRPr lang="en-US"/>
        </a:p>
      </dgm:t>
    </dgm:pt>
    <dgm:pt modelId="{89B5FE80-85E6-4C62-BBA1-8606508BAB4D}" type="sibTrans" cxnId="{8F7469F1-D0D6-4AC5-ACC0-5F715287673F}">
      <dgm:prSet/>
      <dgm:spPr/>
      <dgm:t>
        <a:bodyPr/>
        <a:lstStyle/>
        <a:p>
          <a:endParaRPr lang="en-US"/>
        </a:p>
      </dgm:t>
    </dgm:pt>
    <dgm:pt modelId="{FB97AA91-1D59-479B-81A2-4DD43F3195B1}" type="pres">
      <dgm:prSet presAssocID="{7E44FFB7-E6C7-4174-AE05-2B5DA2FA580F}" presName="Name0" presStyleCnt="0">
        <dgm:presLayoutVars>
          <dgm:chMax val="7"/>
          <dgm:chPref val="7"/>
          <dgm:dir/>
          <dgm:animOne val="branch"/>
          <dgm:animLvl val="lvl"/>
        </dgm:presLayoutVars>
      </dgm:prSet>
      <dgm:spPr/>
      <dgm:t>
        <a:bodyPr/>
        <a:lstStyle/>
        <a:p>
          <a:endParaRPr lang="en-US"/>
        </a:p>
      </dgm:t>
    </dgm:pt>
    <dgm:pt modelId="{2469B336-6E15-42C7-A50F-99992C6BC3D8}" type="pres">
      <dgm:prSet presAssocID="{5EC88A3F-5550-42DC-BD50-BC128D1DA3A5}" presName="composite" presStyleCnt="0"/>
      <dgm:spPr/>
    </dgm:pt>
    <dgm:pt modelId="{4D541B5A-C9BD-49B6-B293-C95BC5D44821}" type="pres">
      <dgm:prSet presAssocID="{5EC88A3F-5550-42DC-BD50-BC128D1DA3A5}" presName="BackAccent" presStyleLbl="bgShp" presStyleIdx="0" presStyleCnt="3"/>
      <dgm:spPr/>
    </dgm:pt>
    <dgm:pt modelId="{148E67F1-AFBA-4F79-80FE-37092AF6E263}" type="pres">
      <dgm:prSet presAssocID="{5EC88A3F-5550-42DC-BD50-BC128D1DA3A5}" presName="Accent" presStyleLbl="alignNode1" presStyleIdx="0" presStyleCnt="3"/>
      <dgm:spPr/>
    </dgm:pt>
    <dgm:pt modelId="{D138EA44-6343-4CB3-AB71-576038AF2897}" type="pres">
      <dgm:prSet presAssocID="{5EC88A3F-5550-42DC-BD50-BC128D1DA3A5}" presName="Child" presStyleLbl="revTx" presStyleIdx="0" presStyleCnt="6" custScaleY="34516">
        <dgm:presLayoutVars>
          <dgm:chMax val="0"/>
          <dgm:chPref val="0"/>
          <dgm:bulletEnabled val="1"/>
        </dgm:presLayoutVars>
      </dgm:prSet>
      <dgm:spPr/>
      <dgm:t>
        <a:bodyPr/>
        <a:lstStyle/>
        <a:p>
          <a:endParaRPr lang="en-US"/>
        </a:p>
      </dgm:t>
    </dgm:pt>
    <dgm:pt modelId="{4CA4B7C5-40DF-4208-BBD2-B34907080EC2}" type="pres">
      <dgm:prSet presAssocID="{5EC88A3F-5550-42DC-BD50-BC128D1DA3A5}" presName="Parent" presStyleLbl="revTx" presStyleIdx="1" presStyleCnt="6">
        <dgm:presLayoutVars>
          <dgm:chMax val="1"/>
          <dgm:chPref val="1"/>
          <dgm:bulletEnabled val="1"/>
        </dgm:presLayoutVars>
      </dgm:prSet>
      <dgm:spPr/>
      <dgm:t>
        <a:bodyPr/>
        <a:lstStyle/>
        <a:p>
          <a:endParaRPr lang="en-US"/>
        </a:p>
      </dgm:t>
    </dgm:pt>
    <dgm:pt modelId="{3212F212-11E6-4B23-A63E-F9C2652D19C7}" type="pres">
      <dgm:prSet presAssocID="{330E0D6F-2599-4127-918E-49CF9AD2DA17}" presName="sibTrans" presStyleCnt="0"/>
      <dgm:spPr/>
    </dgm:pt>
    <dgm:pt modelId="{7214BA3E-C546-4EE7-A2FE-F2D3237B2C85}" type="pres">
      <dgm:prSet presAssocID="{33E564F8-01A4-4B58-9A79-AF4188747125}" presName="composite" presStyleCnt="0"/>
      <dgm:spPr/>
    </dgm:pt>
    <dgm:pt modelId="{E717E8AD-7365-45E1-A0C1-24538E1CB780}" type="pres">
      <dgm:prSet presAssocID="{33E564F8-01A4-4B58-9A79-AF4188747125}" presName="BackAccent" presStyleLbl="bgShp" presStyleIdx="1" presStyleCnt="3"/>
      <dgm:spPr/>
    </dgm:pt>
    <dgm:pt modelId="{CC2573A0-097A-4C1D-BE14-D15B0024DB95}" type="pres">
      <dgm:prSet presAssocID="{33E564F8-01A4-4B58-9A79-AF4188747125}" presName="Accent" presStyleLbl="alignNode1" presStyleIdx="1" presStyleCnt="3"/>
      <dgm:spPr/>
    </dgm:pt>
    <dgm:pt modelId="{2B8CBB20-E581-47A0-9771-B594ADFF3E8F}" type="pres">
      <dgm:prSet presAssocID="{33E564F8-01A4-4B58-9A79-AF4188747125}" presName="Child" presStyleLbl="revTx" presStyleIdx="2" presStyleCnt="6" custScaleY="36017">
        <dgm:presLayoutVars>
          <dgm:chMax val="0"/>
          <dgm:chPref val="0"/>
          <dgm:bulletEnabled val="1"/>
        </dgm:presLayoutVars>
      </dgm:prSet>
      <dgm:spPr/>
      <dgm:t>
        <a:bodyPr/>
        <a:lstStyle/>
        <a:p>
          <a:endParaRPr lang="en-US"/>
        </a:p>
      </dgm:t>
    </dgm:pt>
    <dgm:pt modelId="{A39682EC-721C-47CC-BAAE-EC48E98FDAFB}" type="pres">
      <dgm:prSet presAssocID="{33E564F8-01A4-4B58-9A79-AF4188747125}" presName="Parent" presStyleLbl="revTx" presStyleIdx="3" presStyleCnt="6">
        <dgm:presLayoutVars>
          <dgm:chMax val="1"/>
          <dgm:chPref val="1"/>
          <dgm:bulletEnabled val="1"/>
        </dgm:presLayoutVars>
      </dgm:prSet>
      <dgm:spPr/>
      <dgm:t>
        <a:bodyPr/>
        <a:lstStyle/>
        <a:p>
          <a:endParaRPr lang="en-US"/>
        </a:p>
      </dgm:t>
    </dgm:pt>
    <dgm:pt modelId="{9BAC47FF-7411-49F4-A760-41B844D988B0}" type="pres">
      <dgm:prSet presAssocID="{AEE41641-535C-411B-9632-81E489F2614C}" presName="sibTrans" presStyleCnt="0"/>
      <dgm:spPr/>
    </dgm:pt>
    <dgm:pt modelId="{1A975F1E-ECD7-4090-8D75-87DEAF149A87}" type="pres">
      <dgm:prSet presAssocID="{5F953C3F-0580-4BBE-B023-3EA0C8F14F0C}" presName="composite" presStyleCnt="0"/>
      <dgm:spPr/>
    </dgm:pt>
    <dgm:pt modelId="{EA68F7D8-2F1B-4F38-98E5-5A304EA0CD48}" type="pres">
      <dgm:prSet presAssocID="{5F953C3F-0580-4BBE-B023-3EA0C8F14F0C}" presName="BackAccent" presStyleLbl="bgShp" presStyleIdx="2" presStyleCnt="3"/>
      <dgm:spPr/>
    </dgm:pt>
    <dgm:pt modelId="{E4DC874A-33B2-468F-B832-F1D95627A991}" type="pres">
      <dgm:prSet presAssocID="{5F953C3F-0580-4BBE-B023-3EA0C8F14F0C}" presName="Accent" presStyleLbl="alignNode1" presStyleIdx="2" presStyleCnt="3"/>
      <dgm:spPr/>
    </dgm:pt>
    <dgm:pt modelId="{BB8E0704-0CAA-44AB-AEEE-6A1BAE2C7D50}" type="pres">
      <dgm:prSet presAssocID="{5F953C3F-0580-4BBE-B023-3EA0C8F14F0C}" presName="Child" presStyleLbl="revTx" presStyleIdx="4" presStyleCnt="6" custScaleY="37970">
        <dgm:presLayoutVars>
          <dgm:chMax val="0"/>
          <dgm:chPref val="0"/>
          <dgm:bulletEnabled val="1"/>
        </dgm:presLayoutVars>
      </dgm:prSet>
      <dgm:spPr/>
      <dgm:t>
        <a:bodyPr/>
        <a:lstStyle/>
        <a:p>
          <a:endParaRPr lang="en-US"/>
        </a:p>
      </dgm:t>
    </dgm:pt>
    <dgm:pt modelId="{702E01D9-9530-4229-AD7F-250AD34D9233}" type="pres">
      <dgm:prSet presAssocID="{5F953C3F-0580-4BBE-B023-3EA0C8F14F0C}" presName="Parent" presStyleLbl="revTx" presStyleIdx="5" presStyleCnt="6">
        <dgm:presLayoutVars>
          <dgm:chMax val="1"/>
          <dgm:chPref val="1"/>
          <dgm:bulletEnabled val="1"/>
        </dgm:presLayoutVars>
      </dgm:prSet>
      <dgm:spPr/>
      <dgm:t>
        <a:bodyPr/>
        <a:lstStyle/>
        <a:p>
          <a:endParaRPr lang="en-US"/>
        </a:p>
      </dgm:t>
    </dgm:pt>
  </dgm:ptLst>
  <dgm:cxnLst>
    <dgm:cxn modelId="{4BC5E9F5-B47E-4166-9AA9-ABCA3A00E680}" srcId="{5EC88A3F-5550-42DC-BD50-BC128D1DA3A5}" destId="{98EFD70D-CC06-42AD-B233-97A9CBDC8DFA}" srcOrd="0" destOrd="0" parTransId="{9740C6E6-E8AC-462F-B646-6AE04F9A3D89}" sibTransId="{37D0AA53-0E8C-4B7D-8CB6-8FB53356B22D}"/>
    <dgm:cxn modelId="{E347B461-68C2-48AA-B425-CBF40854B412}" type="presOf" srcId="{7E44FFB7-E6C7-4174-AE05-2B5DA2FA580F}" destId="{FB97AA91-1D59-479B-81A2-4DD43F3195B1}" srcOrd="0" destOrd="0" presId="urn:microsoft.com/office/officeart/2008/layout/IncreasingCircleProcess"/>
    <dgm:cxn modelId="{7B290C26-9AAF-4316-96A3-97866DDFB1D9}" srcId="{7E44FFB7-E6C7-4174-AE05-2B5DA2FA580F}" destId="{33E564F8-01A4-4B58-9A79-AF4188747125}" srcOrd="1" destOrd="0" parTransId="{32346FCD-9E43-4227-BB1D-7DC518609DAE}" sibTransId="{AEE41641-535C-411B-9632-81E489F2614C}"/>
    <dgm:cxn modelId="{ED38C2E3-470E-4E9E-ADFF-3D4A3DF72B64}" type="presOf" srcId="{98EFD70D-CC06-42AD-B233-97A9CBDC8DFA}" destId="{D138EA44-6343-4CB3-AB71-576038AF2897}" srcOrd="0" destOrd="0" presId="urn:microsoft.com/office/officeart/2008/layout/IncreasingCircleProcess"/>
    <dgm:cxn modelId="{6EE336B6-ECE8-46FC-926C-656E2BA903CA}" type="presOf" srcId="{5FE0B4D0-7284-4B9F-8ABB-3CFE288B3120}" destId="{BB8E0704-0CAA-44AB-AEEE-6A1BAE2C7D50}" srcOrd="0" destOrd="0" presId="urn:microsoft.com/office/officeart/2008/layout/IncreasingCircleProcess"/>
    <dgm:cxn modelId="{1A6019ED-DF3A-411E-AC83-9B989AFEBBB6}" type="presOf" srcId="{5F953C3F-0580-4BBE-B023-3EA0C8F14F0C}" destId="{702E01D9-9530-4229-AD7F-250AD34D9233}" srcOrd="0" destOrd="0" presId="urn:microsoft.com/office/officeart/2008/layout/IncreasingCircleProcess"/>
    <dgm:cxn modelId="{9C93DDDC-AD7C-4BAF-8D11-3008E5E184FF}" srcId="{7E44FFB7-E6C7-4174-AE05-2B5DA2FA580F}" destId="{5F953C3F-0580-4BBE-B023-3EA0C8F14F0C}" srcOrd="2" destOrd="0" parTransId="{9E10B73F-FA1D-4013-B6B1-C17F07BE1A17}" sibTransId="{48AE857F-BC75-401F-BCC5-4412ABF23F32}"/>
    <dgm:cxn modelId="{D9533C7F-FCBD-416A-880F-2612645686B6}" type="presOf" srcId="{5EC88A3F-5550-42DC-BD50-BC128D1DA3A5}" destId="{4CA4B7C5-40DF-4208-BBD2-B34907080EC2}" srcOrd="0" destOrd="0" presId="urn:microsoft.com/office/officeart/2008/layout/IncreasingCircleProcess"/>
    <dgm:cxn modelId="{A26DEC9B-8E05-4B7D-9DD6-612BE726C97A}" srcId="{33E564F8-01A4-4B58-9A79-AF4188747125}" destId="{1A5B1CC0-2E00-4265-940F-57EB3DE254B0}" srcOrd="0" destOrd="0" parTransId="{068CAC2D-88B3-4418-8F9F-2C0C2B25515A}" sibTransId="{3F6878A7-2E3C-4754-9837-DBF9629B8274}"/>
    <dgm:cxn modelId="{AE69C979-805C-4329-81BC-8641119426E8}" type="presOf" srcId="{1A5B1CC0-2E00-4265-940F-57EB3DE254B0}" destId="{2B8CBB20-E581-47A0-9771-B594ADFF3E8F}" srcOrd="0" destOrd="0" presId="urn:microsoft.com/office/officeart/2008/layout/IncreasingCircleProcess"/>
    <dgm:cxn modelId="{8F7469F1-D0D6-4AC5-ACC0-5F715287673F}" srcId="{5F953C3F-0580-4BBE-B023-3EA0C8F14F0C}" destId="{5FE0B4D0-7284-4B9F-8ABB-3CFE288B3120}" srcOrd="0" destOrd="0" parTransId="{1BE7E1F7-2CF9-41BB-98FB-90FEB15CF658}" sibTransId="{89B5FE80-85E6-4C62-BBA1-8606508BAB4D}"/>
    <dgm:cxn modelId="{40F5F6EE-13EF-4365-B2F1-5F2AF721F03F}" type="presOf" srcId="{33E564F8-01A4-4B58-9A79-AF4188747125}" destId="{A39682EC-721C-47CC-BAAE-EC48E98FDAFB}" srcOrd="0" destOrd="0" presId="urn:microsoft.com/office/officeart/2008/layout/IncreasingCircleProcess"/>
    <dgm:cxn modelId="{FA500FF7-17FD-41ED-89E0-872F6C7A3B86}" srcId="{7E44FFB7-E6C7-4174-AE05-2B5DA2FA580F}" destId="{5EC88A3F-5550-42DC-BD50-BC128D1DA3A5}" srcOrd="0" destOrd="0" parTransId="{5AE578EC-9719-43B1-8A2F-DC808156126B}" sibTransId="{330E0D6F-2599-4127-918E-49CF9AD2DA17}"/>
    <dgm:cxn modelId="{4178AB0C-3C58-40F5-8BE5-0E2861783248}" type="presParOf" srcId="{FB97AA91-1D59-479B-81A2-4DD43F3195B1}" destId="{2469B336-6E15-42C7-A50F-99992C6BC3D8}" srcOrd="0" destOrd="0" presId="urn:microsoft.com/office/officeart/2008/layout/IncreasingCircleProcess"/>
    <dgm:cxn modelId="{904B3550-F402-4F5B-A012-DAAE8AC69208}" type="presParOf" srcId="{2469B336-6E15-42C7-A50F-99992C6BC3D8}" destId="{4D541B5A-C9BD-49B6-B293-C95BC5D44821}" srcOrd="0" destOrd="0" presId="urn:microsoft.com/office/officeart/2008/layout/IncreasingCircleProcess"/>
    <dgm:cxn modelId="{C6C66204-8A89-4AE5-B707-3F1A280D4B51}" type="presParOf" srcId="{2469B336-6E15-42C7-A50F-99992C6BC3D8}" destId="{148E67F1-AFBA-4F79-80FE-37092AF6E263}" srcOrd="1" destOrd="0" presId="urn:microsoft.com/office/officeart/2008/layout/IncreasingCircleProcess"/>
    <dgm:cxn modelId="{DA03BBE5-1429-4471-9101-CF6ABC73B42C}" type="presParOf" srcId="{2469B336-6E15-42C7-A50F-99992C6BC3D8}" destId="{D138EA44-6343-4CB3-AB71-576038AF2897}" srcOrd="2" destOrd="0" presId="urn:microsoft.com/office/officeart/2008/layout/IncreasingCircleProcess"/>
    <dgm:cxn modelId="{E8DDA78F-CF3F-4273-A8DE-48C7258CDE78}" type="presParOf" srcId="{2469B336-6E15-42C7-A50F-99992C6BC3D8}" destId="{4CA4B7C5-40DF-4208-BBD2-B34907080EC2}" srcOrd="3" destOrd="0" presId="urn:microsoft.com/office/officeart/2008/layout/IncreasingCircleProcess"/>
    <dgm:cxn modelId="{9D186EFA-76F9-4673-B56D-C91EAE004C19}" type="presParOf" srcId="{FB97AA91-1D59-479B-81A2-4DD43F3195B1}" destId="{3212F212-11E6-4B23-A63E-F9C2652D19C7}" srcOrd="1" destOrd="0" presId="urn:microsoft.com/office/officeart/2008/layout/IncreasingCircleProcess"/>
    <dgm:cxn modelId="{C1137848-4C32-4282-B3DB-2F92E2CAAA82}" type="presParOf" srcId="{FB97AA91-1D59-479B-81A2-4DD43F3195B1}" destId="{7214BA3E-C546-4EE7-A2FE-F2D3237B2C85}" srcOrd="2" destOrd="0" presId="urn:microsoft.com/office/officeart/2008/layout/IncreasingCircleProcess"/>
    <dgm:cxn modelId="{B82ABAE7-5B73-4032-801E-E74F6E682CB5}" type="presParOf" srcId="{7214BA3E-C546-4EE7-A2FE-F2D3237B2C85}" destId="{E717E8AD-7365-45E1-A0C1-24538E1CB780}" srcOrd="0" destOrd="0" presId="urn:microsoft.com/office/officeart/2008/layout/IncreasingCircleProcess"/>
    <dgm:cxn modelId="{76AE7A87-8BBD-4EFC-B0B8-DAF0C206F2CF}" type="presParOf" srcId="{7214BA3E-C546-4EE7-A2FE-F2D3237B2C85}" destId="{CC2573A0-097A-4C1D-BE14-D15B0024DB95}" srcOrd="1" destOrd="0" presId="urn:microsoft.com/office/officeart/2008/layout/IncreasingCircleProcess"/>
    <dgm:cxn modelId="{04A6820F-3526-43E7-9431-F00A0FBB9A19}" type="presParOf" srcId="{7214BA3E-C546-4EE7-A2FE-F2D3237B2C85}" destId="{2B8CBB20-E581-47A0-9771-B594ADFF3E8F}" srcOrd="2" destOrd="0" presId="urn:microsoft.com/office/officeart/2008/layout/IncreasingCircleProcess"/>
    <dgm:cxn modelId="{B1CED8BC-9A6D-413C-8F15-97C2004517A3}" type="presParOf" srcId="{7214BA3E-C546-4EE7-A2FE-F2D3237B2C85}" destId="{A39682EC-721C-47CC-BAAE-EC48E98FDAFB}" srcOrd="3" destOrd="0" presId="urn:microsoft.com/office/officeart/2008/layout/IncreasingCircleProcess"/>
    <dgm:cxn modelId="{B8688762-4467-4CD8-AC84-AF627DF30DD4}" type="presParOf" srcId="{FB97AA91-1D59-479B-81A2-4DD43F3195B1}" destId="{9BAC47FF-7411-49F4-A760-41B844D988B0}" srcOrd="3" destOrd="0" presId="urn:microsoft.com/office/officeart/2008/layout/IncreasingCircleProcess"/>
    <dgm:cxn modelId="{58D071D9-7843-465D-BF5B-7F13DF912255}" type="presParOf" srcId="{FB97AA91-1D59-479B-81A2-4DD43F3195B1}" destId="{1A975F1E-ECD7-4090-8D75-87DEAF149A87}" srcOrd="4" destOrd="0" presId="urn:microsoft.com/office/officeart/2008/layout/IncreasingCircleProcess"/>
    <dgm:cxn modelId="{CFFDEBD5-050C-4427-AA7E-7AB36E9D9DBC}" type="presParOf" srcId="{1A975F1E-ECD7-4090-8D75-87DEAF149A87}" destId="{EA68F7D8-2F1B-4F38-98E5-5A304EA0CD48}" srcOrd="0" destOrd="0" presId="urn:microsoft.com/office/officeart/2008/layout/IncreasingCircleProcess"/>
    <dgm:cxn modelId="{85ED89C0-5048-439E-9CF2-EBFC8EBE32A2}" type="presParOf" srcId="{1A975F1E-ECD7-4090-8D75-87DEAF149A87}" destId="{E4DC874A-33B2-468F-B832-F1D95627A991}" srcOrd="1" destOrd="0" presId="urn:microsoft.com/office/officeart/2008/layout/IncreasingCircleProcess"/>
    <dgm:cxn modelId="{E1593987-555E-43FF-A4AB-0C6105761B50}" type="presParOf" srcId="{1A975F1E-ECD7-4090-8D75-87DEAF149A87}" destId="{BB8E0704-0CAA-44AB-AEEE-6A1BAE2C7D50}" srcOrd="2" destOrd="0" presId="urn:microsoft.com/office/officeart/2008/layout/IncreasingCircleProcess"/>
    <dgm:cxn modelId="{AFD32F36-9325-4517-AD65-69561282BE9F}" type="presParOf" srcId="{1A975F1E-ECD7-4090-8D75-87DEAF149A87}" destId="{702E01D9-9530-4229-AD7F-250AD34D9233}"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98A8AB-8A96-4C86-BCBE-A380864785A3}" type="doc">
      <dgm:prSet loTypeId="urn:microsoft.com/office/officeart/2005/8/layout/equation2" loCatId="process" qsTypeId="urn:microsoft.com/office/officeart/2005/8/quickstyle/simple3" qsCatId="simple" csTypeId="urn:microsoft.com/office/officeart/2005/8/colors/colorful5" csCatId="colorful" phldr="1"/>
      <dgm:spPr/>
    </dgm:pt>
    <dgm:pt modelId="{65D85DF8-8F2B-4F6E-A38A-8ACD67B53551}">
      <dgm:prSet phldrT="[Text]"/>
      <dgm:spPr/>
      <dgm:t>
        <a:bodyPr/>
        <a:lstStyle/>
        <a:p>
          <a:r>
            <a:rPr lang="en-US" dirty="0" smtClean="0"/>
            <a:t>Precise Type</a:t>
          </a:r>
          <a:endParaRPr lang="en-US" dirty="0"/>
        </a:p>
      </dgm:t>
    </dgm:pt>
    <dgm:pt modelId="{DCDA5461-4970-45EB-A1C5-9AEC9BA0A8E2}" type="parTrans" cxnId="{60B4BBBB-E53E-43DD-8F32-293207B4E12F}">
      <dgm:prSet/>
      <dgm:spPr/>
      <dgm:t>
        <a:bodyPr/>
        <a:lstStyle/>
        <a:p>
          <a:endParaRPr lang="en-US"/>
        </a:p>
      </dgm:t>
    </dgm:pt>
    <dgm:pt modelId="{660D06F0-08CB-4664-B78A-0FD11A510260}" type="sibTrans" cxnId="{60B4BBBB-E53E-43DD-8F32-293207B4E12F}">
      <dgm:prSet/>
      <dgm:spPr/>
      <dgm:t>
        <a:bodyPr/>
        <a:lstStyle/>
        <a:p>
          <a:endParaRPr lang="en-US"/>
        </a:p>
      </dgm:t>
    </dgm:pt>
    <dgm:pt modelId="{C0B4417F-35BC-4EF6-9D4E-69F9F464D41A}">
      <dgm:prSet phldrT="[Text]"/>
      <dgm:spPr/>
      <dgm:t>
        <a:bodyPr/>
        <a:lstStyle/>
        <a:p>
          <a:r>
            <a:rPr lang="en-US" dirty="0" err="1" smtClean="0"/>
            <a:t>Inliner</a:t>
          </a:r>
          <a:endParaRPr lang="en-US" dirty="0"/>
        </a:p>
      </dgm:t>
    </dgm:pt>
    <dgm:pt modelId="{3B597BD1-2063-419A-8EEE-B5DEC9E741F6}" type="parTrans" cxnId="{55A63014-6B03-4908-A901-C34C57A12956}">
      <dgm:prSet/>
      <dgm:spPr/>
      <dgm:t>
        <a:bodyPr/>
        <a:lstStyle/>
        <a:p>
          <a:endParaRPr lang="en-US"/>
        </a:p>
      </dgm:t>
    </dgm:pt>
    <dgm:pt modelId="{A99A4105-6B7F-4F86-8666-8E6FFF84BEEE}" type="sibTrans" cxnId="{55A63014-6B03-4908-A901-C34C57A12956}">
      <dgm:prSet/>
      <dgm:spPr/>
      <dgm:t>
        <a:bodyPr/>
        <a:lstStyle/>
        <a:p>
          <a:endParaRPr lang="en-US"/>
        </a:p>
      </dgm:t>
    </dgm:pt>
    <dgm:pt modelId="{35F55943-2206-4DE1-9804-8F3041282997}">
      <dgm:prSet phldrT="[Text]" custT="1"/>
      <dgm:spPr/>
      <dgm:t>
        <a:bodyPr/>
        <a:lstStyle/>
        <a:p>
          <a:r>
            <a:rPr lang="en-US" sz="2800" dirty="0" smtClean="0"/>
            <a:t>No method call</a:t>
          </a:r>
          <a:endParaRPr lang="en-US" sz="2800" dirty="0"/>
        </a:p>
      </dgm:t>
    </dgm:pt>
    <dgm:pt modelId="{DF4466E6-D0A6-43D7-8F26-46535ECC9BC2}" type="parTrans" cxnId="{668945F2-E4BE-494E-91C3-9259277E5A43}">
      <dgm:prSet/>
      <dgm:spPr/>
      <dgm:t>
        <a:bodyPr/>
        <a:lstStyle/>
        <a:p>
          <a:endParaRPr lang="en-US"/>
        </a:p>
      </dgm:t>
    </dgm:pt>
    <dgm:pt modelId="{9AEE5FFB-7697-4B7C-A49E-E2296BE9BDAF}" type="sibTrans" cxnId="{668945F2-E4BE-494E-91C3-9259277E5A43}">
      <dgm:prSet/>
      <dgm:spPr/>
      <dgm:t>
        <a:bodyPr/>
        <a:lstStyle/>
        <a:p>
          <a:endParaRPr lang="en-US"/>
        </a:p>
      </dgm:t>
    </dgm:pt>
    <dgm:pt modelId="{7BF3FEA0-3816-425E-BD2F-7E90C207520C}" type="pres">
      <dgm:prSet presAssocID="{4198A8AB-8A96-4C86-BCBE-A380864785A3}" presName="Name0" presStyleCnt="0">
        <dgm:presLayoutVars>
          <dgm:dir/>
          <dgm:resizeHandles val="exact"/>
        </dgm:presLayoutVars>
      </dgm:prSet>
      <dgm:spPr/>
    </dgm:pt>
    <dgm:pt modelId="{CAE6D812-36A2-4E87-9811-A095D027CF12}" type="pres">
      <dgm:prSet presAssocID="{4198A8AB-8A96-4C86-BCBE-A380864785A3}" presName="vNodes" presStyleCnt="0"/>
      <dgm:spPr/>
    </dgm:pt>
    <dgm:pt modelId="{32AF9390-0131-4F1B-B91D-0DC77D8D95BC}" type="pres">
      <dgm:prSet presAssocID="{65D85DF8-8F2B-4F6E-A38A-8ACD67B53551}" presName="node" presStyleLbl="node1" presStyleIdx="0" presStyleCnt="3">
        <dgm:presLayoutVars>
          <dgm:bulletEnabled val="1"/>
        </dgm:presLayoutVars>
      </dgm:prSet>
      <dgm:spPr/>
      <dgm:t>
        <a:bodyPr/>
        <a:lstStyle/>
        <a:p>
          <a:endParaRPr lang="en-US"/>
        </a:p>
      </dgm:t>
    </dgm:pt>
    <dgm:pt modelId="{AC34B926-CE50-443A-A0CD-29888488AF5E}" type="pres">
      <dgm:prSet presAssocID="{660D06F0-08CB-4664-B78A-0FD11A510260}" presName="spacerT" presStyleCnt="0"/>
      <dgm:spPr/>
    </dgm:pt>
    <dgm:pt modelId="{01D26D86-4563-49CD-8AFB-8D6B9D445F7C}" type="pres">
      <dgm:prSet presAssocID="{660D06F0-08CB-4664-B78A-0FD11A510260}" presName="sibTrans" presStyleLbl="sibTrans2D1" presStyleIdx="0" presStyleCnt="2"/>
      <dgm:spPr/>
      <dgm:t>
        <a:bodyPr/>
        <a:lstStyle/>
        <a:p>
          <a:endParaRPr lang="en-US"/>
        </a:p>
      </dgm:t>
    </dgm:pt>
    <dgm:pt modelId="{468298C9-3B2E-48C4-95A5-B3D58F03281D}" type="pres">
      <dgm:prSet presAssocID="{660D06F0-08CB-4664-B78A-0FD11A510260}" presName="spacerB" presStyleCnt="0"/>
      <dgm:spPr/>
    </dgm:pt>
    <dgm:pt modelId="{53E3117B-0EF8-4D8D-B27D-95D9D0623737}" type="pres">
      <dgm:prSet presAssocID="{C0B4417F-35BC-4EF6-9D4E-69F9F464D41A}" presName="node" presStyleLbl="node1" presStyleIdx="1" presStyleCnt="3">
        <dgm:presLayoutVars>
          <dgm:bulletEnabled val="1"/>
        </dgm:presLayoutVars>
      </dgm:prSet>
      <dgm:spPr/>
      <dgm:t>
        <a:bodyPr/>
        <a:lstStyle/>
        <a:p>
          <a:endParaRPr lang="en-US"/>
        </a:p>
      </dgm:t>
    </dgm:pt>
    <dgm:pt modelId="{BA3DCBC9-E531-4DB1-AAC2-3A1234671674}" type="pres">
      <dgm:prSet presAssocID="{4198A8AB-8A96-4C86-BCBE-A380864785A3}" presName="sibTransLast" presStyleLbl="sibTrans2D1" presStyleIdx="1" presStyleCnt="2"/>
      <dgm:spPr/>
      <dgm:t>
        <a:bodyPr/>
        <a:lstStyle/>
        <a:p>
          <a:endParaRPr lang="en-US"/>
        </a:p>
      </dgm:t>
    </dgm:pt>
    <dgm:pt modelId="{D18CCFC6-658F-423D-BD17-97590034599B}" type="pres">
      <dgm:prSet presAssocID="{4198A8AB-8A96-4C86-BCBE-A380864785A3}" presName="connectorText" presStyleLbl="sibTrans2D1" presStyleIdx="1" presStyleCnt="2"/>
      <dgm:spPr/>
      <dgm:t>
        <a:bodyPr/>
        <a:lstStyle/>
        <a:p>
          <a:endParaRPr lang="en-US"/>
        </a:p>
      </dgm:t>
    </dgm:pt>
    <dgm:pt modelId="{3C515619-EB05-4B58-BC2F-D748C087F080}" type="pres">
      <dgm:prSet presAssocID="{4198A8AB-8A96-4C86-BCBE-A380864785A3}" presName="lastNode" presStyleLbl="node1" presStyleIdx="2" presStyleCnt="3">
        <dgm:presLayoutVars>
          <dgm:bulletEnabled val="1"/>
        </dgm:presLayoutVars>
      </dgm:prSet>
      <dgm:spPr/>
      <dgm:t>
        <a:bodyPr/>
        <a:lstStyle/>
        <a:p>
          <a:endParaRPr lang="en-US"/>
        </a:p>
      </dgm:t>
    </dgm:pt>
  </dgm:ptLst>
  <dgm:cxnLst>
    <dgm:cxn modelId="{150E953E-34E2-4A52-868A-C1F9727CA0B8}" type="presOf" srcId="{A99A4105-6B7F-4F86-8666-8E6FFF84BEEE}" destId="{BA3DCBC9-E531-4DB1-AAC2-3A1234671674}" srcOrd="0" destOrd="0" presId="urn:microsoft.com/office/officeart/2005/8/layout/equation2"/>
    <dgm:cxn modelId="{55A63014-6B03-4908-A901-C34C57A12956}" srcId="{4198A8AB-8A96-4C86-BCBE-A380864785A3}" destId="{C0B4417F-35BC-4EF6-9D4E-69F9F464D41A}" srcOrd="1" destOrd="0" parTransId="{3B597BD1-2063-419A-8EEE-B5DEC9E741F6}" sibTransId="{A99A4105-6B7F-4F86-8666-8E6FFF84BEEE}"/>
    <dgm:cxn modelId="{B2D19A6F-ADB0-4391-83C8-C4DFE588B76F}" type="presOf" srcId="{660D06F0-08CB-4664-B78A-0FD11A510260}" destId="{01D26D86-4563-49CD-8AFB-8D6B9D445F7C}" srcOrd="0" destOrd="0" presId="urn:microsoft.com/office/officeart/2005/8/layout/equation2"/>
    <dgm:cxn modelId="{F426B377-0404-4738-AD4D-E76796599625}" type="presOf" srcId="{A99A4105-6B7F-4F86-8666-8E6FFF84BEEE}" destId="{D18CCFC6-658F-423D-BD17-97590034599B}" srcOrd="1" destOrd="0" presId="urn:microsoft.com/office/officeart/2005/8/layout/equation2"/>
    <dgm:cxn modelId="{01019C69-1F10-418A-8F73-4A310C893044}" type="presOf" srcId="{C0B4417F-35BC-4EF6-9D4E-69F9F464D41A}" destId="{53E3117B-0EF8-4D8D-B27D-95D9D0623737}" srcOrd="0" destOrd="0" presId="urn:microsoft.com/office/officeart/2005/8/layout/equation2"/>
    <dgm:cxn modelId="{60B4BBBB-E53E-43DD-8F32-293207B4E12F}" srcId="{4198A8AB-8A96-4C86-BCBE-A380864785A3}" destId="{65D85DF8-8F2B-4F6E-A38A-8ACD67B53551}" srcOrd="0" destOrd="0" parTransId="{DCDA5461-4970-45EB-A1C5-9AEC9BA0A8E2}" sibTransId="{660D06F0-08CB-4664-B78A-0FD11A510260}"/>
    <dgm:cxn modelId="{34483E29-B08D-400E-BE4A-59D93FB1616E}" type="presOf" srcId="{35F55943-2206-4DE1-9804-8F3041282997}" destId="{3C515619-EB05-4B58-BC2F-D748C087F080}" srcOrd="0" destOrd="0" presId="urn:microsoft.com/office/officeart/2005/8/layout/equation2"/>
    <dgm:cxn modelId="{BD59A55A-5C48-4746-923C-CABC6F47F6F3}" type="presOf" srcId="{4198A8AB-8A96-4C86-BCBE-A380864785A3}" destId="{7BF3FEA0-3816-425E-BD2F-7E90C207520C}" srcOrd="0" destOrd="0" presId="urn:microsoft.com/office/officeart/2005/8/layout/equation2"/>
    <dgm:cxn modelId="{6DCBF9DD-D9FE-4C77-B095-F205871EEAA9}" type="presOf" srcId="{65D85DF8-8F2B-4F6E-A38A-8ACD67B53551}" destId="{32AF9390-0131-4F1B-B91D-0DC77D8D95BC}" srcOrd="0" destOrd="0" presId="urn:microsoft.com/office/officeart/2005/8/layout/equation2"/>
    <dgm:cxn modelId="{668945F2-E4BE-494E-91C3-9259277E5A43}" srcId="{4198A8AB-8A96-4C86-BCBE-A380864785A3}" destId="{35F55943-2206-4DE1-9804-8F3041282997}" srcOrd="2" destOrd="0" parTransId="{DF4466E6-D0A6-43D7-8F26-46535ECC9BC2}" sibTransId="{9AEE5FFB-7697-4B7C-A49E-E2296BE9BDAF}"/>
    <dgm:cxn modelId="{2EA595AD-C1D1-4E93-B2AD-9184C6BB4B97}" type="presParOf" srcId="{7BF3FEA0-3816-425E-BD2F-7E90C207520C}" destId="{CAE6D812-36A2-4E87-9811-A095D027CF12}" srcOrd="0" destOrd="0" presId="urn:microsoft.com/office/officeart/2005/8/layout/equation2"/>
    <dgm:cxn modelId="{6E1A5ECB-2131-46E9-9528-E7B64791140C}" type="presParOf" srcId="{CAE6D812-36A2-4E87-9811-A095D027CF12}" destId="{32AF9390-0131-4F1B-B91D-0DC77D8D95BC}" srcOrd="0" destOrd="0" presId="urn:microsoft.com/office/officeart/2005/8/layout/equation2"/>
    <dgm:cxn modelId="{622E977E-7139-4EBF-8DEC-0E2D0E37F0DC}" type="presParOf" srcId="{CAE6D812-36A2-4E87-9811-A095D027CF12}" destId="{AC34B926-CE50-443A-A0CD-29888488AF5E}" srcOrd="1" destOrd="0" presId="urn:microsoft.com/office/officeart/2005/8/layout/equation2"/>
    <dgm:cxn modelId="{1D15679C-7BC1-43EB-A504-993AE4573CC2}" type="presParOf" srcId="{CAE6D812-36A2-4E87-9811-A095D027CF12}" destId="{01D26D86-4563-49CD-8AFB-8D6B9D445F7C}" srcOrd="2" destOrd="0" presId="urn:microsoft.com/office/officeart/2005/8/layout/equation2"/>
    <dgm:cxn modelId="{0C5E3925-7EA1-4061-8126-3A91F6CDC149}" type="presParOf" srcId="{CAE6D812-36A2-4E87-9811-A095D027CF12}" destId="{468298C9-3B2E-48C4-95A5-B3D58F03281D}" srcOrd="3" destOrd="0" presId="urn:microsoft.com/office/officeart/2005/8/layout/equation2"/>
    <dgm:cxn modelId="{6704B0B9-5A33-43A8-913B-92F7B4F1A447}" type="presParOf" srcId="{CAE6D812-36A2-4E87-9811-A095D027CF12}" destId="{53E3117B-0EF8-4D8D-B27D-95D9D0623737}" srcOrd="4" destOrd="0" presId="urn:microsoft.com/office/officeart/2005/8/layout/equation2"/>
    <dgm:cxn modelId="{A810C745-DC20-42E0-9651-C46F3ABD9513}" type="presParOf" srcId="{7BF3FEA0-3816-425E-BD2F-7E90C207520C}" destId="{BA3DCBC9-E531-4DB1-AAC2-3A1234671674}" srcOrd="1" destOrd="0" presId="urn:microsoft.com/office/officeart/2005/8/layout/equation2"/>
    <dgm:cxn modelId="{EF53CC7C-71BB-4077-9682-870FF546D0CD}" type="presParOf" srcId="{BA3DCBC9-E531-4DB1-AAC2-3A1234671674}" destId="{D18CCFC6-658F-423D-BD17-97590034599B}" srcOrd="0" destOrd="0" presId="urn:microsoft.com/office/officeart/2005/8/layout/equation2"/>
    <dgm:cxn modelId="{3C0DCD6B-58B5-4A23-B8E9-124F452045F0}" type="presParOf" srcId="{7BF3FEA0-3816-425E-BD2F-7E90C207520C}" destId="{3C515619-EB05-4B58-BC2F-D748C087F08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FCB1E1D-3513-4434-9DC2-1DA57CE1D0B7}" type="doc">
      <dgm:prSet loTypeId="urn:microsoft.com/office/officeart/2005/8/layout/process1" loCatId="process" qsTypeId="urn:microsoft.com/office/officeart/2005/8/quickstyle/simple3" qsCatId="simple" csTypeId="urn:microsoft.com/office/officeart/2005/8/colors/colorful3" csCatId="colorful" phldr="1"/>
      <dgm:spPr/>
      <dgm:t>
        <a:bodyPr/>
        <a:lstStyle/>
        <a:p>
          <a:endParaRPr lang="en-US"/>
        </a:p>
      </dgm:t>
    </dgm:pt>
    <dgm:pt modelId="{C4C24470-51A4-4113-9D70-475124F0144D}">
      <dgm:prSet phldrT="[Text]"/>
      <dgm:spPr/>
      <dgm:t>
        <a:bodyPr/>
        <a:lstStyle/>
        <a:p>
          <a:r>
            <a:rPr lang="en-US" dirty="0" err="1" smtClean="0"/>
            <a:t>Inliner</a:t>
          </a:r>
          <a:r>
            <a:rPr lang="en-US" dirty="0" smtClean="0"/>
            <a:t> Pass</a:t>
          </a:r>
          <a:endParaRPr lang="en-US" dirty="0"/>
        </a:p>
      </dgm:t>
    </dgm:pt>
    <dgm:pt modelId="{360D7236-F05D-4634-AECC-7ABC2713CFD7}" type="parTrans" cxnId="{1C695397-CE62-4539-8470-18DA73D46EE2}">
      <dgm:prSet/>
      <dgm:spPr/>
      <dgm:t>
        <a:bodyPr/>
        <a:lstStyle/>
        <a:p>
          <a:endParaRPr lang="en-US"/>
        </a:p>
      </dgm:t>
    </dgm:pt>
    <dgm:pt modelId="{8A42AA10-53B2-4DCA-8B5E-A25A4AC972CC}" type="sibTrans" cxnId="{1C695397-CE62-4539-8470-18DA73D46EE2}">
      <dgm:prSet/>
      <dgm:spPr/>
      <dgm:t>
        <a:bodyPr/>
        <a:lstStyle/>
        <a:p>
          <a:endParaRPr lang="en-US"/>
        </a:p>
      </dgm:t>
    </dgm:pt>
    <dgm:pt modelId="{840C5AC9-EDFF-440A-B00E-764F49C73B5C}">
      <dgm:prSet phldrT="[Text]"/>
      <dgm:spPr/>
      <dgm:t>
        <a:bodyPr/>
        <a:lstStyle/>
        <a:p>
          <a:r>
            <a:rPr lang="en-US" dirty="0" smtClean="0"/>
            <a:t>Find all of the method calls.</a:t>
          </a:r>
          <a:endParaRPr lang="en-US" dirty="0"/>
        </a:p>
      </dgm:t>
    </dgm:pt>
    <dgm:pt modelId="{D0D728F5-FF91-4C5E-AAFA-9CE048DCD179}" type="parTrans" cxnId="{3874BD15-E7FB-4613-A453-A0B122628809}">
      <dgm:prSet/>
      <dgm:spPr/>
      <dgm:t>
        <a:bodyPr/>
        <a:lstStyle/>
        <a:p>
          <a:endParaRPr lang="en-US"/>
        </a:p>
      </dgm:t>
    </dgm:pt>
    <dgm:pt modelId="{C7875FFB-4CAD-48A4-8301-8A6025F64F57}" type="sibTrans" cxnId="{3874BD15-E7FB-4613-A453-A0B122628809}">
      <dgm:prSet/>
      <dgm:spPr/>
      <dgm:t>
        <a:bodyPr/>
        <a:lstStyle/>
        <a:p>
          <a:endParaRPr lang="en-US"/>
        </a:p>
      </dgm:t>
    </dgm:pt>
    <dgm:pt modelId="{E7864779-C2AC-4E20-9288-46CB0BE10F1A}">
      <dgm:prSet phldrT="[Text]"/>
      <dgm:spPr/>
      <dgm:t>
        <a:bodyPr/>
        <a:lstStyle/>
        <a:p>
          <a:r>
            <a:rPr lang="en-US" dirty="0" smtClean="0"/>
            <a:t>Is call target known?</a:t>
          </a:r>
          <a:endParaRPr lang="en-US" dirty="0"/>
        </a:p>
      </dgm:t>
    </dgm:pt>
    <dgm:pt modelId="{22E76415-DCC0-49D8-BB68-4913CED25C14}" type="parTrans" cxnId="{854F7E37-7B46-42E0-A3F4-780435699C65}">
      <dgm:prSet/>
      <dgm:spPr/>
      <dgm:t>
        <a:bodyPr/>
        <a:lstStyle/>
        <a:p>
          <a:endParaRPr lang="en-US"/>
        </a:p>
      </dgm:t>
    </dgm:pt>
    <dgm:pt modelId="{79A3B03A-BDAD-48A7-A67B-9D06AA723499}" type="sibTrans" cxnId="{854F7E37-7B46-42E0-A3F4-780435699C65}">
      <dgm:prSet/>
      <dgm:spPr/>
      <dgm:t>
        <a:bodyPr/>
        <a:lstStyle/>
        <a:p>
          <a:endParaRPr lang="en-US"/>
        </a:p>
      </dgm:t>
    </dgm:pt>
    <dgm:pt modelId="{D279B314-0D44-4338-A209-F8494745EEFA}">
      <dgm:prSet phldrT="[Text]"/>
      <dgm:spPr/>
      <dgm:t>
        <a:bodyPr/>
        <a:lstStyle/>
        <a:p>
          <a:r>
            <a:rPr lang="en-US" dirty="0" smtClean="0"/>
            <a:t>Yes if method cannot be overridden:</a:t>
          </a:r>
          <a:endParaRPr lang="en-US" dirty="0"/>
        </a:p>
      </dgm:t>
    </dgm:pt>
    <dgm:pt modelId="{AFF2F72D-E9D4-42ED-B0F7-82361BECC426}" type="parTrans" cxnId="{908043C2-DA51-4CF6-9E2F-C3ACC988AB37}">
      <dgm:prSet/>
      <dgm:spPr/>
      <dgm:t>
        <a:bodyPr/>
        <a:lstStyle/>
        <a:p>
          <a:endParaRPr lang="en-US"/>
        </a:p>
      </dgm:t>
    </dgm:pt>
    <dgm:pt modelId="{F8181A13-976B-4E8E-AB71-C56D8535035C}" type="sibTrans" cxnId="{908043C2-DA51-4CF6-9E2F-C3ACC988AB37}">
      <dgm:prSet/>
      <dgm:spPr/>
      <dgm:t>
        <a:bodyPr/>
        <a:lstStyle/>
        <a:p>
          <a:endParaRPr lang="en-US"/>
        </a:p>
      </dgm:t>
    </dgm:pt>
    <dgm:pt modelId="{632CEC7B-F25D-40A5-BA90-E685187C04A4}">
      <dgm:prSet phldrT="[Text]"/>
      <dgm:spPr/>
      <dgm:t>
        <a:bodyPr/>
        <a:lstStyle/>
        <a:p>
          <a:r>
            <a:rPr lang="en-US" dirty="0" err="1" smtClean="0"/>
            <a:t>Inliner</a:t>
          </a:r>
          <a:r>
            <a:rPr lang="en-US" dirty="0" smtClean="0"/>
            <a:t> Pass</a:t>
          </a:r>
          <a:endParaRPr lang="en-US" dirty="0"/>
        </a:p>
      </dgm:t>
    </dgm:pt>
    <dgm:pt modelId="{C389EB94-4B72-453C-90AE-6469529ED21D}" type="parTrans" cxnId="{0A68DE91-817D-4783-843E-B461F66EE087}">
      <dgm:prSet/>
      <dgm:spPr/>
      <dgm:t>
        <a:bodyPr/>
        <a:lstStyle/>
        <a:p>
          <a:endParaRPr lang="en-US"/>
        </a:p>
      </dgm:t>
    </dgm:pt>
    <dgm:pt modelId="{69C9C88C-61BB-46A4-A160-3F4AB654FF8D}" type="sibTrans" cxnId="{0A68DE91-817D-4783-843E-B461F66EE087}">
      <dgm:prSet/>
      <dgm:spPr/>
      <dgm:t>
        <a:bodyPr/>
        <a:lstStyle/>
        <a:p>
          <a:endParaRPr lang="en-US"/>
        </a:p>
      </dgm:t>
    </dgm:pt>
    <dgm:pt modelId="{8553574D-C8D0-4770-9FF7-B33483CE2A18}">
      <dgm:prSet phldrT="[Text]"/>
      <dgm:spPr/>
      <dgm:t>
        <a:bodyPr/>
        <a:lstStyle/>
        <a:p>
          <a:r>
            <a:rPr lang="en-US" dirty="0" smtClean="0"/>
            <a:t>Integrate </a:t>
          </a:r>
          <a:r>
            <a:rPr lang="en-US" dirty="0" err="1" smtClean="0"/>
            <a:t>callee</a:t>
          </a:r>
          <a:r>
            <a:rPr lang="en-US" dirty="0" smtClean="0"/>
            <a:t> code into caller.</a:t>
          </a:r>
          <a:endParaRPr lang="en-US" dirty="0"/>
        </a:p>
      </dgm:t>
    </dgm:pt>
    <dgm:pt modelId="{CE9B971C-5363-46EF-9B28-953B309F618A}" type="parTrans" cxnId="{BBB9538F-AAE4-4958-B8E1-1F72805B813C}">
      <dgm:prSet/>
      <dgm:spPr/>
      <dgm:t>
        <a:bodyPr/>
        <a:lstStyle/>
        <a:p>
          <a:endParaRPr lang="en-US"/>
        </a:p>
      </dgm:t>
    </dgm:pt>
    <dgm:pt modelId="{4ECAD218-E204-4074-AC89-AA25CB43D3C0}" type="sibTrans" cxnId="{BBB9538F-AAE4-4958-B8E1-1F72805B813C}">
      <dgm:prSet/>
      <dgm:spPr/>
      <dgm:t>
        <a:bodyPr/>
        <a:lstStyle/>
        <a:p>
          <a:endParaRPr lang="en-US"/>
        </a:p>
      </dgm:t>
    </dgm:pt>
    <dgm:pt modelId="{236C1FEF-BE68-4330-A08E-2033A652182E}">
      <dgm:prSet phldrT="[Text]"/>
      <dgm:spPr/>
      <dgm:t>
        <a:bodyPr/>
        <a:lstStyle/>
        <a:p>
          <a:r>
            <a:rPr lang="en-US" dirty="0" smtClean="0"/>
            <a:t>Class is final</a:t>
          </a:r>
          <a:endParaRPr lang="en-US" dirty="0"/>
        </a:p>
      </dgm:t>
    </dgm:pt>
    <dgm:pt modelId="{C729D6C8-9BC9-4278-A51A-488080712E52}" type="parTrans" cxnId="{92A05945-CB0C-4765-8DD0-E65A64D36299}">
      <dgm:prSet/>
      <dgm:spPr/>
      <dgm:t>
        <a:bodyPr/>
        <a:lstStyle/>
        <a:p>
          <a:endParaRPr lang="en-US"/>
        </a:p>
      </dgm:t>
    </dgm:pt>
    <dgm:pt modelId="{E3B07963-0B55-4B6C-AD60-39E56A64179F}" type="sibTrans" cxnId="{92A05945-CB0C-4765-8DD0-E65A64D36299}">
      <dgm:prSet/>
      <dgm:spPr/>
      <dgm:t>
        <a:bodyPr/>
        <a:lstStyle/>
        <a:p>
          <a:endParaRPr lang="en-US"/>
        </a:p>
      </dgm:t>
    </dgm:pt>
    <dgm:pt modelId="{6086BF41-EA76-4D15-B10E-420333909727}">
      <dgm:prSet phldrT="[Text]"/>
      <dgm:spPr/>
      <dgm:t>
        <a:bodyPr/>
        <a:lstStyle/>
        <a:p>
          <a:r>
            <a:rPr lang="en-US" dirty="0" smtClean="0"/>
            <a:t>Method is final</a:t>
          </a:r>
          <a:endParaRPr lang="en-US" dirty="0"/>
        </a:p>
      </dgm:t>
    </dgm:pt>
    <dgm:pt modelId="{C3377A24-EDAD-4371-9BD7-D50CD9236320}" type="parTrans" cxnId="{7B2AE423-8E4B-45C0-937E-2EFB598AB217}">
      <dgm:prSet/>
      <dgm:spPr/>
      <dgm:t>
        <a:bodyPr/>
        <a:lstStyle/>
        <a:p>
          <a:endParaRPr lang="en-US"/>
        </a:p>
      </dgm:t>
    </dgm:pt>
    <dgm:pt modelId="{BBD274BA-F7C9-4816-AB85-6C27746AEEAD}" type="sibTrans" cxnId="{7B2AE423-8E4B-45C0-937E-2EFB598AB217}">
      <dgm:prSet/>
      <dgm:spPr/>
      <dgm:t>
        <a:bodyPr/>
        <a:lstStyle/>
        <a:p>
          <a:endParaRPr lang="en-US"/>
        </a:p>
      </dgm:t>
    </dgm:pt>
    <dgm:pt modelId="{5AC5FDE8-D69C-41EF-8026-4CA5C760EF0B}">
      <dgm:prSet phldrT="[Text]"/>
      <dgm:spPr/>
      <dgm:t>
        <a:bodyPr/>
        <a:lstStyle/>
        <a:p>
          <a:r>
            <a:rPr lang="en-US" dirty="0" smtClean="0"/>
            <a:t>Yes if method is private.</a:t>
          </a:r>
          <a:endParaRPr lang="en-US" dirty="0"/>
        </a:p>
      </dgm:t>
    </dgm:pt>
    <dgm:pt modelId="{F4151A2D-CAC8-4700-BC72-F4E6BD90D7AE}" type="parTrans" cxnId="{3DB0564F-2A80-4E9B-9312-BDE6C95E5C82}">
      <dgm:prSet/>
      <dgm:spPr/>
      <dgm:t>
        <a:bodyPr/>
        <a:lstStyle/>
        <a:p>
          <a:endParaRPr lang="en-US"/>
        </a:p>
      </dgm:t>
    </dgm:pt>
    <dgm:pt modelId="{CAD67251-CC9E-4902-BFFE-D6DCB46A8F55}" type="sibTrans" cxnId="{3DB0564F-2A80-4E9B-9312-BDE6C95E5C82}">
      <dgm:prSet/>
      <dgm:spPr/>
      <dgm:t>
        <a:bodyPr/>
        <a:lstStyle/>
        <a:p>
          <a:endParaRPr lang="en-US"/>
        </a:p>
      </dgm:t>
    </dgm:pt>
    <dgm:pt modelId="{62260A19-B62E-4C13-AADA-039DE7C2D398}" type="pres">
      <dgm:prSet presAssocID="{7FCB1E1D-3513-4434-9DC2-1DA57CE1D0B7}" presName="Name0" presStyleCnt="0">
        <dgm:presLayoutVars>
          <dgm:dir/>
          <dgm:resizeHandles val="exact"/>
        </dgm:presLayoutVars>
      </dgm:prSet>
      <dgm:spPr/>
      <dgm:t>
        <a:bodyPr/>
        <a:lstStyle/>
        <a:p>
          <a:endParaRPr lang="en-US"/>
        </a:p>
      </dgm:t>
    </dgm:pt>
    <dgm:pt modelId="{4DF2BBF3-53CB-40C7-B4E3-C66E8B9E4ECE}" type="pres">
      <dgm:prSet presAssocID="{C4C24470-51A4-4113-9D70-475124F0144D}" presName="node" presStyleLbl="node1" presStyleIdx="0" presStyleCnt="3">
        <dgm:presLayoutVars>
          <dgm:bulletEnabled val="1"/>
        </dgm:presLayoutVars>
      </dgm:prSet>
      <dgm:spPr/>
      <dgm:t>
        <a:bodyPr/>
        <a:lstStyle/>
        <a:p>
          <a:endParaRPr lang="en-US"/>
        </a:p>
      </dgm:t>
    </dgm:pt>
    <dgm:pt modelId="{48868DD5-955A-426B-850F-58521FF87C35}" type="pres">
      <dgm:prSet presAssocID="{8A42AA10-53B2-4DCA-8B5E-A25A4AC972CC}" presName="sibTrans" presStyleLbl="sibTrans2D1" presStyleIdx="0" presStyleCnt="2"/>
      <dgm:spPr/>
      <dgm:t>
        <a:bodyPr/>
        <a:lstStyle/>
        <a:p>
          <a:endParaRPr lang="en-US"/>
        </a:p>
      </dgm:t>
    </dgm:pt>
    <dgm:pt modelId="{792A7E7E-D261-4D85-94EC-1C8212040425}" type="pres">
      <dgm:prSet presAssocID="{8A42AA10-53B2-4DCA-8B5E-A25A4AC972CC}" presName="connectorText" presStyleLbl="sibTrans2D1" presStyleIdx="0" presStyleCnt="2"/>
      <dgm:spPr/>
      <dgm:t>
        <a:bodyPr/>
        <a:lstStyle/>
        <a:p>
          <a:endParaRPr lang="en-US"/>
        </a:p>
      </dgm:t>
    </dgm:pt>
    <dgm:pt modelId="{80042C39-5BC2-42DC-81C4-1DD8989D1A3D}" type="pres">
      <dgm:prSet presAssocID="{E7864779-C2AC-4E20-9288-46CB0BE10F1A}" presName="node" presStyleLbl="node1" presStyleIdx="1" presStyleCnt="3">
        <dgm:presLayoutVars>
          <dgm:bulletEnabled val="1"/>
        </dgm:presLayoutVars>
      </dgm:prSet>
      <dgm:spPr/>
      <dgm:t>
        <a:bodyPr/>
        <a:lstStyle/>
        <a:p>
          <a:endParaRPr lang="en-US"/>
        </a:p>
      </dgm:t>
    </dgm:pt>
    <dgm:pt modelId="{6EA1A205-1296-491E-98F3-4D6D90745F40}" type="pres">
      <dgm:prSet presAssocID="{79A3B03A-BDAD-48A7-A67B-9D06AA723499}" presName="sibTrans" presStyleLbl="sibTrans2D1" presStyleIdx="1" presStyleCnt="2"/>
      <dgm:spPr/>
      <dgm:t>
        <a:bodyPr/>
        <a:lstStyle/>
        <a:p>
          <a:endParaRPr lang="en-US"/>
        </a:p>
      </dgm:t>
    </dgm:pt>
    <dgm:pt modelId="{963DEDA3-98A2-4551-8204-C90E21763B51}" type="pres">
      <dgm:prSet presAssocID="{79A3B03A-BDAD-48A7-A67B-9D06AA723499}" presName="connectorText" presStyleLbl="sibTrans2D1" presStyleIdx="1" presStyleCnt="2"/>
      <dgm:spPr/>
      <dgm:t>
        <a:bodyPr/>
        <a:lstStyle/>
        <a:p>
          <a:endParaRPr lang="en-US"/>
        </a:p>
      </dgm:t>
    </dgm:pt>
    <dgm:pt modelId="{C3D288C9-6B63-4343-A551-4E6D0E71173E}" type="pres">
      <dgm:prSet presAssocID="{632CEC7B-F25D-40A5-BA90-E685187C04A4}" presName="node" presStyleLbl="node1" presStyleIdx="2" presStyleCnt="3">
        <dgm:presLayoutVars>
          <dgm:bulletEnabled val="1"/>
        </dgm:presLayoutVars>
      </dgm:prSet>
      <dgm:spPr/>
      <dgm:t>
        <a:bodyPr/>
        <a:lstStyle/>
        <a:p>
          <a:endParaRPr lang="en-US"/>
        </a:p>
      </dgm:t>
    </dgm:pt>
  </dgm:ptLst>
  <dgm:cxnLst>
    <dgm:cxn modelId="{854F7E37-7B46-42E0-A3F4-780435699C65}" srcId="{7FCB1E1D-3513-4434-9DC2-1DA57CE1D0B7}" destId="{E7864779-C2AC-4E20-9288-46CB0BE10F1A}" srcOrd="1" destOrd="0" parTransId="{22E76415-DCC0-49D8-BB68-4913CED25C14}" sibTransId="{79A3B03A-BDAD-48A7-A67B-9D06AA723499}"/>
    <dgm:cxn modelId="{1C695397-CE62-4539-8470-18DA73D46EE2}" srcId="{7FCB1E1D-3513-4434-9DC2-1DA57CE1D0B7}" destId="{C4C24470-51A4-4113-9D70-475124F0144D}" srcOrd="0" destOrd="0" parTransId="{360D7236-F05D-4634-AECC-7ABC2713CFD7}" sibTransId="{8A42AA10-53B2-4DCA-8B5E-A25A4AC972CC}"/>
    <dgm:cxn modelId="{E1669D8F-6EB9-445B-937C-F7223A856190}" type="presOf" srcId="{8A42AA10-53B2-4DCA-8B5E-A25A4AC972CC}" destId="{792A7E7E-D261-4D85-94EC-1C8212040425}" srcOrd="1" destOrd="0" presId="urn:microsoft.com/office/officeart/2005/8/layout/process1"/>
    <dgm:cxn modelId="{F66A94D1-2608-43B7-8F95-454823751521}" type="presOf" srcId="{C4C24470-51A4-4113-9D70-475124F0144D}" destId="{4DF2BBF3-53CB-40C7-B4E3-C66E8B9E4ECE}" srcOrd="0" destOrd="0" presId="urn:microsoft.com/office/officeart/2005/8/layout/process1"/>
    <dgm:cxn modelId="{BBB9538F-AAE4-4958-B8E1-1F72805B813C}" srcId="{632CEC7B-F25D-40A5-BA90-E685187C04A4}" destId="{8553574D-C8D0-4770-9FF7-B33483CE2A18}" srcOrd="0" destOrd="0" parTransId="{CE9B971C-5363-46EF-9B28-953B309F618A}" sibTransId="{4ECAD218-E204-4074-AC89-AA25CB43D3C0}"/>
    <dgm:cxn modelId="{A3B3C5DB-050A-4827-BF34-617066EBB659}" type="presOf" srcId="{D279B314-0D44-4338-A209-F8494745EEFA}" destId="{80042C39-5BC2-42DC-81C4-1DD8989D1A3D}" srcOrd="0" destOrd="2" presId="urn:microsoft.com/office/officeart/2005/8/layout/process1"/>
    <dgm:cxn modelId="{908043C2-DA51-4CF6-9E2F-C3ACC988AB37}" srcId="{E7864779-C2AC-4E20-9288-46CB0BE10F1A}" destId="{D279B314-0D44-4338-A209-F8494745EEFA}" srcOrd="1" destOrd="0" parTransId="{AFF2F72D-E9D4-42ED-B0F7-82361BECC426}" sibTransId="{F8181A13-976B-4E8E-AB71-C56D8535035C}"/>
    <dgm:cxn modelId="{7B2AE423-8E4B-45C0-937E-2EFB598AB217}" srcId="{D279B314-0D44-4338-A209-F8494745EEFA}" destId="{6086BF41-EA76-4D15-B10E-420333909727}" srcOrd="1" destOrd="0" parTransId="{C3377A24-EDAD-4371-9BD7-D50CD9236320}" sibTransId="{BBD274BA-F7C9-4816-AB85-6C27746AEEAD}"/>
    <dgm:cxn modelId="{3874BD15-E7FB-4613-A453-A0B122628809}" srcId="{C4C24470-51A4-4113-9D70-475124F0144D}" destId="{840C5AC9-EDFF-440A-B00E-764F49C73B5C}" srcOrd="0" destOrd="0" parTransId="{D0D728F5-FF91-4C5E-AAFA-9CE048DCD179}" sibTransId="{C7875FFB-4CAD-48A4-8301-8A6025F64F57}"/>
    <dgm:cxn modelId="{0A68DE91-817D-4783-843E-B461F66EE087}" srcId="{7FCB1E1D-3513-4434-9DC2-1DA57CE1D0B7}" destId="{632CEC7B-F25D-40A5-BA90-E685187C04A4}" srcOrd="2" destOrd="0" parTransId="{C389EB94-4B72-453C-90AE-6469529ED21D}" sibTransId="{69C9C88C-61BB-46A4-A160-3F4AB654FF8D}"/>
    <dgm:cxn modelId="{935455ED-3C3E-4526-9A12-0BC286EEEE17}" type="presOf" srcId="{8A42AA10-53B2-4DCA-8B5E-A25A4AC972CC}" destId="{48868DD5-955A-426B-850F-58521FF87C35}" srcOrd="0" destOrd="0" presId="urn:microsoft.com/office/officeart/2005/8/layout/process1"/>
    <dgm:cxn modelId="{128E119D-C2FF-43C2-B293-4176A6394701}" type="presOf" srcId="{E7864779-C2AC-4E20-9288-46CB0BE10F1A}" destId="{80042C39-5BC2-42DC-81C4-1DD8989D1A3D}" srcOrd="0" destOrd="0" presId="urn:microsoft.com/office/officeart/2005/8/layout/process1"/>
    <dgm:cxn modelId="{92A05945-CB0C-4765-8DD0-E65A64D36299}" srcId="{D279B314-0D44-4338-A209-F8494745EEFA}" destId="{236C1FEF-BE68-4330-A08E-2033A652182E}" srcOrd="0" destOrd="0" parTransId="{C729D6C8-9BC9-4278-A51A-488080712E52}" sibTransId="{E3B07963-0B55-4B6C-AD60-39E56A64179F}"/>
    <dgm:cxn modelId="{2E9939DA-726D-4E44-9F5F-B9E54B97A1A4}" type="presOf" srcId="{6086BF41-EA76-4D15-B10E-420333909727}" destId="{80042C39-5BC2-42DC-81C4-1DD8989D1A3D}" srcOrd="0" destOrd="4" presId="urn:microsoft.com/office/officeart/2005/8/layout/process1"/>
    <dgm:cxn modelId="{C9055251-5B91-44E4-A992-16F6D3AF8DA5}" type="presOf" srcId="{79A3B03A-BDAD-48A7-A67B-9D06AA723499}" destId="{963DEDA3-98A2-4551-8204-C90E21763B51}" srcOrd="1" destOrd="0" presId="urn:microsoft.com/office/officeart/2005/8/layout/process1"/>
    <dgm:cxn modelId="{2D3CF7FF-F55A-4035-B186-03BF21AD6C3E}" type="presOf" srcId="{79A3B03A-BDAD-48A7-A67B-9D06AA723499}" destId="{6EA1A205-1296-491E-98F3-4D6D90745F40}" srcOrd="0" destOrd="0" presId="urn:microsoft.com/office/officeart/2005/8/layout/process1"/>
    <dgm:cxn modelId="{1A8BBFE4-C9CC-40CC-A965-021D6E18DB9E}" type="presOf" srcId="{236C1FEF-BE68-4330-A08E-2033A652182E}" destId="{80042C39-5BC2-42DC-81C4-1DD8989D1A3D}" srcOrd="0" destOrd="3" presId="urn:microsoft.com/office/officeart/2005/8/layout/process1"/>
    <dgm:cxn modelId="{6081A498-0AA2-461B-AE96-865FB2E0F9C8}" type="presOf" srcId="{632CEC7B-F25D-40A5-BA90-E685187C04A4}" destId="{C3D288C9-6B63-4343-A551-4E6D0E71173E}" srcOrd="0" destOrd="0" presId="urn:microsoft.com/office/officeart/2005/8/layout/process1"/>
    <dgm:cxn modelId="{9D98FB89-3AE4-4A78-BFAB-2BD5C93DE910}" type="presOf" srcId="{8553574D-C8D0-4770-9FF7-B33483CE2A18}" destId="{C3D288C9-6B63-4343-A551-4E6D0E71173E}" srcOrd="0" destOrd="1" presId="urn:microsoft.com/office/officeart/2005/8/layout/process1"/>
    <dgm:cxn modelId="{216FA0E1-7DD7-4CD4-B95E-AEDC1A5713FB}" type="presOf" srcId="{840C5AC9-EDFF-440A-B00E-764F49C73B5C}" destId="{4DF2BBF3-53CB-40C7-B4E3-C66E8B9E4ECE}" srcOrd="0" destOrd="1" presId="urn:microsoft.com/office/officeart/2005/8/layout/process1"/>
    <dgm:cxn modelId="{3DB0564F-2A80-4E9B-9312-BDE6C95E5C82}" srcId="{E7864779-C2AC-4E20-9288-46CB0BE10F1A}" destId="{5AC5FDE8-D69C-41EF-8026-4CA5C760EF0B}" srcOrd="0" destOrd="0" parTransId="{F4151A2D-CAC8-4700-BC72-F4E6BD90D7AE}" sibTransId="{CAD67251-CC9E-4902-BFFE-D6DCB46A8F55}"/>
    <dgm:cxn modelId="{52C69582-7634-47C4-9A3C-2F29D1623291}" type="presOf" srcId="{7FCB1E1D-3513-4434-9DC2-1DA57CE1D0B7}" destId="{62260A19-B62E-4C13-AADA-039DE7C2D398}" srcOrd="0" destOrd="0" presId="urn:microsoft.com/office/officeart/2005/8/layout/process1"/>
    <dgm:cxn modelId="{C9F5385A-ACDE-4F2E-A9DC-9783D4D5B0C5}" type="presOf" srcId="{5AC5FDE8-D69C-41EF-8026-4CA5C760EF0B}" destId="{80042C39-5BC2-42DC-81C4-1DD8989D1A3D}" srcOrd="0" destOrd="1" presId="urn:microsoft.com/office/officeart/2005/8/layout/process1"/>
    <dgm:cxn modelId="{805C1CE4-B054-4CAA-8672-A151A1ADEADD}" type="presParOf" srcId="{62260A19-B62E-4C13-AADA-039DE7C2D398}" destId="{4DF2BBF3-53CB-40C7-B4E3-C66E8B9E4ECE}" srcOrd="0" destOrd="0" presId="urn:microsoft.com/office/officeart/2005/8/layout/process1"/>
    <dgm:cxn modelId="{19DAD141-C27B-4832-A838-64FD53A96A98}" type="presParOf" srcId="{62260A19-B62E-4C13-AADA-039DE7C2D398}" destId="{48868DD5-955A-426B-850F-58521FF87C35}" srcOrd="1" destOrd="0" presId="urn:microsoft.com/office/officeart/2005/8/layout/process1"/>
    <dgm:cxn modelId="{21D28195-413D-4018-A34F-0CD84A2635C7}" type="presParOf" srcId="{48868DD5-955A-426B-850F-58521FF87C35}" destId="{792A7E7E-D261-4D85-94EC-1C8212040425}" srcOrd="0" destOrd="0" presId="urn:microsoft.com/office/officeart/2005/8/layout/process1"/>
    <dgm:cxn modelId="{1D80669B-C609-45C0-8217-D191DE0EE3A4}" type="presParOf" srcId="{62260A19-B62E-4C13-AADA-039DE7C2D398}" destId="{80042C39-5BC2-42DC-81C4-1DD8989D1A3D}" srcOrd="2" destOrd="0" presId="urn:microsoft.com/office/officeart/2005/8/layout/process1"/>
    <dgm:cxn modelId="{F9DE6C53-29E7-4E39-8C90-D44137945550}" type="presParOf" srcId="{62260A19-B62E-4C13-AADA-039DE7C2D398}" destId="{6EA1A205-1296-491E-98F3-4D6D90745F40}" srcOrd="3" destOrd="0" presId="urn:microsoft.com/office/officeart/2005/8/layout/process1"/>
    <dgm:cxn modelId="{F7B6C487-09AB-47E2-B2AC-78A4CB86289A}" type="presParOf" srcId="{6EA1A205-1296-491E-98F3-4D6D90745F40}" destId="{963DEDA3-98A2-4551-8204-C90E21763B51}" srcOrd="0" destOrd="0" presId="urn:microsoft.com/office/officeart/2005/8/layout/process1"/>
    <dgm:cxn modelId="{B4D13A3D-B1B6-448F-972E-ABB9BDBD6E4D}" type="presParOf" srcId="{62260A19-B62E-4C13-AADA-039DE7C2D398}" destId="{C3D288C9-6B63-4343-A551-4E6D0E71173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4471D3-D2E3-419E-8031-FE244FC89E78}" type="doc">
      <dgm:prSet loTypeId="urn:microsoft.com/office/officeart/2005/8/layout/equation1" loCatId="process" qsTypeId="urn:microsoft.com/office/officeart/2005/8/quickstyle/simple3" qsCatId="simple" csTypeId="urn:microsoft.com/office/officeart/2005/8/colors/colorful3" csCatId="colorful" phldr="1"/>
      <dgm:spPr/>
    </dgm:pt>
    <dgm:pt modelId="{1A67DCFC-A71A-4D1C-AED9-78444C0C9948}">
      <dgm:prSet phldrT="[Text]"/>
      <dgm:spPr/>
      <dgm:t>
        <a:bodyPr/>
        <a:lstStyle/>
        <a:p>
          <a:r>
            <a:rPr lang="en-US" dirty="0" smtClean="0"/>
            <a:t>Result is not used</a:t>
          </a:r>
          <a:endParaRPr lang="en-US" dirty="0"/>
        </a:p>
      </dgm:t>
    </dgm:pt>
    <dgm:pt modelId="{2D67AD08-8D9F-49B7-B035-81009D70D4B4}" type="parTrans" cxnId="{C32D7F3B-F518-4875-9986-706C08606BA6}">
      <dgm:prSet/>
      <dgm:spPr/>
      <dgm:t>
        <a:bodyPr/>
        <a:lstStyle/>
        <a:p>
          <a:endParaRPr lang="en-US"/>
        </a:p>
      </dgm:t>
    </dgm:pt>
    <dgm:pt modelId="{7C58ECA7-561D-49FF-A4BC-BA6A53273C12}" type="sibTrans" cxnId="{C32D7F3B-F518-4875-9986-706C08606BA6}">
      <dgm:prSet/>
      <dgm:spPr/>
      <dgm:t>
        <a:bodyPr/>
        <a:lstStyle/>
        <a:p>
          <a:endParaRPr lang="en-US"/>
        </a:p>
      </dgm:t>
    </dgm:pt>
    <dgm:pt modelId="{0D154EFF-0189-45AD-BB55-97DA471D253A}">
      <dgm:prSet phldrT="[Text]"/>
      <dgm:spPr/>
      <dgm:t>
        <a:bodyPr/>
        <a:lstStyle/>
        <a:p>
          <a:r>
            <a:rPr lang="en-US" dirty="0" smtClean="0"/>
            <a:t>Dead Code Elimination (+ Unused Loop Removal)</a:t>
          </a:r>
          <a:endParaRPr lang="en-US" dirty="0"/>
        </a:p>
      </dgm:t>
    </dgm:pt>
    <dgm:pt modelId="{03151145-65BB-4F8A-AF08-6908012F77BE}" type="parTrans" cxnId="{02185DC5-E975-43EA-9F28-AA5BEFCD63BC}">
      <dgm:prSet/>
      <dgm:spPr/>
      <dgm:t>
        <a:bodyPr/>
        <a:lstStyle/>
        <a:p>
          <a:endParaRPr lang="en-US"/>
        </a:p>
      </dgm:t>
    </dgm:pt>
    <dgm:pt modelId="{CBA61F05-3A4E-426E-8E93-F4573690BB6E}" type="sibTrans" cxnId="{02185DC5-E975-43EA-9F28-AA5BEFCD63BC}">
      <dgm:prSet/>
      <dgm:spPr/>
      <dgm:t>
        <a:bodyPr/>
        <a:lstStyle/>
        <a:p>
          <a:endParaRPr lang="en-US"/>
        </a:p>
      </dgm:t>
    </dgm:pt>
    <dgm:pt modelId="{710CE684-CFE3-4E6A-BEF7-F4EE81F60A01}">
      <dgm:prSet phldrT="[Text]"/>
      <dgm:spPr/>
      <dgm:t>
        <a:bodyPr/>
        <a:lstStyle/>
        <a:p>
          <a:r>
            <a:rPr lang="en-US" dirty="0" smtClean="0"/>
            <a:t>Nothing to compute</a:t>
          </a:r>
          <a:endParaRPr lang="en-US" dirty="0"/>
        </a:p>
      </dgm:t>
    </dgm:pt>
    <dgm:pt modelId="{76071378-8141-4C9E-B532-AAC2A3555047}" type="parTrans" cxnId="{2AD4CC0E-36D4-4AC2-9A15-433C1565D955}">
      <dgm:prSet/>
      <dgm:spPr/>
      <dgm:t>
        <a:bodyPr/>
        <a:lstStyle/>
        <a:p>
          <a:endParaRPr lang="en-US"/>
        </a:p>
      </dgm:t>
    </dgm:pt>
    <dgm:pt modelId="{A5AC9DE2-3AD3-4FC7-8B43-44DBB4F69875}" type="sibTrans" cxnId="{2AD4CC0E-36D4-4AC2-9A15-433C1565D955}">
      <dgm:prSet/>
      <dgm:spPr/>
      <dgm:t>
        <a:bodyPr/>
        <a:lstStyle/>
        <a:p>
          <a:endParaRPr lang="en-US"/>
        </a:p>
      </dgm:t>
    </dgm:pt>
    <dgm:pt modelId="{140DF0C4-9154-4191-8938-B688590D21BE}" type="pres">
      <dgm:prSet presAssocID="{8A4471D3-D2E3-419E-8031-FE244FC89E78}" presName="linearFlow" presStyleCnt="0">
        <dgm:presLayoutVars>
          <dgm:dir/>
          <dgm:resizeHandles val="exact"/>
        </dgm:presLayoutVars>
      </dgm:prSet>
      <dgm:spPr/>
    </dgm:pt>
    <dgm:pt modelId="{B66FBEC2-203F-4CA5-8BAB-12F2D05928A3}" type="pres">
      <dgm:prSet presAssocID="{1A67DCFC-A71A-4D1C-AED9-78444C0C9948}" presName="node" presStyleLbl="node1" presStyleIdx="0" presStyleCnt="3">
        <dgm:presLayoutVars>
          <dgm:bulletEnabled val="1"/>
        </dgm:presLayoutVars>
      </dgm:prSet>
      <dgm:spPr/>
      <dgm:t>
        <a:bodyPr/>
        <a:lstStyle/>
        <a:p>
          <a:endParaRPr lang="en-US"/>
        </a:p>
      </dgm:t>
    </dgm:pt>
    <dgm:pt modelId="{397F3269-11CA-416B-ADED-97FDB0ABD6C4}" type="pres">
      <dgm:prSet presAssocID="{7C58ECA7-561D-49FF-A4BC-BA6A53273C12}" presName="spacerL" presStyleCnt="0"/>
      <dgm:spPr/>
    </dgm:pt>
    <dgm:pt modelId="{514E5385-A67A-4C6E-A54F-675E3C9BDEAB}" type="pres">
      <dgm:prSet presAssocID="{7C58ECA7-561D-49FF-A4BC-BA6A53273C12}" presName="sibTrans" presStyleLbl="sibTrans2D1" presStyleIdx="0" presStyleCnt="2"/>
      <dgm:spPr/>
      <dgm:t>
        <a:bodyPr/>
        <a:lstStyle/>
        <a:p>
          <a:endParaRPr lang="en-US"/>
        </a:p>
      </dgm:t>
    </dgm:pt>
    <dgm:pt modelId="{D68B5B3D-5800-44B8-9FDD-53AF402719B7}" type="pres">
      <dgm:prSet presAssocID="{7C58ECA7-561D-49FF-A4BC-BA6A53273C12}" presName="spacerR" presStyleCnt="0"/>
      <dgm:spPr/>
    </dgm:pt>
    <dgm:pt modelId="{A5588F33-EB29-4BAB-829D-D098C489ECB3}" type="pres">
      <dgm:prSet presAssocID="{0D154EFF-0189-45AD-BB55-97DA471D253A}" presName="node" presStyleLbl="node1" presStyleIdx="1" presStyleCnt="3">
        <dgm:presLayoutVars>
          <dgm:bulletEnabled val="1"/>
        </dgm:presLayoutVars>
      </dgm:prSet>
      <dgm:spPr/>
      <dgm:t>
        <a:bodyPr/>
        <a:lstStyle/>
        <a:p>
          <a:endParaRPr lang="en-US"/>
        </a:p>
      </dgm:t>
    </dgm:pt>
    <dgm:pt modelId="{66BB93DA-AA7B-4DA1-8D52-DFBED3D58F39}" type="pres">
      <dgm:prSet presAssocID="{CBA61F05-3A4E-426E-8E93-F4573690BB6E}" presName="spacerL" presStyleCnt="0"/>
      <dgm:spPr/>
    </dgm:pt>
    <dgm:pt modelId="{1456A9F0-617F-4F49-AA89-C4C93124F111}" type="pres">
      <dgm:prSet presAssocID="{CBA61F05-3A4E-426E-8E93-F4573690BB6E}" presName="sibTrans" presStyleLbl="sibTrans2D1" presStyleIdx="1" presStyleCnt="2"/>
      <dgm:spPr/>
      <dgm:t>
        <a:bodyPr/>
        <a:lstStyle/>
        <a:p>
          <a:endParaRPr lang="en-US"/>
        </a:p>
      </dgm:t>
    </dgm:pt>
    <dgm:pt modelId="{C79A4D0E-D140-4C37-8B3F-6712B5EC83A1}" type="pres">
      <dgm:prSet presAssocID="{CBA61F05-3A4E-426E-8E93-F4573690BB6E}" presName="spacerR" presStyleCnt="0"/>
      <dgm:spPr/>
    </dgm:pt>
    <dgm:pt modelId="{2D4E3A32-336F-4B8B-8D2D-229380C6CA8E}" type="pres">
      <dgm:prSet presAssocID="{710CE684-CFE3-4E6A-BEF7-F4EE81F60A01}" presName="node" presStyleLbl="node1" presStyleIdx="2" presStyleCnt="3">
        <dgm:presLayoutVars>
          <dgm:bulletEnabled val="1"/>
        </dgm:presLayoutVars>
      </dgm:prSet>
      <dgm:spPr/>
      <dgm:t>
        <a:bodyPr/>
        <a:lstStyle/>
        <a:p>
          <a:endParaRPr lang="en-US"/>
        </a:p>
      </dgm:t>
    </dgm:pt>
  </dgm:ptLst>
  <dgm:cxnLst>
    <dgm:cxn modelId="{2108546F-3019-4C92-94A8-BEEFB96EAECB}" type="presOf" srcId="{1A67DCFC-A71A-4D1C-AED9-78444C0C9948}" destId="{B66FBEC2-203F-4CA5-8BAB-12F2D05928A3}" srcOrd="0" destOrd="0" presId="urn:microsoft.com/office/officeart/2005/8/layout/equation1"/>
    <dgm:cxn modelId="{2AD4CC0E-36D4-4AC2-9A15-433C1565D955}" srcId="{8A4471D3-D2E3-419E-8031-FE244FC89E78}" destId="{710CE684-CFE3-4E6A-BEF7-F4EE81F60A01}" srcOrd="2" destOrd="0" parTransId="{76071378-8141-4C9E-B532-AAC2A3555047}" sibTransId="{A5AC9DE2-3AD3-4FC7-8B43-44DBB4F69875}"/>
    <dgm:cxn modelId="{BC500E37-94D7-4415-9B4C-9ECA5351F231}" type="presOf" srcId="{0D154EFF-0189-45AD-BB55-97DA471D253A}" destId="{A5588F33-EB29-4BAB-829D-D098C489ECB3}" srcOrd="0" destOrd="0" presId="urn:microsoft.com/office/officeart/2005/8/layout/equation1"/>
    <dgm:cxn modelId="{1D480368-40C6-4A36-98D7-B836B9D9865F}" type="presOf" srcId="{7C58ECA7-561D-49FF-A4BC-BA6A53273C12}" destId="{514E5385-A67A-4C6E-A54F-675E3C9BDEAB}" srcOrd="0" destOrd="0" presId="urn:microsoft.com/office/officeart/2005/8/layout/equation1"/>
    <dgm:cxn modelId="{2E84FACA-8243-4441-8C90-7DB89CAA55AF}" type="presOf" srcId="{710CE684-CFE3-4E6A-BEF7-F4EE81F60A01}" destId="{2D4E3A32-336F-4B8B-8D2D-229380C6CA8E}" srcOrd="0" destOrd="0" presId="urn:microsoft.com/office/officeart/2005/8/layout/equation1"/>
    <dgm:cxn modelId="{C32D7F3B-F518-4875-9986-706C08606BA6}" srcId="{8A4471D3-D2E3-419E-8031-FE244FC89E78}" destId="{1A67DCFC-A71A-4D1C-AED9-78444C0C9948}" srcOrd="0" destOrd="0" parTransId="{2D67AD08-8D9F-49B7-B035-81009D70D4B4}" sibTransId="{7C58ECA7-561D-49FF-A4BC-BA6A53273C12}"/>
    <dgm:cxn modelId="{8ED7B14E-2EB9-41D0-ADEB-8F781A682C97}" type="presOf" srcId="{8A4471D3-D2E3-419E-8031-FE244FC89E78}" destId="{140DF0C4-9154-4191-8938-B688590D21BE}" srcOrd="0" destOrd="0" presId="urn:microsoft.com/office/officeart/2005/8/layout/equation1"/>
    <dgm:cxn modelId="{2DF9D570-F961-4089-B9B1-DE6D14F72627}" type="presOf" srcId="{CBA61F05-3A4E-426E-8E93-F4573690BB6E}" destId="{1456A9F0-617F-4F49-AA89-C4C93124F111}" srcOrd="0" destOrd="0" presId="urn:microsoft.com/office/officeart/2005/8/layout/equation1"/>
    <dgm:cxn modelId="{02185DC5-E975-43EA-9F28-AA5BEFCD63BC}" srcId="{8A4471D3-D2E3-419E-8031-FE244FC89E78}" destId="{0D154EFF-0189-45AD-BB55-97DA471D253A}" srcOrd="1" destOrd="0" parTransId="{03151145-65BB-4F8A-AF08-6908012F77BE}" sibTransId="{CBA61F05-3A4E-426E-8E93-F4573690BB6E}"/>
    <dgm:cxn modelId="{BD819818-DA6E-4898-9261-FCF0DBA4C9A8}" type="presParOf" srcId="{140DF0C4-9154-4191-8938-B688590D21BE}" destId="{B66FBEC2-203F-4CA5-8BAB-12F2D05928A3}" srcOrd="0" destOrd="0" presId="urn:microsoft.com/office/officeart/2005/8/layout/equation1"/>
    <dgm:cxn modelId="{1EF3BE04-70D5-4004-96C4-D8BDEA2AA6EE}" type="presParOf" srcId="{140DF0C4-9154-4191-8938-B688590D21BE}" destId="{397F3269-11CA-416B-ADED-97FDB0ABD6C4}" srcOrd="1" destOrd="0" presId="urn:microsoft.com/office/officeart/2005/8/layout/equation1"/>
    <dgm:cxn modelId="{E217E96F-6065-4FB7-ADE6-0D2244B43663}" type="presParOf" srcId="{140DF0C4-9154-4191-8938-B688590D21BE}" destId="{514E5385-A67A-4C6E-A54F-675E3C9BDEAB}" srcOrd="2" destOrd="0" presId="urn:microsoft.com/office/officeart/2005/8/layout/equation1"/>
    <dgm:cxn modelId="{CA8A9401-C9E3-49FC-BFA6-7D8316E7F591}" type="presParOf" srcId="{140DF0C4-9154-4191-8938-B688590D21BE}" destId="{D68B5B3D-5800-44B8-9FDD-53AF402719B7}" srcOrd="3" destOrd="0" presId="urn:microsoft.com/office/officeart/2005/8/layout/equation1"/>
    <dgm:cxn modelId="{78FD6B79-9274-48DE-8F49-78ADAA2083D4}" type="presParOf" srcId="{140DF0C4-9154-4191-8938-B688590D21BE}" destId="{A5588F33-EB29-4BAB-829D-D098C489ECB3}" srcOrd="4" destOrd="0" presId="urn:microsoft.com/office/officeart/2005/8/layout/equation1"/>
    <dgm:cxn modelId="{27A0B9D1-29CA-4C6A-9531-8C7F0916AE3A}" type="presParOf" srcId="{140DF0C4-9154-4191-8938-B688590D21BE}" destId="{66BB93DA-AA7B-4DA1-8D52-DFBED3D58F39}" srcOrd="5" destOrd="0" presId="urn:microsoft.com/office/officeart/2005/8/layout/equation1"/>
    <dgm:cxn modelId="{B42D268F-7D90-4A92-82E7-A2FD3EC4642B}" type="presParOf" srcId="{140DF0C4-9154-4191-8938-B688590D21BE}" destId="{1456A9F0-617F-4F49-AA89-C4C93124F111}" srcOrd="6" destOrd="0" presId="urn:microsoft.com/office/officeart/2005/8/layout/equation1"/>
    <dgm:cxn modelId="{E7A988D7-7326-4D56-902E-BD2E469E9159}" type="presParOf" srcId="{140DF0C4-9154-4191-8938-B688590D21BE}" destId="{C79A4D0E-D140-4C37-8B3F-6712B5EC83A1}" srcOrd="7" destOrd="0" presId="urn:microsoft.com/office/officeart/2005/8/layout/equation1"/>
    <dgm:cxn modelId="{701DD3F4-D7D1-499D-A4B5-A20D0C1C6E3D}" type="presParOf" srcId="{140DF0C4-9154-4191-8938-B688590D21BE}" destId="{2D4E3A32-336F-4B8B-8D2D-229380C6CA8E}"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E6B55BE-F150-4265-9279-DA3589737FD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3F1D65FE-71F4-42C8-A05E-0FA50AD723B0}">
      <dgm:prSet phldrT="[Text]"/>
      <dgm:spPr/>
      <dgm:t>
        <a:bodyPr/>
        <a:lstStyle/>
        <a:p>
          <a:r>
            <a:rPr lang="en-US" dirty="0" smtClean="0"/>
            <a:t>JNI transitions have significant overhead.</a:t>
          </a:r>
          <a:endParaRPr lang="en-US" dirty="0"/>
        </a:p>
      </dgm:t>
    </dgm:pt>
    <dgm:pt modelId="{62B8DD3E-DEB1-4309-8526-466EE6365FCF}" type="parTrans" cxnId="{C5458487-C86B-4FDD-8AC1-0DF2FE8A74F4}">
      <dgm:prSet/>
      <dgm:spPr/>
      <dgm:t>
        <a:bodyPr/>
        <a:lstStyle/>
        <a:p>
          <a:endParaRPr lang="en-US"/>
        </a:p>
      </dgm:t>
    </dgm:pt>
    <dgm:pt modelId="{FAC2BE07-1B18-46C6-A510-CDE3BC2BA560}" type="sibTrans" cxnId="{C5458487-C86B-4FDD-8AC1-0DF2FE8A74F4}">
      <dgm:prSet/>
      <dgm:spPr/>
      <dgm:t>
        <a:bodyPr/>
        <a:lstStyle/>
        <a:p>
          <a:endParaRPr lang="en-US"/>
        </a:p>
      </dgm:t>
    </dgm:pt>
    <dgm:pt modelId="{94CB2EBF-6023-4BFC-A862-8D6B748D56BB}">
      <dgm:prSet phldrT="[Text]"/>
      <dgm:spPr/>
      <dgm:t>
        <a:bodyPr/>
        <a:lstStyle/>
        <a:p>
          <a:r>
            <a:rPr lang="en-US" dirty="0" smtClean="0"/>
            <a:t>Avoid back to back native calls.</a:t>
          </a:r>
          <a:endParaRPr lang="en-US" dirty="0"/>
        </a:p>
      </dgm:t>
    </dgm:pt>
    <dgm:pt modelId="{FC153F2C-91D4-43A6-93C8-BD0FE918B79A}" type="parTrans" cxnId="{4D7987A6-138A-4DAB-BC30-2ACED04914F1}">
      <dgm:prSet/>
      <dgm:spPr/>
      <dgm:t>
        <a:bodyPr/>
        <a:lstStyle/>
        <a:p>
          <a:endParaRPr lang="en-US"/>
        </a:p>
      </dgm:t>
    </dgm:pt>
    <dgm:pt modelId="{A67BDF8B-626D-4498-8C69-10B63075E247}" type="sibTrans" cxnId="{4D7987A6-138A-4DAB-BC30-2ACED04914F1}">
      <dgm:prSet/>
      <dgm:spPr/>
      <dgm:t>
        <a:bodyPr/>
        <a:lstStyle/>
        <a:p>
          <a:endParaRPr lang="en-US"/>
        </a:p>
      </dgm:t>
    </dgm:pt>
    <dgm:pt modelId="{5323D8E4-B0B1-4863-86F3-50C0B4A6B463}">
      <dgm:prSet phldrT="[Text]"/>
      <dgm:spPr/>
      <dgm:t>
        <a:bodyPr/>
        <a:lstStyle/>
        <a:p>
          <a:r>
            <a:rPr lang="en-US" dirty="0" smtClean="0"/>
            <a:t>Make sure that x86 binary is deployed.</a:t>
          </a:r>
          <a:endParaRPr lang="en-US" dirty="0"/>
        </a:p>
      </dgm:t>
    </dgm:pt>
    <dgm:pt modelId="{E673AA0F-A652-4DC2-9EE6-93B7E209A20E}" type="parTrans" cxnId="{77F9C612-0B24-4D6A-BB73-00106D8F3C21}">
      <dgm:prSet/>
      <dgm:spPr/>
      <dgm:t>
        <a:bodyPr/>
        <a:lstStyle/>
        <a:p>
          <a:endParaRPr lang="en-US"/>
        </a:p>
      </dgm:t>
    </dgm:pt>
    <dgm:pt modelId="{90112672-B5FA-4AB0-9635-84B72840D3CF}" type="sibTrans" cxnId="{77F9C612-0B24-4D6A-BB73-00106D8F3C21}">
      <dgm:prSet/>
      <dgm:spPr/>
      <dgm:t>
        <a:bodyPr/>
        <a:lstStyle/>
        <a:p>
          <a:endParaRPr lang="en-US"/>
        </a:p>
      </dgm:t>
    </dgm:pt>
    <dgm:pt modelId="{36E10AFA-F489-48DE-9F7C-4706AAD0DE81}">
      <dgm:prSet phldrT="[Text]"/>
      <dgm:spPr/>
      <dgm:t>
        <a:bodyPr/>
        <a:lstStyle/>
        <a:p>
          <a:r>
            <a:rPr lang="en-US" dirty="0" smtClean="0"/>
            <a:t>Better app performance</a:t>
          </a:r>
          <a:endParaRPr lang="en-US" dirty="0"/>
        </a:p>
      </dgm:t>
    </dgm:pt>
    <dgm:pt modelId="{791E6204-BE9F-418E-B6BC-4DA8CC4F9E2D}" type="parTrans" cxnId="{E779B558-40C7-49C9-95E5-BAB4065E1619}">
      <dgm:prSet/>
      <dgm:spPr/>
      <dgm:t>
        <a:bodyPr/>
        <a:lstStyle/>
        <a:p>
          <a:endParaRPr lang="en-US"/>
        </a:p>
      </dgm:t>
    </dgm:pt>
    <dgm:pt modelId="{79AE76D8-8422-4403-A08E-F24D55DF8E43}" type="sibTrans" cxnId="{E779B558-40C7-49C9-95E5-BAB4065E1619}">
      <dgm:prSet/>
      <dgm:spPr/>
      <dgm:t>
        <a:bodyPr/>
        <a:lstStyle/>
        <a:p>
          <a:endParaRPr lang="en-US"/>
        </a:p>
      </dgm:t>
    </dgm:pt>
    <dgm:pt modelId="{BFE43EBE-764A-4C28-A2D0-187B29088BA1}">
      <dgm:prSet phldrT="[Text]"/>
      <dgm:spPr/>
      <dgm:t>
        <a:bodyPr/>
        <a:lstStyle/>
        <a:p>
          <a:r>
            <a:rPr lang="en-US" dirty="0" smtClean="0"/>
            <a:t>Avoid calling small native methods.</a:t>
          </a:r>
          <a:endParaRPr lang="en-US" dirty="0"/>
        </a:p>
      </dgm:t>
    </dgm:pt>
    <dgm:pt modelId="{D73F25BA-8069-40BA-B131-6EB750A31C80}" type="sibTrans" cxnId="{C68685E7-EA7F-42D0-B328-F7C1D13E4127}">
      <dgm:prSet/>
      <dgm:spPr/>
      <dgm:t>
        <a:bodyPr/>
        <a:lstStyle/>
        <a:p>
          <a:endParaRPr lang="en-US"/>
        </a:p>
      </dgm:t>
    </dgm:pt>
    <dgm:pt modelId="{065B1F90-97E3-4758-99BA-A9AA758C7265}" type="parTrans" cxnId="{C68685E7-EA7F-42D0-B328-F7C1D13E4127}">
      <dgm:prSet/>
      <dgm:spPr/>
      <dgm:t>
        <a:bodyPr/>
        <a:lstStyle/>
        <a:p>
          <a:endParaRPr lang="en-US"/>
        </a:p>
      </dgm:t>
    </dgm:pt>
    <dgm:pt modelId="{98A7A5FB-D00E-4DE1-BE44-75004A4EDBF4}" type="pres">
      <dgm:prSet presAssocID="{3E6B55BE-F150-4265-9279-DA3589737FD8}" presName="Name0" presStyleCnt="0">
        <dgm:presLayoutVars>
          <dgm:chMax val="7"/>
          <dgm:chPref val="5"/>
        </dgm:presLayoutVars>
      </dgm:prSet>
      <dgm:spPr/>
      <dgm:t>
        <a:bodyPr/>
        <a:lstStyle/>
        <a:p>
          <a:endParaRPr lang="en-US"/>
        </a:p>
      </dgm:t>
    </dgm:pt>
    <dgm:pt modelId="{BAEDC9DC-7F29-4DBC-969A-B6643C6EEA2B}" type="pres">
      <dgm:prSet presAssocID="{3E6B55BE-F150-4265-9279-DA3589737FD8}" presName="arrowNode" presStyleLbl="node1" presStyleIdx="0" presStyleCnt="1"/>
      <dgm:spPr/>
    </dgm:pt>
    <dgm:pt modelId="{23B19A74-C554-4317-8B81-6AF21DD97932}" type="pres">
      <dgm:prSet presAssocID="{3F1D65FE-71F4-42C8-A05E-0FA50AD723B0}" presName="txNode1" presStyleLbl="revTx" presStyleIdx="0" presStyleCnt="5">
        <dgm:presLayoutVars>
          <dgm:bulletEnabled val="1"/>
        </dgm:presLayoutVars>
      </dgm:prSet>
      <dgm:spPr/>
      <dgm:t>
        <a:bodyPr/>
        <a:lstStyle/>
        <a:p>
          <a:endParaRPr lang="en-US"/>
        </a:p>
      </dgm:t>
    </dgm:pt>
    <dgm:pt modelId="{4EE1DCA0-24C2-4902-9E3C-6A5D794897A8}" type="pres">
      <dgm:prSet presAssocID="{BFE43EBE-764A-4C28-A2D0-187B29088BA1}" presName="txNode2" presStyleLbl="revTx" presStyleIdx="1" presStyleCnt="5">
        <dgm:presLayoutVars>
          <dgm:bulletEnabled val="1"/>
        </dgm:presLayoutVars>
      </dgm:prSet>
      <dgm:spPr/>
      <dgm:t>
        <a:bodyPr/>
        <a:lstStyle/>
        <a:p>
          <a:endParaRPr lang="en-US"/>
        </a:p>
      </dgm:t>
    </dgm:pt>
    <dgm:pt modelId="{BE3EC182-AD50-48A6-B1F1-8B804D1669CC}" type="pres">
      <dgm:prSet presAssocID="{D73F25BA-8069-40BA-B131-6EB750A31C80}" presName="dotNode2" presStyleCnt="0"/>
      <dgm:spPr/>
    </dgm:pt>
    <dgm:pt modelId="{59D80780-EC1C-486D-9148-4CF4A8DDD5BF}" type="pres">
      <dgm:prSet presAssocID="{D73F25BA-8069-40BA-B131-6EB750A31C80}" presName="dotRepeatNode" presStyleLbl="fgShp" presStyleIdx="0" presStyleCnt="3"/>
      <dgm:spPr/>
      <dgm:t>
        <a:bodyPr/>
        <a:lstStyle/>
        <a:p>
          <a:endParaRPr lang="en-US"/>
        </a:p>
      </dgm:t>
    </dgm:pt>
    <dgm:pt modelId="{2E701D8D-A882-4BAA-AD0F-85B22B6534BD}" type="pres">
      <dgm:prSet presAssocID="{94CB2EBF-6023-4BFC-A862-8D6B748D56BB}" presName="txNode3" presStyleLbl="revTx" presStyleIdx="2" presStyleCnt="5" custScaleX="81324">
        <dgm:presLayoutVars>
          <dgm:bulletEnabled val="1"/>
        </dgm:presLayoutVars>
      </dgm:prSet>
      <dgm:spPr/>
      <dgm:t>
        <a:bodyPr/>
        <a:lstStyle/>
        <a:p>
          <a:endParaRPr lang="en-US"/>
        </a:p>
      </dgm:t>
    </dgm:pt>
    <dgm:pt modelId="{1A579CE0-BB98-4547-906A-CBCDE2B0ECB5}" type="pres">
      <dgm:prSet presAssocID="{A67BDF8B-626D-4498-8C69-10B63075E247}" presName="dotNode3" presStyleCnt="0"/>
      <dgm:spPr/>
    </dgm:pt>
    <dgm:pt modelId="{697DBE82-8581-4CA2-AD77-6491FC20C3E0}" type="pres">
      <dgm:prSet presAssocID="{A67BDF8B-626D-4498-8C69-10B63075E247}" presName="dotRepeatNode" presStyleLbl="fgShp" presStyleIdx="1" presStyleCnt="3"/>
      <dgm:spPr/>
      <dgm:t>
        <a:bodyPr/>
        <a:lstStyle/>
        <a:p>
          <a:endParaRPr lang="en-US"/>
        </a:p>
      </dgm:t>
    </dgm:pt>
    <dgm:pt modelId="{908A69F2-CFD4-48BD-8769-4A18F0B72191}" type="pres">
      <dgm:prSet presAssocID="{5323D8E4-B0B1-4863-86F3-50C0B4A6B463}" presName="txNode4" presStyleLbl="revTx" presStyleIdx="3" presStyleCnt="5">
        <dgm:presLayoutVars>
          <dgm:bulletEnabled val="1"/>
        </dgm:presLayoutVars>
      </dgm:prSet>
      <dgm:spPr/>
      <dgm:t>
        <a:bodyPr/>
        <a:lstStyle/>
        <a:p>
          <a:endParaRPr lang="en-US"/>
        </a:p>
      </dgm:t>
    </dgm:pt>
    <dgm:pt modelId="{75390F29-16E6-4528-BF9A-6F2BCD2EF652}" type="pres">
      <dgm:prSet presAssocID="{90112672-B5FA-4AB0-9635-84B72840D3CF}" presName="dotNode4" presStyleCnt="0"/>
      <dgm:spPr/>
    </dgm:pt>
    <dgm:pt modelId="{AF0A52F6-42E2-45E5-AB9E-771497F87FF4}" type="pres">
      <dgm:prSet presAssocID="{90112672-B5FA-4AB0-9635-84B72840D3CF}" presName="dotRepeatNode" presStyleLbl="fgShp" presStyleIdx="2" presStyleCnt="3"/>
      <dgm:spPr/>
      <dgm:t>
        <a:bodyPr/>
        <a:lstStyle/>
        <a:p>
          <a:endParaRPr lang="en-US"/>
        </a:p>
      </dgm:t>
    </dgm:pt>
    <dgm:pt modelId="{5AA3488A-34A9-423C-A5A7-C2244D7DC364}" type="pres">
      <dgm:prSet presAssocID="{36E10AFA-F489-48DE-9F7C-4706AAD0DE81}" presName="txNode5" presStyleLbl="revTx" presStyleIdx="4" presStyleCnt="5">
        <dgm:presLayoutVars>
          <dgm:bulletEnabled val="1"/>
        </dgm:presLayoutVars>
      </dgm:prSet>
      <dgm:spPr/>
      <dgm:t>
        <a:bodyPr/>
        <a:lstStyle/>
        <a:p>
          <a:endParaRPr lang="en-US"/>
        </a:p>
      </dgm:t>
    </dgm:pt>
  </dgm:ptLst>
  <dgm:cxnLst>
    <dgm:cxn modelId="{D5F453D6-B022-4EAD-B2F4-6DC95B8708FC}" type="presOf" srcId="{3F1D65FE-71F4-42C8-A05E-0FA50AD723B0}" destId="{23B19A74-C554-4317-8B81-6AF21DD97932}" srcOrd="0" destOrd="0" presId="urn:microsoft.com/office/officeart/2009/3/layout/DescendingProcess"/>
    <dgm:cxn modelId="{77F9C612-0B24-4D6A-BB73-00106D8F3C21}" srcId="{3E6B55BE-F150-4265-9279-DA3589737FD8}" destId="{5323D8E4-B0B1-4863-86F3-50C0B4A6B463}" srcOrd="3" destOrd="0" parTransId="{E673AA0F-A652-4DC2-9EE6-93B7E209A20E}" sibTransId="{90112672-B5FA-4AB0-9635-84B72840D3CF}"/>
    <dgm:cxn modelId="{22723C4C-0D87-4FB2-8B66-CAD18CF0C07B}" type="presOf" srcId="{BFE43EBE-764A-4C28-A2D0-187B29088BA1}" destId="{4EE1DCA0-24C2-4902-9E3C-6A5D794897A8}" srcOrd="0" destOrd="0" presId="urn:microsoft.com/office/officeart/2009/3/layout/DescendingProcess"/>
    <dgm:cxn modelId="{3DF560BB-1FE9-49D9-91F3-56F693617D66}" type="presOf" srcId="{36E10AFA-F489-48DE-9F7C-4706AAD0DE81}" destId="{5AA3488A-34A9-423C-A5A7-C2244D7DC364}" srcOrd="0" destOrd="0" presId="urn:microsoft.com/office/officeart/2009/3/layout/DescendingProcess"/>
    <dgm:cxn modelId="{8110E298-3835-47DD-A8E0-1D07899CCF4C}" type="presOf" srcId="{90112672-B5FA-4AB0-9635-84B72840D3CF}" destId="{AF0A52F6-42E2-45E5-AB9E-771497F87FF4}" srcOrd="0" destOrd="0" presId="urn:microsoft.com/office/officeart/2009/3/layout/DescendingProcess"/>
    <dgm:cxn modelId="{4D7987A6-138A-4DAB-BC30-2ACED04914F1}" srcId="{3E6B55BE-F150-4265-9279-DA3589737FD8}" destId="{94CB2EBF-6023-4BFC-A862-8D6B748D56BB}" srcOrd="2" destOrd="0" parTransId="{FC153F2C-91D4-43A6-93C8-BD0FE918B79A}" sibTransId="{A67BDF8B-626D-4498-8C69-10B63075E247}"/>
    <dgm:cxn modelId="{E5465B81-8506-4225-8C4B-630A9D07EEED}" type="presOf" srcId="{94CB2EBF-6023-4BFC-A862-8D6B748D56BB}" destId="{2E701D8D-A882-4BAA-AD0F-85B22B6534BD}" srcOrd="0" destOrd="0" presId="urn:microsoft.com/office/officeart/2009/3/layout/DescendingProcess"/>
    <dgm:cxn modelId="{6F69355B-B87A-4A17-A2C0-1BC2197FA9D6}" type="presOf" srcId="{3E6B55BE-F150-4265-9279-DA3589737FD8}" destId="{98A7A5FB-D00E-4DE1-BE44-75004A4EDBF4}" srcOrd="0" destOrd="0" presId="urn:microsoft.com/office/officeart/2009/3/layout/DescendingProcess"/>
    <dgm:cxn modelId="{C5458487-C86B-4FDD-8AC1-0DF2FE8A74F4}" srcId="{3E6B55BE-F150-4265-9279-DA3589737FD8}" destId="{3F1D65FE-71F4-42C8-A05E-0FA50AD723B0}" srcOrd="0" destOrd="0" parTransId="{62B8DD3E-DEB1-4309-8526-466EE6365FCF}" sibTransId="{FAC2BE07-1B18-46C6-A510-CDE3BC2BA560}"/>
    <dgm:cxn modelId="{C68685E7-EA7F-42D0-B328-F7C1D13E4127}" srcId="{3E6B55BE-F150-4265-9279-DA3589737FD8}" destId="{BFE43EBE-764A-4C28-A2D0-187B29088BA1}" srcOrd="1" destOrd="0" parTransId="{065B1F90-97E3-4758-99BA-A9AA758C7265}" sibTransId="{D73F25BA-8069-40BA-B131-6EB750A31C80}"/>
    <dgm:cxn modelId="{1321D054-6D4F-4F05-A0A0-939408DB3113}" type="presOf" srcId="{D73F25BA-8069-40BA-B131-6EB750A31C80}" destId="{59D80780-EC1C-486D-9148-4CF4A8DDD5BF}" srcOrd="0" destOrd="0" presId="urn:microsoft.com/office/officeart/2009/3/layout/DescendingProcess"/>
    <dgm:cxn modelId="{8A4C395A-A005-4821-8DCC-7D5BEDDB6A67}" type="presOf" srcId="{5323D8E4-B0B1-4863-86F3-50C0B4A6B463}" destId="{908A69F2-CFD4-48BD-8769-4A18F0B72191}" srcOrd="0" destOrd="0" presId="urn:microsoft.com/office/officeart/2009/3/layout/DescendingProcess"/>
    <dgm:cxn modelId="{E779B558-40C7-49C9-95E5-BAB4065E1619}" srcId="{3E6B55BE-F150-4265-9279-DA3589737FD8}" destId="{36E10AFA-F489-48DE-9F7C-4706AAD0DE81}" srcOrd="4" destOrd="0" parTransId="{791E6204-BE9F-418E-B6BC-4DA8CC4F9E2D}" sibTransId="{79AE76D8-8422-4403-A08E-F24D55DF8E43}"/>
    <dgm:cxn modelId="{02ACAA5E-D1BB-4D43-968C-E4BEC022E143}" type="presOf" srcId="{A67BDF8B-626D-4498-8C69-10B63075E247}" destId="{697DBE82-8581-4CA2-AD77-6491FC20C3E0}" srcOrd="0" destOrd="0" presId="urn:microsoft.com/office/officeart/2009/3/layout/DescendingProcess"/>
    <dgm:cxn modelId="{D0C37EA8-5B52-46C0-B8C0-A0BE1666C77F}" type="presParOf" srcId="{98A7A5FB-D00E-4DE1-BE44-75004A4EDBF4}" destId="{BAEDC9DC-7F29-4DBC-969A-B6643C6EEA2B}" srcOrd="0" destOrd="0" presId="urn:microsoft.com/office/officeart/2009/3/layout/DescendingProcess"/>
    <dgm:cxn modelId="{159112FE-EF14-43DA-97EC-767E549C2379}" type="presParOf" srcId="{98A7A5FB-D00E-4DE1-BE44-75004A4EDBF4}" destId="{23B19A74-C554-4317-8B81-6AF21DD97932}" srcOrd="1" destOrd="0" presId="urn:microsoft.com/office/officeart/2009/3/layout/DescendingProcess"/>
    <dgm:cxn modelId="{6A714D38-DA5D-4A90-A6ED-0B14600DF900}" type="presParOf" srcId="{98A7A5FB-D00E-4DE1-BE44-75004A4EDBF4}" destId="{4EE1DCA0-24C2-4902-9E3C-6A5D794897A8}" srcOrd="2" destOrd="0" presId="urn:microsoft.com/office/officeart/2009/3/layout/DescendingProcess"/>
    <dgm:cxn modelId="{29AF4B8C-764A-45C3-9FE5-199CF4C0DB9F}" type="presParOf" srcId="{98A7A5FB-D00E-4DE1-BE44-75004A4EDBF4}" destId="{BE3EC182-AD50-48A6-B1F1-8B804D1669CC}" srcOrd="3" destOrd="0" presId="urn:microsoft.com/office/officeart/2009/3/layout/DescendingProcess"/>
    <dgm:cxn modelId="{B9E28842-ABC9-4949-89FA-116EB6A33BBB}" type="presParOf" srcId="{BE3EC182-AD50-48A6-B1F1-8B804D1669CC}" destId="{59D80780-EC1C-486D-9148-4CF4A8DDD5BF}" srcOrd="0" destOrd="0" presId="urn:microsoft.com/office/officeart/2009/3/layout/DescendingProcess"/>
    <dgm:cxn modelId="{38E961FD-B127-40A0-AC3A-BDB354A37159}" type="presParOf" srcId="{98A7A5FB-D00E-4DE1-BE44-75004A4EDBF4}" destId="{2E701D8D-A882-4BAA-AD0F-85B22B6534BD}" srcOrd="4" destOrd="0" presId="urn:microsoft.com/office/officeart/2009/3/layout/DescendingProcess"/>
    <dgm:cxn modelId="{FA0C91B2-BC24-48E2-B870-F38D1324FFC9}" type="presParOf" srcId="{98A7A5FB-D00E-4DE1-BE44-75004A4EDBF4}" destId="{1A579CE0-BB98-4547-906A-CBCDE2B0ECB5}" srcOrd="5" destOrd="0" presId="urn:microsoft.com/office/officeart/2009/3/layout/DescendingProcess"/>
    <dgm:cxn modelId="{5030622E-F385-470B-A036-2B8EF8C2ACDA}" type="presParOf" srcId="{1A579CE0-BB98-4547-906A-CBCDE2B0ECB5}" destId="{697DBE82-8581-4CA2-AD77-6491FC20C3E0}" srcOrd="0" destOrd="0" presId="urn:microsoft.com/office/officeart/2009/3/layout/DescendingProcess"/>
    <dgm:cxn modelId="{2B6358BE-196C-4980-A26B-2C959F5BED02}" type="presParOf" srcId="{98A7A5FB-D00E-4DE1-BE44-75004A4EDBF4}" destId="{908A69F2-CFD4-48BD-8769-4A18F0B72191}" srcOrd="6" destOrd="0" presId="urn:microsoft.com/office/officeart/2009/3/layout/DescendingProcess"/>
    <dgm:cxn modelId="{863C4A07-1D7C-4CBA-9E0B-37B996C40145}" type="presParOf" srcId="{98A7A5FB-D00E-4DE1-BE44-75004A4EDBF4}" destId="{75390F29-16E6-4528-BF9A-6F2BCD2EF652}" srcOrd="7" destOrd="0" presId="urn:microsoft.com/office/officeart/2009/3/layout/DescendingProcess"/>
    <dgm:cxn modelId="{4C3CF528-8225-4E00-99AC-C3DFA73E941C}" type="presParOf" srcId="{75390F29-16E6-4528-BF9A-6F2BCD2EF652}" destId="{AF0A52F6-42E2-45E5-AB9E-771497F87FF4}" srcOrd="0" destOrd="0" presId="urn:microsoft.com/office/officeart/2009/3/layout/DescendingProcess"/>
    <dgm:cxn modelId="{59B4D1A7-6B57-4F5B-AF1B-DBB369921DB6}" type="presParOf" srcId="{98A7A5FB-D00E-4DE1-BE44-75004A4EDBF4}" destId="{5AA3488A-34A9-423C-A5A7-C2244D7DC364}"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57E454B-01C2-4F69-9AD0-7FD2B17F6E66}" type="doc">
      <dgm:prSet loTypeId="urn:microsoft.com/office/officeart/2005/8/layout/hProcess6" loCatId="process" qsTypeId="urn:microsoft.com/office/officeart/2005/8/quickstyle/simple1" qsCatId="simple" csTypeId="urn:microsoft.com/office/officeart/2005/8/colors/colorful1" csCatId="colorful" phldr="1"/>
      <dgm:spPr/>
      <dgm:t>
        <a:bodyPr/>
        <a:lstStyle/>
        <a:p>
          <a:endParaRPr lang="en-US"/>
        </a:p>
      </dgm:t>
    </dgm:pt>
    <dgm:pt modelId="{121E34D4-241E-47A9-826A-077E33CFC3C5}">
      <dgm:prSet phldrT="[Text]"/>
      <dgm:spPr/>
      <dgm:t>
        <a:bodyPr/>
        <a:lstStyle/>
        <a:p>
          <a:r>
            <a:rPr lang="en-US" dirty="0" smtClean="0"/>
            <a:t>Are there any setters in the loop?</a:t>
          </a:r>
          <a:endParaRPr lang="en-US" dirty="0"/>
        </a:p>
      </dgm:t>
    </dgm:pt>
    <dgm:pt modelId="{3123969E-B980-476F-9AFA-85690D0544AA}" type="parTrans" cxnId="{8284ED11-8521-4925-9B92-7FDA99CFA78F}">
      <dgm:prSet/>
      <dgm:spPr/>
      <dgm:t>
        <a:bodyPr/>
        <a:lstStyle/>
        <a:p>
          <a:endParaRPr lang="en-US"/>
        </a:p>
      </dgm:t>
    </dgm:pt>
    <dgm:pt modelId="{64605435-0079-4B09-A3CB-C8869D2702A7}" type="sibTrans" cxnId="{8284ED11-8521-4925-9B92-7FDA99CFA78F}">
      <dgm:prSet/>
      <dgm:spPr/>
      <dgm:t>
        <a:bodyPr/>
        <a:lstStyle/>
        <a:p>
          <a:endParaRPr lang="en-US"/>
        </a:p>
      </dgm:t>
    </dgm:pt>
    <dgm:pt modelId="{9592A496-8753-4F9F-853F-B3608744B9AF}">
      <dgm:prSet phldrT="[Text]"/>
      <dgm:spPr/>
      <dgm:t>
        <a:bodyPr/>
        <a:lstStyle/>
        <a:p>
          <a:r>
            <a:rPr lang="en-US" dirty="0" smtClean="0"/>
            <a:t>If setter, check base, type, and index. If any different, then cannot alias.</a:t>
          </a:r>
          <a:endParaRPr lang="en-US" dirty="0"/>
        </a:p>
      </dgm:t>
    </dgm:pt>
    <dgm:pt modelId="{377D1238-3C61-4D2C-95B4-9B32BBFE6847}" type="parTrans" cxnId="{60D34689-7A50-4F1C-A040-D8B9ED3DC90E}">
      <dgm:prSet/>
      <dgm:spPr/>
      <dgm:t>
        <a:bodyPr/>
        <a:lstStyle/>
        <a:p>
          <a:endParaRPr lang="en-US"/>
        </a:p>
      </dgm:t>
    </dgm:pt>
    <dgm:pt modelId="{2FCAAEED-B9C0-4E0D-A970-86969736A1FC}" type="sibTrans" cxnId="{60D34689-7A50-4F1C-A040-D8B9ED3DC90E}">
      <dgm:prSet/>
      <dgm:spPr/>
      <dgm:t>
        <a:bodyPr/>
        <a:lstStyle/>
        <a:p>
          <a:endParaRPr lang="en-US"/>
        </a:p>
      </dgm:t>
    </dgm:pt>
    <dgm:pt modelId="{3884BB14-2A38-4F95-A77E-9203A7B69D31}">
      <dgm:prSet phldrT="[Text]"/>
      <dgm:spPr/>
      <dgm:t>
        <a:bodyPr/>
        <a:lstStyle/>
        <a:p>
          <a:r>
            <a:rPr lang="en-US" dirty="0" smtClean="0"/>
            <a:t>Any store aliases?</a:t>
          </a:r>
          <a:endParaRPr lang="en-US" dirty="0"/>
        </a:p>
      </dgm:t>
    </dgm:pt>
    <dgm:pt modelId="{7E145A1E-7970-4AA6-B88E-97EAFCAF04DD}" type="parTrans" cxnId="{781C5E61-E59F-48D7-83BC-DD1F18480F07}">
      <dgm:prSet/>
      <dgm:spPr/>
      <dgm:t>
        <a:bodyPr/>
        <a:lstStyle/>
        <a:p>
          <a:endParaRPr lang="en-US"/>
        </a:p>
      </dgm:t>
    </dgm:pt>
    <dgm:pt modelId="{4675D718-AF10-418F-B094-78C5D99976B0}" type="sibTrans" cxnId="{781C5E61-E59F-48D7-83BC-DD1F18480F07}">
      <dgm:prSet/>
      <dgm:spPr/>
      <dgm:t>
        <a:bodyPr/>
        <a:lstStyle/>
        <a:p>
          <a:endParaRPr lang="en-US"/>
        </a:p>
      </dgm:t>
    </dgm:pt>
    <dgm:pt modelId="{205B5999-D895-4291-9E09-B755484E6C0F}">
      <dgm:prSet phldrT="[Text]"/>
      <dgm:spPr/>
      <dgm:t>
        <a:bodyPr/>
        <a:lstStyle/>
        <a:p>
          <a:r>
            <a:rPr lang="en-US" dirty="0" smtClean="0"/>
            <a:t>Cannot hoist the getter - it is not invariant.</a:t>
          </a:r>
          <a:endParaRPr lang="en-US" dirty="0"/>
        </a:p>
      </dgm:t>
    </dgm:pt>
    <dgm:pt modelId="{BB73DD28-CD46-4BC2-90A9-25DD7F83A6F8}" type="parTrans" cxnId="{E15FD5E3-CA66-44BC-862F-0F3C63E2AC57}">
      <dgm:prSet/>
      <dgm:spPr/>
      <dgm:t>
        <a:bodyPr/>
        <a:lstStyle/>
        <a:p>
          <a:endParaRPr lang="en-US"/>
        </a:p>
      </dgm:t>
    </dgm:pt>
    <dgm:pt modelId="{A60E5BE4-77A2-493B-8286-05F1BD2D6C97}" type="sibTrans" cxnId="{E15FD5E3-CA66-44BC-862F-0F3C63E2AC57}">
      <dgm:prSet/>
      <dgm:spPr/>
      <dgm:t>
        <a:bodyPr/>
        <a:lstStyle/>
        <a:p>
          <a:endParaRPr lang="en-US"/>
        </a:p>
      </dgm:t>
    </dgm:pt>
    <dgm:pt modelId="{975D8AC2-7C72-4DC1-B2C9-C391919933FE}">
      <dgm:prSet phldrT="[Text]"/>
      <dgm:spPr/>
      <dgm:t>
        <a:bodyPr/>
        <a:lstStyle/>
        <a:p>
          <a:r>
            <a:rPr lang="en-US" dirty="0" smtClean="0"/>
            <a:t>Found any?</a:t>
          </a:r>
          <a:endParaRPr lang="en-US" dirty="0"/>
        </a:p>
      </dgm:t>
    </dgm:pt>
    <dgm:pt modelId="{BF6B12AF-47E5-4C20-8BC8-D551E3EAFC5D}" type="parTrans" cxnId="{390B4785-F7F9-4BFF-85BA-F87F81D3993A}">
      <dgm:prSet/>
      <dgm:spPr/>
      <dgm:t>
        <a:bodyPr/>
        <a:lstStyle/>
        <a:p>
          <a:endParaRPr lang="en-US"/>
        </a:p>
      </dgm:t>
    </dgm:pt>
    <dgm:pt modelId="{46790BE3-7042-4EA7-8CA2-0BB2C04122A1}" type="sibTrans" cxnId="{390B4785-F7F9-4BFF-85BA-F87F81D3993A}">
      <dgm:prSet/>
      <dgm:spPr/>
      <dgm:t>
        <a:bodyPr/>
        <a:lstStyle/>
        <a:p>
          <a:endParaRPr lang="en-US"/>
        </a:p>
      </dgm:t>
    </dgm:pt>
    <dgm:pt modelId="{2C177B6F-132E-4BE1-A2F6-E4D5C532B16A}">
      <dgm:prSet phldrT="[Text]"/>
      <dgm:spPr/>
      <dgm:t>
        <a:bodyPr/>
        <a:lstStyle/>
        <a:p>
          <a:r>
            <a:rPr lang="en-US" dirty="0" smtClean="0"/>
            <a:t>Search for setters including potential ones like method calls.</a:t>
          </a:r>
          <a:endParaRPr lang="en-US" dirty="0"/>
        </a:p>
      </dgm:t>
    </dgm:pt>
    <dgm:pt modelId="{BD0C0189-058F-4320-9E13-8AB5B30A6BB6}" type="parTrans" cxnId="{86D8E145-FAD8-4396-A1FE-02005C5FC2E9}">
      <dgm:prSet/>
      <dgm:spPr/>
      <dgm:t>
        <a:bodyPr/>
        <a:lstStyle/>
        <a:p>
          <a:endParaRPr lang="en-US"/>
        </a:p>
      </dgm:t>
    </dgm:pt>
    <dgm:pt modelId="{9C4B8EF0-8DC1-4D7B-BAB0-A98E43C236BE}" type="sibTrans" cxnId="{86D8E145-FAD8-4396-A1FE-02005C5FC2E9}">
      <dgm:prSet/>
      <dgm:spPr/>
      <dgm:t>
        <a:bodyPr/>
        <a:lstStyle/>
        <a:p>
          <a:endParaRPr lang="en-US"/>
        </a:p>
      </dgm:t>
    </dgm:pt>
    <dgm:pt modelId="{93C63C8A-2667-4F32-A957-1AF7F66B8F01}">
      <dgm:prSet phldrT="[Text]"/>
      <dgm:spPr/>
      <dgm:t>
        <a:bodyPr/>
        <a:lstStyle/>
        <a:p>
          <a:r>
            <a:rPr lang="en-US" dirty="0" smtClean="0"/>
            <a:t>If call, check if pure. If not, may alias.</a:t>
          </a:r>
          <a:endParaRPr lang="en-US" dirty="0"/>
        </a:p>
      </dgm:t>
    </dgm:pt>
    <dgm:pt modelId="{0769EC28-5009-4032-A17E-EF92DF902DAD}" type="parTrans" cxnId="{C8F09A56-142B-418E-86A8-F203DCD5D788}">
      <dgm:prSet/>
      <dgm:spPr/>
      <dgm:t>
        <a:bodyPr/>
        <a:lstStyle/>
        <a:p>
          <a:endParaRPr lang="en-US"/>
        </a:p>
      </dgm:t>
    </dgm:pt>
    <dgm:pt modelId="{173F5DB6-06CD-4B1D-94ED-AFB92D5D723A}" type="sibTrans" cxnId="{C8F09A56-142B-418E-86A8-F203DCD5D788}">
      <dgm:prSet/>
      <dgm:spPr/>
      <dgm:t>
        <a:bodyPr/>
        <a:lstStyle/>
        <a:p>
          <a:endParaRPr lang="en-US"/>
        </a:p>
      </dgm:t>
    </dgm:pt>
    <dgm:pt modelId="{E4824A53-F286-4BA2-8EB8-57D6DC1F811E}">
      <dgm:prSet phldrT="[Text]"/>
      <dgm:spPr/>
      <dgm:t>
        <a:bodyPr/>
        <a:lstStyle/>
        <a:p>
          <a:r>
            <a:rPr lang="en-US" dirty="0" smtClean="0"/>
            <a:t>Otherwise, hoist getter.</a:t>
          </a:r>
          <a:endParaRPr lang="en-US" dirty="0"/>
        </a:p>
      </dgm:t>
    </dgm:pt>
    <dgm:pt modelId="{CE2BCBFD-D15B-43B6-9A05-15D14989C9F2}" type="parTrans" cxnId="{49CD78AF-F808-4DBE-B29C-460FC6322E79}">
      <dgm:prSet/>
      <dgm:spPr/>
      <dgm:t>
        <a:bodyPr/>
        <a:lstStyle/>
        <a:p>
          <a:endParaRPr lang="en-US"/>
        </a:p>
      </dgm:t>
    </dgm:pt>
    <dgm:pt modelId="{83FF13E7-4FB8-4DF0-A2B9-F0FEF4A6E709}" type="sibTrans" cxnId="{49CD78AF-F808-4DBE-B29C-460FC6322E79}">
      <dgm:prSet/>
      <dgm:spPr/>
      <dgm:t>
        <a:bodyPr/>
        <a:lstStyle/>
        <a:p>
          <a:endParaRPr lang="en-US"/>
        </a:p>
      </dgm:t>
    </dgm:pt>
    <dgm:pt modelId="{B653BB0C-4872-4546-962B-379F1BFA4512}" type="pres">
      <dgm:prSet presAssocID="{257E454B-01C2-4F69-9AD0-7FD2B17F6E66}" presName="theList" presStyleCnt="0">
        <dgm:presLayoutVars>
          <dgm:dir/>
          <dgm:animLvl val="lvl"/>
          <dgm:resizeHandles val="exact"/>
        </dgm:presLayoutVars>
      </dgm:prSet>
      <dgm:spPr/>
      <dgm:t>
        <a:bodyPr/>
        <a:lstStyle/>
        <a:p>
          <a:endParaRPr lang="en-US"/>
        </a:p>
      </dgm:t>
    </dgm:pt>
    <dgm:pt modelId="{11394C7C-4DB4-47EE-B6E6-05B400447F9F}" type="pres">
      <dgm:prSet presAssocID="{121E34D4-241E-47A9-826A-077E33CFC3C5}" presName="compNode" presStyleCnt="0"/>
      <dgm:spPr/>
    </dgm:pt>
    <dgm:pt modelId="{317F44F4-63BC-41C2-93EA-81365C37D1F9}" type="pres">
      <dgm:prSet presAssocID="{121E34D4-241E-47A9-826A-077E33CFC3C5}" presName="noGeometry" presStyleCnt="0"/>
      <dgm:spPr/>
    </dgm:pt>
    <dgm:pt modelId="{CF77FA82-D9DE-4D59-8AB4-0081EBBEE842}" type="pres">
      <dgm:prSet presAssocID="{121E34D4-241E-47A9-826A-077E33CFC3C5}" presName="childTextVisible" presStyleLbl="bgAccFollowNode1" presStyleIdx="0" presStyleCnt="3">
        <dgm:presLayoutVars>
          <dgm:bulletEnabled val="1"/>
        </dgm:presLayoutVars>
      </dgm:prSet>
      <dgm:spPr/>
      <dgm:t>
        <a:bodyPr/>
        <a:lstStyle/>
        <a:p>
          <a:endParaRPr lang="en-US"/>
        </a:p>
      </dgm:t>
    </dgm:pt>
    <dgm:pt modelId="{D2A14F3D-F0FB-4F0A-982F-AFD7A76D1149}" type="pres">
      <dgm:prSet presAssocID="{121E34D4-241E-47A9-826A-077E33CFC3C5}" presName="childTextHidden" presStyleLbl="bgAccFollowNode1" presStyleIdx="0" presStyleCnt="3"/>
      <dgm:spPr/>
      <dgm:t>
        <a:bodyPr/>
        <a:lstStyle/>
        <a:p>
          <a:endParaRPr lang="en-US"/>
        </a:p>
      </dgm:t>
    </dgm:pt>
    <dgm:pt modelId="{88CA9897-00F6-4957-AF85-8D4D0468D32C}" type="pres">
      <dgm:prSet presAssocID="{121E34D4-241E-47A9-826A-077E33CFC3C5}" presName="parentText" presStyleLbl="node1" presStyleIdx="0" presStyleCnt="3">
        <dgm:presLayoutVars>
          <dgm:chMax val="1"/>
          <dgm:bulletEnabled val="1"/>
        </dgm:presLayoutVars>
      </dgm:prSet>
      <dgm:spPr/>
      <dgm:t>
        <a:bodyPr/>
        <a:lstStyle/>
        <a:p>
          <a:endParaRPr lang="en-US"/>
        </a:p>
      </dgm:t>
    </dgm:pt>
    <dgm:pt modelId="{AFDFF6D1-1053-494C-8538-62C29AA064B2}" type="pres">
      <dgm:prSet presAssocID="{121E34D4-241E-47A9-826A-077E33CFC3C5}" presName="aSpace" presStyleCnt="0"/>
      <dgm:spPr/>
    </dgm:pt>
    <dgm:pt modelId="{33EAA762-1567-41E1-B0B8-DF58377282FB}" type="pres">
      <dgm:prSet presAssocID="{975D8AC2-7C72-4DC1-B2C9-C391919933FE}" presName="compNode" presStyleCnt="0"/>
      <dgm:spPr/>
    </dgm:pt>
    <dgm:pt modelId="{C1D90D0B-BDD6-41DA-80AE-4DABBE16399C}" type="pres">
      <dgm:prSet presAssocID="{975D8AC2-7C72-4DC1-B2C9-C391919933FE}" presName="noGeometry" presStyleCnt="0"/>
      <dgm:spPr/>
    </dgm:pt>
    <dgm:pt modelId="{2C7B6171-D623-4B5D-9FE2-BD43C18D6BC5}" type="pres">
      <dgm:prSet presAssocID="{975D8AC2-7C72-4DC1-B2C9-C391919933FE}" presName="childTextVisible" presStyleLbl="bgAccFollowNode1" presStyleIdx="1" presStyleCnt="3">
        <dgm:presLayoutVars>
          <dgm:bulletEnabled val="1"/>
        </dgm:presLayoutVars>
      </dgm:prSet>
      <dgm:spPr/>
      <dgm:t>
        <a:bodyPr/>
        <a:lstStyle/>
        <a:p>
          <a:endParaRPr lang="en-US"/>
        </a:p>
      </dgm:t>
    </dgm:pt>
    <dgm:pt modelId="{CD4E76A9-A43C-4E81-8558-9974D21B4EDA}" type="pres">
      <dgm:prSet presAssocID="{975D8AC2-7C72-4DC1-B2C9-C391919933FE}" presName="childTextHidden" presStyleLbl="bgAccFollowNode1" presStyleIdx="1" presStyleCnt="3"/>
      <dgm:spPr/>
      <dgm:t>
        <a:bodyPr/>
        <a:lstStyle/>
        <a:p>
          <a:endParaRPr lang="en-US"/>
        </a:p>
      </dgm:t>
    </dgm:pt>
    <dgm:pt modelId="{D60EC3C5-9B0A-4AFC-9647-577605D8599A}" type="pres">
      <dgm:prSet presAssocID="{975D8AC2-7C72-4DC1-B2C9-C391919933FE}" presName="parentText" presStyleLbl="node1" presStyleIdx="1" presStyleCnt="3">
        <dgm:presLayoutVars>
          <dgm:chMax val="1"/>
          <dgm:bulletEnabled val="1"/>
        </dgm:presLayoutVars>
      </dgm:prSet>
      <dgm:spPr/>
      <dgm:t>
        <a:bodyPr/>
        <a:lstStyle/>
        <a:p>
          <a:endParaRPr lang="en-US"/>
        </a:p>
      </dgm:t>
    </dgm:pt>
    <dgm:pt modelId="{8491058F-CFF2-4E3E-9BA3-0CDE5E3482E0}" type="pres">
      <dgm:prSet presAssocID="{975D8AC2-7C72-4DC1-B2C9-C391919933FE}" presName="aSpace" presStyleCnt="0"/>
      <dgm:spPr/>
    </dgm:pt>
    <dgm:pt modelId="{DAAAD2EF-140E-41B4-A622-E9C6CCE88D5B}" type="pres">
      <dgm:prSet presAssocID="{3884BB14-2A38-4F95-A77E-9203A7B69D31}" presName="compNode" presStyleCnt="0"/>
      <dgm:spPr/>
    </dgm:pt>
    <dgm:pt modelId="{67A856AC-863A-4AAE-992E-713B466725DE}" type="pres">
      <dgm:prSet presAssocID="{3884BB14-2A38-4F95-A77E-9203A7B69D31}" presName="noGeometry" presStyleCnt="0"/>
      <dgm:spPr/>
    </dgm:pt>
    <dgm:pt modelId="{61982E8D-1CF4-4F21-8EB0-D6A661CCA2BC}" type="pres">
      <dgm:prSet presAssocID="{3884BB14-2A38-4F95-A77E-9203A7B69D31}" presName="childTextVisible" presStyleLbl="bgAccFollowNode1" presStyleIdx="2" presStyleCnt="3">
        <dgm:presLayoutVars>
          <dgm:bulletEnabled val="1"/>
        </dgm:presLayoutVars>
      </dgm:prSet>
      <dgm:spPr/>
      <dgm:t>
        <a:bodyPr/>
        <a:lstStyle/>
        <a:p>
          <a:endParaRPr lang="en-US"/>
        </a:p>
      </dgm:t>
    </dgm:pt>
    <dgm:pt modelId="{3CC49461-4D84-4115-8E3F-9911769E0CE4}" type="pres">
      <dgm:prSet presAssocID="{3884BB14-2A38-4F95-A77E-9203A7B69D31}" presName="childTextHidden" presStyleLbl="bgAccFollowNode1" presStyleIdx="2" presStyleCnt="3"/>
      <dgm:spPr/>
      <dgm:t>
        <a:bodyPr/>
        <a:lstStyle/>
        <a:p>
          <a:endParaRPr lang="en-US"/>
        </a:p>
      </dgm:t>
    </dgm:pt>
    <dgm:pt modelId="{ACE5A08F-377B-487D-864D-57C3345B404A}" type="pres">
      <dgm:prSet presAssocID="{3884BB14-2A38-4F95-A77E-9203A7B69D31}" presName="parentText" presStyleLbl="node1" presStyleIdx="2" presStyleCnt="3">
        <dgm:presLayoutVars>
          <dgm:chMax val="1"/>
          <dgm:bulletEnabled val="1"/>
        </dgm:presLayoutVars>
      </dgm:prSet>
      <dgm:spPr/>
      <dgm:t>
        <a:bodyPr/>
        <a:lstStyle/>
        <a:p>
          <a:endParaRPr lang="en-US"/>
        </a:p>
      </dgm:t>
    </dgm:pt>
  </dgm:ptLst>
  <dgm:cxnLst>
    <dgm:cxn modelId="{7DF4A913-BB4A-4705-A4E8-044283805BD7}" type="presOf" srcId="{E4824A53-F286-4BA2-8EB8-57D6DC1F811E}" destId="{3CC49461-4D84-4115-8E3F-9911769E0CE4}" srcOrd="1" destOrd="1" presId="urn:microsoft.com/office/officeart/2005/8/layout/hProcess6"/>
    <dgm:cxn modelId="{3208DA77-2D6F-49D2-8528-2B3C48DFE0D9}" type="presOf" srcId="{2C177B6F-132E-4BE1-A2F6-E4D5C532B16A}" destId="{D2A14F3D-F0FB-4F0A-982F-AFD7A76D1149}" srcOrd="1" destOrd="0" presId="urn:microsoft.com/office/officeart/2005/8/layout/hProcess6"/>
    <dgm:cxn modelId="{92925319-2E0D-4B1E-817F-9C1A2F4D04FF}" type="presOf" srcId="{205B5999-D895-4291-9E09-B755484E6C0F}" destId="{61982E8D-1CF4-4F21-8EB0-D6A661CCA2BC}" srcOrd="0" destOrd="0" presId="urn:microsoft.com/office/officeart/2005/8/layout/hProcess6"/>
    <dgm:cxn modelId="{781C5E61-E59F-48D7-83BC-DD1F18480F07}" srcId="{257E454B-01C2-4F69-9AD0-7FD2B17F6E66}" destId="{3884BB14-2A38-4F95-A77E-9203A7B69D31}" srcOrd="2" destOrd="0" parTransId="{7E145A1E-7970-4AA6-B88E-97EAFCAF04DD}" sibTransId="{4675D718-AF10-418F-B094-78C5D99976B0}"/>
    <dgm:cxn modelId="{390B4785-F7F9-4BFF-85BA-F87F81D3993A}" srcId="{257E454B-01C2-4F69-9AD0-7FD2B17F6E66}" destId="{975D8AC2-7C72-4DC1-B2C9-C391919933FE}" srcOrd="1" destOrd="0" parTransId="{BF6B12AF-47E5-4C20-8BC8-D551E3EAFC5D}" sibTransId="{46790BE3-7042-4EA7-8CA2-0BB2C04122A1}"/>
    <dgm:cxn modelId="{803C4473-AA53-47C0-A458-6B020072E374}" type="presOf" srcId="{975D8AC2-7C72-4DC1-B2C9-C391919933FE}" destId="{D60EC3C5-9B0A-4AFC-9647-577605D8599A}" srcOrd="0" destOrd="0" presId="urn:microsoft.com/office/officeart/2005/8/layout/hProcess6"/>
    <dgm:cxn modelId="{86D8E145-FAD8-4396-A1FE-02005C5FC2E9}" srcId="{121E34D4-241E-47A9-826A-077E33CFC3C5}" destId="{2C177B6F-132E-4BE1-A2F6-E4D5C532B16A}" srcOrd="0" destOrd="0" parTransId="{BD0C0189-058F-4320-9E13-8AB5B30A6BB6}" sibTransId="{9C4B8EF0-8DC1-4D7B-BAB0-A98E43C236BE}"/>
    <dgm:cxn modelId="{E15FD5E3-CA66-44BC-862F-0F3C63E2AC57}" srcId="{3884BB14-2A38-4F95-A77E-9203A7B69D31}" destId="{205B5999-D895-4291-9E09-B755484E6C0F}" srcOrd="0" destOrd="0" parTransId="{BB73DD28-CD46-4BC2-90A9-25DD7F83A6F8}" sibTransId="{A60E5BE4-77A2-493B-8286-05F1BD2D6C97}"/>
    <dgm:cxn modelId="{D36F20F9-4A90-49B2-AE1E-5B552F2971C1}" type="presOf" srcId="{9592A496-8753-4F9F-853F-B3608744B9AF}" destId="{2C7B6171-D623-4B5D-9FE2-BD43C18D6BC5}" srcOrd="0" destOrd="0" presId="urn:microsoft.com/office/officeart/2005/8/layout/hProcess6"/>
    <dgm:cxn modelId="{96F65612-1483-437B-9477-9B9547B93E1D}" type="presOf" srcId="{121E34D4-241E-47A9-826A-077E33CFC3C5}" destId="{88CA9897-00F6-4957-AF85-8D4D0468D32C}" srcOrd="0" destOrd="0" presId="urn:microsoft.com/office/officeart/2005/8/layout/hProcess6"/>
    <dgm:cxn modelId="{4EA97878-FB1E-4464-A489-B601921068F0}" type="presOf" srcId="{E4824A53-F286-4BA2-8EB8-57D6DC1F811E}" destId="{61982E8D-1CF4-4F21-8EB0-D6A661CCA2BC}" srcOrd="0" destOrd="1" presId="urn:microsoft.com/office/officeart/2005/8/layout/hProcess6"/>
    <dgm:cxn modelId="{8284ED11-8521-4925-9B92-7FDA99CFA78F}" srcId="{257E454B-01C2-4F69-9AD0-7FD2B17F6E66}" destId="{121E34D4-241E-47A9-826A-077E33CFC3C5}" srcOrd="0" destOrd="0" parTransId="{3123969E-B980-476F-9AFA-85690D0544AA}" sibTransId="{64605435-0079-4B09-A3CB-C8869D2702A7}"/>
    <dgm:cxn modelId="{B5E5B58F-FD5F-4C6B-997B-B767710C144C}" type="presOf" srcId="{93C63C8A-2667-4F32-A957-1AF7F66B8F01}" destId="{CD4E76A9-A43C-4E81-8558-9974D21B4EDA}" srcOrd="1" destOrd="1" presId="urn:microsoft.com/office/officeart/2005/8/layout/hProcess6"/>
    <dgm:cxn modelId="{95D8D404-0E59-431F-AE46-EE16BF35E5F9}" type="presOf" srcId="{9592A496-8753-4F9F-853F-B3608744B9AF}" destId="{CD4E76A9-A43C-4E81-8558-9974D21B4EDA}" srcOrd="1" destOrd="0" presId="urn:microsoft.com/office/officeart/2005/8/layout/hProcess6"/>
    <dgm:cxn modelId="{60D34689-7A50-4F1C-A040-D8B9ED3DC90E}" srcId="{975D8AC2-7C72-4DC1-B2C9-C391919933FE}" destId="{9592A496-8753-4F9F-853F-B3608744B9AF}" srcOrd="0" destOrd="0" parTransId="{377D1238-3C61-4D2C-95B4-9B32BBFE6847}" sibTransId="{2FCAAEED-B9C0-4E0D-A970-86969736A1FC}"/>
    <dgm:cxn modelId="{DE5C918D-D1DB-4100-90D2-D7AE589C7929}" type="presOf" srcId="{2C177B6F-132E-4BE1-A2F6-E4D5C532B16A}" destId="{CF77FA82-D9DE-4D59-8AB4-0081EBBEE842}" srcOrd="0" destOrd="0" presId="urn:microsoft.com/office/officeart/2005/8/layout/hProcess6"/>
    <dgm:cxn modelId="{64210419-DEAB-4F86-99EB-D04FB2B1682A}" type="presOf" srcId="{257E454B-01C2-4F69-9AD0-7FD2B17F6E66}" destId="{B653BB0C-4872-4546-962B-379F1BFA4512}" srcOrd="0" destOrd="0" presId="urn:microsoft.com/office/officeart/2005/8/layout/hProcess6"/>
    <dgm:cxn modelId="{8626D6B6-8384-49F4-AD30-B9FBEDEC387E}" type="presOf" srcId="{3884BB14-2A38-4F95-A77E-9203A7B69D31}" destId="{ACE5A08F-377B-487D-864D-57C3345B404A}" srcOrd="0" destOrd="0" presId="urn:microsoft.com/office/officeart/2005/8/layout/hProcess6"/>
    <dgm:cxn modelId="{C8F09A56-142B-418E-86A8-F203DCD5D788}" srcId="{975D8AC2-7C72-4DC1-B2C9-C391919933FE}" destId="{93C63C8A-2667-4F32-A957-1AF7F66B8F01}" srcOrd="1" destOrd="0" parTransId="{0769EC28-5009-4032-A17E-EF92DF902DAD}" sibTransId="{173F5DB6-06CD-4B1D-94ED-AFB92D5D723A}"/>
    <dgm:cxn modelId="{C65B3AD8-B03C-4613-8C0C-3ABAA11E0140}" type="presOf" srcId="{93C63C8A-2667-4F32-A957-1AF7F66B8F01}" destId="{2C7B6171-D623-4B5D-9FE2-BD43C18D6BC5}" srcOrd="0" destOrd="1" presId="urn:microsoft.com/office/officeart/2005/8/layout/hProcess6"/>
    <dgm:cxn modelId="{F1839AA3-EA60-455B-9460-FAE716C4996E}" type="presOf" srcId="{205B5999-D895-4291-9E09-B755484E6C0F}" destId="{3CC49461-4D84-4115-8E3F-9911769E0CE4}" srcOrd="1" destOrd="0" presId="urn:microsoft.com/office/officeart/2005/8/layout/hProcess6"/>
    <dgm:cxn modelId="{49CD78AF-F808-4DBE-B29C-460FC6322E79}" srcId="{3884BB14-2A38-4F95-A77E-9203A7B69D31}" destId="{E4824A53-F286-4BA2-8EB8-57D6DC1F811E}" srcOrd="1" destOrd="0" parTransId="{CE2BCBFD-D15B-43B6-9A05-15D14989C9F2}" sibTransId="{83FF13E7-4FB8-4DF0-A2B9-F0FEF4A6E709}"/>
    <dgm:cxn modelId="{AADEC493-D364-41BA-A169-78BB7520EEE8}" type="presParOf" srcId="{B653BB0C-4872-4546-962B-379F1BFA4512}" destId="{11394C7C-4DB4-47EE-B6E6-05B400447F9F}" srcOrd="0" destOrd="0" presId="urn:microsoft.com/office/officeart/2005/8/layout/hProcess6"/>
    <dgm:cxn modelId="{6F214F79-488F-45CF-B9A7-2E8F8502624C}" type="presParOf" srcId="{11394C7C-4DB4-47EE-B6E6-05B400447F9F}" destId="{317F44F4-63BC-41C2-93EA-81365C37D1F9}" srcOrd="0" destOrd="0" presId="urn:microsoft.com/office/officeart/2005/8/layout/hProcess6"/>
    <dgm:cxn modelId="{8A9B6134-9B5E-441C-8264-4B4383F833E3}" type="presParOf" srcId="{11394C7C-4DB4-47EE-B6E6-05B400447F9F}" destId="{CF77FA82-D9DE-4D59-8AB4-0081EBBEE842}" srcOrd="1" destOrd="0" presId="urn:microsoft.com/office/officeart/2005/8/layout/hProcess6"/>
    <dgm:cxn modelId="{03EADA4D-E20C-4E15-B2C8-6FBA5CB74F87}" type="presParOf" srcId="{11394C7C-4DB4-47EE-B6E6-05B400447F9F}" destId="{D2A14F3D-F0FB-4F0A-982F-AFD7A76D1149}" srcOrd="2" destOrd="0" presId="urn:microsoft.com/office/officeart/2005/8/layout/hProcess6"/>
    <dgm:cxn modelId="{CA893926-F7FE-4F68-AB3F-99163D9A317E}" type="presParOf" srcId="{11394C7C-4DB4-47EE-B6E6-05B400447F9F}" destId="{88CA9897-00F6-4957-AF85-8D4D0468D32C}" srcOrd="3" destOrd="0" presId="urn:microsoft.com/office/officeart/2005/8/layout/hProcess6"/>
    <dgm:cxn modelId="{C793CC6E-4D7B-473D-9882-17BAA9F23134}" type="presParOf" srcId="{B653BB0C-4872-4546-962B-379F1BFA4512}" destId="{AFDFF6D1-1053-494C-8538-62C29AA064B2}" srcOrd="1" destOrd="0" presId="urn:microsoft.com/office/officeart/2005/8/layout/hProcess6"/>
    <dgm:cxn modelId="{41AB5282-F47F-40B9-911F-2EE15D9CF127}" type="presParOf" srcId="{B653BB0C-4872-4546-962B-379F1BFA4512}" destId="{33EAA762-1567-41E1-B0B8-DF58377282FB}" srcOrd="2" destOrd="0" presId="urn:microsoft.com/office/officeart/2005/8/layout/hProcess6"/>
    <dgm:cxn modelId="{C9D31498-4C65-4502-BDDF-15EB8F8080E9}" type="presParOf" srcId="{33EAA762-1567-41E1-B0B8-DF58377282FB}" destId="{C1D90D0B-BDD6-41DA-80AE-4DABBE16399C}" srcOrd="0" destOrd="0" presId="urn:microsoft.com/office/officeart/2005/8/layout/hProcess6"/>
    <dgm:cxn modelId="{D2B396E5-6538-4ACE-9F30-52DC99581923}" type="presParOf" srcId="{33EAA762-1567-41E1-B0B8-DF58377282FB}" destId="{2C7B6171-D623-4B5D-9FE2-BD43C18D6BC5}" srcOrd="1" destOrd="0" presId="urn:microsoft.com/office/officeart/2005/8/layout/hProcess6"/>
    <dgm:cxn modelId="{446722C6-87B7-4E09-9E7C-8407513F9681}" type="presParOf" srcId="{33EAA762-1567-41E1-B0B8-DF58377282FB}" destId="{CD4E76A9-A43C-4E81-8558-9974D21B4EDA}" srcOrd="2" destOrd="0" presId="urn:microsoft.com/office/officeart/2005/8/layout/hProcess6"/>
    <dgm:cxn modelId="{87A48D2D-2DE3-4AB5-867F-F6CB553EB7AC}" type="presParOf" srcId="{33EAA762-1567-41E1-B0B8-DF58377282FB}" destId="{D60EC3C5-9B0A-4AFC-9647-577605D8599A}" srcOrd="3" destOrd="0" presId="urn:microsoft.com/office/officeart/2005/8/layout/hProcess6"/>
    <dgm:cxn modelId="{AF9B7269-D4A1-41CC-865A-4ECDC77BAA00}" type="presParOf" srcId="{B653BB0C-4872-4546-962B-379F1BFA4512}" destId="{8491058F-CFF2-4E3E-9BA3-0CDE5E3482E0}" srcOrd="3" destOrd="0" presId="urn:microsoft.com/office/officeart/2005/8/layout/hProcess6"/>
    <dgm:cxn modelId="{6985B5BE-CF8E-43C9-AB08-798B884BD3FD}" type="presParOf" srcId="{B653BB0C-4872-4546-962B-379F1BFA4512}" destId="{DAAAD2EF-140E-41B4-A622-E9C6CCE88D5B}" srcOrd="4" destOrd="0" presId="urn:microsoft.com/office/officeart/2005/8/layout/hProcess6"/>
    <dgm:cxn modelId="{3FBC74AF-1106-4CED-BEB6-89DB1AF121EF}" type="presParOf" srcId="{DAAAD2EF-140E-41B4-A622-E9C6CCE88D5B}" destId="{67A856AC-863A-4AAE-992E-713B466725DE}" srcOrd="0" destOrd="0" presId="urn:microsoft.com/office/officeart/2005/8/layout/hProcess6"/>
    <dgm:cxn modelId="{C85FCACD-BF7E-4413-AD9E-F03EC22CA4CE}" type="presParOf" srcId="{DAAAD2EF-140E-41B4-A622-E9C6CCE88D5B}" destId="{61982E8D-1CF4-4F21-8EB0-D6A661CCA2BC}" srcOrd="1" destOrd="0" presId="urn:microsoft.com/office/officeart/2005/8/layout/hProcess6"/>
    <dgm:cxn modelId="{1D213EB3-C8E8-4904-9EC6-7BDB2F8F7035}" type="presParOf" srcId="{DAAAD2EF-140E-41B4-A622-E9C6CCE88D5B}" destId="{3CC49461-4D84-4115-8E3F-9911769E0CE4}" srcOrd="2" destOrd="0" presId="urn:microsoft.com/office/officeart/2005/8/layout/hProcess6"/>
    <dgm:cxn modelId="{27DA91BF-7337-46DD-9C8B-351AB689A49F}" type="presParOf" srcId="{DAAAD2EF-140E-41B4-A622-E9C6CCE88D5B}" destId="{ACE5A08F-377B-487D-864D-57C3345B404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90C9A03-E341-40BA-90CB-571D81019636}"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1646EA3E-28C4-4B1F-9BA3-AD462055EF2D}">
      <dgm:prSet phldrT="[Text]" custT="1"/>
      <dgm:spPr/>
      <dgm:t>
        <a:bodyPr/>
        <a:lstStyle/>
        <a:p>
          <a:r>
            <a:rPr lang="en-US" sz="1400" dirty="0" err="1" smtClean="0"/>
            <a:t>ArrayIndexOutOfBoundsException</a:t>
          </a:r>
          <a:r>
            <a:rPr lang="en-US" sz="1400" dirty="0" smtClean="0"/>
            <a:t> required as per JLS</a:t>
          </a:r>
          <a:endParaRPr lang="en-US" sz="1400" dirty="0"/>
        </a:p>
      </dgm:t>
    </dgm:pt>
    <dgm:pt modelId="{EA1BB61E-096B-4DB6-86A7-76F0EA17E508}" type="parTrans" cxnId="{B236E2C5-6028-4507-85A6-3AF0ABC77BE4}">
      <dgm:prSet/>
      <dgm:spPr/>
      <dgm:t>
        <a:bodyPr/>
        <a:lstStyle/>
        <a:p>
          <a:endParaRPr lang="en-US"/>
        </a:p>
      </dgm:t>
    </dgm:pt>
    <dgm:pt modelId="{09608843-3376-404C-89B7-CD9794E19AC6}" type="sibTrans" cxnId="{B236E2C5-6028-4507-85A6-3AF0ABC77BE4}">
      <dgm:prSet/>
      <dgm:spPr/>
      <dgm:t>
        <a:bodyPr/>
        <a:lstStyle/>
        <a:p>
          <a:endParaRPr lang="en-US"/>
        </a:p>
      </dgm:t>
    </dgm:pt>
    <dgm:pt modelId="{A81EAD66-7F8C-45AB-AE0E-599B23B99151}">
      <dgm:prSet phldrT="[Text]" custT="1"/>
      <dgm:spPr/>
      <dgm:t>
        <a:bodyPr/>
        <a:lstStyle/>
        <a:p>
          <a:r>
            <a:rPr lang="en-US" sz="1400" dirty="0" smtClean="0"/>
            <a:t>Compiler inserts runtime checks.</a:t>
          </a:r>
          <a:endParaRPr lang="en-US" sz="1400" dirty="0"/>
        </a:p>
      </dgm:t>
    </dgm:pt>
    <dgm:pt modelId="{AA4048FC-3FEF-4C3D-AA80-144740DA2EE5}" type="parTrans" cxnId="{75B9C614-4C48-451E-AF0E-21BC5C08BE4A}">
      <dgm:prSet/>
      <dgm:spPr/>
      <dgm:t>
        <a:bodyPr/>
        <a:lstStyle/>
        <a:p>
          <a:endParaRPr lang="en-US"/>
        </a:p>
      </dgm:t>
    </dgm:pt>
    <dgm:pt modelId="{B1203FFF-86E7-4D79-9793-D9FD2F3DED77}" type="sibTrans" cxnId="{75B9C614-4C48-451E-AF0E-21BC5C08BE4A}">
      <dgm:prSet/>
      <dgm:spPr/>
      <dgm:t>
        <a:bodyPr/>
        <a:lstStyle/>
        <a:p>
          <a:endParaRPr lang="en-US"/>
        </a:p>
      </dgm:t>
    </dgm:pt>
    <dgm:pt modelId="{720E0B28-2C86-48D8-9F9D-77E73F50D8C7}">
      <dgm:prSet phldrT="[Text]" custT="1"/>
      <dgm:spPr/>
      <dgm:t>
        <a:bodyPr/>
        <a:lstStyle/>
        <a:p>
          <a:r>
            <a:rPr lang="en-US" sz="1400" dirty="0" smtClean="0">
              <a:solidFill>
                <a:schemeClr val="tx1"/>
              </a:solidFill>
            </a:rPr>
            <a:t>When array creation not visible, must assume potentially out of bounds.</a:t>
          </a:r>
          <a:endParaRPr lang="en-US" sz="1400" dirty="0">
            <a:solidFill>
              <a:schemeClr val="tx1"/>
            </a:solidFill>
          </a:endParaRPr>
        </a:p>
      </dgm:t>
    </dgm:pt>
    <dgm:pt modelId="{E511C5C6-38A3-4DB0-A2F1-5A8003134A81}" type="parTrans" cxnId="{32E47C18-E19D-47A8-972D-5472F71B32C2}">
      <dgm:prSet/>
      <dgm:spPr/>
      <dgm:t>
        <a:bodyPr/>
        <a:lstStyle/>
        <a:p>
          <a:endParaRPr lang="en-US"/>
        </a:p>
      </dgm:t>
    </dgm:pt>
    <dgm:pt modelId="{4036F769-E377-4CD8-A7D4-B986C5B46739}" type="sibTrans" cxnId="{32E47C18-E19D-47A8-972D-5472F71B32C2}">
      <dgm:prSet/>
      <dgm:spPr/>
      <dgm:t>
        <a:bodyPr/>
        <a:lstStyle/>
        <a:p>
          <a:endParaRPr lang="en-US"/>
        </a:p>
      </dgm:t>
    </dgm:pt>
    <dgm:pt modelId="{12710DAA-19AA-4AB2-A797-67A39ECCD571}">
      <dgm:prSet phldrT="[Text]" custT="1"/>
      <dgm:spPr/>
      <dgm:t>
        <a:bodyPr/>
        <a:lstStyle/>
        <a:p>
          <a:r>
            <a:rPr lang="en-US" sz="1400" dirty="0" smtClean="0"/>
            <a:t>Using </a:t>
          </a:r>
          <a:r>
            <a:rPr lang="en-US" sz="1400" dirty="0" err="1" smtClean="0"/>
            <a:t>array.length</a:t>
          </a:r>
          <a:r>
            <a:rPr lang="en-US" sz="1400" dirty="0" smtClean="0"/>
            <a:t> proves to compiler never out of bounds.</a:t>
          </a:r>
          <a:endParaRPr lang="en-US" sz="1400" dirty="0"/>
        </a:p>
      </dgm:t>
    </dgm:pt>
    <dgm:pt modelId="{580D83D5-3D52-4D10-89BB-04487869C142}" type="parTrans" cxnId="{ADBF5F8F-8614-4362-8F25-C3039E77E23B}">
      <dgm:prSet/>
      <dgm:spPr/>
      <dgm:t>
        <a:bodyPr/>
        <a:lstStyle/>
        <a:p>
          <a:endParaRPr lang="en-US"/>
        </a:p>
      </dgm:t>
    </dgm:pt>
    <dgm:pt modelId="{D02D3CAD-5958-4A24-B4B3-C433F513C281}" type="sibTrans" cxnId="{ADBF5F8F-8614-4362-8F25-C3039E77E23B}">
      <dgm:prSet/>
      <dgm:spPr/>
      <dgm:t>
        <a:bodyPr/>
        <a:lstStyle/>
        <a:p>
          <a:endParaRPr lang="en-US"/>
        </a:p>
      </dgm:t>
    </dgm:pt>
    <dgm:pt modelId="{71BE439A-FE70-44A2-A754-821C92B702C8}" type="pres">
      <dgm:prSet presAssocID="{B90C9A03-E341-40BA-90CB-571D81019636}" presName="Name0" presStyleCnt="0">
        <dgm:presLayoutVars>
          <dgm:chMax val="7"/>
          <dgm:chPref val="5"/>
        </dgm:presLayoutVars>
      </dgm:prSet>
      <dgm:spPr/>
      <dgm:t>
        <a:bodyPr/>
        <a:lstStyle/>
        <a:p>
          <a:endParaRPr lang="en-US"/>
        </a:p>
      </dgm:t>
    </dgm:pt>
    <dgm:pt modelId="{3B4F298D-3ED6-4115-8D5D-E8982A4FF6D4}" type="pres">
      <dgm:prSet presAssocID="{B90C9A03-E341-40BA-90CB-571D81019636}" presName="arrowNode" presStyleLbl="node1" presStyleIdx="0" presStyleCnt="1"/>
      <dgm:spPr/>
    </dgm:pt>
    <dgm:pt modelId="{0C72B2CD-1077-4B5D-8A50-578D8AC2C5DA}" type="pres">
      <dgm:prSet presAssocID="{1646EA3E-28C4-4B1F-9BA3-AD462055EF2D}" presName="txNode1" presStyleLbl="revTx" presStyleIdx="0" presStyleCnt="4" custScaleX="177784">
        <dgm:presLayoutVars>
          <dgm:bulletEnabled val="1"/>
        </dgm:presLayoutVars>
      </dgm:prSet>
      <dgm:spPr/>
      <dgm:t>
        <a:bodyPr/>
        <a:lstStyle/>
        <a:p>
          <a:endParaRPr lang="en-US"/>
        </a:p>
      </dgm:t>
    </dgm:pt>
    <dgm:pt modelId="{B547CCF5-788C-46BD-9857-9970C7FB2D7B}" type="pres">
      <dgm:prSet presAssocID="{A81EAD66-7F8C-45AB-AE0E-599B23B99151}" presName="txNode2" presStyleLbl="revTx" presStyleIdx="1" presStyleCnt="4">
        <dgm:presLayoutVars>
          <dgm:bulletEnabled val="1"/>
        </dgm:presLayoutVars>
      </dgm:prSet>
      <dgm:spPr/>
      <dgm:t>
        <a:bodyPr/>
        <a:lstStyle/>
        <a:p>
          <a:endParaRPr lang="en-US"/>
        </a:p>
      </dgm:t>
    </dgm:pt>
    <dgm:pt modelId="{D60CEB9B-4E1B-4127-B1B4-C11B1C1C05F2}" type="pres">
      <dgm:prSet presAssocID="{B1203FFF-86E7-4D79-9793-D9FD2F3DED77}" presName="dotNode2" presStyleCnt="0"/>
      <dgm:spPr/>
    </dgm:pt>
    <dgm:pt modelId="{147CCDD5-5EAA-4AB3-B446-116255FF2A56}" type="pres">
      <dgm:prSet presAssocID="{B1203FFF-86E7-4D79-9793-D9FD2F3DED77}" presName="dotRepeatNode" presStyleLbl="fgShp" presStyleIdx="0" presStyleCnt="2"/>
      <dgm:spPr/>
      <dgm:t>
        <a:bodyPr/>
        <a:lstStyle/>
        <a:p>
          <a:endParaRPr lang="en-US"/>
        </a:p>
      </dgm:t>
    </dgm:pt>
    <dgm:pt modelId="{3643488A-B7F6-44EE-BE08-1AC582BC97FE}" type="pres">
      <dgm:prSet presAssocID="{720E0B28-2C86-48D8-9F9D-77E73F50D8C7}" presName="txNode3" presStyleLbl="revTx" presStyleIdx="2" presStyleCnt="4" custLinFactNeighborX="-13606">
        <dgm:presLayoutVars>
          <dgm:bulletEnabled val="1"/>
        </dgm:presLayoutVars>
      </dgm:prSet>
      <dgm:spPr/>
      <dgm:t>
        <a:bodyPr/>
        <a:lstStyle/>
        <a:p>
          <a:endParaRPr lang="en-US"/>
        </a:p>
      </dgm:t>
    </dgm:pt>
    <dgm:pt modelId="{5331F8A6-7601-499D-A2BA-6A8E7AE78799}" type="pres">
      <dgm:prSet presAssocID="{4036F769-E377-4CD8-A7D4-B986C5B46739}" presName="dotNode3" presStyleCnt="0"/>
      <dgm:spPr/>
    </dgm:pt>
    <dgm:pt modelId="{DA1C2A2B-605A-4283-A960-8570A1E70386}" type="pres">
      <dgm:prSet presAssocID="{4036F769-E377-4CD8-A7D4-B986C5B46739}" presName="dotRepeatNode" presStyleLbl="fgShp" presStyleIdx="1" presStyleCnt="2"/>
      <dgm:spPr/>
      <dgm:t>
        <a:bodyPr/>
        <a:lstStyle/>
        <a:p>
          <a:endParaRPr lang="en-US"/>
        </a:p>
      </dgm:t>
    </dgm:pt>
    <dgm:pt modelId="{F4AED56E-DC60-4965-B65E-0F6A3D51BE39}" type="pres">
      <dgm:prSet presAssocID="{12710DAA-19AA-4AB2-A797-67A39ECCD571}" presName="txNode4" presStyleLbl="revTx" presStyleIdx="3" presStyleCnt="4" custScaleY="85905" custLinFactNeighborY="22479">
        <dgm:presLayoutVars>
          <dgm:bulletEnabled val="1"/>
        </dgm:presLayoutVars>
      </dgm:prSet>
      <dgm:spPr/>
      <dgm:t>
        <a:bodyPr/>
        <a:lstStyle/>
        <a:p>
          <a:endParaRPr lang="en-US"/>
        </a:p>
      </dgm:t>
    </dgm:pt>
  </dgm:ptLst>
  <dgm:cxnLst>
    <dgm:cxn modelId="{FBCBA686-B065-42DF-A659-E5C81AE4F278}" type="presOf" srcId="{1646EA3E-28C4-4B1F-9BA3-AD462055EF2D}" destId="{0C72B2CD-1077-4B5D-8A50-578D8AC2C5DA}" srcOrd="0" destOrd="0" presId="urn:microsoft.com/office/officeart/2009/3/layout/DescendingProcess"/>
    <dgm:cxn modelId="{B236E2C5-6028-4507-85A6-3AF0ABC77BE4}" srcId="{B90C9A03-E341-40BA-90CB-571D81019636}" destId="{1646EA3E-28C4-4B1F-9BA3-AD462055EF2D}" srcOrd="0" destOrd="0" parTransId="{EA1BB61E-096B-4DB6-86A7-76F0EA17E508}" sibTransId="{09608843-3376-404C-89B7-CD9794E19AC6}"/>
    <dgm:cxn modelId="{04707503-1F0D-4044-8502-B21DB10E2176}" type="presOf" srcId="{B90C9A03-E341-40BA-90CB-571D81019636}" destId="{71BE439A-FE70-44A2-A754-821C92B702C8}" srcOrd="0" destOrd="0" presId="urn:microsoft.com/office/officeart/2009/3/layout/DescendingProcess"/>
    <dgm:cxn modelId="{00F15BB5-EA65-42EB-86AB-D48850D42E95}" type="presOf" srcId="{4036F769-E377-4CD8-A7D4-B986C5B46739}" destId="{DA1C2A2B-605A-4283-A960-8570A1E70386}" srcOrd="0" destOrd="0" presId="urn:microsoft.com/office/officeart/2009/3/layout/DescendingProcess"/>
    <dgm:cxn modelId="{32E47C18-E19D-47A8-972D-5472F71B32C2}" srcId="{B90C9A03-E341-40BA-90CB-571D81019636}" destId="{720E0B28-2C86-48D8-9F9D-77E73F50D8C7}" srcOrd="2" destOrd="0" parTransId="{E511C5C6-38A3-4DB0-A2F1-5A8003134A81}" sibTransId="{4036F769-E377-4CD8-A7D4-B986C5B46739}"/>
    <dgm:cxn modelId="{ADBF5F8F-8614-4362-8F25-C3039E77E23B}" srcId="{B90C9A03-E341-40BA-90CB-571D81019636}" destId="{12710DAA-19AA-4AB2-A797-67A39ECCD571}" srcOrd="3" destOrd="0" parTransId="{580D83D5-3D52-4D10-89BB-04487869C142}" sibTransId="{D02D3CAD-5958-4A24-B4B3-C433F513C281}"/>
    <dgm:cxn modelId="{D50BDBEA-29E0-400C-B3D7-51F2AF50BA6D}" type="presOf" srcId="{A81EAD66-7F8C-45AB-AE0E-599B23B99151}" destId="{B547CCF5-788C-46BD-9857-9970C7FB2D7B}" srcOrd="0" destOrd="0" presId="urn:microsoft.com/office/officeart/2009/3/layout/DescendingProcess"/>
    <dgm:cxn modelId="{2A4EF071-E85C-4DE9-A0B6-CBE86E86DA01}" type="presOf" srcId="{12710DAA-19AA-4AB2-A797-67A39ECCD571}" destId="{F4AED56E-DC60-4965-B65E-0F6A3D51BE39}" srcOrd="0" destOrd="0" presId="urn:microsoft.com/office/officeart/2009/3/layout/DescendingProcess"/>
    <dgm:cxn modelId="{2FC68136-C84F-474F-AEB4-53E70679D03D}" type="presOf" srcId="{720E0B28-2C86-48D8-9F9D-77E73F50D8C7}" destId="{3643488A-B7F6-44EE-BE08-1AC582BC97FE}" srcOrd="0" destOrd="0" presId="urn:microsoft.com/office/officeart/2009/3/layout/DescendingProcess"/>
    <dgm:cxn modelId="{75B9C614-4C48-451E-AF0E-21BC5C08BE4A}" srcId="{B90C9A03-E341-40BA-90CB-571D81019636}" destId="{A81EAD66-7F8C-45AB-AE0E-599B23B99151}" srcOrd="1" destOrd="0" parTransId="{AA4048FC-3FEF-4C3D-AA80-144740DA2EE5}" sibTransId="{B1203FFF-86E7-4D79-9793-D9FD2F3DED77}"/>
    <dgm:cxn modelId="{6FDD19CC-A29C-4C9C-B09B-11B8DF39C416}" type="presOf" srcId="{B1203FFF-86E7-4D79-9793-D9FD2F3DED77}" destId="{147CCDD5-5EAA-4AB3-B446-116255FF2A56}" srcOrd="0" destOrd="0" presId="urn:microsoft.com/office/officeart/2009/3/layout/DescendingProcess"/>
    <dgm:cxn modelId="{070466FC-2241-4C52-8EF3-44A96471735D}" type="presParOf" srcId="{71BE439A-FE70-44A2-A754-821C92B702C8}" destId="{3B4F298D-3ED6-4115-8D5D-E8982A4FF6D4}" srcOrd="0" destOrd="0" presId="urn:microsoft.com/office/officeart/2009/3/layout/DescendingProcess"/>
    <dgm:cxn modelId="{E5FD3B16-658F-4718-BCA1-DFB06BAE6D99}" type="presParOf" srcId="{71BE439A-FE70-44A2-A754-821C92B702C8}" destId="{0C72B2CD-1077-4B5D-8A50-578D8AC2C5DA}" srcOrd="1" destOrd="0" presId="urn:microsoft.com/office/officeart/2009/3/layout/DescendingProcess"/>
    <dgm:cxn modelId="{86CE2697-ECB3-43B8-A26C-BD6DF1CED8EA}" type="presParOf" srcId="{71BE439A-FE70-44A2-A754-821C92B702C8}" destId="{B547CCF5-788C-46BD-9857-9970C7FB2D7B}" srcOrd="2" destOrd="0" presId="urn:microsoft.com/office/officeart/2009/3/layout/DescendingProcess"/>
    <dgm:cxn modelId="{76DE822D-6468-441E-8D8B-2A981AA6F155}" type="presParOf" srcId="{71BE439A-FE70-44A2-A754-821C92B702C8}" destId="{D60CEB9B-4E1B-4127-B1B4-C11B1C1C05F2}" srcOrd="3" destOrd="0" presId="urn:microsoft.com/office/officeart/2009/3/layout/DescendingProcess"/>
    <dgm:cxn modelId="{37E95002-4E0D-4F86-8779-5B954DA5999D}" type="presParOf" srcId="{D60CEB9B-4E1B-4127-B1B4-C11B1C1C05F2}" destId="{147CCDD5-5EAA-4AB3-B446-116255FF2A56}" srcOrd="0" destOrd="0" presId="urn:microsoft.com/office/officeart/2009/3/layout/DescendingProcess"/>
    <dgm:cxn modelId="{F07C56E8-581D-4352-882D-C6A14DA05193}" type="presParOf" srcId="{71BE439A-FE70-44A2-A754-821C92B702C8}" destId="{3643488A-B7F6-44EE-BE08-1AC582BC97FE}" srcOrd="4" destOrd="0" presId="urn:microsoft.com/office/officeart/2009/3/layout/DescendingProcess"/>
    <dgm:cxn modelId="{4A249530-7F39-4845-B461-82FBC5A33420}" type="presParOf" srcId="{71BE439A-FE70-44A2-A754-821C92B702C8}" destId="{5331F8A6-7601-499D-A2BA-6A8E7AE78799}" srcOrd="5" destOrd="0" presId="urn:microsoft.com/office/officeart/2009/3/layout/DescendingProcess"/>
    <dgm:cxn modelId="{96B503FF-3252-45AF-8F6B-479CCD6903B5}" type="presParOf" srcId="{5331F8A6-7601-499D-A2BA-6A8E7AE78799}" destId="{DA1C2A2B-605A-4283-A960-8570A1E70386}" srcOrd="0" destOrd="0" presId="urn:microsoft.com/office/officeart/2009/3/layout/DescendingProcess"/>
    <dgm:cxn modelId="{3D7CF022-FF4A-4BF6-B31E-13D8CEEBAC22}" type="presParOf" srcId="{71BE439A-FE70-44A2-A754-821C92B702C8}" destId="{F4AED56E-DC60-4965-B65E-0F6A3D51BE39}"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0D735D-E577-4290-BF8F-31AD358BE7B1}" type="doc">
      <dgm:prSet loTypeId="urn:microsoft.com/office/officeart/2005/8/layout/arrow5" loCatId="relationship" qsTypeId="urn:microsoft.com/office/officeart/2005/8/quickstyle/simple2" qsCatId="simple" csTypeId="urn:microsoft.com/office/officeart/2005/8/colors/colorful2" csCatId="colorful" phldr="1"/>
      <dgm:spPr/>
      <dgm:t>
        <a:bodyPr/>
        <a:lstStyle/>
        <a:p>
          <a:endParaRPr lang="en-US"/>
        </a:p>
      </dgm:t>
    </dgm:pt>
    <dgm:pt modelId="{DD48C510-2AC0-4328-9F67-1BB874F70482}">
      <dgm:prSet phldrT="[Text]"/>
      <dgm:spPr/>
      <dgm:t>
        <a:bodyPr/>
        <a:lstStyle/>
        <a:p>
          <a:r>
            <a:rPr lang="en-US" dirty="0" smtClean="0"/>
            <a:t>Compiler disables optimizations for </a:t>
          </a:r>
          <a:r>
            <a:rPr lang="en-US" dirty="0" err="1" smtClean="0"/>
            <a:t>debuggable</a:t>
          </a:r>
          <a:r>
            <a:rPr lang="en-US" dirty="0" smtClean="0"/>
            <a:t> apps (biggest one is </a:t>
          </a:r>
          <a:r>
            <a:rPr lang="en-US" dirty="0" err="1" smtClean="0"/>
            <a:t>inlining</a:t>
          </a:r>
          <a:r>
            <a:rPr lang="en-US" dirty="0" smtClean="0"/>
            <a:t>).</a:t>
          </a:r>
          <a:endParaRPr lang="en-US" dirty="0"/>
        </a:p>
      </dgm:t>
    </dgm:pt>
    <dgm:pt modelId="{A0B66097-F04A-4A69-8BAC-97B01B9495B6}" type="parTrans" cxnId="{86B2DED7-0D47-4907-99DE-683EC4870349}">
      <dgm:prSet/>
      <dgm:spPr/>
      <dgm:t>
        <a:bodyPr/>
        <a:lstStyle/>
        <a:p>
          <a:endParaRPr lang="en-US"/>
        </a:p>
      </dgm:t>
    </dgm:pt>
    <dgm:pt modelId="{3B3C6815-7C1B-41E5-B97F-09BDAECCB5ED}" type="sibTrans" cxnId="{86B2DED7-0D47-4907-99DE-683EC4870349}">
      <dgm:prSet/>
      <dgm:spPr/>
      <dgm:t>
        <a:bodyPr/>
        <a:lstStyle/>
        <a:p>
          <a:endParaRPr lang="en-US"/>
        </a:p>
      </dgm:t>
    </dgm:pt>
    <dgm:pt modelId="{7146403A-CE32-4767-90DF-CA35F7B5D666}">
      <dgm:prSet phldrT="[Text]"/>
      <dgm:spPr/>
      <dgm:t>
        <a:bodyPr/>
        <a:lstStyle/>
        <a:p>
          <a:r>
            <a:rPr lang="en-US" dirty="0" smtClean="0"/>
            <a:t>Production apps should be marked non-</a:t>
          </a:r>
          <a:r>
            <a:rPr lang="en-US" dirty="0" err="1" smtClean="0"/>
            <a:t>debuggable</a:t>
          </a:r>
          <a:r>
            <a:rPr lang="en-US" dirty="0" smtClean="0"/>
            <a:t>. This ensures the most optimizations are enabled.</a:t>
          </a:r>
          <a:endParaRPr lang="en-US" dirty="0"/>
        </a:p>
      </dgm:t>
    </dgm:pt>
    <dgm:pt modelId="{ADD394AF-ABE5-4F38-9C47-89E416CC143F}" type="parTrans" cxnId="{0FBFF0E9-31F9-4274-A0AA-7D162CD05971}">
      <dgm:prSet/>
      <dgm:spPr/>
      <dgm:t>
        <a:bodyPr/>
        <a:lstStyle/>
        <a:p>
          <a:endParaRPr lang="en-US"/>
        </a:p>
      </dgm:t>
    </dgm:pt>
    <dgm:pt modelId="{476DFC46-1DA4-4A6A-A028-B62671D46A51}" type="sibTrans" cxnId="{0FBFF0E9-31F9-4274-A0AA-7D162CD05971}">
      <dgm:prSet/>
      <dgm:spPr/>
      <dgm:t>
        <a:bodyPr/>
        <a:lstStyle/>
        <a:p>
          <a:endParaRPr lang="en-US"/>
        </a:p>
      </dgm:t>
    </dgm:pt>
    <dgm:pt modelId="{9D46EEF6-5322-4748-BF88-257E611998A0}" type="pres">
      <dgm:prSet presAssocID="{260D735D-E577-4290-BF8F-31AD358BE7B1}" presName="diagram" presStyleCnt="0">
        <dgm:presLayoutVars>
          <dgm:dir/>
          <dgm:resizeHandles val="exact"/>
        </dgm:presLayoutVars>
      </dgm:prSet>
      <dgm:spPr/>
      <dgm:t>
        <a:bodyPr/>
        <a:lstStyle/>
        <a:p>
          <a:endParaRPr lang="en-US"/>
        </a:p>
      </dgm:t>
    </dgm:pt>
    <dgm:pt modelId="{879CFE68-A604-487C-94FE-F36AE980364B}" type="pres">
      <dgm:prSet presAssocID="{DD48C510-2AC0-4328-9F67-1BB874F70482}" presName="arrow" presStyleLbl="node1" presStyleIdx="0" presStyleCnt="2">
        <dgm:presLayoutVars>
          <dgm:bulletEnabled val="1"/>
        </dgm:presLayoutVars>
      </dgm:prSet>
      <dgm:spPr/>
      <dgm:t>
        <a:bodyPr/>
        <a:lstStyle/>
        <a:p>
          <a:endParaRPr lang="en-US"/>
        </a:p>
      </dgm:t>
    </dgm:pt>
    <dgm:pt modelId="{C51E414B-584A-41BE-9184-97BE2203FB84}" type="pres">
      <dgm:prSet presAssocID="{7146403A-CE32-4767-90DF-CA35F7B5D666}" presName="arrow" presStyleLbl="node1" presStyleIdx="1" presStyleCnt="2">
        <dgm:presLayoutVars>
          <dgm:bulletEnabled val="1"/>
        </dgm:presLayoutVars>
      </dgm:prSet>
      <dgm:spPr/>
      <dgm:t>
        <a:bodyPr/>
        <a:lstStyle/>
        <a:p>
          <a:endParaRPr lang="en-US"/>
        </a:p>
      </dgm:t>
    </dgm:pt>
  </dgm:ptLst>
  <dgm:cxnLst>
    <dgm:cxn modelId="{4301632E-6695-4266-AF5A-8F93AC86E46D}" type="presOf" srcId="{DD48C510-2AC0-4328-9F67-1BB874F70482}" destId="{879CFE68-A604-487C-94FE-F36AE980364B}" srcOrd="0" destOrd="0" presId="urn:microsoft.com/office/officeart/2005/8/layout/arrow5"/>
    <dgm:cxn modelId="{0FBFF0E9-31F9-4274-A0AA-7D162CD05971}" srcId="{260D735D-E577-4290-BF8F-31AD358BE7B1}" destId="{7146403A-CE32-4767-90DF-CA35F7B5D666}" srcOrd="1" destOrd="0" parTransId="{ADD394AF-ABE5-4F38-9C47-89E416CC143F}" sibTransId="{476DFC46-1DA4-4A6A-A028-B62671D46A51}"/>
    <dgm:cxn modelId="{20AC6465-F41C-457F-9E66-A9C87DFE2FBF}" type="presOf" srcId="{7146403A-CE32-4767-90DF-CA35F7B5D666}" destId="{C51E414B-584A-41BE-9184-97BE2203FB84}" srcOrd="0" destOrd="0" presId="urn:microsoft.com/office/officeart/2005/8/layout/arrow5"/>
    <dgm:cxn modelId="{55B007D9-B091-4281-8E63-F0D1491CC74B}" type="presOf" srcId="{260D735D-E577-4290-BF8F-31AD358BE7B1}" destId="{9D46EEF6-5322-4748-BF88-257E611998A0}" srcOrd="0" destOrd="0" presId="urn:microsoft.com/office/officeart/2005/8/layout/arrow5"/>
    <dgm:cxn modelId="{86B2DED7-0D47-4907-99DE-683EC4870349}" srcId="{260D735D-E577-4290-BF8F-31AD358BE7B1}" destId="{DD48C510-2AC0-4328-9F67-1BB874F70482}" srcOrd="0" destOrd="0" parTransId="{A0B66097-F04A-4A69-8BAC-97B01B9495B6}" sibTransId="{3B3C6815-7C1B-41E5-B97F-09BDAECCB5ED}"/>
    <dgm:cxn modelId="{6D3EEEAC-E0A9-415B-8861-7748B7307F2B}" type="presParOf" srcId="{9D46EEF6-5322-4748-BF88-257E611998A0}" destId="{879CFE68-A604-487C-94FE-F36AE980364B}" srcOrd="0" destOrd="0" presId="urn:microsoft.com/office/officeart/2005/8/layout/arrow5"/>
    <dgm:cxn modelId="{C60ADE59-3B6F-427B-AF49-1EF3198D3A8A}" type="presParOf" srcId="{9D46EEF6-5322-4748-BF88-257E611998A0}" destId="{C51E414B-584A-41BE-9184-97BE2203FB8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AEB2922-D988-4A30-9CBA-4FBA7046D580}" type="doc">
      <dgm:prSet loTypeId="urn:microsoft.com/office/officeart/2005/8/layout/gear1" loCatId="relationship" qsTypeId="urn:microsoft.com/office/officeart/2005/8/quickstyle/simple3" qsCatId="simple" csTypeId="urn:microsoft.com/office/officeart/2005/8/colors/colorful3" csCatId="colorful" phldr="1"/>
      <dgm:spPr/>
    </dgm:pt>
    <dgm:pt modelId="{DCD5E0EB-22E9-4049-8500-50804AF17C4D}">
      <dgm:prSet/>
      <dgm:spPr/>
      <dgm:t>
        <a:bodyPr/>
        <a:lstStyle/>
        <a:p>
          <a:r>
            <a:rPr lang="en-US" dirty="0" smtClean="0"/>
            <a:t>This translates to better application performance. Same app runs better.</a:t>
          </a:r>
          <a:endParaRPr lang="en-US" dirty="0"/>
        </a:p>
      </dgm:t>
    </dgm:pt>
    <dgm:pt modelId="{A95D167B-E008-476E-9343-6878EC7718AF}" type="parTrans" cxnId="{3C80896C-22B6-4023-9828-6E0BB959B160}">
      <dgm:prSet/>
      <dgm:spPr/>
      <dgm:t>
        <a:bodyPr/>
        <a:lstStyle/>
        <a:p>
          <a:endParaRPr lang="en-US"/>
        </a:p>
      </dgm:t>
    </dgm:pt>
    <dgm:pt modelId="{C7D09EC0-FF16-4457-934D-D93DAD83D200}" type="sibTrans" cxnId="{3C80896C-22B6-4023-9828-6E0BB959B160}">
      <dgm:prSet/>
      <dgm:spPr/>
      <dgm:t>
        <a:bodyPr/>
        <a:lstStyle/>
        <a:p>
          <a:endParaRPr lang="en-US"/>
        </a:p>
      </dgm:t>
    </dgm:pt>
    <dgm:pt modelId="{E492FFC8-8612-412B-AA24-0333C804EE82}">
      <dgm:prSet/>
      <dgm:spPr/>
      <dgm:t>
        <a:bodyPr/>
        <a:lstStyle/>
        <a:p>
          <a:r>
            <a:rPr lang="en-US" dirty="0" smtClean="0"/>
            <a:t>Developers can ensure their apps get optimized by writing code in a compiler-friendly way.</a:t>
          </a:r>
          <a:endParaRPr lang="en-US" dirty="0"/>
        </a:p>
      </dgm:t>
    </dgm:pt>
    <dgm:pt modelId="{6226C5E8-4767-4146-A0E4-809D6826533D}" type="parTrans" cxnId="{3D55E599-3850-47BE-B103-C00E3C15E04E}">
      <dgm:prSet/>
      <dgm:spPr/>
      <dgm:t>
        <a:bodyPr/>
        <a:lstStyle/>
        <a:p>
          <a:endParaRPr lang="en-US"/>
        </a:p>
      </dgm:t>
    </dgm:pt>
    <dgm:pt modelId="{B98FB17D-8A20-4BDD-86E1-163BC4435085}" type="sibTrans" cxnId="{3D55E599-3850-47BE-B103-C00E3C15E04E}">
      <dgm:prSet/>
      <dgm:spPr/>
      <dgm:t>
        <a:bodyPr/>
        <a:lstStyle/>
        <a:p>
          <a:endParaRPr lang="en-US"/>
        </a:p>
      </dgm:t>
    </dgm:pt>
    <dgm:pt modelId="{3449BC5F-A161-459C-8DFD-89643CC20397}">
      <dgm:prSet phldrT="[Text]"/>
      <dgm:spPr/>
      <dgm:t>
        <a:bodyPr/>
        <a:lstStyle/>
        <a:p>
          <a:r>
            <a:rPr lang="en-US" dirty="0" smtClean="0"/>
            <a:t>Intel is actively working on improving VM and compiler technology.</a:t>
          </a:r>
          <a:endParaRPr lang="en-US" dirty="0"/>
        </a:p>
      </dgm:t>
    </dgm:pt>
    <dgm:pt modelId="{DB38870D-E0F3-4BF2-80E7-36542C707AE6}" type="parTrans" cxnId="{6D7F1B6F-45E9-4F63-8360-F088B921DAAA}">
      <dgm:prSet/>
      <dgm:spPr/>
      <dgm:t>
        <a:bodyPr/>
        <a:lstStyle/>
        <a:p>
          <a:endParaRPr lang="en-US"/>
        </a:p>
      </dgm:t>
    </dgm:pt>
    <dgm:pt modelId="{D7DA20C0-4FCF-46D2-BC1B-36BFDDD49484}" type="sibTrans" cxnId="{6D7F1B6F-45E9-4F63-8360-F088B921DAAA}">
      <dgm:prSet/>
      <dgm:spPr/>
      <dgm:t>
        <a:bodyPr/>
        <a:lstStyle/>
        <a:p>
          <a:endParaRPr lang="en-US"/>
        </a:p>
      </dgm:t>
    </dgm:pt>
    <dgm:pt modelId="{474FBC0F-19D6-4AB3-A9AC-1F079BCD76C2}" type="pres">
      <dgm:prSet presAssocID="{6AEB2922-D988-4A30-9CBA-4FBA7046D580}" presName="composite" presStyleCnt="0">
        <dgm:presLayoutVars>
          <dgm:chMax val="3"/>
          <dgm:animLvl val="lvl"/>
          <dgm:resizeHandles val="exact"/>
        </dgm:presLayoutVars>
      </dgm:prSet>
      <dgm:spPr/>
    </dgm:pt>
    <dgm:pt modelId="{3A5496D7-E7E5-4A17-BB39-7307EA561750}" type="pres">
      <dgm:prSet presAssocID="{E492FFC8-8612-412B-AA24-0333C804EE82}" presName="gear1" presStyleLbl="node1" presStyleIdx="0" presStyleCnt="3">
        <dgm:presLayoutVars>
          <dgm:chMax val="1"/>
          <dgm:bulletEnabled val="1"/>
        </dgm:presLayoutVars>
      </dgm:prSet>
      <dgm:spPr/>
      <dgm:t>
        <a:bodyPr/>
        <a:lstStyle/>
        <a:p>
          <a:endParaRPr lang="en-US"/>
        </a:p>
      </dgm:t>
    </dgm:pt>
    <dgm:pt modelId="{8929BA61-E7B7-41B7-AD31-142F0B6FA467}" type="pres">
      <dgm:prSet presAssocID="{E492FFC8-8612-412B-AA24-0333C804EE82}" presName="gear1srcNode" presStyleLbl="node1" presStyleIdx="0" presStyleCnt="3"/>
      <dgm:spPr/>
      <dgm:t>
        <a:bodyPr/>
        <a:lstStyle/>
        <a:p>
          <a:endParaRPr lang="en-US"/>
        </a:p>
      </dgm:t>
    </dgm:pt>
    <dgm:pt modelId="{E73A8231-536C-4B51-86C2-8727F03E35D9}" type="pres">
      <dgm:prSet presAssocID="{E492FFC8-8612-412B-AA24-0333C804EE82}" presName="gear1dstNode" presStyleLbl="node1" presStyleIdx="0" presStyleCnt="3"/>
      <dgm:spPr/>
      <dgm:t>
        <a:bodyPr/>
        <a:lstStyle/>
        <a:p>
          <a:endParaRPr lang="en-US"/>
        </a:p>
      </dgm:t>
    </dgm:pt>
    <dgm:pt modelId="{89BC97BE-E710-445E-8F0F-1C832BD6005F}" type="pres">
      <dgm:prSet presAssocID="{DCD5E0EB-22E9-4049-8500-50804AF17C4D}" presName="gear2" presStyleLbl="node1" presStyleIdx="1" presStyleCnt="3">
        <dgm:presLayoutVars>
          <dgm:chMax val="1"/>
          <dgm:bulletEnabled val="1"/>
        </dgm:presLayoutVars>
      </dgm:prSet>
      <dgm:spPr/>
      <dgm:t>
        <a:bodyPr/>
        <a:lstStyle/>
        <a:p>
          <a:endParaRPr lang="en-US"/>
        </a:p>
      </dgm:t>
    </dgm:pt>
    <dgm:pt modelId="{82676518-33C9-4F50-AB06-8CD5C35D931A}" type="pres">
      <dgm:prSet presAssocID="{DCD5E0EB-22E9-4049-8500-50804AF17C4D}" presName="gear2srcNode" presStyleLbl="node1" presStyleIdx="1" presStyleCnt="3"/>
      <dgm:spPr/>
      <dgm:t>
        <a:bodyPr/>
        <a:lstStyle/>
        <a:p>
          <a:endParaRPr lang="en-US"/>
        </a:p>
      </dgm:t>
    </dgm:pt>
    <dgm:pt modelId="{854AA17C-B378-454E-838F-E4F341580017}" type="pres">
      <dgm:prSet presAssocID="{DCD5E0EB-22E9-4049-8500-50804AF17C4D}" presName="gear2dstNode" presStyleLbl="node1" presStyleIdx="1" presStyleCnt="3"/>
      <dgm:spPr/>
      <dgm:t>
        <a:bodyPr/>
        <a:lstStyle/>
        <a:p>
          <a:endParaRPr lang="en-US"/>
        </a:p>
      </dgm:t>
    </dgm:pt>
    <dgm:pt modelId="{0F26E143-981B-4035-AB10-3F06258F6886}" type="pres">
      <dgm:prSet presAssocID="{3449BC5F-A161-459C-8DFD-89643CC20397}" presName="gear3" presStyleLbl="node1" presStyleIdx="2" presStyleCnt="3"/>
      <dgm:spPr/>
      <dgm:t>
        <a:bodyPr/>
        <a:lstStyle/>
        <a:p>
          <a:endParaRPr lang="en-US"/>
        </a:p>
      </dgm:t>
    </dgm:pt>
    <dgm:pt modelId="{F8FB36C2-B249-4586-97CF-C60BBA917D0D}" type="pres">
      <dgm:prSet presAssocID="{3449BC5F-A161-459C-8DFD-89643CC20397}" presName="gear3tx" presStyleLbl="node1" presStyleIdx="2" presStyleCnt="3">
        <dgm:presLayoutVars>
          <dgm:chMax val="1"/>
          <dgm:bulletEnabled val="1"/>
        </dgm:presLayoutVars>
      </dgm:prSet>
      <dgm:spPr/>
      <dgm:t>
        <a:bodyPr/>
        <a:lstStyle/>
        <a:p>
          <a:endParaRPr lang="en-US"/>
        </a:p>
      </dgm:t>
    </dgm:pt>
    <dgm:pt modelId="{9E0D397D-79F1-4A09-A422-BDAD76D678A8}" type="pres">
      <dgm:prSet presAssocID="{3449BC5F-A161-459C-8DFD-89643CC20397}" presName="gear3srcNode" presStyleLbl="node1" presStyleIdx="2" presStyleCnt="3"/>
      <dgm:spPr/>
      <dgm:t>
        <a:bodyPr/>
        <a:lstStyle/>
        <a:p>
          <a:endParaRPr lang="en-US"/>
        </a:p>
      </dgm:t>
    </dgm:pt>
    <dgm:pt modelId="{454F4730-74E5-4683-83EF-B04E687503FA}" type="pres">
      <dgm:prSet presAssocID="{3449BC5F-A161-459C-8DFD-89643CC20397}" presName="gear3dstNode" presStyleLbl="node1" presStyleIdx="2" presStyleCnt="3"/>
      <dgm:spPr/>
      <dgm:t>
        <a:bodyPr/>
        <a:lstStyle/>
        <a:p>
          <a:endParaRPr lang="en-US"/>
        </a:p>
      </dgm:t>
    </dgm:pt>
    <dgm:pt modelId="{8B7200E9-26D5-405A-8600-A023C549AC12}" type="pres">
      <dgm:prSet presAssocID="{B98FB17D-8A20-4BDD-86E1-163BC4435085}" presName="connector1" presStyleLbl="sibTrans2D1" presStyleIdx="0" presStyleCnt="3"/>
      <dgm:spPr/>
      <dgm:t>
        <a:bodyPr/>
        <a:lstStyle/>
        <a:p>
          <a:endParaRPr lang="en-US"/>
        </a:p>
      </dgm:t>
    </dgm:pt>
    <dgm:pt modelId="{32705880-0AE8-4750-9189-944E2F16E41C}" type="pres">
      <dgm:prSet presAssocID="{C7D09EC0-FF16-4457-934D-D93DAD83D200}" presName="connector2" presStyleLbl="sibTrans2D1" presStyleIdx="1" presStyleCnt="3"/>
      <dgm:spPr/>
      <dgm:t>
        <a:bodyPr/>
        <a:lstStyle/>
        <a:p>
          <a:endParaRPr lang="en-US"/>
        </a:p>
      </dgm:t>
    </dgm:pt>
    <dgm:pt modelId="{32C11A82-508F-413F-AAA7-0A35D6D5E8A6}" type="pres">
      <dgm:prSet presAssocID="{D7DA20C0-4FCF-46D2-BC1B-36BFDDD49484}" presName="connector3" presStyleLbl="sibTrans2D1" presStyleIdx="2" presStyleCnt="3"/>
      <dgm:spPr/>
      <dgm:t>
        <a:bodyPr/>
        <a:lstStyle/>
        <a:p>
          <a:endParaRPr lang="en-US"/>
        </a:p>
      </dgm:t>
    </dgm:pt>
  </dgm:ptLst>
  <dgm:cxnLst>
    <dgm:cxn modelId="{4D0E875B-514C-4133-856F-15D7333BEDF6}" type="presOf" srcId="{C7D09EC0-FF16-4457-934D-D93DAD83D200}" destId="{32705880-0AE8-4750-9189-944E2F16E41C}" srcOrd="0" destOrd="0" presId="urn:microsoft.com/office/officeart/2005/8/layout/gear1"/>
    <dgm:cxn modelId="{3C80896C-22B6-4023-9828-6E0BB959B160}" srcId="{6AEB2922-D988-4A30-9CBA-4FBA7046D580}" destId="{DCD5E0EB-22E9-4049-8500-50804AF17C4D}" srcOrd="1" destOrd="0" parTransId="{A95D167B-E008-476E-9343-6878EC7718AF}" sibTransId="{C7D09EC0-FF16-4457-934D-D93DAD83D200}"/>
    <dgm:cxn modelId="{D0D011A5-7B97-457A-B1FC-98FD31A3035C}" type="presOf" srcId="{3449BC5F-A161-459C-8DFD-89643CC20397}" destId="{0F26E143-981B-4035-AB10-3F06258F6886}" srcOrd="0" destOrd="0" presId="urn:microsoft.com/office/officeart/2005/8/layout/gear1"/>
    <dgm:cxn modelId="{FD177F8B-D921-4DB3-96B9-665CE0F791E7}" type="presOf" srcId="{3449BC5F-A161-459C-8DFD-89643CC20397}" destId="{F8FB36C2-B249-4586-97CF-C60BBA917D0D}" srcOrd="1" destOrd="0" presId="urn:microsoft.com/office/officeart/2005/8/layout/gear1"/>
    <dgm:cxn modelId="{B9E2F3C7-1B06-43E9-8727-DBBD42271E45}" type="presOf" srcId="{3449BC5F-A161-459C-8DFD-89643CC20397}" destId="{9E0D397D-79F1-4A09-A422-BDAD76D678A8}" srcOrd="2" destOrd="0" presId="urn:microsoft.com/office/officeart/2005/8/layout/gear1"/>
    <dgm:cxn modelId="{6D7F1B6F-45E9-4F63-8360-F088B921DAAA}" srcId="{6AEB2922-D988-4A30-9CBA-4FBA7046D580}" destId="{3449BC5F-A161-459C-8DFD-89643CC20397}" srcOrd="2" destOrd="0" parTransId="{DB38870D-E0F3-4BF2-80E7-36542C707AE6}" sibTransId="{D7DA20C0-4FCF-46D2-BC1B-36BFDDD49484}"/>
    <dgm:cxn modelId="{894A50E5-0421-4A73-8274-332657D1BF1A}" type="presOf" srcId="{DCD5E0EB-22E9-4049-8500-50804AF17C4D}" destId="{89BC97BE-E710-445E-8F0F-1C832BD6005F}" srcOrd="0" destOrd="0" presId="urn:microsoft.com/office/officeart/2005/8/layout/gear1"/>
    <dgm:cxn modelId="{DC7C8345-3596-4699-B676-2E3DE03C073E}" type="presOf" srcId="{E492FFC8-8612-412B-AA24-0333C804EE82}" destId="{8929BA61-E7B7-41B7-AD31-142F0B6FA467}" srcOrd="1" destOrd="0" presId="urn:microsoft.com/office/officeart/2005/8/layout/gear1"/>
    <dgm:cxn modelId="{500D7BD1-2D14-40BC-9F54-C036FBC3D36E}" type="presOf" srcId="{E492FFC8-8612-412B-AA24-0333C804EE82}" destId="{3A5496D7-E7E5-4A17-BB39-7307EA561750}" srcOrd="0" destOrd="0" presId="urn:microsoft.com/office/officeart/2005/8/layout/gear1"/>
    <dgm:cxn modelId="{48A904ED-5D16-4498-A1D4-94B70B8DBB51}" type="presOf" srcId="{6AEB2922-D988-4A30-9CBA-4FBA7046D580}" destId="{474FBC0F-19D6-4AB3-A9AC-1F079BCD76C2}" srcOrd="0" destOrd="0" presId="urn:microsoft.com/office/officeart/2005/8/layout/gear1"/>
    <dgm:cxn modelId="{D6CEFE8A-F31C-4EDE-A434-FF9EC5A6F3BE}" type="presOf" srcId="{3449BC5F-A161-459C-8DFD-89643CC20397}" destId="{454F4730-74E5-4683-83EF-B04E687503FA}" srcOrd="3" destOrd="0" presId="urn:microsoft.com/office/officeart/2005/8/layout/gear1"/>
    <dgm:cxn modelId="{FED6DF7A-0198-4D8C-9DA9-59D122DD678C}" type="presOf" srcId="{E492FFC8-8612-412B-AA24-0333C804EE82}" destId="{E73A8231-536C-4B51-86C2-8727F03E35D9}" srcOrd="2" destOrd="0" presId="urn:microsoft.com/office/officeart/2005/8/layout/gear1"/>
    <dgm:cxn modelId="{227691C8-BB5D-4C45-8C5C-3FFB947EFA4E}" type="presOf" srcId="{DCD5E0EB-22E9-4049-8500-50804AF17C4D}" destId="{82676518-33C9-4F50-AB06-8CD5C35D931A}" srcOrd="1" destOrd="0" presId="urn:microsoft.com/office/officeart/2005/8/layout/gear1"/>
    <dgm:cxn modelId="{C6D28003-466F-46B1-BBBE-BA6BF97622B6}" type="presOf" srcId="{D7DA20C0-4FCF-46D2-BC1B-36BFDDD49484}" destId="{32C11A82-508F-413F-AAA7-0A35D6D5E8A6}" srcOrd="0" destOrd="0" presId="urn:microsoft.com/office/officeart/2005/8/layout/gear1"/>
    <dgm:cxn modelId="{499E77F7-151F-48A4-A6FA-DF11CD291B49}" type="presOf" srcId="{B98FB17D-8A20-4BDD-86E1-163BC4435085}" destId="{8B7200E9-26D5-405A-8600-A023C549AC12}" srcOrd="0" destOrd="0" presId="urn:microsoft.com/office/officeart/2005/8/layout/gear1"/>
    <dgm:cxn modelId="{3D55E599-3850-47BE-B103-C00E3C15E04E}" srcId="{6AEB2922-D988-4A30-9CBA-4FBA7046D580}" destId="{E492FFC8-8612-412B-AA24-0333C804EE82}" srcOrd="0" destOrd="0" parTransId="{6226C5E8-4767-4146-A0E4-809D6826533D}" sibTransId="{B98FB17D-8A20-4BDD-86E1-163BC4435085}"/>
    <dgm:cxn modelId="{B1C22E2C-1C0D-4B05-91C2-8F7138DCC208}" type="presOf" srcId="{DCD5E0EB-22E9-4049-8500-50804AF17C4D}" destId="{854AA17C-B378-454E-838F-E4F341580017}" srcOrd="2" destOrd="0" presId="urn:microsoft.com/office/officeart/2005/8/layout/gear1"/>
    <dgm:cxn modelId="{557A2C11-1DCE-473B-A63D-C808E2564454}" type="presParOf" srcId="{474FBC0F-19D6-4AB3-A9AC-1F079BCD76C2}" destId="{3A5496D7-E7E5-4A17-BB39-7307EA561750}" srcOrd="0" destOrd="0" presId="urn:microsoft.com/office/officeart/2005/8/layout/gear1"/>
    <dgm:cxn modelId="{7F6B447E-D224-4BA5-9B47-C6C7F2FB325F}" type="presParOf" srcId="{474FBC0F-19D6-4AB3-A9AC-1F079BCD76C2}" destId="{8929BA61-E7B7-41B7-AD31-142F0B6FA467}" srcOrd="1" destOrd="0" presId="urn:microsoft.com/office/officeart/2005/8/layout/gear1"/>
    <dgm:cxn modelId="{E1E2EC19-D547-40B2-A290-5AD96362909D}" type="presParOf" srcId="{474FBC0F-19D6-4AB3-A9AC-1F079BCD76C2}" destId="{E73A8231-536C-4B51-86C2-8727F03E35D9}" srcOrd="2" destOrd="0" presId="urn:microsoft.com/office/officeart/2005/8/layout/gear1"/>
    <dgm:cxn modelId="{1006530A-CB2A-45E3-A2CF-06DB02F6D69F}" type="presParOf" srcId="{474FBC0F-19D6-4AB3-A9AC-1F079BCD76C2}" destId="{89BC97BE-E710-445E-8F0F-1C832BD6005F}" srcOrd="3" destOrd="0" presId="urn:microsoft.com/office/officeart/2005/8/layout/gear1"/>
    <dgm:cxn modelId="{C7EBCB7D-7202-4CA7-9B86-344218AF4425}" type="presParOf" srcId="{474FBC0F-19D6-4AB3-A9AC-1F079BCD76C2}" destId="{82676518-33C9-4F50-AB06-8CD5C35D931A}" srcOrd="4" destOrd="0" presId="urn:microsoft.com/office/officeart/2005/8/layout/gear1"/>
    <dgm:cxn modelId="{FAA2DF62-6BC9-4642-9A1E-CA22722DA6E8}" type="presParOf" srcId="{474FBC0F-19D6-4AB3-A9AC-1F079BCD76C2}" destId="{854AA17C-B378-454E-838F-E4F341580017}" srcOrd="5" destOrd="0" presId="urn:microsoft.com/office/officeart/2005/8/layout/gear1"/>
    <dgm:cxn modelId="{72E5FC16-E803-4B35-A15F-A7425D59847D}" type="presParOf" srcId="{474FBC0F-19D6-4AB3-A9AC-1F079BCD76C2}" destId="{0F26E143-981B-4035-AB10-3F06258F6886}" srcOrd="6" destOrd="0" presId="urn:microsoft.com/office/officeart/2005/8/layout/gear1"/>
    <dgm:cxn modelId="{419987A6-52CE-4AA0-B8CE-DD61E0C00067}" type="presParOf" srcId="{474FBC0F-19D6-4AB3-A9AC-1F079BCD76C2}" destId="{F8FB36C2-B249-4586-97CF-C60BBA917D0D}" srcOrd="7" destOrd="0" presId="urn:microsoft.com/office/officeart/2005/8/layout/gear1"/>
    <dgm:cxn modelId="{CEB087B8-393F-4447-A543-FF092EE28519}" type="presParOf" srcId="{474FBC0F-19D6-4AB3-A9AC-1F079BCD76C2}" destId="{9E0D397D-79F1-4A09-A422-BDAD76D678A8}" srcOrd="8" destOrd="0" presId="urn:microsoft.com/office/officeart/2005/8/layout/gear1"/>
    <dgm:cxn modelId="{12BFB894-090E-4175-912D-24D435D8B5C1}" type="presParOf" srcId="{474FBC0F-19D6-4AB3-A9AC-1F079BCD76C2}" destId="{454F4730-74E5-4683-83EF-B04E687503FA}" srcOrd="9" destOrd="0" presId="urn:microsoft.com/office/officeart/2005/8/layout/gear1"/>
    <dgm:cxn modelId="{09DDBA47-F1E0-46F9-9730-0087B23D1B52}" type="presParOf" srcId="{474FBC0F-19D6-4AB3-A9AC-1F079BCD76C2}" destId="{8B7200E9-26D5-405A-8600-A023C549AC12}" srcOrd="10" destOrd="0" presId="urn:microsoft.com/office/officeart/2005/8/layout/gear1"/>
    <dgm:cxn modelId="{61E9A1CA-3B4B-4678-A7D8-4CA10F29F5AA}" type="presParOf" srcId="{474FBC0F-19D6-4AB3-A9AC-1F079BCD76C2}" destId="{32705880-0AE8-4750-9189-944E2F16E41C}" srcOrd="11" destOrd="0" presId="urn:microsoft.com/office/officeart/2005/8/layout/gear1"/>
    <dgm:cxn modelId="{6A45E7B9-81BB-48DF-B935-BABB32211423}" type="presParOf" srcId="{474FBC0F-19D6-4AB3-A9AC-1F079BCD76C2}" destId="{32C11A82-508F-413F-AAA7-0A35D6D5E8A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7B1437-044E-40C8-9DEF-DFC7594D95B6}" type="doc">
      <dgm:prSet loTypeId="urn:microsoft.com/office/officeart/2008/layout/VerticalCurvedList" loCatId="list" qsTypeId="urn:microsoft.com/office/officeart/2005/8/quickstyle/simple2" qsCatId="simple" csTypeId="urn:microsoft.com/office/officeart/2005/8/colors/colorful2" csCatId="colorful" phldr="1"/>
      <dgm:spPr/>
      <dgm:t>
        <a:bodyPr/>
        <a:lstStyle/>
        <a:p>
          <a:endParaRPr lang="en-US"/>
        </a:p>
      </dgm:t>
    </dgm:pt>
    <dgm:pt modelId="{40F1D9E7-222B-4A3E-8183-A55920886AD4}">
      <dgm:prSet phldrT="[Text]"/>
      <dgm:spPr/>
      <dgm:t>
        <a:bodyPr/>
        <a:lstStyle/>
        <a:p>
          <a:r>
            <a:rPr lang="en-US" dirty="0" smtClean="0"/>
            <a:t>What’s Intel’s approach to ART?</a:t>
          </a:r>
          <a:endParaRPr lang="en-US" dirty="0"/>
        </a:p>
      </dgm:t>
    </dgm:pt>
    <dgm:pt modelId="{17DF16E5-3D9B-42EB-B623-D92675910FFA}" type="parTrans" cxnId="{B25DE2EB-71D2-4F11-B744-95368CAED87A}">
      <dgm:prSet/>
      <dgm:spPr/>
      <dgm:t>
        <a:bodyPr/>
        <a:lstStyle/>
        <a:p>
          <a:endParaRPr lang="en-US"/>
        </a:p>
      </dgm:t>
    </dgm:pt>
    <dgm:pt modelId="{91E728E7-09F0-4EC1-AFAC-AE24092CCB4A}" type="sibTrans" cxnId="{B25DE2EB-71D2-4F11-B744-95368CAED87A}">
      <dgm:prSet/>
      <dgm:spPr/>
      <dgm:t>
        <a:bodyPr/>
        <a:lstStyle/>
        <a:p>
          <a:endParaRPr lang="en-US"/>
        </a:p>
      </dgm:t>
    </dgm:pt>
    <dgm:pt modelId="{B0A31246-D7CC-4DB1-B43B-999B8953F6DC}">
      <dgm:prSet phldrT="[Text]"/>
      <dgm:spPr/>
      <dgm:t>
        <a:bodyPr/>
        <a:lstStyle/>
        <a:p>
          <a:r>
            <a:rPr lang="en-US" dirty="0" smtClean="0"/>
            <a:t>What’s Intel doing to improve ART?</a:t>
          </a:r>
          <a:endParaRPr lang="en-US" dirty="0"/>
        </a:p>
      </dgm:t>
    </dgm:pt>
    <dgm:pt modelId="{F4B911D9-4E64-415D-AE51-DBD05D21423E}" type="parTrans" cxnId="{A4FE057F-64A2-467C-B660-A82B85B70F4E}">
      <dgm:prSet/>
      <dgm:spPr/>
      <dgm:t>
        <a:bodyPr/>
        <a:lstStyle/>
        <a:p>
          <a:endParaRPr lang="en-US"/>
        </a:p>
      </dgm:t>
    </dgm:pt>
    <dgm:pt modelId="{D85EBD39-3B95-4B00-A032-F3808CB04DB8}" type="sibTrans" cxnId="{A4FE057F-64A2-467C-B660-A82B85B70F4E}">
      <dgm:prSet/>
      <dgm:spPr/>
      <dgm:t>
        <a:bodyPr/>
        <a:lstStyle/>
        <a:p>
          <a:endParaRPr lang="en-US"/>
        </a:p>
      </dgm:t>
    </dgm:pt>
    <dgm:pt modelId="{C57039C3-F52B-4837-ADEE-281DEA021FB7}">
      <dgm:prSet phldrT="[Text]"/>
      <dgm:spPr/>
      <dgm:t>
        <a:bodyPr/>
        <a:lstStyle/>
        <a:p>
          <a:r>
            <a:rPr lang="en-US" dirty="0" smtClean="0"/>
            <a:t>What should developers do to get good performance from ART?</a:t>
          </a:r>
          <a:endParaRPr lang="en-US" dirty="0"/>
        </a:p>
      </dgm:t>
    </dgm:pt>
    <dgm:pt modelId="{2C9E164E-91D0-49C6-8332-2F4522106BE1}" type="parTrans" cxnId="{AE364B0B-273E-4B09-BC5C-49CFF1C53F69}">
      <dgm:prSet/>
      <dgm:spPr/>
      <dgm:t>
        <a:bodyPr/>
        <a:lstStyle/>
        <a:p>
          <a:endParaRPr lang="en-US"/>
        </a:p>
      </dgm:t>
    </dgm:pt>
    <dgm:pt modelId="{D856A8EA-64EB-497A-8E9F-5E958B476F33}" type="sibTrans" cxnId="{AE364B0B-273E-4B09-BC5C-49CFF1C53F69}">
      <dgm:prSet/>
      <dgm:spPr/>
      <dgm:t>
        <a:bodyPr/>
        <a:lstStyle/>
        <a:p>
          <a:endParaRPr lang="en-US"/>
        </a:p>
      </dgm:t>
    </dgm:pt>
    <dgm:pt modelId="{EC3625F4-EC15-4310-9306-EF3DB440AC59}" type="pres">
      <dgm:prSet presAssocID="{C47B1437-044E-40C8-9DEF-DFC7594D95B6}" presName="Name0" presStyleCnt="0">
        <dgm:presLayoutVars>
          <dgm:chMax val="7"/>
          <dgm:chPref val="7"/>
          <dgm:dir/>
        </dgm:presLayoutVars>
      </dgm:prSet>
      <dgm:spPr/>
      <dgm:t>
        <a:bodyPr/>
        <a:lstStyle/>
        <a:p>
          <a:endParaRPr lang="en-US"/>
        </a:p>
      </dgm:t>
    </dgm:pt>
    <dgm:pt modelId="{8D51B55B-D68A-495F-9CA0-FE0178094960}" type="pres">
      <dgm:prSet presAssocID="{C47B1437-044E-40C8-9DEF-DFC7594D95B6}" presName="Name1" presStyleCnt="0"/>
      <dgm:spPr/>
    </dgm:pt>
    <dgm:pt modelId="{B21272BB-F6E6-496D-900C-F2AA82A5C1D7}" type="pres">
      <dgm:prSet presAssocID="{C47B1437-044E-40C8-9DEF-DFC7594D95B6}" presName="cycle" presStyleCnt="0"/>
      <dgm:spPr/>
    </dgm:pt>
    <dgm:pt modelId="{7F0688AD-F4BC-41EA-B923-656301466D35}" type="pres">
      <dgm:prSet presAssocID="{C47B1437-044E-40C8-9DEF-DFC7594D95B6}" presName="srcNode" presStyleLbl="node1" presStyleIdx="0" presStyleCnt="3"/>
      <dgm:spPr/>
    </dgm:pt>
    <dgm:pt modelId="{60CCA745-7FDC-4F72-9F59-1CE18A884EA9}" type="pres">
      <dgm:prSet presAssocID="{C47B1437-044E-40C8-9DEF-DFC7594D95B6}" presName="conn" presStyleLbl="parChTrans1D2" presStyleIdx="0" presStyleCnt="1"/>
      <dgm:spPr/>
      <dgm:t>
        <a:bodyPr/>
        <a:lstStyle/>
        <a:p>
          <a:endParaRPr lang="en-US"/>
        </a:p>
      </dgm:t>
    </dgm:pt>
    <dgm:pt modelId="{5F1F75E1-3E70-4C49-8893-D41D39300007}" type="pres">
      <dgm:prSet presAssocID="{C47B1437-044E-40C8-9DEF-DFC7594D95B6}" presName="extraNode" presStyleLbl="node1" presStyleIdx="0" presStyleCnt="3"/>
      <dgm:spPr/>
    </dgm:pt>
    <dgm:pt modelId="{5A7C5C59-2FE3-4D75-951B-39A484F16FD7}" type="pres">
      <dgm:prSet presAssocID="{C47B1437-044E-40C8-9DEF-DFC7594D95B6}" presName="dstNode" presStyleLbl="node1" presStyleIdx="0" presStyleCnt="3"/>
      <dgm:spPr/>
    </dgm:pt>
    <dgm:pt modelId="{2CBB7D6D-200E-410B-9BDC-CB1424CC6AB4}" type="pres">
      <dgm:prSet presAssocID="{40F1D9E7-222B-4A3E-8183-A55920886AD4}" presName="text_1" presStyleLbl="node1" presStyleIdx="0" presStyleCnt="3">
        <dgm:presLayoutVars>
          <dgm:bulletEnabled val="1"/>
        </dgm:presLayoutVars>
      </dgm:prSet>
      <dgm:spPr/>
      <dgm:t>
        <a:bodyPr/>
        <a:lstStyle/>
        <a:p>
          <a:endParaRPr lang="en-US"/>
        </a:p>
      </dgm:t>
    </dgm:pt>
    <dgm:pt modelId="{E601925A-DA41-4FB6-91B5-A3E3FDFEB4E2}" type="pres">
      <dgm:prSet presAssocID="{40F1D9E7-222B-4A3E-8183-A55920886AD4}" presName="accent_1" presStyleCnt="0"/>
      <dgm:spPr/>
    </dgm:pt>
    <dgm:pt modelId="{903647D1-2521-4B58-BF35-DA47F49A1715}" type="pres">
      <dgm:prSet presAssocID="{40F1D9E7-222B-4A3E-8183-A55920886AD4}" presName="accentRepeatNode" presStyleLbl="solidFgAcc1" presStyleIdx="0" presStyleCnt="3"/>
      <dgm:spPr/>
    </dgm:pt>
    <dgm:pt modelId="{91B7BBF0-156E-40B5-8028-4EE4CB84E426}" type="pres">
      <dgm:prSet presAssocID="{B0A31246-D7CC-4DB1-B43B-999B8953F6DC}" presName="text_2" presStyleLbl="node1" presStyleIdx="1" presStyleCnt="3">
        <dgm:presLayoutVars>
          <dgm:bulletEnabled val="1"/>
        </dgm:presLayoutVars>
      </dgm:prSet>
      <dgm:spPr/>
      <dgm:t>
        <a:bodyPr/>
        <a:lstStyle/>
        <a:p>
          <a:endParaRPr lang="en-US"/>
        </a:p>
      </dgm:t>
    </dgm:pt>
    <dgm:pt modelId="{C5BD1EA8-278F-4EEF-861B-39417E64DCD8}" type="pres">
      <dgm:prSet presAssocID="{B0A31246-D7CC-4DB1-B43B-999B8953F6DC}" presName="accent_2" presStyleCnt="0"/>
      <dgm:spPr/>
    </dgm:pt>
    <dgm:pt modelId="{C036C17A-F072-4F38-A6BB-C77FDCDD6E23}" type="pres">
      <dgm:prSet presAssocID="{B0A31246-D7CC-4DB1-B43B-999B8953F6DC}" presName="accentRepeatNode" presStyleLbl="solidFgAcc1" presStyleIdx="1" presStyleCnt="3"/>
      <dgm:spPr/>
    </dgm:pt>
    <dgm:pt modelId="{F1BF8075-CC0C-4A6F-97AD-EFB5F02EEE21}" type="pres">
      <dgm:prSet presAssocID="{C57039C3-F52B-4837-ADEE-281DEA021FB7}" presName="text_3" presStyleLbl="node1" presStyleIdx="2" presStyleCnt="3">
        <dgm:presLayoutVars>
          <dgm:bulletEnabled val="1"/>
        </dgm:presLayoutVars>
      </dgm:prSet>
      <dgm:spPr/>
      <dgm:t>
        <a:bodyPr/>
        <a:lstStyle/>
        <a:p>
          <a:endParaRPr lang="en-US"/>
        </a:p>
      </dgm:t>
    </dgm:pt>
    <dgm:pt modelId="{B8880832-1CD6-4176-A54C-AB97A2150849}" type="pres">
      <dgm:prSet presAssocID="{C57039C3-F52B-4837-ADEE-281DEA021FB7}" presName="accent_3" presStyleCnt="0"/>
      <dgm:spPr/>
    </dgm:pt>
    <dgm:pt modelId="{1F0658F5-F674-41E5-858D-F903127D1CE3}" type="pres">
      <dgm:prSet presAssocID="{C57039C3-F52B-4837-ADEE-281DEA021FB7}" presName="accentRepeatNode" presStyleLbl="solidFgAcc1" presStyleIdx="2" presStyleCnt="3"/>
      <dgm:spPr/>
    </dgm:pt>
  </dgm:ptLst>
  <dgm:cxnLst>
    <dgm:cxn modelId="{3A9E1E17-4D91-4667-9823-74A96FAD40A6}" type="presOf" srcId="{C47B1437-044E-40C8-9DEF-DFC7594D95B6}" destId="{EC3625F4-EC15-4310-9306-EF3DB440AC59}" srcOrd="0" destOrd="0" presId="urn:microsoft.com/office/officeart/2008/layout/VerticalCurvedList"/>
    <dgm:cxn modelId="{AE364B0B-273E-4B09-BC5C-49CFF1C53F69}" srcId="{C47B1437-044E-40C8-9DEF-DFC7594D95B6}" destId="{C57039C3-F52B-4837-ADEE-281DEA021FB7}" srcOrd="2" destOrd="0" parTransId="{2C9E164E-91D0-49C6-8332-2F4522106BE1}" sibTransId="{D856A8EA-64EB-497A-8E9F-5E958B476F33}"/>
    <dgm:cxn modelId="{8C1D2EFE-852C-4964-9835-C41F32415EED}" type="presOf" srcId="{40F1D9E7-222B-4A3E-8183-A55920886AD4}" destId="{2CBB7D6D-200E-410B-9BDC-CB1424CC6AB4}" srcOrd="0" destOrd="0" presId="urn:microsoft.com/office/officeart/2008/layout/VerticalCurvedList"/>
    <dgm:cxn modelId="{B25DE2EB-71D2-4F11-B744-95368CAED87A}" srcId="{C47B1437-044E-40C8-9DEF-DFC7594D95B6}" destId="{40F1D9E7-222B-4A3E-8183-A55920886AD4}" srcOrd="0" destOrd="0" parTransId="{17DF16E5-3D9B-42EB-B623-D92675910FFA}" sibTransId="{91E728E7-09F0-4EC1-AFAC-AE24092CCB4A}"/>
    <dgm:cxn modelId="{8DA77199-335B-48A0-B771-5D154EC2D18F}" type="presOf" srcId="{C57039C3-F52B-4837-ADEE-281DEA021FB7}" destId="{F1BF8075-CC0C-4A6F-97AD-EFB5F02EEE21}" srcOrd="0" destOrd="0" presId="urn:microsoft.com/office/officeart/2008/layout/VerticalCurvedList"/>
    <dgm:cxn modelId="{264931BB-5C9C-4B40-B9A4-5876088ED042}" type="presOf" srcId="{B0A31246-D7CC-4DB1-B43B-999B8953F6DC}" destId="{91B7BBF0-156E-40B5-8028-4EE4CB84E426}" srcOrd="0" destOrd="0" presId="urn:microsoft.com/office/officeart/2008/layout/VerticalCurvedList"/>
    <dgm:cxn modelId="{A4FE057F-64A2-467C-B660-A82B85B70F4E}" srcId="{C47B1437-044E-40C8-9DEF-DFC7594D95B6}" destId="{B0A31246-D7CC-4DB1-B43B-999B8953F6DC}" srcOrd="1" destOrd="0" parTransId="{F4B911D9-4E64-415D-AE51-DBD05D21423E}" sibTransId="{D85EBD39-3B95-4B00-A032-F3808CB04DB8}"/>
    <dgm:cxn modelId="{40E7ADE6-07E5-4341-AFB6-BE6F92B19E8D}" type="presOf" srcId="{91E728E7-09F0-4EC1-AFAC-AE24092CCB4A}" destId="{60CCA745-7FDC-4F72-9F59-1CE18A884EA9}" srcOrd="0" destOrd="0" presId="urn:microsoft.com/office/officeart/2008/layout/VerticalCurvedList"/>
    <dgm:cxn modelId="{FDBF2912-02F0-4C5E-B024-FF37757963F0}" type="presParOf" srcId="{EC3625F4-EC15-4310-9306-EF3DB440AC59}" destId="{8D51B55B-D68A-495F-9CA0-FE0178094960}" srcOrd="0" destOrd="0" presId="urn:microsoft.com/office/officeart/2008/layout/VerticalCurvedList"/>
    <dgm:cxn modelId="{3B587C25-DBBB-452C-8B1F-AED75A65E328}" type="presParOf" srcId="{8D51B55B-D68A-495F-9CA0-FE0178094960}" destId="{B21272BB-F6E6-496D-900C-F2AA82A5C1D7}" srcOrd="0" destOrd="0" presId="urn:microsoft.com/office/officeart/2008/layout/VerticalCurvedList"/>
    <dgm:cxn modelId="{A8515C0D-1EC8-4F54-BE2D-7631584C6302}" type="presParOf" srcId="{B21272BB-F6E6-496D-900C-F2AA82A5C1D7}" destId="{7F0688AD-F4BC-41EA-B923-656301466D35}" srcOrd="0" destOrd="0" presId="urn:microsoft.com/office/officeart/2008/layout/VerticalCurvedList"/>
    <dgm:cxn modelId="{8ABB3782-5A7F-469A-AFAB-6276A1765B9B}" type="presParOf" srcId="{B21272BB-F6E6-496D-900C-F2AA82A5C1D7}" destId="{60CCA745-7FDC-4F72-9F59-1CE18A884EA9}" srcOrd="1" destOrd="0" presId="urn:microsoft.com/office/officeart/2008/layout/VerticalCurvedList"/>
    <dgm:cxn modelId="{4D229F85-83DB-4D59-8963-185AB4C40445}" type="presParOf" srcId="{B21272BB-F6E6-496D-900C-F2AA82A5C1D7}" destId="{5F1F75E1-3E70-4C49-8893-D41D39300007}" srcOrd="2" destOrd="0" presId="urn:microsoft.com/office/officeart/2008/layout/VerticalCurvedList"/>
    <dgm:cxn modelId="{99051A4D-E371-42F8-94CD-2C081EDC291D}" type="presParOf" srcId="{B21272BB-F6E6-496D-900C-F2AA82A5C1D7}" destId="{5A7C5C59-2FE3-4D75-951B-39A484F16FD7}" srcOrd="3" destOrd="0" presId="urn:microsoft.com/office/officeart/2008/layout/VerticalCurvedList"/>
    <dgm:cxn modelId="{61E89569-E882-49B0-8210-64EC8FF2EC9E}" type="presParOf" srcId="{8D51B55B-D68A-495F-9CA0-FE0178094960}" destId="{2CBB7D6D-200E-410B-9BDC-CB1424CC6AB4}" srcOrd="1" destOrd="0" presId="urn:microsoft.com/office/officeart/2008/layout/VerticalCurvedList"/>
    <dgm:cxn modelId="{5EA6F9C8-09D2-40BC-ACE4-772BF0EC8AE9}" type="presParOf" srcId="{8D51B55B-D68A-495F-9CA0-FE0178094960}" destId="{E601925A-DA41-4FB6-91B5-A3E3FDFEB4E2}" srcOrd="2" destOrd="0" presId="urn:microsoft.com/office/officeart/2008/layout/VerticalCurvedList"/>
    <dgm:cxn modelId="{5C9937D5-8FE2-4C71-A37E-6B2EF5B8C24F}" type="presParOf" srcId="{E601925A-DA41-4FB6-91B5-A3E3FDFEB4E2}" destId="{903647D1-2521-4B58-BF35-DA47F49A1715}" srcOrd="0" destOrd="0" presId="urn:microsoft.com/office/officeart/2008/layout/VerticalCurvedList"/>
    <dgm:cxn modelId="{82A8AD59-3089-41AB-BD23-9DD00B8573E9}" type="presParOf" srcId="{8D51B55B-D68A-495F-9CA0-FE0178094960}" destId="{91B7BBF0-156E-40B5-8028-4EE4CB84E426}" srcOrd="3" destOrd="0" presId="urn:microsoft.com/office/officeart/2008/layout/VerticalCurvedList"/>
    <dgm:cxn modelId="{2DA280E8-F632-490C-B4F6-AFA0380B3D21}" type="presParOf" srcId="{8D51B55B-D68A-495F-9CA0-FE0178094960}" destId="{C5BD1EA8-278F-4EEF-861B-39417E64DCD8}" srcOrd="4" destOrd="0" presId="urn:microsoft.com/office/officeart/2008/layout/VerticalCurvedList"/>
    <dgm:cxn modelId="{6042D1D9-D0C9-45A4-B4AD-6E7C5CA7FE88}" type="presParOf" srcId="{C5BD1EA8-278F-4EEF-861B-39417E64DCD8}" destId="{C036C17A-F072-4F38-A6BB-C77FDCDD6E23}" srcOrd="0" destOrd="0" presId="urn:microsoft.com/office/officeart/2008/layout/VerticalCurvedList"/>
    <dgm:cxn modelId="{6BE282D2-4794-4841-ACA0-93991D26A92D}" type="presParOf" srcId="{8D51B55B-D68A-495F-9CA0-FE0178094960}" destId="{F1BF8075-CC0C-4A6F-97AD-EFB5F02EEE21}" srcOrd="5" destOrd="0" presId="urn:microsoft.com/office/officeart/2008/layout/VerticalCurvedList"/>
    <dgm:cxn modelId="{0D8E6FF9-5DD2-42F5-A4A5-979526E353B6}" type="presParOf" srcId="{8D51B55B-D68A-495F-9CA0-FE0178094960}" destId="{B8880832-1CD6-4176-A54C-AB97A2150849}" srcOrd="6" destOrd="0" presId="urn:microsoft.com/office/officeart/2008/layout/VerticalCurvedList"/>
    <dgm:cxn modelId="{DBF096AB-EE82-4B6E-8FDC-F20B96022BDC}" type="presParOf" srcId="{B8880832-1CD6-4176-A54C-AB97A2150849}" destId="{1F0658F5-F674-41E5-858D-F903127D1CE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7B1437-044E-40C8-9DEF-DFC7594D95B6}" type="doc">
      <dgm:prSet loTypeId="urn:microsoft.com/office/officeart/2008/layout/VerticalCurvedList" loCatId="list" qsTypeId="urn:microsoft.com/office/officeart/2005/8/quickstyle/simple2" qsCatId="simple" csTypeId="urn:microsoft.com/office/officeart/2005/8/colors/colorful2" csCatId="colorful" phldr="1"/>
      <dgm:spPr/>
      <dgm:t>
        <a:bodyPr/>
        <a:lstStyle/>
        <a:p>
          <a:endParaRPr lang="en-US"/>
        </a:p>
      </dgm:t>
    </dgm:pt>
    <dgm:pt modelId="{40F1D9E7-222B-4A3E-8183-A55920886AD4}">
      <dgm:prSet phldrT="[Text]" custT="1"/>
      <dgm:spPr/>
      <dgm:t>
        <a:bodyPr/>
        <a:lstStyle/>
        <a:p>
          <a:r>
            <a:rPr lang="en-US" sz="2400" b="1" dirty="0" smtClean="0"/>
            <a:t>What’s Intel’s approach to ART?</a:t>
          </a:r>
          <a:endParaRPr lang="en-US" sz="2400" b="1" dirty="0"/>
        </a:p>
      </dgm:t>
    </dgm:pt>
    <dgm:pt modelId="{17DF16E5-3D9B-42EB-B623-D92675910FFA}" type="parTrans" cxnId="{B25DE2EB-71D2-4F11-B744-95368CAED87A}">
      <dgm:prSet/>
      <dgm:spPr/>
      <dgm:t>
        <a:bodyPr/>
        <a:lstStyle/>
        <a:p>
          <a:endParaRPr lang="en-US"/>
        </a:p>
      </dgm:t>
    </dgm:pt>
    <dgm:pt modelId="{91E728E7-09F0-4EC1-AFAC-AE24092CCB4A}" type="sibTrans" cxnId="{B25DE2EB-71D2-4F11-B744-95368CAED87A}">
      <dgm:prSet/>
      <dgm:spPr/>
      <dgm:t>
        <a:bodyPr/>
        <a:lstStyle/>
        <a:p>
          <a:endParaRPr lang="en-US"/>
        </a:p>
      </dgm:t>
    </dgm:pt>
    <dgm:pt modelId="{B0A31246-D7CC-4DB1-B43B-999B8953F6DC}">
      <dgm:prSet phldrT="[Text]"/>
      <dgm:spPr/>
      <dgm:t>
        <a:bodyPr/>
        <a:lstStyle/>
        <a:p>
          <a:r>
            <a:rPr lang="en-US" dirty="0" smtClean="0"/>
            <a:t>What’s Intel doing to improve ART?</a:t>
          </a:r>
          <a:endParaRPr lang="en-US" dirty="0"/>
        </a:p>
      </dgm:t>
    </dgm:pt>
    <dgm:pt modelId="{F4B911D9-4E64-415D-AE51-DBD05D21423E}" type="parTrans" cxnId="{A4FE057F-64A2-467C-B660-A82B85B70F4E}">
      <dgm:prSet/>
      <dgm:spPr/>
      <dgm:t>
        <a:bodyPr/>
        <a:lstStyle/>
        <a:p>
          <a:endParaRPr lang="en-US"/>
        </a:p>
      </dgm:t>
    </dgm:pt>
    <dgm:pt modelId="{D85EBD39-3B95-4B00-A032-F3808CB04DB8}" type="sibTrans" cxnId="{A4FE057F-64A2-467C-B660-A82B85B70F4E}">
      <dgm:prSet/>
      <dgm:spPr/>
      <dgm:t>
        <a:bodyPr/>
        <a:lstStyle/>
        <a:p>
          <a:endParaRPr lang="en-US"/>
        </a:p>
      </dgm:t>
    </dgm:pt>
    <dgm:pt modelId="{C57039C3-F52B-4837-ADEE-281DEA021FB7}">
      <dgm:prSet phldrT="[Text]"/>
      <dgm:spPr/>
      <dgm:t>
        <a:bodyPr/>
        <a:lstStyle/>
        <a:p>
          <a:r>
            <a:rPr lang="en-US" dirty="0" smtClean="0"/>
            <a:t>What should developers do to get good performance from ART?</a:t>
          </a:r>
          <a:endParaRPr lang="en-US" dirty="0"/>
        </a:p>
      </dgm:t>
    </dgm:pt>
    <dgm:pt modelId="{2C9E164E-91D0-49C6-8332-2F4522106BE1}" type="parTrans" cxnId="{AE364B0B-273E-4B09-BC5C-49CFF1C53F69}">
      <dgm:prSet/>
      <dgm:spPr/>
      <dgm:t>
        <a:bodyPr/>
        <a:lstStyle/>
        <a:p>
          <a:endParaRPr lang="en-US"/>
        </a:p>
      </dgm:t>
    </dgm:pt>
    <dgm:pt modelId="{D856A8EA-64EB-497A-8E9F-5E958B476F33}" type="sibTrans" cxnId="{AE364B0B-273E-4B09-BC5C-49CFF1C53F69}">
      <dgm:prSet/>
      <dgm:spPr/>
      <dgm:t>
        <a:bodyPr/>
        <a:lstStyle/>
        <a:p>
          <a:endParaRPr lang="en-US"/>
        </a:p>
      </dgm:t>
    </dgm:pt>
    <dgm:pt modelId="{EC3625F4-EC15-4310-9306-EF3DB440AC59}" type="pres">
      <dgm:prSet presAssocID="{C47B1437-044E-40C8-9DEF-DFC7594D95B6}" presName="Name0" presStyleCnt="0">
        <dgm:presLayoutVars>
          <dgm:chMax val="7"/>
          <dgm:chPref val="7"/>
          <dgm:dir/>
        </dgm:presLayoutVars>
      </dgm:prSet>
      <dgm:spPr/>
      <dgm:t>
        <a:bodyPr/>
        <a:lstStyle/>
        <a:p>
          <a:endParaRPr lang="en-US"/>
        </a:p>
      </dgm:t>
    </dgm:pt>
    <dgm:pt modelId="{8D51B55B-D68A-495F-9CA0-FE0178094960}" type="pres">
      <dgm:prSet presAssocID="{C47B1437-044E-40C8-9DEF-DFC7594D95B6}" presName="Name1" presStyleCnt="0"/>
      <dgm:spPr/>
    </dgm:pt>
    <dgm:pt modelId="{B21272BB-F6E6-496D-900C-F2AA82A5C1D7}" type="pres">
      <dgm:prSet presAssocID="{C47B1437-044E-40C8-9DEF-DFC7594D95B6}" presName="cycle" presStyleCnt="0"/>
      <dgm:spPr/>
    </dgm:pt>
    <dgm:pt modelId="{7F0688AD-F4BC-41EA-B923-656301466D35}" type="pres">
      <dgm:prSet presAssocID="{C47B1437-044E-40C8-9DEF-DFC7594D95B6}" presName="srcNode" presStyleLbl="node1" presStyleIdx="0" presStyleCnt="3"/>
      <dgm:spPr/>
    </dgm:pt>
    <dgm:pt modelId="{60CCA745-7FDC-4F72-9F59-1CE18A884EA9}" type="pres">
      <dgm:prSet presAssocID="{C47B1437-044E-40C8-9DEF-DFC7594D95B6}" presName="conn" presStyleLbl="parChTrans1D2" presStyleIdx="0" presStyleCnt="1"/>
      <dgm:spPr/>
      <dgm:t>
        <a:bodyPr/>
        <a:lstStyle/>
        <a:p>
          <a:endParaRPr lang="en-US"/>
        </a:p>
      </dgm:t>
    </dgm:pt>
    <dgm:pt modelId="{5F1F75E1-3E70-4C49-8893-D41D39300007}" type="pres">
      <dgm:prSet presAssocID="{C47B1437-044E-40C8-9DEF-DFC7594D95B6}" presName="extraNode" presStyleLbl="node1" presStyleIdx="0" presStyleCnt="3"/>
      <dgm:spPr/>
    </dgm:pt>
    <dgm:pt modelId="{5A7C5C59-2FE3-4D75-951B-39A484F16FD7}" type="pres">
      <dgm:prSet presAssocID="{C47B1437-044E-40C8-9DEF-DFC7594D95B6}" presName="dstNode" presStyleLbl="node1" presStyleIdx="0" presStyleCnt="3"/>
      <dgm:spPr/>
    </dgm:pt>
    <dgm:pt modelId="{2CBB7D6D-200E-410B-9BDC-CB1424CC6AB4}" type="pres">
      <dgm:prSet presAssocID="{40F1D9E7-222B-4A3E-8183-A55920886AD4}" presName="text_1" presStyleLbl="node1" presStyleIdx="0" presStyleCnt="3">
        <dgm:presLayoutVars>
          <dgm:bulletEnabled val="1"/>
        </dgm:presLayoutVars>
      </dgm:prSet>
      <dgm:spPr/>
      <dgm:t>
        <a:bodyPr/>
        <a:lstStyle/>
        <a:p>
          <a:endParaRPr lang="en-US"/>
        </a:p>
      </dgm:t>
    </dgm:pt>
    <dgm:pt modelId="{E601925A-DA41-4FB6-91B5-A3E3FDFEB4E2}" type="pres">
      <dgm:prSet presAssocID="{40F1D9E7-222B-4A3E-8183-A55920886AD4}" presName="accent_1" presStyleCnt="0"/>
      <dgm:spPr/>
    </dgm:pt>
    <dgm:pt modelId="{903647D1-2521-4B58-BF35-DA47F49A1715}" type="pres">
      <dgm:prSet presAssocID="{40F1D9E7-222B-4A3E-8183-A55920886AD4}" presName="accentRepeatNode" presStyleLbl="solidFgAcc1" presStyleIdx="0" presStyleCnt="3"/>
      <dgm:spPr/>
    </dgm:pt>
    <dgm:pt modelId="{91B7BBF0-156E-40B5-8028-4EE4CB84E426}" type="pres">
      <dgm:prSet presAssocID="{B0A31246-D7CC-4DB1-B43B-999B8953F6DC}" presName="text_2" presStyleLbl="node1" presStyleIdx="1" presStyleCnt="3">
        <dgm:presLayoutVars>
          <dgm:bulletEnabled val="1"/>
        </dgm:presLayoutVars>
      </dgm:prSet>
      <dgm:spPr/>
      <dgm:t>
        <a:bodyPr/>
        <a:lstStyle/>
        <a:p>
          <a:endParaRPr lang="en-US"/>
        </a:p>
      </dgm:t>
    </dgm:pt>
    <dgm:pt modelId="{C5BD1EA8-278F-4EEF-861B-39417E64DCD8}" type="pres">
      <dgm:prSet presAssocID="{B0A31246-D7CC-4DB1-B43B-999B8953F6DC}" presName="accent_2" presStyleCnt="0"/>
      <dgm:spPr/>
    </dgm:pt>
    <dgm:pt modelId="{C036C17A-F072-4F38-A6BB-C77FDCDD6E23}" type="pres">
      <dgm:prSet presAssocID="{B0A31246-D7CC-4DB1-B43B-999B8953F6DC}" presName="accentRepeatNode" presStyleLbl="solidFgAcc1" presStyleIdx="1" presStyleCnt="3"/>
      <dgm:spPr/>
    </dgm:pt>
    <dgm:pt modelId="{F1BF8075-CC0C-4A6F-97AD-EFB5F02EEE21}" type="pres">
      <dgm:prSet presAssocID="{C57039C3-F52B-4837-ADEE-281DEA021FB7}" presName="text_3" presStyleLbl="node1" presStyleIdx="2" presStyleCnt="3">
        <dgm:presLayoutVars>
          <dgm:bulletEnabled val="1"/>
        </dgm:presLayoutVars>
      </dgm:prSet>
      <dgm:spPr/>
      <dgm:t>
        <a:bodyPr/>
        <a:lstStyle/>
        <a:p>
          <a:endParaRPr lang="en-US"/>
        </a:p>
      </dgm:t>
    </dgm:pt>
    <dgm:pt modelId="{B8880832-1CD6-4176-A54C-AB97A2150849}" type="pres">
      <dgm:prSet presAssocID="{C57039C3-F52B-4837-ADEE-281DEA021FB7}" presName="accent_3" presStyleCnt="0"/>
      <dgm:spPr/>
    </dgm:pt>
    <dgm:pt modelId="{1F0658F5-F674-41E5-858D-F903127D1CE3}" type="pres">
      <dgm:prSet presAssocID="{C57039C3-F52B-4837-ADEE-281DEA021FB7}" presName="accentRepeatNode" presStyleLbl="solidFgAcc1" presStyleIdx="2" presStyleCnt="3"/>
      <dgm:spPr/>
    </dgm:pt>
  </dgm:ptLst>
  <dgm:cxnLst>
    <dgm:cxn modelId="{240B7388-5282-4877-8D2E-B2922685D452}" type="presOf" srcId="{C57039C3-F52B-4837-ADEE-281DEA021FB7}" destId="{F1BF8075-CC0C-4A6F-97AD-EFB5F02EEE21}" srcOrd="0" destOrd="0" presId="urn:microsoft.com/office/officeart/2008/layout/VerticalCurvedList"/>
    <dgm:cxn modelId="{962272E0-CB91-4D8E-BEB0-2881E61F5B20}" type="presOf" srcId="{40F1D9E7-222B-4A3E-8183-A55920886AD4}" destId="{2CBB7D6D-200E-410B-9BDC-CB1424CC6AB4}" srcOrd="0" destOrd="0" presId="urn:microsoft.com/office/officeart/2008/layout/VerticalCurvedList"/>
    <dgm:cxn modelId="{AE364B0B-273E-4B09-BC5C-49CFF1C53F69}" srcId="{C47B1437-044E-40C8-9DEF-DFC7594D95B6}" destId="{C57039C3-F52B-4837-ADEE-281DEA021FB7}" srcOrd="2" destOrd="0" parTransId="{2C9E164E-91D0-49C6-8332-2F4522106BE1}" sibTransId="{D856A8EA-64EB-497A-8E9F-5E958B476F33}"/>
    <dgm:cxn modelId="{B25DE2EB-71D2-4F11-B744-95368CAED87A}" srcId="{C47B1437-044E-40C8-9DEF-DFC7594D95B6}" destId="{40F1D9E7-222B-4A3E-8183-A55920886AD4}" srcOrd="0" destOrd="0" parTransId="{17DF16E5-3D9B-42EB-B623-D92675910FFA}" sibTransId="{91E728E7-09F0-4EC1-AFAC-AE24092CCB4A}"/>
    <dgm:cxn modelId="{83CF5EDF-98DC-4767-97FB-A5CCD9953181}" type="presOf" srcId="{91E728E7-09F0-4EC1-AFAC-AE24092CCB4A}" destId="{60CCA745-7FDC-4F72-9F59-1CE18A884EA9}" srcOrd="0" destOrd="0" presId="urn:microsoft.com/office/officeart/2008/layout/VerticalCurvedList"/>
    <dgm:cxn modelId="{E4FD48D9-303F-48AB-8618-315F2B999D63}" type="presOf" srcId="{B0A31246-D7CC-4DB1-B43B-999B8953F6DC}" destId="{91B7BBF0-156E-40B5-8028-4EE4CB84E426}" srcOrd="0" destOrd="0" presId="urn:microsoft.com/office/officeart/2008/layout/VerticalCurvedList"/>
    <dgm:cxn modelId="{A4FE057F-64A2-467C-B660-A82B85B70F4E}" srcId="{C47B1437-044E-40C8-9DEF-DFC7594D95B6}" destId="{B0A31246-D7CC-4DB1-B43B-999B8953F6DC}" srcOrd="1" destOrd="0" parTransId="{F4B911D9-4E64-415D-AE51-DBD05D21423E}" sibTransId="{D85EBD39-3B95-4B00-A032-F3808CB04DB8}"/>
    <dgm:cxn modelId="{7B219923-5A85-49D9-AA0A-631FE49CF33B}" type="presOf" srcId="{C47B1437-044E-40C8-9DEF-DFC7594D95B6}" destId="{EC3625F4-EC15-4310-9306-EF3DB440AC59}" srcOrd="0" destOrd="0" presId="urn:microsoft.com/office/officeart/2008/layout/VerticalCurvedList"/>
    <dgm:cxn modelId="{DA3FA252-FEFE-4FA3-93E5-91686D57F604}" type="presParOf" srcId="{EC3625F4-EC15-4310-9306-EF3DB440AC59}" destId="{8D51B55B-D68A-495F-9CA0-FE0178094960}" srcOrd="0" destOrd="0" presId="urn:microsoft.com/office/officeart/2008/layout/VerticalCurvedList"/>
    <dgm:cxn modelId="{752C46B3-3A08-4BD0-9A45-4AE962C92BB3}" type="presParOf" srcId="{8D51B55B-D68A-495F-9CA0-FE0178094960}" destId="{B21272BB-F6E6-496D-900C-F2AA82A5C1D7}" srcOrd="0" destOrd="0" presId="urn:microsoft.com/office/officeart/2008/layout/VerticalCurvedList"/>
    <dgm:cxn modelId="{81BD7CA5-CF8D-4C31-AF89-9C0F46942092}" type="presParOf" srcId="{B21272BB-F6E6-496D-900C-F2AA82A5C1D7}" destId="{7F0688AD-F4BC-41EA-B923-656301466D35}" srcOrd="0" destOrd="0" presId="urn:microsoft.com/office/officeart/2008/layout/VerticalCurvedList"/>
    <dgm:cxn modelId="{144BD380-D245-43D8-A7F7-FFBBFD39BE0B}" type="presParOf" srcId="{B21272BB-F6E6-496D-900C-F2AA82A5C1D7}" destId="{60CCA745-7FDC-4F72-9F59-1CE18A884EA9}" srcOrd="1" destOrd="0" presId="urn:microsoft.com/office/officeart/2008/layout/VerticalCurvedList"/>
    <dgm:cxn modelId="{2B831905-EA85-4769-AEFD-1405B60DDA80}" type="presParOf" srcId="{B21272BB-F6E6-496D-900C-F2AA82A5C1D7}" destId="{5F1F75E1-3E70-4C49-8893-D41D39300007}" srcOrd="2" destOrd="0" presId="urn:microsoft.com/office/officeart/2008/layout/VerticalCurvedList"/>
    <dgm:cxn modelId="{51F0B155-AD99-4742-B915-08342C84A32E}" type="presParOf" srcId="{B21272BB-F6E6-496D-900C-F2AA82A5C1D7}" destId="{5A7C5C59-2FE3-4D75-951B-39A484F16FD7}" srcOrd="3" destOrd="0" presId="urn:microsoft.com/office/officeart/2008/layout/VerticalCurvedList"/>
    <dgm:cxn modelId="{A4EF76A6-1E7A-460A-8C40-6BA5AEA46167}" type="presParOf" srcId="{8D51B55B-D68A-495F-9CA0-FE0178094960}" destId="{2CBB7D6D-200E-410B-9BDC-CB1424CC6AB4}" srcOrd="1" destOrd="0" presId="urn:microsoft.com/office/officeart/2008/layout/VerticalCurvedList"/>
    <dgm:cxn modelId="{211A43BC-06F7-495B-A645-2001FFC4A9F1}" type="presParOf" srcId="{8D51B55B-D68A-495F-9CA0-FE0178094960}" destId="{E601925A-DA41-4FB6-91B5-A3E3FDFEB4E2}" srcOrd="2" destOrd="0" presId="urn:microsoft.com/office/officeart/2008/layout/VerticalCurvedList"/>
    <dgm:cxn modelId="{01EA0E4D-52A1-4419-98E3-EDBE8C628AD9}" type="presParOf" srcId="{E601925A-DA41-4FB6-91B5-A3E3FDFEB4E2}" destId="{903647D1-2521-4B58-BF35-DA47F49A1715}" srcOrd="0" destOrd="0" presId="urn:microsoft.com/office/officeart/2008/layout/VerticalCurvedList"/>
    <dgm:cxn modelId="{9738E3C4-D439-4A08-9D6C-642D573E4930}" type="presParOf" srcId="{8D51B55B-D68A-495F-9CA0-FE0178094960}" destId="{91B7BBF0-156E-40B5-8028-4EE4CB84E426}" srcOrd="3" destOrd="0" presId="urn:microsoft.com/office/officeart/2008/layout/VerticalCurvedList"/>
    <dgm:cxn modelId="{EAC22E82-5746-4BEA-9BDE-4CEE88EDAB66}" type="presParOf" srcId="{8D51B55B-D68A-495F-9CA0-FE0178094960}" destId="{C5BD1EA8-278F-4EEF-861B-39417E64DCD8}" srcOrd="4" destOrd="0" presId="urn:microsoft.com/office/officeart/2008/layout/VerticalCurvedList"/>
    <dgm:cxn modelId="{76191DA1-F2A8-4DEA-9E6A-1CF310ABEDEC}" type="presParOf" srcId="{C5BD1EA8-278F-4EEF-861B-39417E64DCD8}" destId="{C036C17A-F072-4F38-A6BB-C77FDCDD6E23}" srcOrd="0" destOrd="0" presId="urn:microsoft.com/office/officeart/2008/layout/VerticalCurvedList"/>
    <dgm:cxn modelId="{17252517-3060-48D0-B276-292B473BDD95}" type="presParOf" srcId="{8D51B55B-D68A-495F-9CA0-FE0178094960}" destId="{F1BF8075-CC0C-4A6F-97AD-EFB5F02EEE21}" srcOrd="5" destOrd="0" presId="urn:microsoft.com/office/officeart/2008/layout/VerticalCurvedList"/>
    <dgm:cxn modelId="{E5A3755C-D393-4468-9877-D885F00C0484}" type="presParOf" srcId="{8D51B55B-D68A-495F-9CA0-FE0178094960}" destId="{B8880832-1CD6-4176-A54C-AB97A2150849}" srcOrd="6" destOrd="0" presId="urn:microsoft.com/office/officeart/2008/layout/VerticalCurvedList"/>
    <dgm:cxn modelId="{C7D47B57-B97F-4456-9BF4-27BBD078DE73}" type="presParOf" srcId="{B8880832-1CD6-4176-A54C-AB97A2150849}" destId="{1F0658F5-F674-41E5-858D-F903127D1CE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66181D-1ED1-423D-AED1-9CA1C5AFD0B3}" type="doc">
      <dgm:prSet loTypeId="urn:microsoft.com/office/officeart/2005/8/layout/matrix3" loCatId="matrix" qsTypeId="urn:microsoft.com/office/officeart/2005/8/quickstyle/simple3" qsCatId="simple" csTypeId="urn:microsoft.com/office/officeart/2005/8/colors/colorful3" csCatId="colorful" phldr="1"/>
      <dgm:spPr/>
      <dgm:t>
        <a:bodyPr/>
        <a:lstStyle/>
        <a:p>
          <a:endParaRPr lang="en-US"/>
        </a:p>
      </dgm:t>
    </dgm:pt>
    <dgm:pt modelId="{386DE0F3-739A-4D67-8AC5-C4DFEF11B64E}">
      <dgm:prSet phldrT="[Text]" custT="1"/>
      <dgm:spPr/>
      <dgm:t>
        <a:bodyPr/>
        <a:lstStyle/>
        <a:p>
          <a:r>
            <a:rPr lang="en-US" sz="1200" dirty="0" smtClean="0"/>
            <a:t>Pure Android Java adoption is dropping, especially in PRC.*</a:t>
          </a:r>
          <a:endParaRPr lang="en-US" sz="1200" dirty="0"/>
        </a:p>
      </dgm:t>
    </dgm:pt>
    <dgm:pt modelId="{80FDF75C-6F67-4106-895C-5CBE427CEC85}" type="parTrans" cxnId="{315AFF4E-92AE-4157-B080-EE1663439FEC}">
      <dgm:prSet/>
      <dgm:spPr/>
      <dgm:t>
        <a:bodyPr/>
        <a:lstStyle/>
        <a:p>
          <a:endParaRPr lang="en-US"/>
        </a:p>
      </dgm:t>
    </dgm:pt>
    <dgm:pt modelId="{A294F777-46C4-4F34-AD44-EC435B28DB24}" type="sibTrans" cxnId="{315AFF4E-92AE-4157-B080-EE1663439FEC}">
      <dgm:prSet/>
      <dgm:spPr/>
      <dgm:t>
        <a:bodyPr/>
        <a:lstStyle/>
        <a:p>
          <a:endParaRPr lang="en-US"/>
        </a:p>
      </dgm:t>
    </dgm:pt>
    <dgm:pt modelId="{28C0A041-A6FF-49BA-81D6-0B2571989B05}">
      <dgm:prSet phldrT="[Text]" custT="1"/>
      <dgm:spPr/>
      <dgm:t>
        <a:bodyPr/>
        <a:lstStyle/>
        <a:p>
          <a:r>
            <a:rPr lang="en-US" sz="1200" dirty="0" smtClean="0"/>
            <a:t>48% of developers care about performance when selecting Android Target.**</a:t>
          </a:r>
          <a:endParaRPr lang="en-US" sz="1200" dirty="0"/>
        </a:p>
      </dgm:t>
    </dgm:pt>
    <dgm:pt modelId="{521A1C0A-D5AA-4B1A-B5FD-C4223198183D}" type="parTrans" cxnId="{C78B08A1-F93F-4669-9E62-7267989544FF}">
      <dgm:prSet/>
      <dgm:spPr/>
      <dgm:t>
        <a:bodyPr/>
        <a:lstStyle/>
        <a:p>
          <a:endParaRPr lang="en-US"/>
        </a:p>
      </dgm:t>
    </dgm:pt>
    <dgm:pt modelId="{2A673CF5-2759-43E3-901B-75E85C31120B}" type="sibTrans" cxnId="{C78B08A1-F93F-4669-9E62-7267989544FF}">
      <dgm:prSet/>
      <dgm:spPr/>
      <dgm:t>
        <a:bodyPr/>
        <a:lstStyle/>
        <a:p>
          <a:endParaRPr lang="en-US"/>
        </a:p>
      </dgm:t>
    </dgm:pt>
    <dgm:pt modelId="{D6C06E42-3122-418B-B314-A3FE2AA9F2EE}">
      <dgm:prSet phldrT="[Text]" custT="1"/>
      <dgm:spPr/>
      <dgm:t>
        <a:bodyPr/>
        <a:lstStyle/>
        <a:p>
          <a:r>
            <a:rPr lang="en-US" sz="1200" dirty="0" smtClean="0"/>
            <a:t>38% of developers tune for CPU architecture.**</a:t>
          </a:r>
          <a:endParaRPr lang="en-US" sz="1200" dirty="0"/>
        </a:p>
      </dgm:t>
    </dgm:pt>
    <dgm:pt modelId="{FEEFE4C7-D34C-4266-A3C1-5BDE76FE271D}" type="parTrans" cxnId="{7AC1E8BD-E9A5-4518-8C57-58D400C9C016}">
      <dgm:prSet/>
      <dgm:spPr/>
      <dgm:t>
        <a:bodyPr/>
        <a:lstStyle/>
        <a:p>
          <a:endParaRPr lang="en-US"/>
        </a:p>
      </dgm:t>
    </dgm:pt>
    <dgm:pt modelId="{1156B131-F712-4413-8F22-E2DF6D488ABF}" type="sibTrans" cxnId="{7AC1E8BD-E9A5-4518-8C57-58D400C9C016}">
      <dgm:prSet/>
      <dgm:spPr/>
      <dgm:t>
        <a:bodyPr/>
        <a:lstStyle/>
        <a:p>
          <a:endParaRPr lang="en-US"/>
        </a:p>
      </dgm:t>
    </dgm:pt>
    <dgm:pt modelId="{E96B5928-EF9F-4CC6-BF6B-9C460F9F834A}">
      <dgm:prSet phldrT="[Text]"/>
      <dgm:spPr/>
      <dgm:t>
        <a:bodyPr/>
        <a:lstStyle/>
        <a:p>
          <a:r>
            <a:rPr lang="en-US" dirty="0" smtClean="0"/>
            <a:t>Java Goodness: Faster time-to-market, portability, better reliability, maintainability and extensibility, and ease of programming</a:t>
          </a:r>
          <a:endParaRPr lang="en-US" dirty="0"/>
        </a:p>
      </dgm:t>
    </dgm:pt>
    <dgm:pt modelId="{348FA750-AC1A-4026-B794-09C9D5BEF9F9}" type="parTrans" cxnId="{7EAD5640-A1A6-40A4-B92C-CA72C41B102E}">
      <dgm:prSet/>
      <dgm:spPr/>
      <dgm:t>
        <a:bodyPr/>
        <a:lstStyle/>
        <a:p>
          <a:endParaRPr lang="en-US"/>
        </a:p>
      </dgm:t>
    </dgm:pt>
    <dgm:pt modelId="{C18F6FE4-C7F2-4894-9E33-C8EE8B56983E}" type="sibTrans" cxnId="{7EAD5640-A1A6-40A4-B92C-CA72C41B102E}">
      <dgm:prSet/>
      <dgm:spPr/>
      <dgm:t>
        <a:bodyPr/>
        <a:lstStyle/>
        <a:p>
          <a:endParaRPr lang="en-US"/>
        </a:p>
      </dgm:t>
    </dgm:pt>
    <dgm:pt modelId="{25B28461-F76F-437E-B0E6-0A5B4849F622}" type="pres">
      <dgm:prSet presAssocID="{3866181D-1ED1-423D-AED1-9CA1C5AFD0B3}" presName="matrix" presStyleCnt="0">
        <dgm:presLayoutVars>
          <dgm:chMax val="1"/>
          <dgm:dir/>
          <dgm:resizeHandles val="exact"/>
        </dgm:presLayoutVars>
      </dgm:prSet>
      <dgm:spPr/>
      <dgm:t>
        <a:bodyPr/>
        <a:lstStyle/>
        <a:p>
          <a:endParaRPr lang="en-US"/>
        </a:p>
      </dgm:t>
    </dgm:pt>
    <dgm:pt modelId="{F7A8150D-6B01-4E00-BEAB-1BDB74E6ACC0}" type="pres">
      <dgm:prSet presAssocID="{3866181D-1ED1-423D-AED1-9CA1C5AFD0B3}" presName="diamond" presStyleLbl="bgShp" presStyleIdx="0" presStyleCnt="1" custScaleX="114407"/>
      <dgm:spPr/>
    </dgm:pt>
    <dgm:pt modelId="{F12D98E0-5939-4ADE-8921-72E366550084}" type="pres">
      <dgm:prSet presAssocID="{3866181D-1ED1-423D-AED1-9CA1C5AFD0B3}" presName="quad1" presStyleLbl="node1" presStyleIdx="0" presStyleCnt="4">
        <dgm:presLayoutVars>
          <dgm:chMax val="0"/>
          <dgm:chPref val="0"/>
          <dgm:bulletEnabled val="1"/>
        </dgm:presLayoutVars>
      </dgm:prSet>
      <dgm:spPr/>
      <dgm:t>
        <a:bodyPr/>
        <a:lstStyle/>
        <a:p>
          <a:endParaRPr lang="en-US"/>
        </a:p>
      </dgm:t>
    </dgm:pt>
    <dgm:pt modelId="{C0CEF7D8-189F-463C-986E-0A8E57498D5B}" type="pres">
      <dgm:prSet presAssocID="{3866181D-1ED1-423D-AED1-9CA1C5AFD0B3}" presName="quad2" presStyleLbl="node1" presStyleIdx="1" presStyleCnt="4">
        <dgm:presLayoutVars>
          <dgm:chMax val="0"/>
          <dgm:chPref val="0"/>
          <dgm:bulletEnabled val="1"/>
        </dgm:presLayoutVars>
      </dgm:prSet>
      <dgm:spPr/>
      <dgm:t>
        <a:bodyPr/>
        <a:lstStyle/>
        <a:p>
          <a:endParaRPr lang="en-US"/>
        </a:p>
      </dgm:t>
    </dgm:pt>
    <dgm:pt modelId="{D784321A-92C2-4E82-89D2-37A6D6AD2C47}" type="pres">
      <dgm:prSet presAssocID="{3866181D-1ED1-423D-AED1-9CA1C5AFD0B3}" presName="quad3" presStyleLbl="node1" presStyleIdx="2" presStyleCnt="4">
        <dgm:presLayoutVars>
          <dgm:chMax val="0"/>
          <dgm:chPref val="0"/>
          <dgm:bulletEnabled val="1"/>
        </dgm:presLayoutVars>
      </dgm:prSet>
      <dgm:spPr/>
      <dgm:t>
        <a:bodyPr/>
        <a:lstStyle/>
        <a:p>
          <a:endParaRPr lang="en-US"/>
        </a:p>
      </dgm:t>
    </dgm:pt>
    <dgm:pt modelId="{5C77F90E-5B65-4E0C-83E8-5A1DB76D780B}" type="pres">
      <dgm:prSet presAssocID="{3866181D-1ED1-423D-AED1-9CA1C5AFD0B3}" presName="quad4" presStyleLbl="node1" presStyleIdx="3" presStyleCnt="4">
        <dgm:presLayoutVars>
          <dgm:chMax val="0"/>
          <dgm:chPref val="0"/>
          <dgm:bulletEnabled val="1"/>
        </dgm:presLayoutVars>
      </dgm:prSet>
      <dgm:spPr/>
      <dgm:t>
        <a:bodyPr/>
        <a:lstStyle/>
        <a:p>
          <a:endParaRPr lang="en-US"/>
        </a:p>
      </dgm:t>
    </dgm:pt>
  </dgm:ptLst>
  <dgm:cxnLst>
    <dgm:cxn modelId="{082C4B49-CCA8-48C8-8D9A-2AD388F18D09}" type="presOf" srcId="{3866181D-1ED1-423D-AED1-9CA1C5AFD0B3}" destId="{25B28461-F76F-437E-B0E6-0A5B4849F622}" srcOrd="0" destOrd="0" presId="urn:microsoft.com/office/officeart/2005/8/layout/matrix3"/>
    <dgm:cxn modelId="{32F5DE4C-7444-4DD9-A4ED-313F29F9DA82}" type="presOf" srcId="{28C0A041-A6FF-49BA-81D6-0B2571989B05}" destId="{D784321A-92C2-4E82-89D2-37A6D6AD2C47}" srcOrd="0" destOrd="0" presId="urn:microsoft.com/office/officeart/2005/8/layout/matrix3"/>
    <dgm:cxn modelId="{7AC1E8BD-E9A5-4518-8C57-58D400C9C016}" srcId="{3866181D-1ED1-423D-AED1-9CA1C5AFD0B3}" destId="{D6C06E42-3122-418B-B314-A3FE2AA9F2EE}" srcOrd="3" destOrd="0" parTransId="{FEEFE4C7-D34C-4266-A3C1-5BDE76FE271D}" sibTransId="{1156B131-F712-4413-8F22-E2DF6D488ABF}"/>
    <dgm:cxn modelId="{D880C019-911B-4037-AFFC-6CD53FCBD5AB}" type="presOf" srcId="{E96B5928-EF9F-4CC6-BF6B-9C460F9F834A}" destId="{F12D98E0-5939-4ADE-8921-72E366550084}" srcOrd="0" destOrd="0" presId="urn:microsoft.com/office/officeart/2005/8/layout/matrix3"/>
    <dgm:cxn modelId="{315AFF4E-92AE-4157-B080-EE1663439FEC}" srcId="{3866181D-1ED1-423D-AED1-9CA1C5AFD0B3}" destId="{386DE0F3-739A-4D67-8AC5-C4DFEF11B64E}" srcOrd="1" destOrd="0" parTransId="{80FDF75C-6F67-4106-895C-5CBE427CEC85}" sibTransId="{A294F777-46C4-4F34-AD44-EC435B28DB24}"/>
    <dgm:cxn modelId="{0E89737B-AC62-4D74-B953-563C8646C929}" type="presOf" srcId="{386DE0F3-739A-4D67-8AC5-C4DFEF11B64E}" destId="{C0CEF7D8-189F-463C-986E-0A8E57498D5B}" srcOrd="0" destOrd="0" presId="urn:microsoft.com/office/officeart/2005/8/layout/matrix3"/>
    <dgm:cxn modelId="{C78B08A1-F93F-4669-9E62-7267989544FF}" srcId="{3866181D-1ED1-423D-AED1-9CA1C5AFD0B3}" destId="{28C0A041-A6FF-49BA-81D6-0B2571989B05}" srcOrd="2" destOrd="0" parTransId="{521A1C0A-D5AA-4B1A-B5FD-C4223198183D}" sibTransId="{2A673CF5-2759-43E3-901B-75E85C31120B}"/>
    <dgm:cxn modelId="{6FAABCFB-6F30-4CB5-917F-A11E87128FFF}" type="presOf" srcId="{D6C06E42-3122-418B-B314-A3FE2AA9F2EE}" destId="{5C77F90E-5B65-4E0C-83E8-5A1DB76D780B}" srcOrd="0" destOrd="0" presId="urn:microsoft.com/office/officeart/2005/8/layout/matrix3"/>
    <dgm:cxn modelId="{7EAD5640-A1A6-40A4-B92C-CA72C41B102E}" srcId="{3866181D-1ED1-423D-AED1-9CA1C5AFD0B3}" destId="{E96B5928-EF9F-4CC6-BF6B-9C460F9F834A}" srcOrd="0" destOrd="0" parTransId="{348FA750-AC1A-4026-B794-09C9D5BEF9F9}" sibTransId="{C18F6FE4-C7F2-4894-9E33-C8EE8B56983E}"/>
    <dgm:cxn modelId="{9B9B72A5-BD21-42AC-8B2E-E13330817307}" type="presParOf" srcId="{25B28461-F76F-437E-B0E6-0A5B4849F622}" destId="{F7A8150D-6B01-4E00-BEAB-1BDB74E6ACC0}" srcOrd="0" destOrd="0" presId="urn:microsoft.com/office/officeart/2005/8/layout/matrix3"/>
    <dgm:cxn modelId="{122EBC31-19FF-4B1D-A6A7-A0AF4D392495}" type="presParOf" srcId="{25B28461-F76F-437E-B0E6-0A5B4849F622}" destId="{F12D98E0-5939-4ADE-8921-72E366550084}" srcOrd="1" destOrd="0" presId="urn:microsoft.com/office/officeart/2005/8/layout/matrix3"/>
    <dgm:cxn modelId="{31E13BD2-D25F-4101-B4EF-FF4937B8CE14}" type="presParOf" srcId="{25B28461-F76F-437E-B0E6-0A5B4849F622}" destId="{C0CEF7D8-189F-463C-986E-0A8E57498D5B}" srcOrd="2" destOrd="0" presId="urn:microsoft.com/office/officeart/2005/8/layout/matrix3"/>
    <dgm:cxn modelId="{B8A4BE6C-1B6A-4212-91F9-108E6E6D1BDC}" type="presParOf" srcId="{25B28461-F76F-437E-B0E6-0A5B4849F622}" destId="{D784321A-92C2-4E82-89D2-37A6D6AD2C47}" srcOrd="3" destOrd="0" presId="urn:microsoft.com/office/officeart/2005/8/layout/matrix3"/>
    <dgm:cxn modelId="{D843E848-F74E-491D-899D-94CDD42984D0}" type="presParOf" srcId="{25B28461-F76F-437E-B0E6-0A5B4849F622}" destId="{5C77F90E-5B65-4E0C-83E8-5A1DB76D78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0E538E-35BB-4A33-8896-A79A9864BC62}" type="doc">
      <dgm:prSet loTypeId="urn:microsoft.com/office/officeart/2005/8/layout/hProcess4" loCatId="process" qsTypeId="urn:microsoft.com/office/officeart/2005/8/quickstyle/simple3" qsCatId="simple" csTypeId="urn:microsoft.com/office/officeart/2005/8/colors/colorful1" csCatId="colorful" phldr="1"/>
      <dgm:spPr/>
      <dgm:t>
        <a:bodyPr/>
        <a:lstStyle/>
        <a:p>
          <a:endParaRPr lang="en-US"/>
        </a:p>
      </dgm:t>
    </dgm:pt>
    <dgm:pt modelId="{50E5237D-360C-478D-805F-6C33782A7D70}">
      <dgm:prSet phldrT="[Text]"/>
      <dgm:spPr/>
      <dgm:t>
        <a:bodyPr/>
        <a:lstStyle/>
        <a:p>
          <a:r>
            <a:rPr lang="en-IN" dirty="0" smtClean="0"/>
            <a:t>High performance Android Java platforms</a:t>
          </a:r>
          <a:endParaRPr lang="en-US" dirty="0"/>
        </a:p>
      </dgm:t>
    </dgm:pt>
    <dgm:pt modelId="{C3D44493-8B3F-48BB-AD44-02B3B478C5CE}" type="parTrans" cxnId="{2B947328-17A3-4219-BA96-540AB17267C2}">
      <dgm:prSet/>
      <dgm:spPr/>
      <dgm:t>
        <a:bodyPr/>
        <a:lstStyle/>
        <a:p>
          <a:endParaRPr lang="en-US"/>
        </a:p>
      </dgm:t>
    </dgm:pt>
    <dgm:pt modelId="{B0E6ACDC-067A-4176-A29A-626D203F2E89}" type="sibTrans" cxnId="{2B947328-17A3-4219-BA96-540AB17267C2}">
      <dgm:prSet/>
      <dgm:spPr/>
      <dgm:t>
        <a:bodyPr/>
        <a:lstStyle/>
        <a:p>
          <a:endParaRPr lang="en-US"/>
        </a:p>
      </dgm:t>
    </dgm:pt>
    <dgm:pt modelId="{A26B93B9-29AF-417D-8F01-A4D6D63BB1ED}">
      <dgm:prSet phldrT="[Text]"/>
      <dgm:spPr/>
      <dgm:t>
        <a:bodyPr/>
        <a:lstStyle/>
        <a:p>
          <a:r>
            <a:rPr lang="en-IN" dirty="0" smtClean="0"/>
            <a:t>Import server Java optimizations</a:t>
          </a:r>
          <a:endParaRPr lang="en-US" dirty="0"/>
        </a:p>
      </dgm:t>
    </dgm:pt>
    <dgm:pt modelId="{AF0DAC74-CD72-418B-BBB9-06C6FF206BE3}" type="parTrans" cxnId="{C3B67E1B-1B03-40A9-AB11-2052A2D87F19}">
      <dgm:prSet/>
      <dgm:spPr/>
      <dgm:t>
        <a:bodyPr/>
        <a:lstStyle/>
        <a:p>
          <a:endParaRPr lang="en-US"/>
        </a:p>
      </dgm:t>
    </dgm:pt>
    <dgm:pt modelId="{7C7F2B0A-6D2E-41DF-933D-256EC0367DA5}" type="sibTrans" cxnId="{C3B67E1B-1B03-40A9-AB11-2052A2D87F19}">
      <dgm:prSet/>
      <dgm:spPr/>
      <dgm:t>
        <a:bodyPr/>
        <a:lstStyle/>
        <a:p>
          <a:endParaRPr lang="en-US"/>
        </a:p>
      </dgm:t>
    </dgm:pt>
    <dgm:pt modelId="{6E4A5239-E21F-47FD-AA56-811B74D5C7C2}">
      <dgm:prSet phldrT="[Text]"/>
      <dgm:spPr/>
      <dgm:t>
        <a:bodyPr/>
        <a:lstStyle/>
        <a:p>
          <a:r>
            <a:rPr lang="en-US" dirty="0" smtClean="0"/>
            <a:t>Open source</a:t>
          </a:r>
          <a:br>
            <a:rPr lang="en-US" dirty="0" smtClean="0"/>
          </a:br>
          <a:r>
            <a:rPr lang="en-US" dirty="0" smtClean="0"/>
            <a:t>ecosystem</a:t>
          </a:r>
          <a:endParaRPr lang="en-US" dirty="0"/>
        </a:p>
      </dgm:t>
    </dgm:pt>
    <dgm:pt modelId="{21E669E7-93B8-433B-BB63-9A7E3DBAAA57}" type="parTrans" cxnId="{CDE0B418-4B74-47E0-BC63-DEA15D95E588}">
      <dgm:prSet/>
      <dgm:spPr/>
      <dgm:t>
        <a:bodyPr/>
        <a:lstStyle/>
        <a:p>
          <a:endParaRPr lang="en-US"/>
        </a:p>
      </dgm:t>
    </dgm:pt>
    <dgm:pt modelId="{5CC125AF-8AE7-4EC9-A478-F48242630BF2}" type="sibTrans" cxnId="{CDE0B418-4B74-47E0-BC63-DEA15D95E588}">
      <dgm:prSet/>
      <dgm:spPr/>
      <dgm:t>
        <a:bodyPr/>
        <a:lstStyle/>
        <a:p>
          <a:endParaRPr lang="en-US"/>
        </a:p>
      </dgm:t>
    </dgm:pt>
    <dgm:pt modelId="{A17F9D59-E469-4182-934A-CF073B7142F5}">
      <dgm:prSet phldrT="[Text]"/>
      <dgm:spPr/>
      <dgm:t>
        <a:bodyPr/>
        <a:lstStyle/>
        <a:p>
          <a:r>
            <a:rPr lang="en-IN" dirty="0" smtClean="0"/>
            <a:t>Portable Java applications</a:t>
          </a:r>
          <a:endParaRPr lang="en-US" dirty="0"/>
        </a:p>
      </dgm:t>
    </dgm:pt>
    <dgm:pt modelId="{9D5D03FC-E163-40DF-9B17-9201AB4A970A}" type="parTrans" cxnId="{3B07C7EB-7FB6-4545-A323-A75529E8D3D4}">
      <dgm:prSet/>
      <dgm:spPr/>
      <dgm:t>
        <a:bodyPr/>
        <a:lstStyle/>
        <a:p>
          <a:endParaRPr lang="en-US"/>
        </a:p>
      </dgm:t>
    </dgm:pt>
    <dgm:pt modelId="{EAF5982E-056F-4870-9A8A-BDC7C8AADEC4}" type="sibTrans" cxnId="{3B07C7EB-7FB6-4545-A323-A75529E8D3D4}">
      <dgm:prSet/>
      <dgm:spPr/>
      <dgm:t>
        <a:bodyPr/>
        <a:lstStyle/>
        <a:p>
          <a:endParaRPr lang="en-US"/>
        </a:p>
      </dgm:t>
    </dgm:pt>
    <dgm:pt modelId="{BAE7DA7C-50BD-4F41-878B-B45D8836967E}">
      <dgm:prSet phldrT="[Text]"/>
      <dgm:spPr/>
      <dgm:t>
        <a:bodyPr/>
        <a:lstStyle/>
        <a:p>
          <a:r>
            <a:rPr lang="en-IN" dirty="0" smtClean="0"/>
            <a:t>Less NDK/porting $$</a:t>
          </a:r>
          <a:endParaRPr lang="en-US" dirty="0"/>
        </a:p>
      </dgm:t>
    </dgm:pt>
    <dgm:pt modelId="{8BEEAF4C-76DF-4E71-AA34-EE633F3906EC}" type="parTrans" cxnId="{16A1E512-6FDC-4E4D-A6A2-F828888D76EE}">
      <dgm:prSet/>
      <dgm:spPr/>
      <dgm:t>
        <a:bodyPr/>
        <a:lstStyle/>
        <a:p>
          <a:endParaRPr lang="en-US"/>
        </a:p>
      </dgm:t>
    </dgm:pt>
    <dgm:pt modelId="{F0833E75-169E-485B-AB19-3D91D94136EA}" type="sibTrans" cxnId="{16A1E512-6FDC-4E4D-A6A2-F828888D76EE}">
      <dgm:prSet/>
      <dgm:spPr/>
      <dgm:t>
        <a:bodyPr/>
        <a:lstStyle/>
        <a:p>
          <a:endParaRPr lang="en-US"/>
        </a:p>
      </dgm:t>
    </dgm:pt>
    <dgm:pt modelId="{B06FE4D4-0122-4A42-A2EE-B2CEED10B598}">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More platform choices</a:t>
          </a:r>
          <a:endParaRPr lang="en-US" dirty="0"/>
        </a:p>
      </dgm:t>
    </dgm:pt>
    <dgm:pt modelId="{3B6375AB-C796-4165-AF00-A819458BD854}" type="parTrans" cxnId="{EB652467-917F-43C6-A39A-ECD243DDFD92}">
      <dgm:prSet/>
      <dgm:spPr/>
      <dgm:t>
        <a:bodyPr/>
        <a:lstStyle/>
        <a:p>
          <a:endParaRPr lang="en-US"/>
        </a:p>
      </dgm:t>
    </dgm:pt>
    <dgm:pt modelId="{58F3D5E6-84E0-413A-8EB4-C5172B072FBF}" type="sibTrans" cxnId="{EB652467-917F-43C6-A39A-ECD243DDFD92}">
      <dgm:prSet/>
      <dgm:spPr/>
      <dgm:t>
        <a:bodyPr/>
        <a:lstStyle/>
        <a:p>
          <a:endParaRPr lang="en-US"/>
        </a:p>
      </dgm:t>
    </dgm:pt>
    <dgm:pt modelId="{257CE335-C6E6-4DC6-BDE3-12012339D89D}">
      <dgm:prSet phldrT="[Text]"/>
      <dgm:spPr/>
      <dgm:t>
        <a:bodyPr/>
        <a:lstStyle/>
        <a:p>
          <a:r>
            <a:rPr lang="en-US" dirty="0" smtClean="0"/>
            <a:t>Truly portable apps</a:t>
          </a:r>
          <a:br>
            <a:rPr lang="en-US" dirty="0" smtClean="0"/>
          </a:br>
          <a:r>
            <a:rPr lang="en-US" dirty="0" smtClean="0"/>
            <a:t>favor no particular Instruction Set Architecture (ISA)</a:t>
          </a:r>
          <a:endParaRPr lang="en-US" dirty="0"/>
        </a:p>
      </dgm:t>
    </dgm:pt>
    <dgm:pt modelId="{388A676D-7F95-4158-A73A-45A21A3AB7BE}" type="parTrans" cxnId="{9618430D-4525-4197-9DCA-7C42A4F170D4}">
      <dgm:prSet/>
      <dgm:spPr/>
      <dgm:t>
        <a:bodyPr/>
        <a:lstStyle/>
        <a:p>
          <a:endParaRPr lang="en-US"/>
        </a:p>
      </dgm:t>
    </dgm:pt>
    <dgm:pt modelId="{61C2ACFE-92EA-4978-8908-F3DDB5D3C8CB}" type="sibTrans" cxnId="{9618430D-4525-4197-9DCA-7C42A4F170D4}">
      <dgm:prSet/>
      <dgm:spPr/>
      <dgm:t>
        <a:bodyPr/>
        <a:lstStyle/>
        <a:p>
          <a:endParaRPr lang="en-US"/>
        </a:p>
      </dgm:t>
    </dgm:pt>
    <dgm:pt modelId="{47521884-23C8-4443-80D0-44C762D6AB74}">
      <dgm:prSet phldrT="[Text]"/>
      <dgm:spPr/>
      <dgm:t>
        <a:bodyPr/>
        <a:lstStyle/>
        <a:p>
          <a:r>
            <a:rPr lang="en-US" dirty="0" smtClean="0"/>
            <a:t>Lower dev $$ &amp; TTM</a:t>
          </a:r>
          <a:endParaRPr lang="en-US" dirty="0"/>
        </a:p>
      </dgm:t>
    </dgm:pt>
    <dgm:pt modelId="{FD7FB3E1-D831-4C28-A348-860323A4D427}" type="parTrans" cxnId="{C1EEE3D3-92B5-4E9A-BA7B-36A4A45BFC38}">
      <dgm:prSet/>
      <dgm:spPr/>
      <dgm:t>
        <a:bodyPr/>
        <a:lstStyle/>
        <a:p>
          <a:endParaRPr lang="en-US"/>
        </a:p>
      </dgm:t>
    </dgm:pt>
    <dgm:pt modelId="{490B59EB-BA52-43B7-8AF2-69E1B4F4BBB1}" type="sibTrans" cxnId="{C1EEE3D3-92B5-4E9A-BA7B-36A4A45BFC38}">
      <dgm:prSet/>
      <dgm:spPr/>
      <dgm:t>
        <a:bodyPr/>
        <a:lstStyle/>
        <a:p>
          <a:endParaRPr lang="en-US"/>
        </a:p>
      </dgm:t>
    </dgm:pt>
    <dgm:pt modelId="{CBF09FBB-35E5-4DE2-983F-2B150D7BF499}">
      <dgm:prSet phldrT="[Text]"/>
      <dgm:spPr/>
      <dgm:t>
        <a:bodyPr/>
        <a:lstStyle/>
        <a:p>
          <a:r>
            <a:rPr lang="en-US" dirty="0" smtClean="0"/>
            <a:t>More Java goodness</a:t>
          </a:r>
          <a:endParaRPr lang="en-US" dirty="0"/>
        </a:p>
      </dgm:t>
    </dgm:pt>
    <dgm:pt modelId="{D31C5270-E166-4982-8526-3B1CC7FFEB8B}" type="parTrans" cxnId="{D5814AEC-696F-4960-B347-A01866D0F48E}">
      <dgm:prSet/>
      <dgm:spPr/>
      <dgm:t>
        <a:bodyPr/>
        <a:lstStyle/>
        <a:p>
          <a:endParaRPr lang="en-US"/>
        </a:p>
      </dgm:t>
    </dgm:pt>
    <dgm:pt modelId="{1C3D451A-5A1A-4782-ADDE-DE509B6494B9}" type="sibTrans" cxnId="{D5814AEC-696F-4960-B347-A01866D0F48E}">
      <dgm:prSet/>
      <dgm:spPr/>
      <dgm:t>
        <a:bodyPr/>
        <a:lstStyle/>
        <a:p>
          <a:endParaRPr lang="en-US"/>
        </a:p>
      </dgm:t>
    </dgm:pt>
    <dgm:pt modelId="{EDD31408-CB40-4E14-AFF3-B80D13A838EB}" type="pres">
      <dgm:prSet presAssocID="{A10E538E-35BB-4A33-8896-A79A9864BC62}" presName="Name0" presStyleCnt="0">
        <dgm:presLayoutVars>
          <dgm:dir/>
          <dgm:animLvl val="lvl"/>
          <dgm:resizeHandles val="exact"/>
        </dgm:presLayoutVars>
      </dgm:prSet>
      <dgm:spPr/>
      <dgm:t>
        <a:bodyPr/>
        <a:lstStyle/>
        <a:p>
          <a:endParaRPr lang="en-US"/>
        </a:p>
      </dgm:t>
    </dgm:pt>
    <dgm:pt modelId="{38B45F7D-30DD-4C10-8EE7-E33AD879AA8B}" type="pres">
      <dgm:prSet presAssocID="{A10E538E-35BB-4A33-8896-A79A9864BC62}" presName="tSp" presStyleCnt="0"/>
      <dgm:spPr/>
      <dgm:t>
        <a:bodyPr/>
        <a:lstStyle/>
        <a:p>
          <a:endParaRPr lang="en-US"/>
        </a:p>
      </dgm:t>
    </dgm:pt>
    <dgm:pt modelId="{4C02CFBD-958F-4107-9444-4D457F1F690A}" type="pres">
      <dgm:prSet presAssocID="{A10E538E-35BB-4A33-8896-A79A9864BC62}" presName="bSp" presStyleCnt="0"/>
      <dgm:spPr/>
      <dgm:t>
        <a:bodyPr/>
        <a:lstStyle/>
        <a:p>
          <a:endParaRPr lang="en-US"/>
        </a:p>
      </dgm:t>
    </dgm:pt>
    <dgm:pt modelId="{3B8553E7-9D60-439C-8BAC-584ED21E69E4}" type="pres">
      <dgm:prSet presAssocID="{A10E538E-35BB-4A33-8896-A79A9864BC62}" presName="process" presStyleCnt="0"/>
      <dgm:spPr/>
      <dgm:t>
        <a:bodyPr/>
        <a:lstStyle/>
        <a:p>
          <a:endParaRPr lang="en-US"/>
        </a:p>
      </dgm:t>
    </dgm:pt>
    <dgm:pt modelId="{95059AD0-1238-4989-A6FB-403222DA2E92}" type="pres">
      <dgm:prSet presAssocID="{50E5237D-360C-478D-805F-6C33782A7D70}" presName="composite1" presStyleCnt="0"/>
      <dgm:spPr/>
      <dgm:t>
        <a:bodyPr/>
        <a:lstStyle/>
        <a:p>
          <a:endParaRPr lang="en-US"/>
        </a:p>
      </dgm:t>
    </dgm:pt>
    <dgm:pt modelId="{CEE04A49-8847-4305-84C3-89E3EECBC028}" type="pres">
      <dgm:prSet presAssocID="{50E5237D-360C-478D-805F-6C33782A7D70}" presName="dummyNode1" presStyleLbl="node1" presStyleIdx="0" presStyleCnt="3"/>
      <dgm:spPr/>
      <dgm:t>
        <a:bodyPr/>
        <a:lstStyle/>
        <a:p>
          <a:endParaRPr lang="en-US"/>
        </a:p>
      </dgm:t>
    </dgm:pt>
    <dgm:pt modelId="{76374454-E5A4-495A-9275-76B4D74DEF52}" type="pres">
      <dgm:prSet presAssocID="{50E5237D-360C-478D-805F-6C33782A7D70}" presName="childNode1" presStyleLbl="bgAcc1" presStyleIdx="0" presStyleCnt="3">
        <dgm:presLayoutVars>
          <dgm:bulletEnabled val="1"/>
        </dgm:presLayoutVars>
      </dgm:prSet>
      <dgm:spPr/>
      <dgm:t>
        <a:bodyPr/>
        <a:lstStyle/>
        <a:p>
          <a:endParaRPr lang="en-US"/>
        </a:p>
      </dgm:t>
    </dgm:pt>
    <dgm:pt modelId="{744878ED-896A-4573-A73A-D0AE45D0DF58}" type="pres">
      <dgm:prSet presAssocID="{50E5237D-360C-478D-805F-6C33782A7D70}" presName="childNode1tx" presStyleLbl="bgAcc1" presStyleIdx="0" presStyleCnt="3">
        <dgm:presLayoutVars>
          <dgm:bulletEnabled val="1"/>
        </dgm:presLayoutVars>
      </dgm:prSet>
      <dgm:spPr/>
      <dgm:t>
        <a:bodyPr/>
        <a:lstStyle/>
        <a:p>
          <a:endParaRPr lang="en-US"/>
        </a:p>
      </dgm:t>
    </dgm:pt>
    <dgm:pt modelId="{E39D8366-D03B-4CBE-A992-F0D785D62059}" type="pres">
      <dgm:prSet presAssocID="{50E5237D-360C-478D-805F-6C33782A7D70}" presName="parentNode1" presStyleLbl="node1" presStyleIdx="0" presStyleCnt="3">
        <dgm:presLayoutVars>
          <dgm:chMax val="1"/>
          <dgm:bulletEnabled val="1"/>
        </dgm:presLayoutVars>
      </dgm:prSet>
      <dgm:spPr/>
      <dgm:t>
        <a:bodyPr/>
        <a:lstStyle/>
        <a:p>
          <a:endParaRPr lang="en-US"/>
        </a:p>
      </dgm:t>
    </dgm:pt>
    <dgm:pt modelId="{E84C8C0C-B9BC-452A-83CE-412B6587C28E}" type="pres">
      <dgm:prSet presAssocID="{50E5237D-360C-478D-805F-6C33782A7D70}" presName="connSite1" presStyleCnt="0"/>
      <dgm:spPr/>
      <dgm:t>
        <a:bodyPr/>
        <a:lstStyle/>
        <a:p>
          <a:endParaRPr lang="en-US"/>
        </a:p>
      </dgm:t>
    </dgm:pt>
    <dgm:pt modelId="{FAA5277B-3884-4323-8E3F-691A81364505}" type="pres">
      <dgm:prSet presAssocID="{B0E6ACDC-067A-4176-A29A-626D203F2E89}" presName="Name9" presStyleLbl="sibTrans2D1" presStyleIdx="0" presStyleCnt="2"/>
      <dgm:spPr/>
      <dgm:t>
        <a:bodyPr/>
        <a:lstStyle/>
        <a:p>
          <a:endParaRPr lang="en-US"/>
        </a:p>
      </dgm:t>
    </dgm:pt>
    <dgm:pt modelId="{66DB94A4-59FD-457B-B49D-5C31F1410F4E}" type="pres">
      <dgm:prSet presAssocID="{A17F9D59-E469-4182-934A-CF073B7142F5}" presName="composite2" presStyleCnt="0"/>
      <dgm:spPr/>
      <dgm:t>
        <a:bodyPr/>
        <a:lstStyle/>
        <a:p>
          <a:endParaRPr lang="en-US"/>
        </a:p>
      </dgm:t>
    </dgm:pt>
    <dgm:pt modelId="{34CE1DFA-C206-40A7-AFD8-26D0700C8B6D}" type="pres">
      <dgm:prSet presAssocID="{A17F9D59-E469-4182-934A-CF073B7142F5}" presName="dummyNode2" presStyleLbl="node1" presStyleIdx="0" presStyleCnt="3"/>
      <dgm:spPr/>
      <dgm:t>
        <a:bodyPr/>
        <a:lstStyle/>
        <a:p>
          <a:endParaRPr lang="en-US"/>
        </a:p>
      </dgm:t>
    </dgm:pt>
    <dgm:pt modelId="{7A0EE6B0-A8F9-4115-B254-ABF95D5D1A43}" type="pres">
      <dgm:prSet presAssocID="{A17F9D59-E469-4182-934A-CF073B7142F5}" presName="childNode2" presStyleLbl="bgAcc1" presStyleIdx="1" presStyleCnt="3">
        <dgm:presLayoutVars>
          <dgm:bulletEnabled val="1"/>
        </dgm:presLayoutVars>
      </dgm:prSet>
      <dgm:spPr/>
      <dgm:t>
        <a:bodyPr/>
        <a:lstStyle/>
        <a:p>
          <a:endParaRPr lang="en-US"/>
        </a:p>
      </dgm:t>
    </dgm:pt>
    <dgm:pt modelId="{B49D62C6-0472-4BAA-91AC-63D431B2A6C6}" type="pres">
      <dgm:prSet presAssocID="{A17F9D59-E469-4182-934A-CF073B7142F5}" presName="childNode2tx" presStyleLbl="bgAcc1" presStyleIdx="1" presStyleCnt="3">
        <dgm:presLayoutVars>
          <dgm:bulletEnabled val="1"/>
        </dgm:presLayoutVars>
      </dgm:prSet>
      <dgm:spPr/>
      <dgm:t>
        <a:bodyPr/>
        <a:lstStyle/>
        <a:p>
          <a:endParaRPr lang="en-US"/>
        </a:p>
      </dgm:t>
    </dgm:pt>
    <dgm:pt modelId="{EBA8CB34-4538-4E01-8B39-A771D2EC4B19}" type="pres">
      <dgm:prSet presAssocID="{A17F9D59-E469-4182-934A-CF073B7142F5}" presName="parentNode2" presStyleLbl="node1" presStyleIdx="1" presStyleCnt="3">
        <dgm:presLayoutVars>
          <dgm:chMax val="0"/>
          <dgm:bulletEnabled val="1"/>
        </dgm:presLayoutVars>
      </dgm:prSet>
      <dgm:spPr/>
      <dgm:t>
        <a:bodyPr/>
        <a:lstStyle/>
        <a:p>
          <a:endParaRPr lang="en-US"/>
        </a:p>
      </dgm:t>
    </dgm:pt>
    <dgm:pt modelId="{D975A545-7F9F-49A4-8799-9EA80383C02E}" type="pres">
      <dgm:prSet presAssocID="{A17F9D59-E469-4182-934A-CF073B7142F5}" presName="connSite2" presStyleCnt="0"/>
      <dgm:spPr/>
      <dgm:t>
        <a:bodyPr/>
        <a:lstStyle/>
        <a:p>
          <a:endParaRPr lang="en-US"/>
        </a:p>
      </dgm:t>
    </dgm:pt>
    <dgm:pt modelId="{D65F6D14-91C0-4FDB-AF41-F93E0C40AB8B}" type="pres">
      <dgm:prSet presAssocID="{EAF5982E-056F-4870-9A8A-BDC7C8AADEC4}" presName="Name18" presStyleLbl="sibTrans2D1" presStyleIdx="1" presStyleCnt="2"/>
      <dgm:spPr/>
      <dgm:t>
        <a:bodyPr/>
        <a:lstStyle/>
        <a:p>
          <a:endParaRPr lang="en-US"/>
        </a:p>
      </dgm:t>
    </dgm:pt>
    <dgm:pt modelId="{5F5D280A-82A6-47D7-83ED-161D7B1C102B}" type="pres">
      <dgm:prSet presAssocID="{B06FE4D4-0122-4A42-A2EE-B2CEED10B598}" presName="composite1" presStyleCnt="0"/>
      <dgm:spPr/>
      <dgm:t>
        <a:bodyPr/>
        <a:lstStyle/>
        <a:p>
          <a:endParaRPr lang="en-US"/>
        </a:p>
      </dgm:t>
    </dgm:pt>
    <dgm:pt modelId="{F3479393-F9D4-4866-949E-04A744715CAB}" type="pres">
      <dgm:prSet presAssocID="{B06FE4D4-0122-4A42-A2EE-B2CEED10B598}" presName="dummyNode1" presStyleLbl="node1" presStyleIdx="1" presStyleCnt="3"/>
      <dgm:spPr/>
      <dgm:t>
        <a:bodyPr/>
        <a:lstStyle/>
        <a:p>
          <a:endParaRPr lang="en-US"/>
        </a:p>
      </dgm:t>
    </dgm:pt>
    <dgm:pt modelId="{90B68819-FABC-4096-9C4E-1F480BCCD517}" type="pres">
      <dgm:prSet presAssocID="{B06FE4D4-0122-4A42-A2EE-B2CEED10B598}" presName="childNode1" presStyleLbl="bgAcc1" presStyleIdx="2" presStyleCnt="3">
        <dgm:presLayoutVars>
          <dgm:bulletEnabled val="1"/>
        </dgm:presLayoutVars>
      </dgm:prSet>
      <dgm:spPr/>
      <dgm:t>
        <a:bodyPr/>
        <a:lstStyle/>
        <a:p>
          <a:endParaRPr lang="en-US"/>
        </a:p>
      </dgm:t>
    </dgm:pt>
    <dgm:pt modelId="{85FC79E7-C4C7-4C30-A9F1-6B0EFE718426}" type="pres">
      <dgm:prSet presAssocID="{B06FE4D4-0122-4A42-A2EE-B2CEED10B598}" presName="childNode1tx" presStyleLbl="bgAcc1" presStyleIdx="2" presStyleCnt="3">
        <dgm:presLayoutVars>
          <dgm:bulletEnabled val="1"/>
        </dgm:presLayoutVars>
      </dgm:prSet>
      <dgm:spPr/>
      <dgm:t>
        <a:bodyPr/>
        <a:lstStyle/>
        <a:p>
          <a:endParaRPr lang="en-US"/>
        </a:p>
      </dgm:t>
    </dgm:pt>
    <dgm:pt modelId="{66ED7D07-C89F-4B45-B806-E28F3818D2E5}" type="pres">
      <dgm:prSet presAssocID="{B06FE4D4-0122-4A42-A2EE-B2CEED10B598}" presName="parentNode1" presStyleLbl="node1" presStyleIdx="2" presStyleCnt="3">
        <dgm:presLayoutVars>
          <dgm:chMax val="1"/>
          <dgm:bulletEnabled val="1"/>
        </dgm:presLayoutVars>
      </dgm:prSet>
      <dgm:spPr/>
      <dgm:t>
        <a:bodyPr/>
        <a:lstStyle/>
        <a:p>
          <a:endParaRPr lang="en-US"/>
        </a:p>
      </dgm:t>
    </dgm:pt>
    <dgm:pt modelId="{C227D115-50F8-4948-8BD2-B2B3CC3B7FF5}" type="pres">
      <dgm:prSet presAssocID="{B06FE4D4-0122-4A42-A2EE-B2CEED10B598}" presName="connSite1" presStyleCnt="0"/>
      <dgm:spPr/>
      <dgm:t>
        <a:bodyPr/>
        <a:lstStyle/>
        <a:p>
          <a:endParaRPr lang="en-US"/>
        </a:p>
      </dgm:t>
    </dgm:pt>
  </dgm:ptLst>
  <dgm:cxnLst>
    <dgm:cxn modelId="{E2DE63DD-30E8-4D2F-B28A-065973C92238}" type="presOf" srcId="{BAE7DA7C-50BD-4F41-878B-B45D8836967E}" destId="{7A0EE6B0-A8F9-4115-B254-ABF95D5D1A43}" srcOrd="0" destOrd="0" presId="urn:microsoft.com/office/officeart/2005/8/layout/hProcess4"/>
    <dgm:cxn modelId="{300F159A-007E-4F7A-8484-61E81C394803}" type="presOf" srcId="{257CE335-C6E6-4DC6-BDE3-12012339D89D}" destId="{85FC79E7-C4C7-4C30-A9F1-6B0EFE718426}" srcOrd="1" destOrd="0" presId="urn:microsoft.com/office/officeart/2005/8/layout/hProcess4"/>
    <dgm:cxn modelId="{FA6BF753-5CB8-4B3F-8C80-C99767DADE52}" type="presOf" srcId="{47521884-23C8-4443-80D0-44C762D6AB74}" destId="{7A0EE6B0-A8F9-4115-B254-ABF95D5D1A43}" srcOrd="0" destOrd="1" presId="urn:microsoft.com/office/officeart/2005/8/layout/hProcess4"/>
    <dgm:cxn modelId="{16A1E512-6FDC-4E4D-A6A2-F828888D76EE}" srcId="{A17F9D59-E469-4182-934A-CF073B7142F5}" destId="{BAE7DA7C-50BD-4F41-878B-B45D8836967E}" srcOrd="0" destOrd="0" parTransId="{8BEEAF4C-76DF-4E71-AA34-EE633F3906EC}" sibTransId="{F0833E75-169E-485B-AB19-3D91D94136EA}"/>
    <dgm:cxn modelId="{D1C228A9-18E4-46B7-AB2D-DDEE0AF92E10}" type="presOf" srcId="{6E4A5239-E21F-47FD-AA56-811B74D5C7C2}" destId="{76374454-E5A4-495A-9275-76B4D74DEF52}" srcOrd="0" destOrd="1" presId="urn:microsoft.com/office/officeart/2005/8/layout/hProcess4"/>
    <dgm:cxn modelId="{9618430D-4525-4197-9DCA-7C42A4F170D4}" srcId="{B06FE4D4-0122-4A42-A2EE-B2CEED10B598}" destId="{257CE335-C6E6-4DC6-BDE3-12012339D89D}" srcOrd="0" destOrd="0" parTransId="{388A676D-7F95-4158-A73A-45A21A3AB7BE}" sibTransId="{61C2ACFE-92EA-4978-8908-F3DDB5D3C8CB}"/>
    <dgm:cxn modelId="{3B07C7EB-7FB6-4545-A323-A75529E8D3D4}" srcId="{A10E538E-35BB-4A33-8896-A79A9864BC62}" destId="{A17F9D59-E469-4182-934A-CF073B7142F5}" srcOrd="1" destOrd="0" parTransId="{9D5D03FC-E163-40DF-9B17-9201AB4A970A}" sibTransId="{EAF5982E-056F-4870-9A8A-BDC7C8AADEC4}"/>
    <dgm:cxn modelId="{4BD98469-8C5D-4CFB-A259-238BB93B331C}" type="presOf" srcId="{47521884-23C8-4443-80D0-44C762D6AB74}" destId="{B49D62C6-0472-4BAA-91AC-63D431B2A6C6}" srcOrd="1" destOrd="1" presId="urn:microsoft.com/office/officeart/2005/8/layout/hProcess4"/>
    <dgm:cxn modelId="{1FBAAF92-DAF2-4232-88F6-950491957D16}" type="presOf" srcId="{A10E538E-35BB-4A33-8896-A79A9864BC62}" destId="{EDD31408-CB40-4E14-AFF3-B80D13A838EB}" srcOrd="0" destOrd="0" presId="urn:microsoft.com/office/officeart/2005/8/layout/hProcess4"/>
    <dgm:cxn modelId="{4853BA10-86AC-4BDC-B6C1-09E04809EC08}" type="presOf" srcId="{B06FE4D4-0122-4A42-A2EE-B2CEED10B598}" destId="{66ED7D07-C89F-4B45-B806-E28F3818D2E5}" srcOrd="0" destOrd="0" presId="urn:microsoft.com/office/officeart/2005/8/layout/hProcess4"/>
    <dgm:cxn modelId="{FF8F0818-0CB4-404B-A42F-C62EF4750035}" type="presOf" srcId="{CBF09FBB-35E5-4DE2-983F-2B150D7BF499}" destId="{B49D62C6-0472-4BAA-91AC-63D431B2A6C6}" srcOrd="1" destOrd="2" presId="urn:microsoft.com/office/officeart/2005/8/layout/hProcess4"/>
    <dgm:cxn modelId="{FB5BB12F-4C95-46F1-A396-68FC2ED83BFD}" type="presOf" srcId="{EAF5982E-056F-4870-9A8A-BDC7C8AADEC4}" destId="{D65F6D14-91C0-4FDB-AF41-F93E0C40AB8B}" srcOrd="0" destOrd="0" presId="urn:microsoft.com/office/officeart/2005/8/layout/hProcess4"/>
    <dgm:cxn modelId="{D5814AEC-696F-4960-B347-A01866D0F48E}" srcId="{A17F9D59-E469-4182-934A-CF073B7142F5}" destId="{CBF09FBB-35E5-4DE2-983F-2B150D7BF499}" srcOrd="2" destOrd="0" parTransId="{D31C5270-E166-4982-8526-3B1CC7FFEB8B}" sibTransId="{1C3D451A-5A1A-4782-ADDE-DE509B6494B9}"/>
    <dgm:cxn modelId="{447070E2-FE79-4AC4-8F70-616D142AF1ED}" type="presOf" srcId="{6E4A5239-E21F-47FD-AA56-811B74D5C7C2}" destId="{744878ED-896A-4573-A73A-D0AE45D0DF58}" srcOrd="1" destOrd="1" presId="urn:microsoft.com/office/officeart/2005/8/layout/hProcess4"/>
    <dgm:cxn modelId="{0C86AC4D-7558-4E04-B5D8-EC724161F97A}" type="presOf" srcId="{257CE335-C6E6-4DC6-BDE3-12012339D89D}" destId="{90B68819-FABC-4096-9C4E-1F480BCCD517}" srcOrd="0" destOrd="0" presId="urn:microsoft.com/office/officeart/2005/8/layout/hProcess4"/>
    <dgm:cxn modelId="{1E2D5942-EA67-436D-9DEF-687C3FC1C233}" type="presOf" srcId="{50E5237D-360C-478D-805F-6C33782A7D70}" destId="{E39D8366-D03B-4CBE-A992-F0D785D62059}" srcOrd="0" destOrd="0" presId="urn:microsoft.com/office/officeart/2005/8/layout/hProcess4"/>
    <dgm:cxn modelId="{90BB1DD0-ED50-4598-BE95-8FF59EC3D452}" type="presOf" srcId="{A17F9D59-E469-4182-934A-CF073B7142F5}" destId="{EBA8CB34-4538-4E01-8B39-A771D2EC4B19}" srcOrd="0" destOrd="0" presId="urn:microsoft.com/office/officeart/2005/8/layout/hProcess4"/>
    <dgm:cxn modelId="{C1EEE3D3-92B5-4E9A-BA7B-36A4A45BFC38}" srcId="{A17F9D59-E469-4182-934A-CF073B7142F5}" destId="{47521884-23C8-4443-80D0-44C762D6AB74}" srcOrd="1" destOrd="0" parTransId="{FD7FB3E1-D831-4C28-A348-860323A4D427}" sibTransId="{490B59EB-BA52-43B7-8AF2-69E1B4F4BBB1}"/>
    <dgm:cxn modelId="{98C10124-B4BC-4018-B598-61831BE8A790}" type="presOf" srcId="{B0E6ACDC-067A-4176-A29A-626D203F2E89}" destId="{FAA5277B-3884-4323-8E3F-691A81364505}" srcOrd="0" destOrd="0" presId="urn:microsoft.com/office/officeart/2005/8/layout/hProcess4"/>
    <dgm:cxn modelId="{C3B67E1B-1B03-40A9-AB11-2052A2D87F19}" srcId="{50E5237D-360C-478D-805F-6C33782A7D70}" destId="{A26B93B9-29AF-417D-8F01-A4D6D63BB1ED}" srcOrd="0" destOrd="0" parTransId="{AF0DAC74-CD72-418B-BBB9-06C6FF206BE3}" sibTransId="{7C7F2B0A-6D2E-41DF-933D-256EC0367DA5}"/>
    <dgm:cxn modelId="{C5CCE9C2-189B-4BBA-9D19-A0B6FEF94920}" type="presOf" srcId="{A26B93B9-29AF-417D-8F01-A4D6D63BB1ED}" destId="{744878ED-896A-4573-A73A-D0AE45D0DF58}" srcOrd="1" destOrd="0" presId="urn:microsoft.com/office/officeart/2005/8/layout/hProcess4"/>
    <dgm:cxn modelId="{EB652467-917F-43C6-A39A-ECD243DDFD92}" srcId="{A10E538E-35BB-4A33-8896-A79A9864BC62}" destId="{B06FE4D4-0122-4A42-A2EE-B2CEED10B598}" srcOrd="2" destOrd="0" parTransId="{3B6375AB-C796-4165-AF00-A819458BD854}" sibTransId="{58F3D5E6-84E0-413A-8EB4-C5172B072FBF}"/>
    <dgm:cxn modelId="{2B947328-17A3-4219-BA96-540AB17267C2}" srcId="{A10E538E-35BB-4A33-8896-A79A9864BC62}" destId="{50E5237D-360C-478D-805F-6C33782A7D70}" srcOrd="0" destOrd="0" parTransId="{C3D44493-8B3F-48BB-AD44-02B3B478C5CE}" sibTransId="{B0E6ACDC-067A-4176-A29A-626D203F2E89}"/>
    <dgm:cxn modelId="{4D87FC00-36E0-4800-926B-5D0D6B8B9885}" type="presOf" srcId="{BAE7DA7C-50BD-4F41-878B-B45D8836967E}" destId="{B49D62C6-0472-4BAA-91AC-63D431B2A6C6}" srcOrd="1" destOrd="0" presId="urn:microsoft.com/office/officeart/2005/8/layout/hProcess4"/>
    <dgm:cxn modelId="{0F2F7EC1-D6B8-4809-AC78-EE9B3BF54731}" type="presOf" srcId="{CBF09FBB-35E5-4DE2-983F-2B150D7BF499}" destId="{7A0EE6B0-A8F9-4115-B254-ABF95D5D1A43}" srcOrd="0" destOrd="2" presId="urn:microsoft.com/office/officeart/2005/8/layout/hProcess4"/>
    <dgm:cxn modelId="{CDE0B418-4B74-47E0-BC63-DEA15D95E588}" srcId="{50E5237D-360C-478D-805F-6C33782A7D70}" destId="{6E4A5239-E21F-47FD-AA56-811B74D5C7C2}" srcOrd="1" destOrd="0" parTransId="{21E669E7-93B8-433B-BB63-9A7E3DBAAA57}" sibTransId="{5CC125AF-8AE7-4EC9-A478-F48242630BF2}"/>
    <dgm:cxn modelId="{4730AF0A-BEDC-4FA7-BAF3-5763A9B2AD60}" type="presOf" srcId="{A26B93B9-29AF-417D-8F01-A4D6D63BB1ED}" destId="{76374454-E5A4-495A-9275-76B4D74DEF52}" srcOrd="0" destOrd="0" presId="urn:microsoft.com/office/officeart/2005/8/layout/hProcess4"/>
    <dgm:cxn modelId="{E543CFF1-D781-4465-8C2D-46DC645199C9}" type="presParOf" srcId="{EDD31408-CB40-4E14-AFF3-B80D13A838EB}" destId="{38B45F7D-30DD-4C10-8EE7-E33AD879AA8B}" srcOrd="0" destOrd="0" presId="urn:microsoft.com/office/officeart/2005/8/layout/hProcess4"/>
    <dgm:cxn modelId="{C107B520-B10C-4A2F-9993-F43D3DFA6330}" type="presParOf" srcId="{EDD31408-CB40-4E14-AFF3-B80D13A838EB}" destId="{4C02CFBD-958F-4107-9444-4D457F1F690A}" srcOrd="1" destOrd="0" presId="urn:microsoft.com/office/officeart/2005/8/layout/hProcess4"/>
    <dgm:cxn modelId="{CADD22ED-9CBA-4033-B26F-669F8106AD28}" type="presParOf" srcId="{EDD31408-CB40-4E14-AFF3-B80D13A838EB}" destId="{3B8553E7-9D60-439C-8BAC-584ED21E69E4}" srcOrd="2" destOrd="0" presId="urn:microsoft.com/office/officeart/2005/8/layout/hProcess4"/>
    <dgm:cxn modelId="{3AC08ABE-93B1-4F9B-B4E0-7439030F6DAA}" type="presParOf" srcId="{3B8553E7-9D60-439C-8BAC-584ED21E69E4}" destId="{95059AD0-1238-4989-A6FB-403222DA2E92}" srcOrd="0" destOrd="0" presId="urn:microsoft.com/office/officeart/2005/8/layout/hProcess4"/>
    <dgm:cxn modelId="{D9D6CCEE-3A0D-4495-B797-8964FF1C6F97}" type="presParOf" srcId="{95059AD0-1238-4989-A6FB-403222DA2E92}" destId="{CEE04A49-8847-4305-84C3-89E3EECBC028}" srcOrd="0" destOrd="0" presId="urn:microsoft.com/office/officeart/2005/8/layout/hProcess4"/>
    <dgm:cxn modelId="{31E70F32-FC90-4753-9EB3-F809AB701CF1}" type="presParOf" srcId="{95059AD0-1238-4989-A6FB-403222DA2E92}" destId="{76374454-E5A4-495A-9275-76B4D74DEF52}" srcOrd="1" destOrd="0" presId="urn:microsoft.com/office/officeart/2005/8/layout/hProcess4"/>
    <dgm:cxn modelId="{4422AD34-C879-4DB3-BFD3-DB65F1078033}" type="presParOf" srcId="{95059AD0-1238-4989-A6FB-403222DA2E92}" destId="{744878ED-896A-4573-A73A-D0AE45D0DF58}" srcOrd="2" destOrd="0" presId="urn:microsoft.com/office/officeart/2005/8/layout/hProcess4"/>
    <dgm:cxn modelId="{03B459AF-F2AE-487B-AD47-1B1FD2696CC9}" type="presParOf" srcId="{95059AD0-1238-4989-A6FB-403222DA2E92}" destId="{E39D8366-D03B-4CBE-A992-F0D785D62059}" srcOrd="3" destOrd="0" presId="urn:microsoft.com/office/officeart/2005/8/layout/hProcess4"/>
    <dgm:cxn modelId="{77574389-8CEB-4794-9712-135C2E80D247}" type="presParOf" srcId="{95059AD0-1238-4989-A6FB-403222DA2E92}" destId="{E84C8C0C-B9BC-452A-83CE-412B6587C28E}" srcOrd="4" destOrd="0" presId="urn:microsoft.com/office/officeart/2005/8/layout/hProcess4"/>
    <dgm:cxn modelId="{03B43C7A-0734-4713-8FB9-A23A1F637931}" type="presParOf" srcId="{3B8553E7-9D60-439C-8BAC-584ED21E69E4}" destId="{FAA5277B-3884-4323-8E3F-691A81364505}" srcOrd="1" destOrd="0" presId="urn:microsoft.com/office/officeart/2005/8/layout/hProcess4"/>
    <dgm:cxn modelId="{91E6E88B-C160-447C-819E-18C73164CD6F}" type="presParOf" srcId="{3B8553E7-9D60-439C-8BAC-584ED21E69E4}" destId="{66DB94A4-59FD-457B-B49D-5C31F1410F4E}" srcOrd="2" destOrd="0" presId="urn:microsoft.com/office/officeart/2005/8/layout/hProcess4"/>
    <dgm:cxn modelId="{F48C9660-D3E7-47A0-B2F9-FF52C4BC13AB}" type="presParOf" srcId="{66DB94A4-59FD-457B-B49D-5C31F1410F4E}" destId="{34CE1DFA-C206-40A7-AFD8-26D0700C8B6D}" srcOrd="0" destOrd="0" presId="urn:microsoft.com/office/officeart/2005/8/layout/hProcess4"/>
    <dgm:cxn modelId="{48B1F57D-1C96-47D7-A341-597D06D675D8}" type="presParOf" srcId="{66DB94A4-59FD-457B-B49D-5C31F1410F4E}" destId="{7A0EE6B0-A8F9-4115-B254-ABF95D5D1A43}" srcOrd="1" destOrd="0" presId="urn:microsoft.com/office/officeart/2005/8/layout/hProcess4"/>
    <dgm:cxn modelId="{ABF9AD00-1948-42E7-8CEF-3733041BE3A3}" type="presParOf" srcId="{66DB94A4-59FD-457B-B49D-5C31F1410F4E}" destId="{B49D62C6-0472-4BAA-91AC-63D431B2A6C6}" srcOrd="2" destOrd="0" presId="urn:microsoft.com/office/officeart/2005/8/layout/hProcess4"/>
    <dgm:cxn modelId="{7613F55E-4E77-41A1-ADF2-503142C1BC09}" type="presParOf" srcId="{66DB94A4-59FD-457B-B49D-5C31F1410F4E}" destId="{EBA8CB34-4538-4E01-8B39-A771D2EC4B19}" srcOrd="3" destOrd="0" presId="urn:microsoft.com/office/officeart/2005/8/layout/hProcess4"/>
    <dgm:cxn modelId="{D3E825B8-582E-4AEA-83F0-CB67B6D43771}" type="presParOf" srcId="{66DB94A4-59FD-457B-B49D-5C31F1410F4E}" destId="{D975A545-7F9F-49A4-8799-9EA80383C02E}" srcOrd="4" destOrd="0" presId="urn:microsoft.com/office/officeart/2005/8/layout/hProcess4"/>
    <dgm:cxn modelId="{51228EA2-E8D6-43E5-8F61-414F711A7DC5}" type="presParOf" srcId="{3B8553E7-9D60-439C-8BAC-584ED21E69E4}" destId="{D65F6D14-91C0-4FDB-AF41-F93E0C40AB8B}" srcOrd="3" destOrd="0" presId="urn:microsoft.com/office/officeart/2005/8/layout/hProcess4"/>
    <dgm:cxn modelId="{F62DD7BF-7CDF-4883-A9D3-76B925E8302C}" type="presParOf" srcId="{3B8553E7-9D60-439C-8BAC-584ED21E69E4}" destId="{5F5D280A-82A6-47D7-83ED-161D7B1C102B}" srcOrd="4" destOrd="0" presId="urn:microsoft.com/office/officeart/2005/8/layout/hProcess4"/>
    <dgm:cxn modelId="{4A63A765-0F0D-42C7-8FA4-6B040B379902}" type="presParOf" srcId="{5F5D280A-82A6-47D7-83ED-161D7B1C102B}" destId="{F3479393-F9D4-4866-949E-04A744715CAB}" srcOrd="0" destOrd="0" presId="urn:microsoft.com/office/officeart/2005/8/layout/hProcess4"/>
    <dgm:cxn modelId="{02A59712-49E8-4CAC-AEF1-E748BA46E58C}" type="presParOf" srcId="{5F5D280A-82A6-47D7-83ED-161D7B1C102B}" destId="{90B68819-FABC-4096-9C4E-1F480BCCD517}" srcOrd="1" destOrd="0" presId="urn:microsoft.com/office/officeart/2005/8/layout/hProcess4"/>
    <dgm:cxn modelId="{F0638C24-A7DA-41C9-8369-348C4FC5DE4F}" type="presParOf" srcId="{5F5D280A-82A6-47D7-83ED-161D7B1C102B}" destId="{85FC79E7-C4C7-4C30-A9F1-6B0EFE718426}" srcOrd="2" destOrd="0" presId="urn:microsoft.com/office/officeart/2005/8/layout/hProcess4"/>
    <dgm:cxn modelId="{6BB4A5C9-1057-4AAC-B29B-2ED62B157CDF}" type="presParOf" srcId="{5F5D280A-82A6-47D7-83ED-161D7B1C102B}" destId="{66ED7D07-C89F-4B45-B806-E28F3818D2E5}" srcOrd="3" destOrd="0" presId="urn:microsoft.com/office/officeart/2005/8/layout/hProcess4"/>
    <dgm:cxn modelId="{2974C88A-E217-4FCB-9C89-3D26DAB85AF8}" type="presParOf" srcId="{5F5D280A-82A6-47D7-83ED-161D7B1C102B}" destId="{C227D115-50F8-4948-8BD2-B2B3CC3B7FF5}"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5873FB-C456-453B-B5A2-4E17DD89B816}" type="doc">
      <dgm:prSet loTypeId="urn:microsoft.com/office/officeart/2005/8/layout/hChevron3" loCatId="process" qsTypeId="urn:microsoft.com/office/officeart/2005/8/quickstyle/simple3" qsCatId="simple" csTypeId="urn:microsoft.com/office/officeart/2005/8/colors/colorful1" csCatId="colorful" phldr="1"/>
      <dgm:spPr/>
    </dgm:pt>
    <dgm:pt modelId="{89E4EA4E-E17E-4E1D-BA93-F216390FF811}">
      <dgm:prSet phldrT="[Text]" custT="1"/>
      <dgm:spPr/>
      <dgm:t>
        <a:bodyPr/>
        <a:lstStyle/>
        <a:p>
          <a:r>
            <a:rPr lang="en-US" sz="1800" dirty="0" smtClean="0"/>
            <a:t>Edge </a:t>
          </a:r>
          <a:r>
            <a:rPr lang="en-US" sz="1800" dirty="0" err="1" smtClean="0"/>
            <a:t>IoT</a:t>
          </a:r>
          <a:endParaRPr lang="en-US" sz="1800" dirty="0"/>
        </a:p>
      </dgm:t>
    </dgm:pt>
    <dgm:pt modelId="{6AEDFBEF-4B83-47B0-872A-29BEDEF1DF72}" type="parTrans" cxnId="{7D3662FD-FE9B-44C4-9A0C-E2595EA43E9D}">
      <dgm:prSet/>
      <dgm:spPr/>
      <dgm:t>
        <a:bodyPr/>
        <a:lstStyle/>
        <a:p>
          <a:endParaRPr lang="en-US" sz="3200"/>
        </a:p>
      </dgm:t>
    </dgm:pt>
    <dgm:pt modelId="{EE418F18-6B33-424D-AE9E-03C0537A0215}" type="sibTrans" cxnId="{7D3662FD-FE9B-44C4-9A0C-E2595EA43E9D}">
      <dgm:prSet/>
      <dgm:spPr/>
      <dgm:t>
        <a:bodyPr/>
        <a:lstStyle/>
        <a:p>
          <a:endParaRPr lang="en-US" sz="3200"/>
        </a:p>
      </dgm:t>
    </dgm:pt>
    <dgm:pt modelId="{84FAFBD9-58AC-471B-A0A5-3A8BC89E7735}">
      <dgm:prSet phldrT="[Text]" custT="1"/>
      <dgm:spPr/>
      <dgm:t>
        <a:bodyPr/>
        <a:lstStyle/>
        <a:p>
          <a:r>
            <a:rPr lang="en-US" sz="1800" dirty="0" smtClean="0"/>
            <a:t>Auto</a:t>
          </a:r>
          <a:endParaRPr lang="en-US" sz="1800" dirty="0"/>
        </a:p>
      </dgm:t>
    </dgm:pt>
    <dgm:pt modelId="{2812EF01-3496-405A-A08B-23DBADEC6FEA}" type="parTrans" cxnId="{4E18B85E-4D81-4AE8-87E5-E82B99320F79}">
      <dgm:prSet/>
      <dgm:spPr/>
      <dgm:t>
        <a:bodyPr/>
        <a:lstStyle/>
        <a:p>
          <a:endParaRPr lang="en-US" sz="3200"/>
        </a:p>
      </dgm:t>
    </dgm:pt>
    <dgm:pt modelId="{C9D9BB1A-159D-4EEC-BE59-61F3E37B8F3E}" type="sibTrans" cxnId="{4E18B85E-4D81-4AE8-87E5-E82B99320F79}">
      <dgm:prSet/>
      <dgm:spPr/>
      <dgm:t>
        <a:bodyPr/>
        <a:lstStyle/>
        <a:p>
          <a:endParaRPr lang="en-US" sz="3200"/>
        </a:p>
      </dgm:t>
    </dgm:pt>
    <dgm:pt modelId="{D83C3818-FF4F-489F-8F0C-771525FB782B}">
      <dgm:prSet phldrT="[Text]" custT="1"/>
      <dgm:spPr/>
      <dgm:t>
        <a:bodyPr/>
        <a:lstStyle/>
        <a:p>
          <a:r>
            <a:rPr lang="en-US" sz="1800" dirty="0" smtClean="0"/>
            <a:t>Wear</a:t>
          </a:r>
          <a:endParaRPr lang="en-US" sz="1800" dirty="0"/>
        </a:p>
      </dgm:t>
    </dgm:pt>
    <dgm:pt modelId="{20DA5D86-9655-4AE4-AB96-FDEE303F2A84}" type="parTrans" cxnId="{B3992C29-E978-4B21-8D7E-D6C48C8AF37D}">
      <dgm:prSet/>
      <dgm:spPr/>
      <dgm:t>
        <a:bodyPr/>
        <a:lstStyle/>
        <a:p>
          <a:endParaRPr lang="en-US" sz="3200"/>
        </a:p>
      </dgm:t>
    </dgm:pt>
    <dgm:pt modelId="{708536F0-D94D-49AC-95FA-91BD2743595A}" type="sibTrans" cxnId="{B3992C29-E978-4B21-8D7E-D6C48C8AF37D}">
      <dgm:prSet/>
      <dgm:spPr/>
      <dgm:t>
        <a:bodyPr/>
        <a:lstStyle/>
        <a:p>
          <a:endParaRPr lang="en-US" sz="3200"/>
        </a:p>
      </dgm:t>
    </dgm:pt>
    <dgm:pt modelId="{B9F0C20E-8011-4D30-9F14-9626B1399FD8}">
      <dgm:prSet phldrT="[Text]" custT="1"/>
      <dgm:spPr/>
      <dgm:t>
        <a:bodyPr/>
        <a:lstStyle/>
        <a:p>
          <a:r>
            <a:rPr lang="en-US" sz="1800" dirty="0" smtClean="0"/>
            <a:t>TV</a:t>
          </a:r>
          <a:endParaRPr lang="en-US" sz="1800" dirty="0"/>
        </a:p>
      </dgm:t>
    </dgm:pt>
    <dgm:pt modelId="{ECDEF0EF-B5DF-4AF8-8594-D5D484CEC908}" type="parTrans" cxnId="{8E38DF0E-B7A1-4986-8FB2-56051597C876}">
      <dgm:prSet/>
      <dgm:spPr/>
      <dgm:t>
        <a:bodyPr/>
        <a:lstStyle/>
        <a:p>
          <a:endParaRPr lang="en-US" sz="3200"/>
        </a:p>
      </dgm:t>
    </dgm:pt>
    <dgm:pt modelId="{CBD5E672-301F-452C-BBAB-BADAC25432B7}" type="sibTrans" cxnId="{8E38DF0E-B7A1-4986-8FB2-56051597C876}">
      <dgm:prSet/>
      <dgm:spPr/>
      <dgm:t>
        <a:bodyPr/>
        <a:lstStyle/>
        <a:p>
          <a:endParaRPr lang="en-US" sz="3200"/>
        </a:p>
      </dgm:t>
    </dgm:pt>
    <dgm:pt modelId="{4C07BB76-56C2-45A6-B1FE-26D696580DB9}">
      <dgm:prSet phldrT="[Text]" custT="1"/>
      <dgm:spPr/>
      <dgm:t>
        <a:bodyPr/>
        <a:lstStyle/>
        <a:p>
          <a:r>
            <a:rPr lang="en-US" sz="1800" dirty="0" smtClean="0"/>
            <a:t>Phones</a:t>
          </a:r>
          <a:endParaRPr lang="en-US" sz="1800" dirty="0"/>
        </a:p>
      </dgm:t>
    </dgm:pt>
    <dgm:pt modelId="{7734867E-38BF-4136-BE3D-E92277895BC0}" type="parTrans" cxnId="{C1D910DD-90FE-4025-B01E-9473618EECF8}">
      <dgm:prSet/>
      <dgm:spPr/>
      <dgm:t>
        <a:bodyPr/>
        <a:lstStyle/>
        <a:p>
          <a:endParaRPr lang="en-US" sz="3200"/>
        </a:p>
      </dgm:t>
    </dgm:pt>
    <dgm:pt modelId="{42A4325F-73EE-4A58-B4E1-C15797C1C45B}" type="sibTrans" cxnId="{C1D910DD-90FE-4025-B01E-9473618EECF8}">
      <dgm:prSet/>
      <dgm:spPr/>
      <dgm:t>
        <a:bodyPr/>
        <a:lstStyle/>
        <a:p>
          <a:endParaRPr lang="en-US" sz="3200"/>
        </a:p>
      </dgm:t>
    </dgm:pt>
    <dgm:pt modelId="{F7D99B18-F5FC-45C1-A9E7-6439DD4F01B7}">
      <dgm:prSet phldrT="[Text]" custT="1"/>
      <dgm:spPr/>
      <dgm:t>
        <a:bodyPr/>
        <a:lstStyle/>
        <a:p>
          <a:r>
            <a:rPr lang="en-US" sz="1800" dirty="0" smtClean="0"/>
            <a:t>Tablets</a:t>
          </a:r>
          <a:endParaRPr lang="en-US" sz="1800" dirty="0"/>
        </a:p>
      </dgm:t>
    </dgm:pt>
    <dgm:pt modelId="{EF3581C4-FBB7-4809-8BED-929B605D0033}" type="parTrans" cxnId="{CCD52D8B-F76B-4CFA-9FAA-89E01444D9C3}">
      <dgm:prSet/>
      <dgm:spPr/>
      <dgm:t>
        <a:bodyPr/>
        <a:lstStyle/>
        <a:p>
          <a:endParaRPr lang="en-US" sz="3200"/>
        </a:p>
      </dgm:t>
    </dgm:pt>
    <dgm:pt modelId="{96C239D5-469C-4042-9E1D-813C76E309B4}" type="sibTrans" cxnId="{CCD52D8B-F76B-4CFA-9FAA-89E01444D9C3}">
      <dgm:prSet/>
      <dgm:spPr/>
      <dgm:t>
        <a:bodyPr/>
        <a:lstStyle/>
        <a:p>
          <a:endParaRPr lang="en-US" sz="3200"/>
        </a:p>
      </dgm:t>
    </dgm:pt>
    <dgm:pt modelId="{551618E6-8AAE-426D-8897-15FE6DF91B26}">
      <dgm:prSet phldrT="[Text]" custT="1"/>
      <dgm:spPr/>
      <dgm:t>
        <a:bodyPr/>
        <a:lstStyle/>
        <a:p>
          <a:r>
            <a:rPr lang="en-US" sz="1800" dirty="0" err="1" smtClean="0"/>
            <a:t>Chromebooks</a:t>
          </a:r>
          <a:endParaRPr lang="en-US" sz="1800" dirty="0"/>
        </a:p>
      </dgm:t>
    </dgm:pt>
    <dgm:pt modelId="{D24CA246-A4C2-4925-B383-D527F23AEB02}" type="parTrans" cxnId="{16BC4BB5-A369-483B-AA88-DB52CA563E41}">
      <dgm:prSet/>
      <dgm:spPr/>
      <dgm:t>
        <a:bodyPr/>
        <a:lstStyle/>
        <a:p>
          <a:endParaRPr lang="en-US" sz="3200"/>
        </a:p>
      </dgm:t>
    </dgm:pt>
    <dgm:pt modelId="{54F43EF2-0410-43F4-BC03-85BD1A7B4913}" type="sibTrans" cxnId="{16BC4BB5-A369-483B-AA88-DB52CA563E41}">
      <dgm:prSet/>
      <dgm:spPr/>
      <dgm:t>
        <a:bodyPr/>
        <a:lstStyle/>
        <a:p>
          <a:endParaRPr lang="en-US" sz="3200"/>
        </a:p>
      </dgm:t>
    </dgm:pt>
    <dgm:pt modelId="{3DA970DF-D166-4A18-8A64-58AD59ED2597}" type="pres">
      <dgm:prSet presAssocID="{935873FB-C456-453B-B5A2-4E17DD89B816}" presName="Name0" presStyleCnt="0">
        <dgm:presLayoutVars>
          <dgm:dir/>
          <dgm:resizeHandles val="exact"/>
        </dgm:presLayoutVars>
      </dgm:prSet>
      <dgm:spPr/>
    </dgm:pt>
    <dgm:pt modelId="{7C8B1D8C-8934-408B-839D-971EAED1B337}" type="pres">
      <dgm:prSet presAssocID="{89E4EA4E-E17E-4E1D-BA93-F216390FF811}" presName="parTxOnly" presStyleLbl="node1" presStyleIdx="0" presStyleCnt="7">
        <dgm:presLayoutVars>
          <dgm:bulletEnabled val="1"/>
        </dgm:presLayoutVars>
      </dgm:prSet>
      <dgm:spPr/>
      <dgm:t>
        <a:bodyPr/>
        <a:lstStyle/>
        <a:p>
          <a:endParaRPr lang="en-US"/>
        </a:p>
      </dgm:t>
    </dgm:pt>
    <dgm:pt modelId="{19750CBA-7BB2-4181-82E5-41D2494681C7}" type="pres">
      <dgm:prSet presAssocID="{EE418F18-6B33-424D-AE9E-03C0537A0215}" presName="parSpace" presStyleCnt="0"/>
      <dgm:spPr/>
    </dgm:pt>
    <dgm:pt modelId="{E674039A-B392-4424-8CD1-CF9266434B6C}" type="pres">
      <dgm:prSet presAssocID="{84FAFBD9-58AC-471B-A0A5-3A8BC89E7735}" presName="parTxOnly" presStyleLbl="node1" presStyleIdx="1" presStyleCnt="7">
        <dgm:presLayoutVars>
          <dgm:bulletEnabled val="1"/>
        </dgm:presLayoutVars>
      </dgm:prSet>
      <dgm:spPr/>
      <dgm:t>
        <a:bodyPr/>
        <a:lstStyle/>
        <a:p>
          <a:endParaRPr lang="en-US"/>
        </a:p>
      </dgm:t>
    </dgm:pt>
    <dgm:pt modelId="{514AF002-494C-4673-AF94-2014620DA1BD}" type="pres">
      <dgm:prSet presAssocID="{C9D9BB1A-159D-4EEC-BE59-61F3E37B8F3E}" presName="parSpace" presStyleCnt="0"/>
      <dgm:spPr/>
    </dgm:pt>
    <dgm:pt modelId="{E2CFDE76-585F-461B-A432-E582EEEDDEA3}" type="pres">
      <dgm:prSet presAssocID="{D83C3818-FF4F-489F-8F0C-771525FB782B}" presName="parTxOnly" presStyleLbl="node1" presStyleIdx="2" presStyleCnt="7">
        <dgm:presLayoutVars>
          <dgm:bulletEnabled val="1"/>
        </dgm:presLayoutVars>
      </dgm:prSet>
      <dgm:spPr/>
      <dgm:t>
        <a:bodyPr/>
        <a:lstStyle/>
        <a:p>
          <a:endParaRPr lang="en-US"/>
        </a:p>
      </dgm:t>
    </dgm:pt>
    <dgm:pt modelId="{46206EF7-7876-4695-B9D3-F4EF9D0402C4}" type="pres">
      <dgm:prSet presAssocID="{708536F0-D94D-49AC-95FA-91BD2743595A}" presName="parSpace" presStyleCnt="0"/>
      <dgm:spPr/>
    </dgm:pt>
    <dgm:pt modelId="{6A3A9B93-68AE-4008-AB35-162012FFF19E}" type="pres">
      <dgm:prSet presAssocID="{B9F0C20E-8011-4D30-9F14-9626B1399FD8}" presName="parTxOnly" presStyleLbl="node1" presStyleIdx="3" presStyleCnt="7">
        <dgm:presLayoutVars>
          <dgm:bulletEnabled val="1"/>
        </dgm:presLayoutVars>
      </dgm:prSet>
      <dgm:spPr/>
      <dgm:t>
        <a:bodyPr/>
        <a:lstStyle/>
        <a:p>
          <a:endParaRPr lang="en-US"/>
        </a:p>
      </dgm:t>
    </dgm:pt>
    <dgm:pt modelId="{C641A848-DA8D-434D-9FA7-080F3A9FCAA3}" type="pres">
      <dgm:prSet presAssocID="{CBD5E672-301F-452C-BBAB-BADAC25432B7}" presName="parSpace" presStyleCnt="0"/>
      <dgm:spPr/>
    </dgm:pt>
    <dgm:pt modelId="{15FA84C5-174C-46E4-B919-4D7B2BF5752A}" type="pres">
      <dgm:prSet presAssocID="{4C07BB76-56C2-45A6-B1FE-26D696580DB9}" presName="parTxOnly" presStyleLbl="node1" presStyleIdx="4" presStyleCnt="7">
        <dgm:presLayoutVars>
          <dgm:bulletEnabled val="1"/>
        </dgm:presLayoutVars>
      </dgm:prSet>
      <dgm:spPr/>
      <dgm:t>
        <a:bodyPr/>
        <a:lstStyle/>
        <a:p>
          <a:endParaRPr lang="en-US"/>
        </a:p>
      </dgm:t>
    </dgm:pt>
    <dgm:pt modelId="{CB68BE1A-9836-4321-A4D4-D7F87919C26F}" type="pres">
      <dgm:prSet presAssocID="{42A4325F-73EE-4A58-B4E1-C15797C1C45B}" presName="parSpace" presStyleCnt="0"/>
      <dgm:spPr/>
    </dgm:pt>
    <dgm:pt modelId="{67C248B7-6338-4C9F-BB96-B67637C4C1B3}" type="pres">
      <dgm:prSet presAssocID="{F7D99B18-F5FC-45C1-A9E7-6439DD4F01B7}" presName="parTxOnly" presStyleLbl="node1" presStyleIdx="5" presStyleCnt="7">
        <dgm:presLayoutVars>
          <dgm:bulletEnabled val="1"/>
        </dgm:presLayoutVars>
      </dgm:prSet>
      <dgm:spPr/>
      <dgm:t>
        <a:bodyPr/>
        <a:lstStyle/>
        <a:p>
          <a:endParaRPr lang="en-US"/>
        </a:p>
      </dgm:t>
    </dgm:pt>
    <dgm:pt modelId="{AD426BAE-9225-40CD-89BB-1F88A3327530}" type="pres">
      <dgm:prSet presAssocID="{96C239D5-469C-4042-9E1D-813C76E309B4}" presName="parSpace" presStyleCnt="0"/>
      <dgm:spPr/>
    </dgm:pt>
    <dgm:pt modelId="{EE0B19F3-F006-4B01-8C15-5FB4F272EC6D}" type="pres">
      <dgm:prSet presAssocID="{551618E6-8AAE-426D-8897-15FE6DF91B26}" presName="parTxOnly" presStyleLbl="node1" presStyleIdx="6" presStyleCnt="7">
        <dgm:presLayoutVars>
          <dgm:bulletEnabled val="1"/>
        </dgm:presLayoutVars>
      </dgm:prSet>
      <dgm:spPr/>
      <dgm:t>
        <a:bodyPr/>
        <a:lstStyle/>
        <a:p>
          <a:endParaRPr lang="en-US"/>
        </a:p>
      </dgm:t>
    </dgm:pt>
  </dgm:ptLst>
  <dgm:cxnLst>
    <dgm:cxn modelId="{CCD52D8B-F76B-4CFA-9FAA-89E01444D9C3}" srcId="{935873FB-C456-453B-B5A2-4E17DD89B816}" destId="{F7D99B18-F5FC-45C1-A9E7-6439DD4F01B7}" srcOrd="5" destOrd="0" parTransId="{EF3581C4-FBB7-4809-8BED-929B605D0033}" sibTransId="{96C239D5-469C-4042-9E1D-813C76E309B4}"/>
    <dgm:cxn modelId="{D27194C3-C94E-46A4-BD63-713A0BE60E2F}" type="presOf" srcId="{551618E6-8AAE-426D-8897-15FE6DF91B26}" destId="{EE0B19F3-F006-4B01-8C15-5FB4F272EC6D}" srcOrd="0" destOrd="0" presId="urn:microsoft.com/office/officeart/2005/8/layout/hChevron3"/>
    <dgm:cxn modelId="{7D3662FD-FE9B-44C4-9A0C-E2595EA43E9D}" srcId="{935873FB-C456-453B-B5A2-4E17DD89B816}" destId="{89E4EA4E-E17E-4E1D-BA93-F216390FF811}" srcOrd="0" destOrd="0" parTransId="{6AEDFBEF-4B83-47B0-872A-29BEDEF1DF72}" sibTransId="{EE418F18-6B33-424D-AE9E-03C0537A0215}"/>
    <dgm:cxn modelId="{16BC4BB5-A369-483B-AA88-DB52CA563E41}" srcId="{935873FB-C456-453B-B5A2-4E17DD89B816}" destId="{551618E6-8AAE-426D-8897-15FE6DF91B26}" srcOrd="6" destOrd="0" parTransId="{D24CA246-A4C2-4925-B383-D527F23AEB02}" sibTransId="{54F43EF2-0410-43F4-BC03-85BD1A7B4913}"/>
    <dgm:cxn modelId="{9E8C5BCF-035D-4128-A324-E00995269C00}" type="presOf" srcId="{F7D99B18-F5FC-45C1-A9E7-6439DD4F01B7}" destId="{67C248B7-6338-4C9F-BB96-B67637C4C1B3}" srcOrd="0" destOrd="0" presId="urn:microsoft.com/office/officeart/2005/8/layout/hChevron3"/>
    <dgm:cxn modelId="{4E18B85E-4D81-4AE8-87E5-E82B99320F79}" srcId="{935873FB-C456-453B-B5A2-4E17DD89B816}" destId="{84FAFBD9-58AC-471B-A0A5-3A8BC89E7735}" srcOrd="1" destOrd="0" parTransId="{2812EF01-3496-405A-A08B-23DBADEC6FEA}" sibTransId="{C9D9BB1A-159D-4EEC-BE59-61F3E37B8F3E}"/>
    <dgm:cxn modelId="{26362866-2E73-4555-9364-C9AE62D968B2}" type="presOf" srcId="{89E4EA4E-E17E-4E1D-BA93-F216390FF811}" destId="{7C8B1D8C-8934-408B-839D-971EAED1B337}" srcOrd="0" destOrd="0" presId="urn:microsoft.com/office/officeart/2005/8/layout/hChevron3"/>
    <dgm:cxn modelId="{E449C539-65DB-44A9-9A1C-DD9FAB9B5DAA}" type="presOf" srcId="{935873FB-C456-453B-B5A2-4E17DD89B816}" destId="{3DA970DF-D166-4A18-8A64-58AD59ED2597}" srcOrd="0" destOrd="0" presId="urn:microsoft.com/office/officeart/2005/8/layout/hChevron3"/>
    <dgm:cxn modelId="{298F14CF-0FD6-40A6-91E2-29C38B55D5F3}" type="presOf" srcId="{B9F0C20E-8011-4D30-9F14-9626B1399FD8}" destId="{6A3A9B93-68AE-4008-AB35-162012FFF19E}" srcOrd="0" destOrd="0" presId="urn:microsoft.com/office/officeart/2005/8/layout/hChevron3"/>
    <dgm:cxn modelId="{DD1EC1D3-8588-4BEB-AC10-7835D60E1BAF}" type="presOf" srcId="{D83C3818-FF4F-489F-8F0C-771525FB782B}" destId="{E2CFDE76-585F-461B-A432-E582EEEDDEA3}" srcOrd="0" destOrd="0" presId="urn:microsoft.com/office/officeart/2005/8/layout/hChevron3"/>
    <dgm:cxn modelId="{C1D910DD-90FE-4025-B01E-9473618EECF8}" srcId="{935873FB-C456-453B-B5A2-4E17DD89B816}" destId="{4C07BB76-56C2-45A6-B1FE-26D696580DB9}" srcOrd="4" destOrd="0" parTransId="{7734867E-38BF-4136-BE3D-E92277895BC0}" sibTransId="{42A4325F-73EE-4A58-B4E1-C15797C1C45B}"/>
    <dgm:cxn modelId="{8E38DF0E-B7A1-4986-8FB2-56051597C876}" srcId="{935873FB-C456-453B-B5A2-4E17DD89B816}" destId="{B9F0C20E-8011-4D30-9F14-9626B1399FD8}" srcOrd="3" destOrd="0" parTransId="{ECDEF0EF-B5DF-4AF8-8594-D5D484CEC908}" sibTransId="{CBD5E672-301F-452C-BBAB-BADAC25432B7}"/>
    <dgm:cxn modelId="{B3992C29-E978-4B21-8D7E-D6C48C8AF37D}" srcId="{935873FB-C456-453B-B5A2-4E17DD89B816}" destId="{D83C3818-FF4F-489F-8F0C-771525FB782B}" srcOrd="2" destOrd="0" parTransId="{20DA5D86-9655-4AE4-AB96-FDEE303F2A84}" sibTransId="{708536F0-D94D-49AC-95FA-91BD2743595A}"/>
    <dgm:cxn modelId="{ABC8E64B-3797-433D-A944-73CEEAD758C2}" type="presOf" srcId="{4C07BB76-56C2-45A6-B1FE-26D696580DB9}" destId="{15FA84C5-174C-46E4-B919-4D7B2BF5752A}" srcOrd="0" destOrd="0" presId="urn:microsoft.com/office/officeart/2005/8/layout/hChevron3"/>
    <dgm:cxn modelId="{7C05B983-CBDC-4431-9887-72ED5CD70F4E}" type="presOf" srcId="{84FAFBD9-58AC-471B-A0A5-3A8BC89E7735}" destId="{E674039A-B392-4424-8CD1-CF9266434B6C}" srcOrd="0" destOrd="0" presId="urn:microsoft.com/office/officeart/2005/8/layout/hChevron3"/>
    <dgm:cxn modelId="{C6A3B1B8-5054-432B-802D-22F03AC4F134}" type="presParOf" srcId="{3DA970DF-D166-4A18-8A64-58AD59ED2597}" destId="{7C8B1D8C-8934-408B-839D-971EAED1B337}" srcOrd="0" destOrd="0" presId="urn:microsoft.com/office/officeart/2005/8/layout/hChevron3"/>
    <dgm:cxn modelId="{5D6B811F-8DF3-4F01-97AA-8186FC1E0090}" type="presParOf" srcId="{3DA970DF-D166-4A18-8A64-58AD59ED2597}" destId="{19750CBA-7BB2-4181-82E5-41D2494681C7}" srcOrd="1" destOrd="0" presId="urn:microsoft.com/office/officeart/2005/8/layout/hChevron3"/>
    <dgm:cxn modelId="{7715BCE7-64FB-41C9-844F-72FA9F6FD0FE}" type="presParOf" srcId="{3DA970DF-D166-4A18-8A64-58AD59ED2597}" destId="{E674039A-B392-4424-8CD1-CF9266434B6C}" srcOrd="2" destOrd="0" presId="urn:microsoft.com/office/officeart/2005/8/layout/hChevron3"/>
    <dgm:cxn modelId="{4F01D282-0CDB-46C0-8564-E66D77A16093}" type="presParOf" srcId="{3DA970DF-D166-4A18-8A64-58AD59ED2597}" destId="{514AF002-494C-4673-AF94-2014620DA1BD}" srcOrd="3" destOrd="0" presId="urn:microsoft.com/office/officeart/2005/8/layout/hChevron3"/>
    <dgm:cxn modelId="{991025B2-2251-4B67-8979-EF8BE03A2F26}" type="presParOf" srcId="{3DA970DF-D166-4A18-8A64-58AD59ED2597}" destId="{E2CFDE76-585F-461B-A432-E582EEEDDEA3}" srcOrd="4" destOrd="0" presId="urn:microsoft.com/office/officeart/2005/8/layout/hChevron3"/>
    <dgm:cxn modelId="{9BF9AB0B-1256-42AB-8055-4BFD136DED04}" type="presParOf" srcId="{3DA970DF-D166-4A18-8A64-58AD59ED2597}" destId="{46206EF7-7876-4695-B9D3-F4EF9D0402C4}" srcOrd="5" destOrd="0" presId="urn:microsoft.com/office/officeart/2005/8/layout/hChevron3"/>
    <dgm:cxn modelId="{F670FAE3-425F-408F-B503-B755C03E59E6}" type="presParOf" srcId="{3DA970DF-D166-4A18-8A64-58AD59ED2597}" destId="{6A3A9B93-68AE-4008-AB35-162012FFF19E}" srcOrd="6" destOrd="0" presId="urn:microsoft.com/office/officeart/2005/8/layout/hChevron3"/>
    <dgm:cxn modelId="{644A5547-259F-45FA-ADB8-285B8E2AC15C}" type="presParOf" srcId="{3DA970DF-D166-4A18-8A64-58AD59ED2597}" destId="{C641A848-DA8D-434D-9FA7-080F3A9FCAA3}" srcOrd="7" destOrd="0" presId="urn:microsoft.com/office/officeart/2005/8/layout/hChevron3"/>
    <dgm:cxn modelId="{C1EF92A5-8B4B-4BDB-A436-C6F9EC0937C9}" type="presParOf" srcId="{3DA970DF-D166-4A18-8A64-58AD59ED2597}" destId="{15FA84C5-174C-46E4-B919-4D7B2BF5752A}" srcOrd="8" destOrd="0" presId="urn:microsoft.com/office/officeart/2005/8/layout/hChevron3"/>
    <dgm:cxn modelId="{46D6178A-8B94-418B-8DCB-4C8576948DD9}" type="presParOf" srcId="{3DA970DF-D166-4A18-8A64-58AD59ED2597}" destId="{CB68BE1A-9836-4321-A4D4-D7F87919C26F}" srcOrd="9" destOrd="0" presId="urn:microsoft.com/office/officeart/2005/8/layout/hChevron3"/>
    <dgm:cxn modelId="{82C1F053-5B92-4664-B6C6-5BB1E2240E69}" type="presParOf" srcId="{3DA970DF-D166-4A18-8A64-58AD59ED2597}" destId="{67C248B7-6338-4C9F-BB96-B67637C4C1B3}" srcOrd="10" destOrd="0" presId="urn:microsoft.com/office/officeart/2005/8/layout/hChevron3"/>
    <dgm:cxn modelId="{BFF110F8-E58A-46D6-BD0D-08D6F989C64C}" type="presParOf" srcId="{3DA970DF-D166-4A18-8A64-58AD59ED2597}" destId="{AD426BAE-9225-40CD-89BB-1F88A3327530}" srcOrd="11" destOrd="0" presId="urn:microsoft.com/office/officeart/2005/8/layout/hChevron3"/>
    <dgm:cxn modelId="{0C11FF08-9759-4C88-98E7-F42B97093586}" type="presParOf" srcId="{3DA970DF-D166-4A18-8A64-58AD59ED2597}" destId="{EE0B19F3-F006-4B01-8C15-5FB4F272EC6D}"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7B1437-044E-40C8-9DEF-DFC7594D95B6}" type="doc">
      <dgm:prSet loTypeId="urn:microsoft.com/office/officeart/2008/layout/VerticalCurvedList" loCatId="list" qsTypeId="urn:microsoft.com/office/officeart/2005/8/quickstyle/simple2" qsCatId="simple" csTypeId="urn:microsoft.com/office/officeart/2005/8/colors/colorful2" csCatId="colorful" phldr="1"/>
      <dgm:spPr/>
      <dgm:t>
        <a:bodyPr/>
        <a:lstStyle/>
        <a:p>
          <a:endParaRPr lang="en-US"/>
        </a:p>
      </dgm:t>
    </dgm:pt>
    <dgm:pt modelId="{40F1D9E7-222B-4A3E-8183-A55920886AD4}">
      <dgm:prSet phldrT="[Text]"/>
      <dgm:spPr/>
      <dgm:t>
        <a:bodyPr/>
        <a:lstStyle/>
        <a:p>
          <a:r>
            <a:rPr lang="en-US" dirty="0" smtClean="0"/>
            <a:t>What’s Intel’s approach to ART?</a:t>
          </a:r>
          <a:endParaRPr lang="en-US" dirty="0"/>
        </a:p>
      </dgm:t>
    </dgm:pt>
    <dgm:pt modelId="{17DF16E5-3D9B-42EB-B623-D92675910FFA}" type="parTrans" cxnId="{B25DE2EB-71D2-4F11-B744-95368CAED87A}">
      <dgm:prSet/>
      <dgm:spPr/>
      <dgm:t>
        <a:bodyPr/>
        <a:lstStyle/>
        <a:p>
          <a:endParaRPr lang="en-US"/>
        </a:p>
      </dgm:t>
    </dgm:pt>
    <dgm:pt modelId="{91E728E7-09F0-4EC1-AFAC-AE24092CCB4A}" type="sibTrans" cxnId="{B25DE2EB-71D2-4F11-B744-95368CAED87A}">
      <dgm:prSet/>
      <dgm:spPr/>
      <dgm:t>
        <a:bodyPr/>
        <a:lstStyle/>
        <a:p>
          <a:endParaRPr lang="en-US"/>
        </a:p>
      </dgm:t>
    </dgm:pt>
    <dgm:pt modelId="{B0A31246-D7CC-4DB1-B43B-999B8953F6DC}">
      <dgm:prSet phldrT="[Text]" custT="1"/>
      <dgm:spPr/>
      <dgm:t>
        <a:bodyPr/>
        <a:lstStyle/>
        <a:p>
          <a:r>
            <a:rPr lang="en-US" sz="2400" b="1" dirty="0" smtClean="0"/>
            <a:t>What’s Intel doing to improve ART?</a:t>
          </a:r>
          <a:endParaRPr lang="en-US" sz="2400" b="1" dirty="0"/>
        </a:p>
      </dgm:t>
    </dgm:pt>
    <dgm:pt modelId="{F4B911D9-4E64-415D-AE51-DBD05D21423E}" type="parTrans" cxnId="{A4FE057F-64A2-467C-B660-A82B85B70F4E}">
      <dgm:prSet/>
      <dgm:spPr/>
      <dgm:t>
        <a:bodyPr/>
        <a:lstStyle/>
        <a:p>
          <a:endParaRPr lang="en-US"/>
        </a:p>
      </dgm:t>
    </dgm:pt>
    <dgm:pt modelId="{D85EBD39-3B95-4B00-A032-F3808CB04DB8}" type="sibTrans" cxnId="{A4FE057F-64A2-467C-B660-A82B85B70F4E}">
      <dgm:prSet/>
      <dgm:spPr/>
      <dgm:t>
        <a:bodyPr/>
        <a:lstStyle/>
        <a:p>
          <a:endParaRPr lang="en-US"/>
        </a:p>
      </dgm:t>
    </dgm:pt>
    <dgm:pt modelId="{C57039C3-F52B-4837-ADEE-281DEA021FB7}">
      <dgm:prSet phldrT="[Text]"/>
      <dgm:spPr/>
      <dgm:t>
        <a:bodyPr/>
        <a:lstStyle/>
        <a:p>
          <a:r>
            <a:rPr lang="en-US" dirty="0" smtClean="0"/>
            <a:t>What should developers do to get good performance from ART?</a:t>
          </a:r>
          <a:endParaRPr lang="en-US" dirty="0"/>
        </a:p>
      </dgm:t>
    </dgm:pt>
    <dgm:pt modelId="{2C9E164E-91D0-49C6-8332-2F4522106BE1}" type="parTrans" cxnId="{AE364B0B-273E-4B09-BC5C-49CFF1C53F69}">
      <dgm:prSet/>
      <dgm:spPr/>
      <dgm:t>
        <a:bodyPr/>
        <a:lstStyle/>
        <a:p>
          <a:endParaRPr lang="en-US"/>
        </a:p>
      </dgm:t>
    </dgm:pt>
    <dgm:pt modelId="{D856A8EA-64EB-497A-8E9F-5E958B476F33}" type="sibTrans" cxnId="{AE364B0B-273E-4B09-BC5C-49CFF1C53F69}">
      <dgm:prSet/>
      <dgm:spPr/>
      <dgm:t>
        <a:bodyPr/>
        <a:lstStyle/>
        <a:p>
          <a:endParaRPr lang="en-US"/>
        </a:p>
      </dgm:t>
    </dgm:pt>
    <dgm:pt modelId="{EC3625F4-EC15-4310-9306-EF3DB440AC59}" type="pres">
      <dgm:prSet presAssocID="{C47B1437-044E-40C8-9DEF-DFC7594D95B6}" presName="Name0" presStyleCnt="0">
        <dgm:presLayoutVars>
          <dgm:chMax val="7"/>
          <dgm:chPref val="7"/>
          <dgm:dir/>
        </dgm:presLayoutVars>
      </dgm:prSet>
      <dgm:spPr/>
      <dgm:t>
        <a:bodyPr/>
        <a:lstStyle/>
        <a:p>
          <a:endParaRPr lang="en-US"/>
        </a:p>
      </dgm:t>
    </dgm:pt>
    <dgm:pt modelId="{8D51B55B-D68A-495F-9CA0-FE0178094960}" type="pres">
      <dgm:prSet presAssocID="{C47B1437-044E-40C8-9DEF-DFC7594D95B6}" presName="Name1" presStyleCnt="0"/>
      <dgm:spPr/>
    </dgm:pt>
    <dgm:pt modelId="{B21272BB-F6E6-496D-900C-F2AA82A5C1D7}" type="pres">
      <dgm:prSet presAssocID="{C47B1437-044E-40C8-9DEF-DFC7594D95B6}" presName="cycle" presStyleCnt="0"/>
      <dgm:spPr/>
    </dgm:pt>
    <dgm:pt modelId="{7F0688AD-F4BC-41EA-B923-656301466D35}" type="pres">
      <dgm:prSet presAssocID="{C47B1437-044E-40C8-9DEF-DFC7594D95B6}" presName="srcNode" presStyleLbl="node1" presStyleIdx="0" presStyleCnt="3"/>
      <dgm:spPr/>
    </dgm:pt>
    <dgm:pt modelId="{60CCA745-7FDC-4F72-9F59-1CE18A884EA9}" type="pres">
      <dgm:prSet presAssocID="{C47B1437-044E-40C8-9DEF-DFC7594D95B6}" presName="conn" presStyleLbl="parChTrans1D2" presStyleIdx="0" presStyleCnt="1"/>
      <dgm:spPr/>
      <dgm:t>
        <a:bodyPr/>
        <a:lstStyle/>
        <a:p>
          <a:endParaRPr lang="en-US"/>
        </a:p>
      </dgm:t>
    </dgm:pt>
    <dgm:pt modelId="{5F1F75E1-3E70-4C49-8893-D41D39300007}" type="pres">
      <dgm:prSet presAssocID="{C47B1437-044E-40C8-9DEF-DFC7594D95B6}" presName="extraNode" presStyleLbl="node1" presStyleIdx="0" presStyleCnt="3"/>
      <dgm:spPr/>
    </dgm:pt>
    <dgm:pt modelId="{5A7C5C59-2FE3-4D75-951B-39A484F16FD7}" type="pres">
      <dgm:prSet presAssocID="{C47B1437-044E-40C8-9DEF-DFC7594D95B6}" presName="dstNode" presStyleLbl="node1" presStyleIdx="0" presStyleCnt="3"/>
      <dgm:spPr/>
    </dgm:pt>
    <dgm:pt modelId="{2CBB7D6D-200E-410B-9BDC-CB1424CC6AB4}" type="pres">
      <dgm:prSet presAssocID="{40F1D9E7-222B-4A3E-8183-A55920886AD4}" presName="text_1" presStyleLbl="node1" presStyleIdx="0" presStyleCnt="3">
        <dgm:presLayoutVars>
          <dgm:bulletEnabled val="1"/>
        </dgm:presLayoutVars>
      </dgm:prSet>
      <dgm:spPr/>
      <dgm:t>
        <a:bodyPr/>
        <a:lstStyle/>
        <a:p>
          <a:endParaRPr lang="en-US"/>
        </a:p>
      </dgm:t>
    </dgm:pt>
    <dgm:pt modelId="{E601925A-DA41-4FB6-91B5-A3E3FDFEB4E2}" type="pres">
      <dgm:prSet presAssocID="{40F1D9E7-222B-4A3E-8183-A55920886AD4}" presName="accent_1" presStyleCnt="0"/>
      <dgm:spPr/>
    </dgm:pt>
    <dgm:pt modelId="{903647D1-2521-4B58-BF35-DA47F49A1715}" type="pres">
      <dgm:prSet presAssocID="{40F1D9E7-222B-4A3E-8183-A55920886AD4}" presName="accentRepeatNode" presStyleLbl="solidFgAcc1" presStyleIdx="0" presStyleCnt="3"/>
      <dgm:spPr/>
    </dgm:pt>
    <dgm:pt modelId="{91B7BBF0-156E-40B5-8028-4EE4CB84E426}" type="pres">
      <dgm:prSet presAssocID="{B0A31246-D7CC-4DB1-B43B-999B8953F6DC}" presName="text_2" presStyleLbl="node1" presStyleIdx="1" presStyleCnt="3">
        <dgm:presLayoutVars>
          <dgm:bulletEnabled val="1"/>
        </dgm:presLayoutVars>
      </dgm:prSet>
      <dgm:spPr/>
      <dgm:t>
        <a:bodyPr/>
        <a:lstStyle/>
        <a:p>
          <a:endParaRPr lang="en-US"/>
        </a:p>
      </dgm:t>
    </dgm:pt>
    <dgm:pt modelId="{C5BD1EA8-278F-4EEF-861B-39417E64DCD8}" type="pres">
      <dgm:prSet presAssocID="{B0A31246-D7CC-4DB1-B43B-999B8953F6DC}" presName="accent_2" presStyleCnt="0"/>
      <dgm:spPr/>
    </dgm:pt>
    <dgm:pt modelId="{C036C17A-F072-4F38-A6BB-C77FDCDD6E23}" type="pres">
      <dgm:prSet presAssocID="{B0A31246-D7CC-4DB1-B43B-999B8953F6DC}" presName="accentRepeatNode" presStyleLbl="solidFgAcc1" presStyleIdx="1" presStyleCnt="3"/>
      <dgm:spPr/>
    </dgm:pt>
    <dgm:pt modelId="{F1BF8075-CC0C-4A6F-97AD-EFB5F02EEE21}" type="pres">
      <dgm:prSet presAssocID="{C57039C3-F52B-4837-ADEE-281DEA021FB7}" presName="text_3" presStyleLbl="node1" presStyleIdx="2" presStyleCnt="3">
        <dgm:presLayoutVars>
          <dgm:bulletEnabled val="1"/>
        </dgm:presLayoutVars>
      </dgm:prSet>
      <dgm:spPr/>
      <dgm:t>
        <a:bodyPr/>
        <a:lstStyle/>
        <a:p>
          <a:endParaRPr lang="en-US"/>
        </a:p>
      </dgm:t>
    </dgm:pt>
    <dgm:pt modelId="{B8880832-1CD6-4176-A54C-AB97A2150849}" type="pres">
      <dgm:prSet presAssocID="{C57039C3-F52B-4837-ADEE-281DEA021FB7}" presName="accent_3" presStyleCnt="0"/>
      <dgm:spPr/>
    </dgm:pt>
    <dgm:pt modelId="{1F0658F5-F674-41E5-858D-F903127D1CE3}" type="pres">
      <dgm:prSet presAssocID="{C57039C3-F52B-4837-ADEE-281DEA021FB7}" presName="accentRepeatNode" presStyleLbl="solidFgAcc1" presStyleIdx="2" presStyleCnt="3"/>
      <dgm:spPr/>
    </dgm:pt>
  </dgm:ptLst>
  <dgm:cxnLst>
    <dgm:cxn modelId="{EBDD1638-536C-41BA-AD22-BBBD63D0BB8B}" type="presOf" srcId="{40F1D9E7-222B-4A3E-8183-A55920886AD4}" destId="{2CBB7D6D-200E-410B-9BDC-CB1424CC6AB4}" srcOrd="0" destOrd="0" presId="urn:microsoft.com/office/officeart/2008/layout/VerticalCurvedList"/>
    <dgm:cxn modelId="{EE59EF39-F2F6-46A2-9FE1-CFACE9E66372}" type="presOf" srcId="{91E728E7-09F0-4EC1-AFAC-AE24092CCB4A}" destId="{60CCA745-7FDC-4F72-9F59-1CE18A884EA9}" srcOrd="0" destOrd="0" presId="urn:microsoft.com/office/officeart/2008/layout/VerticalCurvedList"/>
    <dgm:cxn modelId="{0E309A1B-E62D-49B9-AEC0-976F3F321AED}" type="presOf" srcId="{B0A31246-D7CC-4DB1-B43B-999B8953F6DC}" destId="{91B7BBF0-156E-40B5-8028-4EE4CB84E426}" srcOrd="0" destOrd="0" presId="urn:microsoft.com/office/officeart/2008/layout/VerticalCurvedList"/>
    <dgm:cxn modelId="{AE364B0B-273E-4B09-BC5C-49CFF1C53F69}" srcId="{C47B1437-044E-40C8-9DEF-DFC7594D95B6}" destId="{C57039C3-F52B-4837-ADEE-281DEA021FB7}" srcOrd="2" destOrd="0" parTransId="{2C9E164E-91D0-49C6-8332-2F4522106BE1}" sibTransId="{D856A8EA-64EB-497A-8E9F-5E958B476F33}"/>
    <dgm:cxn modelId="{3B1D9D82-7C73-4E3F-861E-2943ADEF6BD5}" type="presOf" srcId="{C47B1437-044E-40C8-9DEF-DFC7594D95B6}" destId="{EC3625F4-EC15-4310-9306-EF3DB440AC59}" srcOrd="0" destOrd="0" presId="urn:microsoft.com/office/officeart/2008/layout/VerticalCurvedList"/>
    <dgm:cxn modelId="{B25DE2EB-71D2-4F11-B744-95368CAED87A}" srcId="{C47B1437-044E-40C8-9DEF-DFC7594D95B6}" destId="{40F1D9E7-222B-4A3E-8183-A55920886AD4}" srcOrd="0" destOrd="0" parTransId="{17DF16E5-3D9B-42EB-B623-D92675910FFA}" sibTransId="{91E728E7-09F0-4EC1-AFAC-AE24092CCB4A}"/>
    <dgm:cxn modelId="{06C35573-9FB5-4F7B-BE12-ACE20242A3B6}" type="presOf" srcId="{C57039C3-F52B-4837-ADEE-281DEA021FB7}" destId="{F1BF8075-CC0C-4A6F-97AD-EFB5F02EEE21}" srcOrd="0" destOrd="0" presId="urn:microsoft.com/office/officeart/2008/layout/VerticalCurvedList"/>
    <dgm:cxn modelId="{A4FE057F-64A2-467C-B660-A82B85B70F4E}" srcId="{C47B1437-044E-40C8-9DEF-DFC7594D95B6}" destId="{B0A31246-D7CC-4DB1-B43B-999B8953F6DC}" srcOrd="1" destOrd="0" parTransId="{F4B911D9-4E64-415D-AE51-DBD05D21423E}" sibTransId="{D85EBD39-3B95-4B00-A032-F3808CB04DB8}"/>
    <dgm:cxn modelId="{EF565F6D-281D-48F9-A8B1-AEDDACD8D89B}" type="presParOf" srcId="{EC3625F4-EC15-4310-9306-EF3DB440AC59}" destId="{8D51B55B-D68A-495F-9CA0-FE0178094960}" srcOrd="0" destOrd="0" presId="urn:microsoft.com/office/officeart/2008/layout/VerticalCurvedList"/>
    <dgm:cxn modelId="{C8F180E7-7613-4E10-A545-FF2DA159C9F8}" type="presParOf" srcId="{8D51B55B-D68A-495F-9CA0-FE0178094960}" destId="{B21272BB-F6E6-496D-900C-F2AA82A5C1D7}" srcOrd="0" destOrd="0" presId="urn:microsoft.com/office/officeart/2008/layout/VerticalCurvedList"/>
    <dgm:cxn modelId="{0C6AF05F-42BF-478F-8625-360C9EA59F73}" type="presParOf" srcId="{B21272BB-F6E6-496D-900C-F2AA82A5C1D7}" destId="{7F0688AD-F4BC-41EA-B923-656301466D35}" srcOrd="0" destOrd="0" presId="urn:microsoft.com/office/officeart/2008/layout/VerticalCurvedList"/>
    <dgm:cxn modelId="{DC675042-46FC-4BE5-A43A-9EB53C002706}" type="presParOf" srcId="{B21272BB-F6E6-496D-900C-F2AA82A5C1D7}" destId="{60CCA745-7FDC-4F72-9F59-1CE18A884EA9}" srcOrd="1" destOrd="0" presId="urn:microsoft.com/office/officeart/2008/layout/VerticalCurvedList"/>
    <dgm:cxn modelId="{48213521-5C3C-4B4C-9C32-8A53A50D930E}" type="presParOf" srcId="{B21272BB-F6E6-496D-900C-F2AA82A5C1D7}" destId="{5F1F75E1-3E70-4C49-8893-D41D39300007}" srcOrd="2" destOrd="0" presId="urn:microsoft.com/office/officeart/2008/layout/VerticalCurvedList"/>
    <dgm:cxn modelId="{1F55083A-3038-4170-9F17-1F2B309512CC}" type="presParOf" srcId="{B21272BB-F6E6-496D-900C-F2AA82A5C1D7}" destId="{5A7C5C59-2FE3-4D75-951B-39A484F16FD7}" srcOrd="3" destOrd="0" presId="urn:microsoft.com/office/officeart/2008/layout/VerticalCurvedList"/>
    <dgm:cxn modelId="{DD2CE1C0-4230-4AD3-B1D2-FA1C86BDC5EE}" type="presParOf" srcId="{8D51B55B-D68A-495F-9CA0-FE0178094960}" destId="{2CBB7D6D-200E-410B-9BDC-CB1424CC6AB4}" srcOrd="1" destOrd="0" presId="urn:microsoft.com/office/officeart/2008/layout/VerticalCurvedList"/>
    <dgm:cxn modelId="{0AEE10E6-8976-47A1-977C-2992D3A632AF}" type="presParOf" srcId="{8D51B55B-D68A-495F-9CA0-FE0178094960}" destId="{E601925A-DA41-4FB6-91B5-A3E3FDFEB4E2}" srcOrd="2" destOrd="0" presId="urn:microsoft.com/office/officeart/2008/layout/VerticalCurvedList"/>
    <dgm:cxn modelId="{0010B090-535C-4520-9B96-BA551B847607}" type="presParOf" srcId="{E601925A-DA41-4FB6-91B5-A3E3FDFEB4E2}" destId="{903647D1-2521-4B58-BF35-DA47F49A1715}" srcOrd="0" destOrd="0" presId="urn:microsoft.com/office/officeart/2008/layout/VerticalCurvedList"/>
    <dgm:cxn modelId="{7F25533D-F108-45F4-BE10-DB3928D2EBCC}" type="presParOf" srcId="{8D51B55B-D68A-495F-9CA0-FE0178094960}" destId="{91B7BBF0-156E-40B5-8028-4EE4CB84E426}" srcOrd="3" destOrd="0" presId="urn:microsoft.com/office/officeart/2008/layout/VerticalCurvedList"/>
    <dgm:cxn modelId="{E96C2523-E624-4801-9573-80EB833E1317}" type="presParOf" srcId="{8D51B55B-D68A-495F-9CA0-FE0178094960}" destId="{C5BD1EA8-278F-4EEF-861B-39417E64DCD8}" srcOrd="4" destOrd="0" presId="urn:microsoft.com/office/officeart/2008/layout/VerticalCurvedList"/>
    <dgm:cxn modelId="{ED260C19-BC94-42F3-B78B-A0EC3EEFF3B7}" type="presParOf" srcId="{C5BD1EA8-278F-4EEF-861B-39417E64DCD8}" destId="{C036C17A-F072-4F38-A6BB-C77FDCDD6E23}" srcOrd="0" destOrd="0" presId="urn:microsoft.com/office/officeart/2008/layout/VerticalCurvedList"/>
    <dgm:cxn modelId="{5979EF19-EE63-4D96-80AC-E73A0867D2F0}" type="presParOf" srcId="{8D51B55B-D68A-495F-9CA0-FE0178094960}" destId="{F1BF8075-CC0C-4A6F-97AD-EFB5F02EEE21}" srcOrd="5" destOrd="0" presId="urn:microsoft.com/office/officeart/2008/layout/VerticalCurvedList"/>
    <dgm:cxn modelId="{9F2F52E8-70F4-4AD0-946F-751186EB7998}" type="presParOf" srcId="{8D51B55B-D68A-495F-9CA0-FE0178094960}" destId="{B8880832-1CD6-4176-A54C-AB97A2150849}" srcOrd="6" destOrd="0" presId="urn:microsoft.com/office/officeart/2008/layout/VerticalCurvedList"/>
    <dgm:cxn modelId="{2F9A5994-EE62-43BE-A3D5-AD4C6204D9DD}" type="presParOf" srcId="{B8880832-1CD6-4176-A54C-AB97A2150849}" destId="{1F0658F5-F674-41E5-858D-F903127D1CE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78E5EE-03C6-4705-BA28-D85E8540D1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19EDD8-672D-4B18-A926-C24D9F4443FA}">
      <dgm:prSet phldrT="[Text]"/>
      <dgm:spPr/>
      <dgm:t>
        <a:bodyPr/>
        <a:lstStyle/>
        <a:p>
          <a:r>
            <a:rPr lang="en-US" dirty="0" smtClean="0"/>
            <a:t>Icy Rocks Workload</a:t>
          </a:r>
          <a:endParaRPr lang="en-US" dirty="0"/>
        </a:p>
      </dgm:t>
    </dgm:pt>
    <dgm:pt modelId="{0FE3C356-3CE1-48F9-B209-7DCFF0C51D8A}" type="parTrans" cxnId="{ECAB18BA-1511-4951-9D66-38B8A85E6501}">
      <dgm:prSet/>
      <dgm:spPr/>
      <dgm:t>
        <a:bodyPr/>
        <a:lstStyle/>
        <a:p>
          <a:endParaRPr lang="en-US"/>
        </a:p>
      </dgm:t>
    </dgm:pt>
    <dgm:pt modelId="{A63E5233-E0C0-443E-8F38-22256CBB095E}" type="sibTrans" cxnId="{ECAB18BA-1511-4951-9D66-38B8A85E6501}">
      <dgm:prSet/>
      <dgm:spPr/>
      <dgm:t>
        <a:bodyPr/>
        <a:lstStyle/>
        <a:p>
          <a:endParaRPr lang="en-US"/>
        </a:p>
      </dgm:t>
    </dgm:pt>
    <dgm:pt modelId="{835F965E-36CF-4A55-8680-CF2D094F1417}">
      <dgm:prSet phldrT="[Text]"/>
      <dgm:spPr/>
      <dgm:t>
        <a:bodyPr/>
        <a:lstStyle/>
        <a:p>
          <a:r>
            <a:rPr lang="en-US" dirty="0" smtClean="0"/>
            <a:t>Improved </a:t>
          </a:r>
          <a:r>
            <a:rPr lang="en-US" dirty="0" err="1" smtClean="0"/>
            <a:t>inlining</a:t>
          </a:r>
          <a:r>
            <a:rPr lang="en-US" dirty="0" smtClean="0"/>
            <a:t>.</a:t>
          </a:r>
          <a:endParaRPr lang="en-US" dirty="0"/>
        </a:p>
      </dgm:t>
    </dgm:pt>
    <dgm:pt modelId="{1CB25771-DC49-47CD-8656-B67CD1F3A585}" type="parTrans" cxnId="{018194AF-0CA6-403D-B7F2-CD6E2C9B9A7B}">
      <dgm:prSet/>
      <dgm:spPr/>
      <dgm:t>
        <a:bodyPr/>
        <a:lstStyle/>
        <a:p>
          <a:endParaRPr lang="en-US"/>
        </a:p>
      </dgm:t>
    </dgm:pt>
    <dgm:pt modelId="{EDB90BD6-5682-4709-9084-00FEE151805B}" type="sibTrans" cxnId="{018194AF-0CA6-403D-B7F2-CD6E2C9B9A7B}">
      <dgm:prSet/>
      <dgm:spPr/>
      <dgm:t>
        <a:bodyPr/>
        <a:lstStyle/>
        <a:p>
          <a:endParaRPr lang="en-US"/>
        </a:p>
      </dgm:t>
    </dgm:pt>
    <dgm:pt modelId="{DF08D3E3-6BB0-4488-87B6-B91C1810C6F4}">
      <dgm:prSet phldrT="[Text]"/>
      <dgm:spPr/>
      <dgm:t>
        <a:bodyPr/>
        <a:lstStyle/>
        <a:p>
          <a:r>
            <a:rPr lang="en-US" dirty="0" smtClean="0"/>
            <a:t>Garbage Collection Workload for Android*</a:t>
          </a:r>
          <a:endParaRPr lang="en-US" dirty="0"/>
        </a:p>
      </dgm:t>
    </dgm:pt>
    <dgm:pt modelId="{85D078A9-CC92-4DAF-B33D-CF7652977160}" type="parTrans" cxnId="{40DC6090-FE66-40EF-A868-7FE90F13F87C}">
      <dgm:prSet/>
      <dgm:spPr/>
      <dgm:t>
        <a:bodyPr/>
        <a:lstStyle/>
        <a:p>
          <a:endParaRPr lang="en-US"/>
        </a:p>
      </dgm:t>
    </dgm:pt>
    <dgm:pt modelId="{09155282-D80F-4A58-A6E9-955593634DB3}" type="sibTrans" cxnId="{40DC6090-FE66-40EF-A868-7FE90F13F87C}">
      <dgm:prSet/>
      <dgm:spPr/>
      <dgm:t>
        <a:bodyPr/>
        <a:lstStyle/>
        <a:p>
          <a:endParaRPr lang="en-US"/>
        </a:p>
      </dgm:t>
    </dgm:pt>
    <dgm:pt modelId="{A1E59EEC-EFAB-4681-80F7-6362D40DE35E}">
      <dgm:prSet phldrT="[Text]"/>
      <dgm:spPr/>
      <dgm:t>
        <a:bodyPr/>
        <a:lstStyle/>
        <a:p>
          <a:r>
            <a:rPr lang="en-US" dirty="0" smtClean="0"/>
            <a:t>Improved thread state </a:t>
          </a:r>
          <a:r>
            <a:rPr lang="en-US" dirty="0" smtClean="0"/>
            <a:t>transitions. Compressing ROSs in place.</a:t>
          </a:r>
          <a:endParaRPr lang="en-US" dirty="0"/>
        </a:p>
      </dgm:t>
    </dgm:pt>
    <dgm:pt modelId="{821D7B95-D68E-4C2C-AA30-06C9C004A5F0}" type="parTrans" cxnId="{3B428F6F-9D6F-4D8A-A493-1DB97E7D2E5A}">
      <dgm:prSet/>
      <dgm:spPr/>
      <dgm:t>
        <a:bodyPr/>
        <a:lstStyle/>
        <a:p>
          <a:endParaRPr lang="en-US"/>
        </a:p>
      </dgm:t>
    </dgm:pt>
    <dgm:pt modelId="{8D323915-5B48-4B7D-A0D3-500708DB23FE}" type="sibTrans" cxnId="{3B428F6F-9D6F-4D8A-A493-1DB97E7D2E5A}">
      <dgm:prSet/>
      <dgm:spPr/>
      <dgm:t>
        <a:bodyPr/>
        <a:lstStyle/>
        <a:p>
          <a:endParaRPr lang="en-US"/>
        </a:p>
      </dgm:t>
    </dgm:pt>
    <dgm:pt modelId="{194F99B8-B5EE-421D-8288-B30C073D4D1B}">
      <dgm:prSet phldrT="[Text]"/>
      <dgm:spPr/>
      <dgm:t>
        <a:bodyPr/>
        <a:lstStyle/>
        <a:p>
          <a:r>
            <a:rPr lang="en-US" dirty="0" err="1" smtClean="0"/>
            <a:t>Caffeinemark</a:t>
          </a:r>
          <a:r>
            <a:rPr lang="en-US" dirty="0" smtClean="0"/>
            <a:t>, </a:t>
          </a:r>
          <a:r>
            <a:rPr lang="en-US" dirty="0" err="1" smtClean="0"/>
            <a:t>Smartbench</a:t>
          </a:r>
          <a:endParaRPr lang="en-US" dirty="0"/>
        </a:p>
      </dgm:t>
    </dgm:pt>
    <dgm:pt modelId="{F070A3D4-A45E-4EBF-9601-47B0AF258E61}" type="parTrans" cxnId="{B2A37541-E6D3-493C-99A3-E9F88420D5BE}">
      <dgm:prSet/>
      <dgm:spPr/>
      <dgm:t>
        <a:bodyPr/>
        <a:lstStyle/>
        <a:p>
          <a:endParaRPr lang="en-US"/>
        </a:p>
      </dgm:t>
    </dgm:pt>
    <dgm:pt modelId="{CA0AEA8D-BD8E-41E9-85C9-915578BF50C3}" type="sibTrans" cxnId="{B2A37541-E6D3-493C-99A3-E9F88420D5BE}">
      <dgm:prSet/>
      <dgm:spPr/>
      <dgm:t>
        <a:bodyPr/>
        <a:lstStyle/>
        <a:p>
          <a:endParaRPr lang="en-US"/>
        </a:p>
      </dgm:t>
    </dgm:pt>
    <dgm:pt modelId="{CCD9DBE3-4ACF-4B2B-A70F-0EC4A28EE014}">
      <dgm:prSet phldrT="[Text]"/>
      <dgm:spPr/>
      <dgm:t>
        <a:bodyPr/>
        <a:lstStyle/>
        <a:p>
          <a:r>
            <a:rPr lang="en-US" dirty="0" smtClean="0"/>
            <a:t>Loop Optimizations (Unrolling, Code Motion).</a:t>
          </a:r>
          <a:endParaRPr lang="en-US" dirty="0"/>
        </a:p>
      </dgm:t>
    </dgm:pt>
    <dgm:pt modelId="{960279F1-8D69-47FD-9C1E-5BA5E79F0BD7}" type="parTrans" cxnId="{46BD92A7-3E91-4ACB-B79B-9E854B411CD8}">
      <dgm:prSet/>
      <dgm:spPr/>
      <dgm:t>
        <a:bodyPr/>
        <a:lstStyle/>
        <a:p>
          <a:endParaRPr lang="en-US"/>
        </a:p>
      </dgm:t>
    </dgm:pt>
    <dgm:pt modelId="{7018F0FD-86B6-496B-A9E9-E1A76D8CB825}" type="sibTrans" cxnId="{46BD92A7-3E91-4ACB-B79B-9E854B411CD8}">
      <dgm:prSet/>
      <dgm:spPr/>
      <dgm:t>
        <a:bodyPr/>
        <a:lstStyle/>
        <a:p>
          <a:endParaRPr lang="en-US"/>
        </a:p>
      </dgm:t>
    </dgm:pt>
    <dgm:pt modelId="{C4180FEE-3DCD-4134-9C35-87EE77F33264}">
      <dgm:prSet phldrT="[Text]"/>
      <dgm:spPr/>
      <dgm:t>
        <a:bodyPr/>
        <a:lstStyle/>
        <a:p>
          <a:r>
            <a:rPr lang="en-US" dirty="0" smtClean="0"/>
            <a:t>Compile Time</a:t>
          </a:r>
          <a:endParaRPr lang="en-US" dirty="0"/>
        </a:p>
      </dgm:t>
    </dgm:pt>
    <dgm:pt modelId="{3FA1DFA6-5B80-4605-B965-434C1C4D067D}" type="parTrans" cxnId="{4256C36B-5E0C-4652-87EE-CBD3D1E3C1D8}">
      <dgm:prSet/>
      <dgm:spPr/>
      <dgm:t>
        <a:bodyPr/>
        <a:lstStyle/>
        <a:p>
          <a:endParaRPr lang="en-US"/>
        </a:p>
      </dgm:t>
    </dgm:pt>
    <dgm:pt modelId="{C2487C96-F3EB-432E-8CC2-8F8AC757FD45}" type="sibTrans" cxnId="{4256C36B-5E0C-4652-87EE-CBD3D1E3C1D8}">
      <dgm:prSet/>
      <dgm:spPr/>
      <dgm:t>
        <a:bodyPr/>
        <a:lstStyle/>
        <a:p>
          <a:endParaRPr lang="en-US"/>
        </a:p>
      </dgm:t>
    </dgm:pt>
    <dgm:pt modelId="{9CB53D20-0E88-4C07-87E1-369B901CA39F}">
      <dgm:prSet phldrT="[Text]"/>
      <dgm:spPr/>
      <dgm:t>
        <a:bodyPr/>
        <a:lstStyle/>
        <a:p>
          <a:r>
            <a:rPr lang="en-US" dirty="0" err="1" smtClean="0"/>
            <a:t>Inliner</a:t>
          </a:r>
          <a:r>
            <a:rPr lang="en-US" dirty="0" smtClean="0"/>
            <a:t> improvements, Heuristics </a:t>
          </a:r>
          <a:r>
            <a:rPr lang="en-US" dirty="0" smtClean="0"/>
            <a:t>tuning, footprint reduction.</a:t>
          </a:r>
          <a:endParaRPr lang="en-US" dirty="0"/>
        </a:p>
      </dgm:t>
    </dgm:pt>
    <dgm:pt modelId="{BFA4EBCB-CBAE-4631-A520-AF613E3E6A47}" type="parTrans" cxnId="{21E05B7B-2D75-46E5-84DD-4E089E31CE52}">
      <dgm:prSet/>
      <dgm:spPr/>
      <dgm:t>
        <a:bodyPr/>
        <a:lstStyle/>
        <a:p>
          <a:endParaRPr lang="en-US"/>
        </a:p>
      </dgm:t>
    </dgm:pt>
    <dgm:pt modelId="{4893830D-9CDC-4C1B-B2CE-5C3FA8516002}" type="sibTrans" cxnId="{21E05B7B-2D75-46E5-84DD-4E089E31CE52}">
      <dgm:prSet/>
      <dgm:spPr/>
      <dgm:t>
        <a:bodyPr/>
        <a:lstStyle/>
        <a:p>
          <a:endParaRPr lang="en-US"/>
        </a:p>
      </dgm:t>
    </dgm:pt>
    <dgm:pt modelId="{8E3FA99A-8BA9-46FC-A19D-1779197448FA}" type="pres">
      <dgm:prSet presAssocID="{2378E5EE-03C6-4705-BA28-D85E8540D150}" presName="linear" presStyleCnt="0">
        <dgm:presLayoutVars>
          <dgm:animLvl val="lvl"/>
          <dgm:resizeHandles val="exact"/>
        </dgm:presLayoutVars>
      </dgm:prSet>
      <dgm:spPr/>
      <dgm:t>
        <a:bodyPr/>
        <a:lstStyle/>
        <a:p>
          <a:endParaRPr lang="en-US"/>
        </a:p>
      </dgm:t>
    </dgm:pt>
    <dgm:pt modelId="{55C15295-0707-4661-A825-64259CBF8378}" type="pres">
      <dgm:prSet presAssocID="{2C19EDD8-672D-4B18-A926-C24D9F4443FA}" presName="parentText" presStyleLbl="node1" presStyleIdx="0" presStyleCnt="4">
        <dgm:presLayoutVars>
          <dgm:chMax val="0"/>
          <dgm:bulletEnabled val="1"/>
        </dgm:presLayoutVars>
      </dgm:prSet>
      <dgm:spPr/>
      <dgm:t>
        <a:bodyPr/>
        <a:lstStyle/>
        <a:p>
          <a:endParaRPr lang="en-US"/>
        </a:p>
      </dgm:t>
    </dgm:pt>
    <dgm:pt modelId="{39B30C93-A29E-4B7F-A4E8-B5D1057309AB}" type="pres">
      <dgm:prSet presAssocID="{2C19EDD8-672D-4B18-A926-C24D9F4443FA}" presName="childText" presStyleLbl="revTx" presStyleIdx="0" presStyleCnt="4">
        <dgm:presLayoutVars>
          <dgm:bulletEnabled val="1"/>
        </dgm:presLayoutVars>
      </dgm:prSet>
      <dgm:spPr/>
      <dgm:t>
        <a:bodyPr/>
        <a:lstStyle/>
        <a:p>
          <a:endParaRPr lang="en-US"/>
        </a:p>
      </dgm:t>
    </dgm:pt>
    <dgm:pt modelId="{6E78BE04-F2C4-4990-9044-8D58CF67E1AF}" type="pres">
      <dgm:prSet presAssocID="{DF08D3E3-6BB0-4488-87B6-B91C1810C6F4}" presName="parentText" presStyleLbl="node1" presStyleIdx="1" presStyleCnt="4">
        <dgm:presLayoutVars>
          <dgm:chMax val="0"/>
          <dgm:bulletEnabled val="1"/>
        </dgm:presLayoutVars>
      </dgm:prSet>
      <dgm:spPr/>
      <dgm:t>
        <a:bodyPr/>
        <a:lstStyle/>
        <a:p>
          <a:endParaRPr lang="en-US"/>
        </a:p>
      </dgm:t>
    </dgm:pt>
    <dgm:pt modelId="{135B054C-DD11-4EA0-BF34-A1030659EC8C}" type="pres">
      <dgm:prSet presAssocID="{DF08D3E3-6BB0-4488-87B6-B91C1810C6F4}" presName="childText" presStyleLbl="revTx" presStyleIdx="1" presStyleCnt="4">
        <dgm:presLayoutVars>
          <dgm:bulletEnabled val="1"/>
        </dgm:presLayoutVars>
      </dgm:prSet>
      <dgm:spPr/>
      <dgm:t>
        <a:bodyPr/>
        <a:lstStyle/>
        <a:p>
          <a:endParaRPr lang="en-US"/>
        </a:p>
      </dgm:t>
    </dgm:pt>
    <dgm:pt modelId="{E58303B2-9776-4045-87CB-576788A4B122}" type="pres">
      <dgm:prSet presAssocID="{194F99B8-B5EE-421D-8288-B30C073D4D1B}" presName="parentText" presStyleLbl="node1" presStyleIdx="2" presStyleCnt="4">
        <dgm:presLayoutVars>
          <dgm:chMax val="0"/>
          <dgm:bulletEnabled val="1"/>
        </dgm:presLayoutVars>
      </dgm:prSet>
      <dgm:spPr/>
      <dgm:t>
        <a:bodyPr/>
        <a:lstStyle/>
        <a:p>
          <a:endParaRPr lang="en-US"/>
        </a:p>
      </dgm:t>
    </dgm:pt>
    <dgm:pt modelId="{D9F3F753-F2DE-4266-B96F-61F1A5C1745C}" type="pres">
      <dgm:prSet presAssocID="{194F99B8-B5EE-421D-8288-B30C073D4D1B}" presName="childText" presStyleLbl="revTx" presStyleIdx="2" presStyleCnt="4">
        <dgm:presLayoutVars>
          <dgm:bulletEnabled val="1"/>
        </dgm:presLayoutVars>
      </dgm:prSet>
      <dgm:spPr/>
      <dgm:t>
        <a:bodyPr/>
        <a:lstStyle/>
        <a:p>
          <a:endParaRPr lang="en-US"/>
        </a:p>
      </dgm:t>
    </dgm:pt>
    <dgm:pt modelId="{3DA545B1-0C0D-4149-89A1-056CC0696D2D}" type="pres">
      <dgm:prSet presAssocID="{C4180FEE-3DCD-4134-9C35-87EE77F33264}" presName="parentText" presStyleLbl="node1" presStyleIdx="3" presStyleCnt="4">
        <dgm:presLayoutVars>
          <dgm:chMax val="0"/>
          <dgm:bulletEnabled val="1"/>
        </dgm:presLayoutVars>
      </dgm:prSet>
      <dgm:spPr/>
      <dgm:t>
        <a:bodyPr/>
        <a:lstStyle/>
        <a:p>
          <a:endParaRPr lang="en-US"/>
        </a:p>
      </dgm:t>
    </dgm:pt>
    <dgm:pt modelId="{6252808D-629D-494B-9D8F-5389FDC4FCE4}" type="pres">
      <dgm:prSet presAssocID="{C4180FEE-3DCD-4134-9C35-87EE77F33264}" presName="childText" presStyleLbl="revTx" presStyleIdx="3" presStyleCnt="4">
        <dgm:presLayoutVars>
          <dgm:bulletEnabled val="1"/>
        </dgm:presLayoutVars>
      </dgm:prSet>
      <dgm:spPr/>
      <dgm:t>
        <a:bodyPr/>
        <a:lstStyle/>
        <a:p>
          <a:endParaRPr lang="en-US"/>
        </a:p>
      </dgm:t>
    </dgm:pt>
  </dgm:ptLst>
  <dgm:cxnLst>
    <dgm:cxn modelId="{018194AF-0CA6-403D-B7F2-CD6E2C9B9A7B}" srcId="{2C19EDD8-672D-4B18-A926-C24D9F4443FA}" destId="{835F965E-36CF-4A55-8680-CF2D094F1417}" srcOrd="0" destOrd="0" parTransId="{1CB25771-DC49-47CD-8656-B67CD1F3A585}" sibTransId="{EDB90BD6-5682-4709-9084-00FEE151805B}"/>
    <dgm:cxn modelId="{0068B16F-A7CA-4109-88D7-94C13A320835}" type="presOf" srcId="{DF08D3E3-6BB0-4488-87B6-B91C1810C6F4}" destId="{6E78BE04-F2C4-4990-9044-8D58CF67E1AF}" srcOrd="0" destOrd="0" presId="urn:microsoft.com/office/officeart/2005/8/layout/vList2"/>
    <dgm:cxn modelId="{3B428F6F-9D6F-4D8A-A493-1DB97E7D2E5A}" srcId="{DF08D3E3-6BB0-4488-87B6-B91C1810C6F4}" destId="{A1E59EEC-EFAB-4681-80F7-6362D40DE35E}" srcOrd="0" destOrd="0" parTransId="{821D7B95-D68E-4C2C-AA30-06C9C004A5F0}" sibTransId="{8D323915-5B48-4B7D-A0D3-500708DB23FE}"/>
    <dgm:cxn modelId="{B2A37541-E6D3-493C-99A3-E9F88420D5BE}" srcId="{2378E5EE-03C6-4705-BA28-D85E8540D150}" destId="{194F99B8-B5EE-421D-8288-B30C073D4D1B}" srcOrd="2" destOrd="0" parTransId="{F070A3D4-A45E-4EBF-9601-47B0AF258E61}" sibTransId="{CA0AEA8D-BD8E-41E9-85C9-915578BF50C3}"/>
    <dgm:cxn modelId="{4256C36B-5E0C-4652-87EE-CBD3D1E3C1D8}" srcId="{2378E5EE-03C6-4705-BA28-D85E8540D150}" destId="{C4180FEE-3DCD-4134-9C35-87EE77F33264}" srcOrd="3" destOrd="0" parTransId="{3FA1DFA6-5B80-4605-B965-434C1C4D067D}" sibTransId="{C2487C96-F3EB-432E-8CC2-8F8AC757FD45}"/>
    <dgm:cxn modelId="{ECAB18BA-1511-4951-9D66-38B8A85E6501}" srcId="{2378E5EE-03C6-4705-BA28-D85E8540D150}" destId="{2C19EDD8-672D-4B18-A926-C24D9F4443FA}" srcOrd="0" destOrd="0" parTransId="{0FE3C356-3CE1-48F9-B209-7DCFF0C51D8A}" sibTransId="{A63E5233-E0C0-443E-8F38-22256CBB095E}"/>
    <dgm:cxn modelId="{604891DF-96BD-45CF-BD92-2C93DF15A1CF}" type="presOf" srcId="{2378E5EE-03C6-4705-BA28-D85E8540D150}" destId="{8E3FA99A-8BA9-46FC-A19D-1779197448FA}" srcOrd="0" destOrd="0" presId="urn:microsoft.com/office/officeart/2005/8/layout/vList2"/>
    <dgm:cxn modelId="{21E05B7B-2D75-46E5-84DD-4E089E31CE52}" srcId="{C4180FEE-3DCD-4134-9C35-87EE77F33264}" destId="{9CB53D20-0E88-4C07-87E1-369B901CA39F}" srcOrd="0" destOrd="0" parTransId="{BFA4EBCB-CBAE-4631-A520-AF613E3E6A47}" sibTransId="{4893830D-9CDC-4C1B-B2CE-5C3FA8516002}"/>
    <dgm:cxn modelId="{40DC6090-FE66-40EF-A868-7FE90F13F87C}" srcId="{2378E5EE-03C6-4705-BA28-D85E8540D150}" destId="{DF08D3E3-6BB0-4488-87B6-B91C1810C6F4}" srcOrd="1" destOrd="0" parTransId="{85D078A9-CC92-4DAF-B33D-CF7652977160}" sibTransId="{09155282-D80F-4A58-A6E9-955593634DB3}"/>
    <dgm:cxn modelId="{E13D526A-332B-4482-A4F9-1032F426E10F}" type="presOf" srcId="{C4180FEE-3DCD-4134-9C35-87EE77F33264}" destId="{3DA545B1-0C0D-4149-89A1-056CC0696D2D}" srcOrd="0" destOrd="0" presId="urn:microsoft.com/office/officeart/2005/8/layout/vList2"/>
    <dgm:cxn modelId="{EE4A748C-09A9-4614-B583-469514727332}" type="presOf" srcId="{9CB53D20-0E88-4C07-87E1-369B901CA39F}" destId="{6252808D-629D-494B-9D8F-5389FDC4FCE4}" srcOrd="0" destOrd="0" presId="urn:microsoft.com/office/officeart/2005/8/layout/vList2"/>
    <dgm:cxn modelId="{EAF0AFFF-AEEC-4FC5-8184-5BB08EC97F29}" type="presOf" srcId="{A1E59EEC-EFAB-4681-80F7-6362D40DE35E}" destId="{135B054C-DD11-4EA0-BF34-A1030659EC8C}" srcOrd="0" destOrd="0" presId="urn:microsoft.com/office/officeart/2005/8/layout/vList2"/>
    <dgm:cxn modelId="{9D6FBE8F-04AE-4BB6-A46B-D0613B2BC7EF}" type="presOf" srcId="{CCD9DBE3-4ACF-4B2B-A70F-0EC4A28EE014}" destId="{D9F3F753-F2DE-4266-B96F-61F1A5C1745C}" srcOrd="0" destOrd="0" presId="urn:microsoft.com/office/officeart/2005/8/layout/vList2"/>
    <dgm:cxn modelId="{46BD92A7-3E91-4ACB-B79B-9E854B411CD8}" srcId="{194F99B8-B5EE-421D-8288-B30C073D4D1B}" destId="{CCD9DBE3-4ACF-4B2B-A70F-0EC4A28EE014}" srcOrd="0" destOrd="0" parTransId="{960279F1-8D69-47FD-9C1E-5BA5E79F0BD7}" sibTransId="{7018F0FD-86B6-496B-A9E9-E1A76D8CB825}"/>
    <dgm:cxn modelId="{FF5CD7F0-4681-487E-9139-25AEAA574C3B}" type="presOf" srcId="{2C19EDD8-672D-4B18-A926-C24D9F4443FA}" destId="{55C15295-0707-4661-A825-64259CBF8378}" srcOrd="0" destOrd="0" presId="urn:microsoft.com/office/officeart/2005/8/layout/vList2"/>
    <dgm:cxn modelId="{F16F5F4A-80D4-4015-9965-D3157AE66C6E}" type="presOf" srcId="{194F99B8-B5EE-421D-8288-B30C073D4D1B}" destId="{E58303B2-9776-4045-87CB-576788A4B122}" srcOrd="0" destOrd="0" presId="urn:microsoft.com/office/officeart/2005/8/layout/vList2"/>
    <dgm:cxn modelId="{25CABC1D-C806-47E1-A992-6761C8ECA3BA}" type="presOf" srcId="{835F965E-36CF-4A55-8680-CF2D094F1417}" destId="{39B30C93-A29E-4B7F-A4E8-B5D1057309AB}" srcOrd="0" destOrd="0" presId="urn:microsoft.com/office/officeart/2005/8/layout/vList2"/>
    <dgm:cxn modelId="{C67BA9A9-0DCC-4925-B44E-74EBB2050E23}" type="presParOf" srcId="{8E3FA99A-8BA9-46FC-A19D-1779197448FA}" destId="{55C15295-0707-4661-A825-64259CBF8378}" srcOrd="0" destOrd="0" presId="urn:microsoft.com/office/officeart/2005/8/layout/vList2"/>
    <dgm:cxn modelId="{96DDC13E-99E9-4F4D-8279-6CF928ACF7CC}" type="presParOf" srcId="{8E3FA99A-8BA9-46FC-A19D-1779197448FA}" destId="{39B30C93-A29E-4B7F-A4E8-B5D1057309AB}" srcOrd="1" destOrd="0" presId="urn:microsoft.com/office/officeart/2005/8/layout/vList2"/>
    <dgm:cxn modelId="{3A8081A9-704B-4E38-BCF7-8FDB9EB10394}" type="presParOf" srcId="{8E3FA99A-8BA9-46FC-A19D-1779197448FA}" destId="{6E78BE04-F2C4-4990-9044-8D58CF67E1AF}" srcOrd="2" destOrd="0" presId="urn:microsoft.com/office/officeart/2005/8/layout/vList2"/>
    <dgm:cxn modelId="{F11F84F1-8A31-4C15-B1C5-D9680351BD21}" type="presParOf" srcId="{8E3FA99A-8BA9-46FC-A19D-1779197448FA}" destId="{135B054C-DD11-4EA0-BF34-A1030659EC8C}" srcOrd="3" destOrd="0" presId="urn:microsoft.com/office/officeart/2005/8/layout/vList2"/>
    <dgm:cxn modelId="{D3D5B341-90AA-43DF-B60A-C41B760432F7}" type="presParOf" srcId="{8E3FA99A-8BA9-46FC-A19D-1779197448FA}" destId="{E58303B2-9776-4045-87CB-576788A4B122}" srcOrd="4" destOrd="0" presId="urn:microsoft.com/office/officeart/2005/8/layout/vList2"/>
    <dgm:cxn modelId="{1D2B67E7-75C8-4D4E-9AB5-43D881DBFFE2}" type="presParOf" srcId="{8E3FA99A-8BA9-46FC-A19D-1779197448FA}" destId="{D9F3F753-F2DE-4266-B96F-61F1A5C1745C}" srcOrd="5" destOrd="0" presId="urn:microsoft.com/office/officeart/2005/8/layout/vList2"/>
    <dgm:cxn modelId="{D5C32A24-B05B-434A-84BD-144D3C89FA5D}" type="presParOf" srcId="{8E3FA99A-8BA9-46FC-A19D-1779197448FA}" destId="{3DA545B1-0C0D-4149-89A1-056CC0696D2D}" srcOrd="6" destOrd="0" presId="urn:microsoft.com/office/officeart/2005/8/layout/vList2"/>
    <dgm:cxn modelId="{6D07BE04-96A2-46B2-BDE1-B44DDC9511A7}" type="presParOf" srcId="{8E3FA99A-8BA9-46FC-A19D-1779197448FA}" destId="{6252808D-629D-494B-9D8F-5389FDC4FCE4}"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7B1437-044E-40C8-9DEF-DFC7594D95B6}" type="doc">
      <dgm:prSet loTypeId="urn:microsoft.com/office/officeart/2008/layout/VerticalCurvedList" loCatId="list" qsTypeId="urn:microsoft.com/office/officeart/2005/8/quickstyle/simple2" qsCatId="simple" csTypeId="urn:microsoft.com/office/officeart/2005/8/colors/colorful2" csCatId="colorful" phldr="1"/>
      <dgm:spPr/>
      <dgm:t>
        <a:bodyPr/>
        <a:lstStyle/>
        <a:p>
          <a:endParaRPr lang="en-US"/>
        </a:p>
      </dgm:t>
    </dgm:pt>
    <dgm:pt modelId="{40F1D9E7-222B-4A3E-8183-A55920886AD4}">
      <dgm:prSet phldrT="[Text]" custT="1"/>
      <dgm:spPr/>
      <dgm:t>
        <a:bodyPr/>
        <a:lstStyle/>
        <a:p>
          <a:r>
            <a:rPr lang="en-US" sz="2000" dirty="0" smtClean="0"/>
            <a:t>What’s Intel’s approach to ART?</a:t>
          </a:r>
          <a:endParaRPr lang="en-US" sz="2000" dirty="0"/>
        </a:p>
      </dgm:t>
    </dgm:pt>
    <dgm:pt modelId="{17DF16E5-3D9B-42EB-B623-D92675910FFA}" type="parTrans" cxnId="{B25DE2EB-71D2-4F11-B744-95368CAED87A}">
      <dgm:prSet/>
      <dgm:spPr/>
      <dgm:t>
        <a:bodyPr/>
        <a:lstStyle/>
        <a:p>
          <a:endParaRPr lang="en-US"/>
        </a:p>
      </dgm:t>
    </dgm:pt>
    <dgm:pt modelId="{91E728E7-09F0-4EC1-AFAC-AE24092CCB4A}" type="sibTrans" cxnId="{B25DE2EB-71D2-4F11-B744-95368CAED87A}">
      <dgm:prSet/>
      <dgm:spPr/>
      <dgm:t>
        <a:bodyPr/>
        <a:lstStyle/>
        <a:p>
          <a:endParaRPr lang="en-US"/>
        </a:p>
      </dgm:t>
    </dgm:pt>
    <dgm:pt modelId="{B0A31246-D7CC-4DB1-B43B-999B8953F6DC}">
      <dgm:prSet phldrT="[Text]" custT="1"/>
      <dgm:spPr/>
      <dgm:t>
        <a:bodyPr/>
        <a:lstStyle/>
        <a:p>
          <a:r>
            <a:rPr lang="en-US" sz="2000" dirty="0" smtClean="0"/>
            <a:t>What’s Intel doing to improve ART?</a:t>
          </a:r>
          <a:endParaRPr lang="en-US" sz="2000" dirty="0"/>
        </a:p>
      </dgm:t>
    </dgm:pt>
    <dgm:pt modelId="{F4B911D9-4E64-415D-AE51-DBD05D21423E}" type="parTrans" cxnId="{A4FE057F-64A2-467C-B660-A82B85B70F4E}">
      <dgm:prSet/>
      <dgm:spPr/>
      <dgm:t>
        <a:bodyPr/>
        <a:lstStyle/>
        <a:p>
          <a:endParaRPr lang="en-US"/>
        </a:p>
      </dgm:t>
    </dgm:pt>
    <dgm:pt modelId="{D85EBD39-3B95-4B00-A032-F3808CB04DB8}" type="sibTrans" cxnId="{A4FE057F-64A2-467C-B660-A82B85B70F4E}">
      <dgm:prSet/>
      <dgm:spPr/>
      <dgm:t>
        <a:bodyPr/>
        <a:lstStyle/>
        <a:p>
          <a:endParaRPr lang="en-US"/>
        </a:p>
      </dgm:t>
    </dgm:pt>
    <dgm:pt modelId="{C57039C3-F52B-4837-ADEE-281DEA021FB7}">
      <dgm:prSet phldrT="[Text]" custT="1"/>
      <dgm:spPr/>
      <dgm:t>
        <a:bodyPr/>
        <a:lstStyle/>
        <a:p>
          <a:r>
            <a:rPr lang="en-US" sz="2400" b="1" dirty="0" smtClean="0"/>
            <a:t>What should developers do to get good performance from ART?</a:t>
          </a:r>
          <a:endParaRPr lang="en-US" sz="2400" b="1" dirty="0"/>
        </a:p>
      </dgm:t>
    </dgm:pt>
    <dgm:pt modelId="{2C9E164E-91D0-49C6-8332-2F4522106BE1}" type="parTrans" cxnId="{AE364B0B-273E-4B09-BC5C-49CFF1C53F69}">
      <dgm:prSet/>
      <dgm:spPr/>
      <dgm:t>
        <a:bodyPr/>
        <a:lstStyle/>
        <a:p>
          <a:endParaRPr lang="en-US"/>
        </a:p>
      </dgm:t>
    </dgm:pt>
    <dgm:pt modelId="{D856A8EA-64EB-497A-8E9F-5E958B476F33}" type="sibTrans" cxnId="{AE364B0B-273E-4B09-BC5C-49CFF1C53F69}">
      <dgm:prSet/>
      <dgm:spPr/>
      <dgm:t>
        <a:bodyPr/>
        <a:lstStyle/>
        <a:p>
          <a:endParaRPr lang="en-US"/>
        </a:p>
      </dgm:t>
    </dgm:pt>
    <dgm:pt modelId="{EC3625F4-EC15-4310-9306-EF3DB440AC59}" type="pres">
      <dgm:prSet presAssocID="{C47B1437-044E-40C8-9DEF-DFC7594D95B6}" presName="Name0" presStyleCnt="0">
        <dgm:presLayoutVars>
          <dgm:chMax val="7"/>
          <dgm:chPref val="7"/>
          <dgm:dir/>
        </dgm:presLayoutVars>
      </dgm:prSet>
      <dgm:spPr/>
      <dgm:t>
        <a:bodyPr/>
        <a:lstStyle/>
        <a:p>
          <a:endParaRPr lang="en-US"/>
        </a:p>
      </dgm:t>
    </dgm:pt>
    <dgm:pt modelId="{8D51B55B-D68A-495F-9CA0-FE0178094960}" type="pres">
      <dgm:prSet presAssocID="{C47B1437-044E-40C8-9DEF-DFC7594D95B6}" presName="Name1" presStyleCnt="0"/>
      <dgm:spPr/>
    </dgm:pt>
    <dgm:pt modelId="{B21272BB-F6E6-496D-900C-F2AA82A5C1D7}" type="pres">
      <dgm:prSet presAssocID="{C47B1437-044E-40C8-9DEF-DFC7594D95B6}" presName="cycle" presStyleCnt="0"/>
      <dgm:spPr/>
    </dgm:pt>
    <dgm:pt modelId="{7F0688AD-F4BC-41EA-B923-656301466D35}" type="pres">
      <dgm:prSet presAssocID="{C47B1437-044E-40C8-9DEF-DFC7594D95B6}" presName="srcNode" presStyleLbl="node1" presStyleIdx="0" presStyleCnt="3"/>
      <dgm:spPr/>
    </dgm:pt>
    <dgm:pt modelId="{60CCA745-7FDC-4F72-9F59-1CE18A884EA9}" type="pres">
      <dgm:prSet presAssocID="{C47B1437-044E-40C8-9DEF-DFC7594D95B6}" presName="conn" presStyleLbl="parChTrans1D2" presStyleIdx="0" presStyleCnt="1"/>
      <dgm:spPr/>
      <dgm:t>
        <a:bodyPr/>
        <a:lstStyle/>
        <a:p>
          <a:endParaRPr lang="en-US"/>
        </a:p>
      </dgm:t>
    </dgm:pt>
    <dgm:pt modelId="{5F1F75E1-3E70-4C49-8893-D41D39300007}" type="pres">
      <dgm:prSet presAssocID="{C47B1437-044E-40C8-9DEF-DFC7594D95B6}" presName="extraNode" presStyleLbl="node1" presStyleIdx="0" presStyleCnt="3"/>
      <dgm:spPr/>
    </dgm:pt>
    <dgm:pt modelId="{5A7C5C59-2FE3-4D75-951B-39A484F16FD7}" type="pres">
      <dgm:prSet presAssocID="{C47B1437-044E-40C8-9DEF-DFC7594D95B6}" presName="dstNode" presStyleLbl="node1" presStyleIdx="0" presStyleCnt="3"/>
      <dgm:spPr/>
    </dgm:pt>
    <dgm:pt modelId="{2CBB7D6D-200E-410B-9BDC-CB1424CC6AB4}" type="pres">
      <dgm:prSet presAssocID="{40F1D9E7-222B-4A3E-8183-A55920886AD4}" presName="text_1" presStyleLbl="node1" presStyleIdx="0" presStyleCnt="3">
        <dgm:presLayoutVars>
          <dgm:bulletEnabled val="1"/>
        </dgm:presLayoutVars>
      </dgm:prSet>
      <dgm:spPr/>
      <dgm:t>
        <a:bodyPr/>
        <a:lstStyle/>
        <a:p>
          <a:endParaRPr lang="en-US"/>
        </a:p>
      </dgm:t>
    </dgm:pt>
    <dgm:pt modelId="{E601925A-DA41-4FB6-91B5-A3E3FDFEB4E2}" type="pres">
      <dgm:prSet presAssocID="{40F1D9E7-222B-4A3E-8183-A55920886AD4}" presName="accent_1" presStyleCnt="0"/>
      <dgm:spPr/>
    </dgm:pt>
    <dgm:pt modelId="{903647D1-2521-4B58-BF35-DA47F49A1715}" type="pres">
      <dgm:prSet presAssocID="{40F1D9E7-222B-4A3E-8183-A55920886AD4}" presName="accentRepeatNode" presStyleLbl="solidFgAcc1" presStyleIdx="0" presStyleCnt="3"/>
      <dgm:spPr/>
    </dgm:pt>
    <dgm:pt modelId="{91B7BBF0-156E-40B5-8028-4EE4CB84E426}" type="pres">
      <dgm:prSet presAssocID="{B0A31246-D7CC-4DB1-B43B-999B8953F6DC}" presName="text_2" presStyleLbl="node1" presStyleIdx="1" presStyleCnt="3">
        <dgm:presLayoutVars>
          <dgm:bulletEnabled val="1"/>
        </dgm:presLayoutVars>
      </dgm:prSet>
      <dgm:spPr/>
      <dgm:t>
        <a:bodyPr/>
        <a:lstStyle/>
        <a:p>
          <a:endParaRPr lang="en-US"/>
        </a:p>
      </dgm:t>
    </dgm:pt>
    <dgm:pt modelId="{C5BD1EA8-278F-4EEF-861B-39417E64DCD8}" type="pres">
      <dgm:prSet presAssocID="{B0A31246-D7CC-4DB1-B43B-999B8953F6DC}" presName="accent_2" presStyleCnt="0"/>
      <dgm:spPr/>
    </dgm:pt>
    <dgm:pt modelId="{C036C17A-F072-4F38-A6BB-C77FDCDD6E23}" type="pres">
      <dgm:prSet presAssocID="{B0A31246-D7CC-4DB1-B43B-999B8953F6DC}" presName="accentRepeatNode" presStyleLbl="solidFgAcc1" presStyleIdx="1" presStyleCnt="3"/>
      <dgm:spPr/>
    </dgm:pt>
    <dgm:pt modelId="{F1BF8075-CC0C-4A6F-97AD-EFB5F02EEE21}" type="pres">
      <dgm:prSet presAssocID="{C57039C3-F52B-4837-ADEE-281DEA021FB7}" presName="text_3" presStyleLbl="node1" presStyleIdx="2" presStyleCnt="3">
        <dgm:presLayoutVars>
          <dgm:bulletEnabled val="1"/>
        </dgm:presLayoutVars>
      </dgm:prSet>
      <dgm:spPr/>
      <dgm:t>
        <a:bodyPr/>
        <a:lstStyle/>
        <a:p>
          <a:endParaRPr lang="en-US"/>
        </a:p>
      </dgm:t>
    </dgm:pt>
    <dgm:pt modelId="{B8880832-1CD6-4176-A54C-AB97A2150849}" type="pres">
      <dgm:prSet presAssocID="{C57039C3-F52B-4837-ADEE-281DEA021FB7}" presName="accent_3" presStyleCnt="0"/>
      <dgm:spPr/>
    </dgm:pt>
    <dgm:pt modelId="{1F0658F5-F674-41E5-858D-F903127D1CE3}" type="pres">
      <dgm:prSet presAssocID="{C57039C3-F52B-4837-ADEE-281DEA021FB7}" presName="accentRepeatNode" presStyleLbl="solidFgAcc1" presStyleIdx="2" presStyleCnt="3"/>
      <dgm:spPr/>
    </dgm:pt>
  </dgm:ptLst>
  <dgm:cxnLst>
    <dgm:cxn modelId="{AE364B0B-273E-4B09-BC5C-49CFF1C53F69}" srcId="{C47B1437-044E-40C8-9DEF-DFC7594D95B6}" destId="{C57039C3-F52B-4837-ADEE-281DEA021FB7}" srcOrd="2" destOrd="0" parTransId="{2C9E164E-91D0-49C6-8332-2F4522106BE1}" sibTransId="{D856A8EA-64EB-497A-8E9F-5E958B476F33}"/>
    <dgm:cxn modelId="{B25DE2EB-71D2-4F11-B744-95368CAED87A}" srcId="{C47B1437-044E-40C8-9DEF-DFC7594D95B6}" destId="{40F1D9E7-222B-4A3E-8183-A55920886AD4}" srcOrd="0" destOrd="0" parTransId="{17DF16E5-3D9B-42EB-B623-D92675910FFA}" sibTransId="{91E728E7-09F0-4EC1-AFAC-AE24092CCB4A}"/>
    <dgm:cxn modelId="{77C28A2C-9A28-4D71-8337-9A6B71EF0582}" type="presOf" srcId="{B0A31246-D7CC-4DB1-B43B-999B8953F6DC}" destId="{91B7BBF0-156E-40B5-8028-4EE4CB84E426}" srcOrd="0" destOrd="0" presId="urn:microsoft.com/office/officeart/2008/layout/VerticalCurvedList"/>
    <dgm:cxn modelId="{38577C21-3A2E-4F76-B9C8-721EFE4242C3}" type="presOf" srcId="{C47B1437-044E-40C8-9DEF-DFC7594D95B6}" destId="{EC3625F4-EC15-4310-9306-EF3DB440AC59}" srcOrd="0" destOrd="0" presId="urn:microsoft.com/office/officeart/2008/layout/VerticalCurvedList"/>
    <dgm:cxn modelId="{D6E846B8-2E32-4052-B2C6-3CE4E93FD23D}" type="presOf" srcId="{40F1D9E7-222B-4A3E-8183-A55920886AD4}" destId="{2CBB7D6D-200E-410B-9BDC-CB1424CC6AB4}" srcOrd="0" destOrd="0" presId="urn:microsoft.com/office/officeart/2008/layout/VerticalCurvedList"/>
    <dgm:cxn modelId="{A4FE057F-64A2-467C-B660-A82B85B70F4E}" srcId="{C47B1437-044E-40C8-9DEF-DFC7594D95B6}" destId="{B0A31246-D7CC-4DB1-B43B-999B8953F6DC}" srcOrd="1" destOrd="0" parTransId="{F4B911D9-4E64-415D-AE51-DBD05D21423E}" sibTransId="{D85EBD39-3B95-4B00-A032-F3808CB04DB8}"/>
    <dgm:cxn modelId="{DC201E34-614E-4582-B92C-DD94719296DA}" type="presOf" srcId="{91E728E7-09F0-4EC1-AFAC-AE24092CCB4A}" destId="{60CCA745-7FDC-4F72-9F59-1CE18A884EA9}" srcOrd="0" destOrd="0" presId="urn:microsoft.com/office/officeart/2008/layout/VerticalCurvedList"/>
    <dgm:cxn modelId="{8FBC6AFF-2FF5-4480-86A0-81CB175E07C4}" type="presOf" srcId="{C57039C3-F52B-4837-ADEE-281DEA021FB7}" destId="{F1BF8075-CC0C-4A6F-97AD-EFB5F02EEE21}" srcOrd="0" destOrd="0" presId="urn:microsoft.com/office/officeart/2008/layout/VerticalCurvedList"/>
    <dgm:cxn modelId="{D84E28D6-240D-487F-90BE-6ECB0F309F21}" type="presParOf" srcId="{EC3625F4-EC15-4310-9306-EF3DB440AC59}" destId="{8D51B55B-D68A-495F-9CA0-FE0178094960}" srcOrd="0" destOrd="0" presId="urn:microsoft.com/office/officeart/2008/layout/VerticalCurvedList"/>
    <dgm:cxn modelId="{3644FF47-AB4D-467F-A84E-CA70E157A977}" type="presParOf" srcId="{8D51B55B-D68A-495F-9CA0-FE0178094960}" destId="{B21272BB-F6E6-496D-900C-F2AA82A5C1D7}" srcOrd="0" destOrd="0" presId="urn:microsoft.com/office/officeart/2008/layout/VerticalCurvedList"/>
    <dgm:cxn modelId="{86665B13-5529-42AE-8DAD-E26677436786}" type="presParOf" srcId="{B21272BB-F6E6-496D-900C-F2AA82A5C1D7}" destId="{7F0688AD-F4BC-41EA-B923-656301466D35}" srcOrd="0" destOrd="0" presId="urn:microsoft.com/office/officeart/2008/layout/VerticalCurvedList"/>
    <dgm:cxn modelId="{F14B0558-1466-4918-A43A-CF412E2DC24B}" type="presParOf" srcId="{B21272BB-F6E6-496D-900C-F2AA82A5C1D7}" destId="{60CCA745-7FDC-4F72-9F59-1CE18A884EA9}" srcOrd="1" destOrd="0" presId="urn:microsoft.com/office/officeart/2008/layout/VerticalCurvedList"/>
    <dgm:cxn modelId="{A3F2532C-D18B-4510-9587-9381CA7485CE}" type="presParOf" srcId="{B21272BB-F6E6-496D-900C-F2AA82A5C1D7}" destId="{5F1F75E1-3E70-4C49-8893-D41D39300007}" srcOrd="2" destOrd="0" presId="urn:microsoft.com/office/officeart/2008/layout/VerticalCurvedList"/>
    <dgm:cxn modelId="{D9D0F454-5DCC-4F44-93D1-51E6FA47AE18}" type="presParOf" srcId="{B21272BB-F6E6-496D-900C-F2AA82A5C1D7}" destId="{5A7C5C59-2FE3-4D75-951B-39A484F16FD7}" srcOrd="3" destOrd="0" presId="urn:microsoft.com/office/officeart/2008/layout/VerticalCurvedList"/>
    <dgm:cxn modelId="{2A6007A7-C103-4D86-B0D2-4EDF90DDFE93}" type="presParOf" srcId="{8D51B55B-D68A-495F-9CA0-FE0178094960}" destId="{2CBB7D6D-200E-410B-9BDC-CB1424CC6AB4}" srcOrd="1" destOrd="0" presId="urn:microsoft.com/office/officeart/2008/layout/VerticalCurvedList"/>
    <dgm:cxn modelId="{7EDFDE7E-2082-45C1-9F7F-C60ED0A01227}" type="presParOf" srcId="{8D51B55B-D68A-495F-9CA0-FE0178094960}" destId="{E601925A-DA41-4FB6-91B5-A3E3FDFEB4E2}" srcOrd="2" destOrd="0" presId="urn:microsoft.com/office/officeart/2008/layout/VerticalCurvedList"/>
    <dgm:cxn modelId="{8CACE87A-2B2C-4941-A3A7-E19F0D792CD8}" type="presParOf" srcId="{E601925A-DA41-4FB6-91B5-A3E3FDFEB4E2}" destId="{903647D1-2521-4B58-BF35-DA47F49A1715}" srcOrd="0" destOrd="0" presId="urn:microsoft.com/office/officeart/2008/layout/VerticalCurvedList"/>
    <dgm:cxn modelId="{CFBBEC85-14CC-44E4-8A89-C7791D42BB44}" type="presParOf" srcId="{8D51B55B-D68A-495F-9CA0-FE0178094960}" destId="{91B7BBF0-156E-40B5-8028-4EE4CB84E426}" srcOrd="3" destOrd="0" presId="urn:microsoft.com/office/officeart/2008/layout/VerticalCurvedList"/>
    <dgm:cxn modelId="{DB4B562C-5661-4F12-9FF4-C02607B683D4}" type="presParOf" srcId="{8D51B55B-D68A-495F-9CA0-FE0178094960}" destId="{C5BD1EA8-278F-4EEF-861B-39417E64DCD8}" srcOrd="4" destOrd="0" presId="urn:microsoft.com/office/officeart/2008/layout/VerticalCurvedList"/>
    <dgm:cxn modelId="{9984EEDF-9A11-4121-A6B7-FC1C8B265346}" type="presParOf" srcId="{C5BD1EA8-278F-4EEF-861B-39417E64DCD8}" destId="{C036C17A-F072-4F38-A6BB-C77FDCDD6E23}" srcOrd="0" destOrd="0" presId="urn:microsoft.com/office/officeart/2008/layout/VerticalCurvedList"/>
    <dgm:cxn modelId="{71D542C1-6198-466F-A109-B426E2B9A3FB}" type="presParOf" srcId="{8D51B55B-D68A-495F-9CA0-FE0178094960}" destId="{F1BF8075-CC0C-4A6F-97AD-EFB5F02EEE21}" srcOrd="5" destOrd="0" presId="urn:microsoft.com/office/officeart/2008/layout/VerticalCurvedList"/>
    <dgm:cxn modelId="{3A6E9F2A-2B87-4938-950F-A1AE7F093F7D}" type="presParOf" srcId="{8D51B55B-D68A-495F-9CA0-FE0178094960}" destId="{B8880832-1CD6-4176-A54C-AB97A2150849}" srcOrd="6" destOrd="0" presId="urn:microsoft.com/office/officeart/2008/layout/VerticalCurvedList"/>
    <dgm:cxn modelId="{A1360C49-9696-4129-B770-20CD0FB3AA3A}" type="presParOf" srcId="{B8880832-1CD6-4176-A54C-AB97A2150849}" destId="{1F0658F5-F674-41E5-858D-F903127D1CE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9AC42-4427-4BA1-A19F-AF0A774B3E69}">
      <dsp:nvSpPr>
        <dsp:cNvPr id="0" name=""/>
        <dsp:cNvSpPr/>
      </dsp:nvSpPr>
      <dsp:spPr>
        <a:xfrm>
          <a:off x="0" y="25399"/>
          <a:ext cx="2571749" cy="154305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Android </a:t>
          </a:r>
          <a:r>
            <a:rPr lang="en-US" sz="2500" kern="1200" dirty="0" err="1" smtClean="0"/>
            <a:t>RunTime</a:t>
          </a:r>
          <a:endParaRPr lang="en-US" sz="2500" kern="1200" dirty="0"/>
        </a:p>
      </dsp:txBody>
      <dsp:txXfrm>
        <a:off x="0" y="25399"/>
        <a:ext cx="2571749" cy="1543050"/>
      </dsp:txXfrm>
    </dsp:sp>
    <dsp:sp modelId="{FF6517DB-8648-4AA9-9C50-4BA220BF45BD}">
      <dsp:nvSpPr>
        <dsp:cNvPr id="0" name=""/>
        <dsp:cNvSpPr/>
      </dsp:nvSpPr>
      <dsp:spPr>
        <a:xfrm>
          <a:off x="2828925" y="25399"/>
          <a:ext cx="2571749" cy="1543050"/>
        </a:xfrm>
        <a:prstGeom prst="rect">
          <a:avLst/>
        </a:prstGeom>
        <a:gradFill rotWithShape="0">
          <a:gsLst>
            <a:gs pos="0">
              <a:schemeClr val="accent3">
                <a:hueOff val="-2366527"/>
                <a:satOff val="0"/>
                <a:lumOff val="6226"/>
                <a:alphaOff val="0"/>
                <a:tint val="50000"/>
                <a:satMod val="300000"/>
              </a:schemeClr>
            </a:gs>
            <a:gs pos="35000">
              <a:schemeClr val="accent3">
                <a:hueOff val="-2366527"/>
                <a:satOff val="0"/>
                <a:lumOff val="6226"/>
                <a:alphaOff val="0"/>
                <a:tint val="37000"/>
                <a:satMod val="300000"/>
              </a:schemeClr>
            </a:gs>
            <a:gs pos="100000">
              <a:schemeClr val="accent3">
                <a:hueOff val="-2366527"/>
                <a:satOff val="0"/>
                <a:lumOff val="62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Predecessor was Dalvik</a:t>
          </a:r>
          <a:endParaRPr lang="en-US" sz="2500" kern="1200" dirty="0"/>
        </a:p>
      </dsp:txBody>
      <dsp:txXfrm>
        <a:off x="2828925" y="25399"/>
        <a:ext cx="2571749" cy="1543050"/>
      </dsp:txXfrm>
    </dsp:sp>
    <dsp:sp modelId="{73075613-BB39-4ABB-9582-26EFBFC76895}">
      <dsp:nvSpPr>
        <dsp:cNvPr id="0" name=""/>
        <dsp:cNvSpPr/>
      </dsp:nvSpPr>
      <dsp:spPr>
        <a:xfrm>
          <a:off x="5657849" y="25399"/>
          <a:ext cx="2571749" cy="1543050"/>
        </a:xfrm>
        <a:prstGeom prst="rect">
          <a:avLst/>
        </a:prstGeom>
        <a:gradFill rotWithShape="0">
          <a:gsLst>
            <a:gs pos="0">
              <a:schemeClr val="accent3">
                <a:hueOff val="-4733055"/>
                <a:satOff val="0"/>
                <a:lumOff val="12451"/>
                <a:alphaOff val="0"/>
                <a:tint val="50000"/>
                <a:satMod val="300000"/>
              </a:schemeClr>
            </a:gs>
            <a:gs pos="35000">
              <a:schemeClr val="accent3">
                <a:hueOff val="-4733055"/>
                <a:satOff val="0"/>
                <a:lumOff val="12451"/>
                <a:alphaOff val="0"/>
                <a:tint val="37000"/>
                <a:satMod val="300000"/>
              </a:schemeClr>
            </a:gs>
            <a:gs pos="100000">
              <a:schemeClr val="accent3">
                <a:hueOff val="-4733055"/>
                <a:satOff val="0"/>
                <a:lumOff val="12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Executes </a:t>
          </a:r>
          <a:r>
            <a:rPr lang="en-US" sz="2500" kern="1200" dirty="0" err="1" smtClean="0"/>
            <a:t>apks</a:t>
          </a:r>
          <a:r>
            <a:rPr lang="en-US" sz="2500" kern="1200" dirty="0" smtClean="0"/>
            <a:t> (which contain </a:t>
          </a:r>
          <a:r>
            <a:rPr lang="en-US" sz="2500" kern="1200" dirty="0" err="1" smtClean="0"/>
            <a:t>dex</a:t>
          </a:r>
          <a:r>
            <a:rPr lang="en-US" sz="2500" kern="1200" dirty="0" smtClean="0"/>
            <a:t> </a:t>
          </a:r>
          <a:r>
            <a:rPr lang="en-US" sz="2500" kern="1200" dirty="0" err="1" smtClean="0"/>
            <a:t>bytecode</a:t>
          </a:r>
          <a:r>
            <a:rPr lang="en-US" sz="2500" kern="1200" dirty="0" smtClean="0"/>
            <a:t>)</a:t>
          </a:r>
          <a:endParaRPr lang="en-US" sz="2500" kern="1200" dirty="0"/>
        </a:p>
      </dsp:txBody>
      <dsp:txXfrm>
        <a:off x="5657849" y="25399"/>
        <a:ext cx="2571749" cy="1543050"/>
      </dsp:txXfrm>
    </dsp:sp>
    <dsp:sp modelId="{EF5178C5-CD39-4AAC-9B67-132B6D801DB7}">
      <dsp:nvSpPr>
        <dsp:cNvPr id="0" name=""/>
        <dsp:cNvSpPr/>
      </dsp:nvSpPr>
      <dsp:spPr>
        <a:xfrm>
          <a:off x="1414462" y="1825625"/>
          <a:ext cx="2571749" cy="1543050"/>
        </a:xfrm>
        <a:prstGeom prst="rect">
          <a:avLst/>
        </a:prstGeom>
        <a:gradFill rotWithShape="0">
          <a:gsLst>
            <a:gs pos="0">
              <a:schemeClr val="accent3">
                <a:hueOff val="-7099582"/>
                <a:satOff val="0"/>
                <a:lumOff val="18677"/>
                <a:alphaOff val="0"/>
                <a:tint val="50000"/>
                <a:satMod val="300000"/>
              </a:schemeClr>
            </a:gs>
            <a:gs pos="35000">
              <a:schemeClr val="accent3">
                <a:hueOff val="-7099582"/>
                <a:satOff val="0"/>
                <a:lumOff val="18677"/>
                <a:alphaOff val="0"/>
                <a:tint val="37000"/>
                <a:satMod val="300000"/>
              </a:schemeClr>
            </a:gs>
            <a:gs pos="100000">
              <a:schemeClr val="accent3">
                <a:hueOff val="-7099582"/>
                <a:satOff val="0"/>
                <a:lumOff val="186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Translates </a:t>
          </a:r>
          <a:r>
            <a:rPr lang="en-US" sz="2500" kern="1200" dirty="0" err="1" smtClean="0"/>
            <a:t>dex</a:t>
          </a:r>
          <a:r>
            <a:rPr lang="en-US" sz="2500" kern="1200" dirty="0" smtClean="0"/>
            <a:t> to native instructions (x86, arm)</a:t>
          </a:r>
          <a:endParaRPr lang="en-US" sz="2500" kern="1200" dirty="0"/>
        </a:p>
      </dsp:txBody>
      <dsp:txXfrm>
        <a:off x="1414462" y="1825625"/>
        <a:ext cx="2571749" cy="1543050"/>
      </dsp:txXfrm>
    </dsp:sp>
    <dsp:sp modelId="{DFB87CE9-C444-44E5-A4E8-F190DC3884AC}">
      <dsp:nvSpPr>
        <dsp:cNvPr id="0" name=""/>
        <dsp:cNvSpPr/>
      </dsp:nvSpPr>
      <dsp:spPr>
        <a:xfrm>
          <a:off x="4243387" y="1825625"/>
          <a:ext cx="2571749" cy="1543050"/>
        </a:xfrm>
        <a:prstGeom prst="rect">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Manages memory via Garbage Collection</a:t>
          </a:r>
          <a:endParaRPr lang="en-US" sz="2500" kern="1200" dirty="0"/>
        </a:p>
      </dsp:txBody>
      <dsp:txXfrm>
        <a:off x="4243387" y="1825625"/>
        <a:ext cx="2571749" cy="15430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41B5A-C9BD-49B6-B293-C95BC5D44821}">
      <dsp:nvSpPr>
        <dsp:cNvPr id="0" name=""/>
        <dsp:cNvSpPr/>
      </dsp:nvSpPr>
      <dsp:spPr>
        <a:xfrm>
          <a:off x="865081" y="18285"/>
          <a:ext cx="503182" cy="50318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E67F1-AFBA-4F79-80FE-37092AF6E263}">
      <dsp:nvSpPr>
        <dsp:cNvPr id="0" name=""/>
        <dsp:cNvSpPr/>
      </dsp:nvSpPr>
      <dsp:spPr>
        <a:xfrm>
          <a:off x="915399" y="68603"/>
          <a:ext cx="402545" cy="402545"/>
        </a:xfrm>
        <a:prstGeom prst="chord">
          <a:avLst>
            <a:gd name="adj1" fmla="val 1168272"/>
            <a:gd name="adj2" fmla="val 9631728"/>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8EA44-6343-4CB3-AB71-576038AF2897}">
      <dsp:nvSpPr>
        <dsp:cNvPr id="0" name=""/>
        <dsp:cNvSpPr/>
      </dsp:nvSpPr>
      <dsp:spPr>
        <a:xfrm>
          <a:off x="1473093" y="1214798"/>
          <a:ext cx="1488580" cy="730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en-US" sz="1200" b="1" kern="1200" dirty="0" smtClean="0"/>
            <a:t>final</a:t>
          </a:r>
          <a:r>
            <a:rPr lang="en-US" sz="1200" kern="1200" dirty="0" smtClean="0"/>
            <a:t> </a:t>
          </a:r>
          <a:r>
            <a:rPr lang="en-US" sz="1200" kern="1200" dirty="0" err="1" smtClean="0"/>
            <a:t>int</a:t>
          </a:r>
          <a:r>
            <a:rPr lang="en-US" sz="1200" kern="1200" dirty="0" smtClean="0"/>
            <a:t> field = 42;</a:t>
          </a:r>
          <a:endParaRPr lang="en-US" sz="1200" kern="1200" dirty="0"/>
        </a:p>
      </dsp:txBody>
      <dsp:txXfrm>
        <a:off x="1473093" y="1214798"/>
        <a:ext cx="1488580" cy="730896"/>
      </dsp:txXfrm>
    </dsp:sp>
    <dsp:sp modelId="{4CA4B7C5-40DF-4208-BBD2-B34907080EC2}">
      <dsp:nvSpPr>
        <dsp:cNvPr id="0" name=""/>
        <dsp:cNvSpPr/>
      </dsp:nvSpPr>
      <dsp:spPr>
        <a:xfrm>
          <a:off x="1473093" y="18285"/>
          <a:ext cx="1488580" cy="50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kern="1200" dirty="0" smtClean="0"/>
            <a:t>Fields</a:t>
          </a:r>
          <a:endParaRPr lang="en-US" sz="2600" kern="1200" dirty="0"/>
        </a:p>
      </dsp:txBody>
      <dsp:txXfrm>
        <a:off x="1473093" y="18285"/>
        <a:ext cx="1488580" cy="503182"/>
      </dsp:txXfrm>
    </dsp:sp>
    <dsp:sp modelId="{E717E8AD-7365-45E1-A0C1-24538E1CB780}">
      <dsp:nvSpPr>
        <dsp:cNvPr id="0" name=""/>
        <dsp:cNvSpPr/>
      </dsp:nvSpPr>
      <dsp:spPr>
        <a:xfrm>
          <a:off x="3066503" y="10338"/>
          <a:ext cx="503182" cy="50318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2573A0-097A-4C1D-BE14-D15B0024DB95}">
      <dsp:nvSpPr>
        <dsp:cNvPr id="0" name=""/>
        <dsp:cNvSpPr/>
      </dsp:nvSpPr>
      <dsp:spPr>
        <a:xfrm>
          <a:off x="3116821" y="60657"/>
          <a:ext cx="402545" cy="402545"/>
        </a:xfrm>
        <a:prstGeom prst="chord">
          <a:avLst>
            <a:gd name="adj1" fmla="val 20431728"/>
            <a:gd name="adj2" fmla="val 11968272"/>
          </a:avLst>
        </a:prstGeom>
        <a:solidFill>
          <a:schemeClr val="accent3">
            <a:hueOff val="-4733055"/>
            <a:satOff val="0"/>
            <a:lumOff val="12451"/>
            <a:alphaOff val="0"/>
          </a:schemeClr>
        </a:solidFill>
        <a:ln w="25400" cap="flat" cmpd="sng" algn="ctr">
          <a:solidFill>
            <a:schemeClr val="accent3">
              <a:hueOff val="-4733055"/>
              <a:satOff val="0"/>
              <a:lumOff val="12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8CBB20-E581-47A0-9771-B594ADFF3E8F}">
      <dsp:nvSpPr>
        <dsp:cNvPr id="0" name=""/>
        <dsp:cNvSpPr/>
      </dsp:nvSpPr>
      <dsp:spPr>
        <a:xfrm>
          <a:off x="3674515" y="1190960"/>
          <a:ext cx="1488580" cy="762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en-US" sz="1200" b="1" kern="1200" dirty="0" smtClean="0"/>
            <a:t>final</a:t>
          </a:r>
          <a:r>
            <a:rPr lang="en-US" sz="1200" kern="1200" dirty="0" smtClean="0"/>
            <a:t> void </a:t>
          </a:r>
          <a:r>
            <a:rPr lang="en-US" sz="1200" kern="1200" dirty="0" err="1" smtClean="0"/>
            <a:t>GetField</a:t>
          </a:r>
          <a:r>
            <a:rPr lang="en-US" sz="1200" kern="1200" dirty="0" smtClean="0"/>
            <a:t>();</a:t>
          </a:r>
          <a:endParaRPr lang="en-US" sz="1200" kern="1200" dirty="0"/>
        </a:p>
      </dsp:txBody>
      <dsp:txXfrm>
        <a:off x="3674515" y="1190960"/>
        <a:ext cx="1488580" cy="762681"/>
      </dsp:txXfrm>
    </dsp:sp>
    <dsp:sp modelId="{A39682EC-721C-47CC-BAAE-EC48E98FDAFB}">
      <dsp:nvSpPr>
        <dsp:cNvPr id="0" name=""/>
        <dsp:cNvSpPr/>
      </dsp:nvSpPr>
      <dsp:spPr>
        <a:xfrm>
          <a:off x="3674515" y="10338"/>
          <a:ext cx="1488580" cy="50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kern="1200" dirty="0" smtClean="0"/>
            <a:t>Methods</a:t>
          </a:r>
          <a:endParaRPr lang="en-US" sz="2600" kern="1200" dirty="0"/>
        </a:p>
      </dsp:txBody>
      <dsp:txXfrm>
        <a:off x="3674515" y="10338"/>
        <a:ext cx="1488580" cy="503182"/>
      </dsp:txXfrm>
    </dsp:sp>
    <dsp:sp modelId="{EA68F7D8-2F1B-4F38-98E5-5A304EA0CD48}">
      <dsp:nvSpPr>
        <dsp:cNvPr id="0" name=""/>
        <dsp:cNvSpPr/>
      </dsp:nvSpPr>
      <dsp:spPr>
        <a:xfrm>
          <a:off x="5267926" y="0"/>
          <a:ext cx="503182" cy="50318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C874A-33B2-468F-B832-F1D95627A991}">
      <dsp:nvSpPr>
        <dsp:cNvPr id="0" name=""/>
        <dsp:cNvSpPr/>
      </dsp:nvSpPr>
      <dsp:spPr>
        <a:xfrm>
          <a:off x="5318244" y="50318"/>
          <a:ext cx="402545" cy="402545"/>
        </a:xfrm>
        <a:prstGeom prst="chord">
          <a:avLst>
            <a:gd name="adj1" fmla="val 16200000"/>
            <a:gd name="adj2" fmla="val 16200000"/>
          </a:avLst>
        </a:prstGeom>
        <a:solidFill>
          <a:schemeClr val="accent3">
            <a:hueOff val="-9466110"/>
            <a:satOff val="0"/>
            <a:lumOff val="24902"/>
            <a:alphaOff val="0"/>
          </a:schemeClr>
        </a:solidFill>
        <a:ln w="25400" cap="flat" cmpd="sng" algn="ctr">
          <a:solidFill>
            <a:schemeClr val="accent3">
              <a:hueOff val="-9466110"/>
              <a:satOff val="0"/>
              <a:lumOff val="24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8E0704-0CAA-44AB-AEEE-6A1BAE2C7D50}">
      <dsp:nvSpPr>
        <dsp:cNvPr id="0" name=""/>
        <dsp:cNvSpPr/>
      </dsp:nvSpPr>
      <dsp:spPr>
        <a:xfrm>
          <a:off x="5875937" y="1159943"/>
          <a:ext cx="1488580" cy="804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en-US" sz="1200" b="1" kern="1200" dirty="0" smtClean="0"/>
            <a:t>final</a:t>
          </a:r>
          <a:r>
            <a:rPr lang="en-US" sz="1200" kern="1200" dirty="0" smtClean="0"/>
            <a:t> class </a:t>
          </a:r>
          <a:r>
            <a:rPr lang="en-US" sz="1200" kern="1200" dirty="0" err="1" smtClean="0"/>
            <a:t>FieldHolder</a:t>
          </a:r>
          <a:endParaRPr lang="en-US" sz="1200" kern="1200" dirty="0"/>
        </a:p>
      </dsp:txBody>
      <dsp:txXfrm>
        <a:off x="5875937" y="1159943"/>
        <a:ext cx="1488580" cy="804037"/>
      </dsp:txXfrm>
    </dsp:sp>
    <dsp:sp modelId="{702E01D9-9530-4229-AD7F-250AD34D9233}">
      <dsp:nvSpPr>
        <dsp:cNvPr id="0" name=""/>
        <dsp:cNvSpPr/>
      </dsp:nvSpPr>
      <dsp:spPr>
        <a:xfrm>
          <a:off x="5875937" y="0"/>
          <a:ext cx="1488580" cy="50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kern="1200" dirty="0" smtClean="0"/>
            <a:t>Classes</a:t>
          </a:r>
          <a:endParaRPr lang="en-US" sz="2600" kern="1200" dirty="0"/>
        </a:p>
      </dsp:txBody>
      <dsp:txXfrm>
        <a:off x="5875937" y="0"/>
        <a:ext cx="1488580" cy="5031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F9390-0131-4F1B-B91D-0DC77D8D95BC}">
      <dsp:nvSpPr>
        <dsp:cNvPr id="0" name=""/>
        <dsp:cNvSpPr/>
      </dsp:nvSpPr>
      <dsp:spPr>
        <a:xfrm>
          <a:off x="1890638" y="2720"/>
          <a:ext cx="1235645" cy="1235645"/>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Precise Type</a:t>
          </a:r>
          <a:endParaRPr lang="en-US" sz="2200" kern="1200" dirty="0"/>
        </a:p>
      </dsp:txBody>
      <dsp:txXfrm>
        <a:off x="2071594" y="183676"/>
        <a:ext cx="873733" cy="873733"/>
      </dsp:txXfrm>
    </dsp:sp>
    <dsp:sp modelId="{01D26D86-4563-49CD-8AFB-8D6B9D445F7C}">
      <dsp:nvSpPr>
        <dsp:cNvPr id="0" name=""/>
        <dsp:cNvSpPr/>
      </dsp:nvSpPr>
      <dsp:spPr>
        <a:xfrm>
          <a:off x="2150123" y="1338700"/>
          <a:ext cx="716674" cy="716674"/>
        </a:xfrm>
        <a:prstGeom prst="mathPlus">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245118" y="1612756"/>
        <a:ext cx="526684" cy="168562"/>
      </dsp:txXfrm>
    </dsp:sp>
    <dsp:sp modelId="{53E3117B-0EF8-4D8D-B27D-95D9D0623737}">
      <dsp:nvSpPr>
        <dsp:cNvPr id="0" name=""/>
        <dsp:cNvSpPr/>
      </dsp:nvSpPr>
      <dsp:spPr>
        <a:xfrm>
          <a:off x="1890638" y="2155709"/>
          <a:ext cx="1235645" cy="1235645"/>
        </a:xfrm>
        <a:prstGeom prst="ellipse">
          <a:avLst/>
        </a:prstGeom>
        <a:gradFill rotWithShape="0">
          <a:gsLst>
            <a:gs pos="0">
              <a:schemeClr val="accent5">
                <a:hueOff val="-1013987"/>
                <a:satOff val="18997"/>
                <a:lumOff val="881"/>
                <a:alphaOff val="0"/>
                <a:tint val="50000"/>
                <a:satMod val="300000"/>
              </a:schemeClr>
            </a:gs>
            <a:gs pos="35000">
              <a:schemeClr val="accent5">
                <a:hueOff val="-1013987"/>
                <a:satOff val="18997"/>
                <a:lumOff val="881"/>
                <a:alphaOff val="0"/>
                <a:tint val="37000"/>
                <a:satMod val="300000"/>
              </a:schemeClr>
            </a:gs>
            <a:gs pos="100000">
              <a:schemeClr val="accent5">
                <a:hueOff val="-1013987"/>
                <a:satOff val="18997"/>
                <a:lumOff val="88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err="1" smtClean="0"/>
            <a:t>Inliner</a:t>
          </a:r>
          <a:endParaRPr lang="en-US" sz="2200" kern="1200" dirty="0"/>
        </a:p>
      </dsp:txBody>
      <dsp:txXfrm>
        <a:off x="2071594" y="2336665"/>
        <a:ext cx="873733" cy="873733"/>
      </dsp:txXfrm>
    </dsp:sp>
    <dsp:sp modelId="{BA3DCBC9-E531-4DB1-AAC2-3A1234671674}">
      <dsp:nvSpPr>
        <dsp:cNvPr id="0" name=""/>
        <dsp:cNvSpPr/>
      </dsp:nvSpPr>
      <dsp:spPr>
        <a:xfrm>
          <a:off x="3311630" y="1467207"/>
          <a:ext cx="392935" cy="459660"/>
        </a:xfrm>
        <a:prstGeom prst="rightArrow">
          <a:avLst>
            <a:gd name="adj1" fmla="val 60000"/>
            <a:gd name="adj2" fmla="val 50000"/>
          </a:avLst>
        </a:prstGeom>
        <a:gradFill rotWithShape="0">
          <a:gsLst>
            <a:gs pos="0">
              <a:schemeClr val="accent5">
                <a:hueOff val="-2027974"/>
                <a:satOff val="37995"/>
                <a:lumOff val="1763"/>
                <a:alphaOff val="0"/>
                <a:tint val="50000"/>
                <a:satMod val="300000"/>
              </a:schemeClr>
            </a:gs>
            <a:gs pos="35000">
              <a:schemeClr val="accent5">
                <a:hueOff val="-2027974"/>
                <a:satOff val="37995"/>
                <a:lumOff val="1763"/>
                <a:alphaOff val="0"/>
                <a:tint val="37000"/>
                <a:satMod val="300000"/>
              </a:schemeClr>
            </a:gs>
            <a:gs pos="100000">
              <a:schemeClr val="accent5">
                <a:hueOff val="-2027974"/>
                <a:satOff val="37995"/>
                <a:lumOff val="176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311630" y="1559139"/>
        <a:ext cx="275055" cy="275796"/>
      </dsp:txXfrm>
    </dsp:sp>
    <dsp:sp modelId="{3C515619-EB05-4B58-BC2F-D748C087F080}">
      <dsp:nvSpPr>
        <dsp:cNvPr id="0" name=""/>
        <dsp:cNvSpPr/>
      </dsp:nvSpPr>
      <dsp:spPr>
        <a:xfrm>
          <a:off x="3867670" y="461391"/>
          <a:ext cx="2471291" cy="2471291"/>
        </a:xfrm>
        <a:prstGeom prst="ellipse">
          <a:avLst/>
        </a:prstGeom>
        <a:gradFill rotWithShape="0">
          <a:gsLst>
            <a:gs pos="0">
              <a:schemeClr val="accent5">
                <a:hueOff val="-2027974"/>
                <a:satOff val="37995"/>
                <a:lumOff val="1763"/>
                <a:alphaOff val="0"/>
                <a:tint val="50000"/>
                <a:satMod val="300000"/>
              </a:schemeClr>
            </a:gs>
            <a:gs pos="35000">
              <a:schemeClr val="accent5">
                <a:hueOff val="-2027974"/>
                <a:satOff val="37995"/>
                <a:lumOff val="1763"/>
                <a:alphaOff val="0"/>
                <a:tint val="37000"/>
                <a:satMod val="300000"/>
              </a:schemeClr>
            </a:gs>
            <a:gs pos="100000">
              <a:schemeClr val="accent5">
                <a:hueOff val="-2027974"/>
                <a:satOff val="37995"/>
                <a:lumOff val="17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method call</a:t>
          </a:r>
          <a:endParaRPr lang="en-US" sz="2800" kern="1200" dirty="0"/>
        </a:p>
      </dsp:txBody>
      <dsp:txXfrm>
        <a:off x="4229582" y="823303"/>
        <a:ext cx="1747467" cy="174746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2BBF3-53CB-40C7-B4E3-C66E8B9E4ECE}">
      <dsp:nvSpPr>
        <dsp:cNvPr id="0" name=""/>
        <dsp:cNvSpPr/>
      </dsp:nvSpPr>
      <dsp:spPr>
        <a:xfrm>
          <a:off x="7233" y="866065"/>
          <a:ext cx="2161877" cy="166194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err="1" smtClean="0"/>
            <a:t>Inliner</a:t>
          </a:r>
          <a:r>
            <a:rPr lang="en-US" sz="1800" kern="1200" dirty="0" smtClean="0"/>
            <a:t> Pass</a:t>
          </a:r>
          <a:endParaRPr lang="en-US" sz="1800" kern="1200" dirty="0"/>
        </a:p>
        <a:p>
          <a:pPr marL="114300" lvl="1" indent="-114300" algn="l" defTabSz="622300">
            <a:lnSpc>
              <a:spcPct val="90000"/>
            </a:lnSpc>
            <a:spcBef>
              <a:spcPct val="0"/>
            </a:spcBef>
            <a:spcAft>
              <a:spcPct val="15000"/>
            </a:spcAft>
            <a:buChar char="••"/>
          </a:pPr>
          <a:r>
            <a:rPr lang="en-US" sz="1400" kern="1200" dirty="0" smtClean="0"/>
            <a:t>Find all of the method calls.</a:t>
          </a:r>
          <a:endParaRPr lang="en-US" sz="1400" kern="1200" dirty="0"/>
        </a:p>
      </dsp:txBody>
      <dsp:txXfrm>
        <a:off x="55910" y="914742"/>
        <a:ext cx="2064523" cy="1564589"/>
      </dsp:txXfrm>
    </dsp:sp>
    <dsp:sp modelId="{48868DD5-955A-426B-850F-58521FF87C35}">
      <dsp:nvSpPr>
        <dsp:cNvPr id="0" name=""/>
        <dsp:cNvSpPr/>
      </dsp:nvSpPr>
      <dsp:spPr>
        <a:xfrm>
          <a:off x="2385298" y="1428964"/>
          <a:ext cx="458317" cy="536145"/>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385298" y="1536193"/>
        <a:ext cx="320822" cy="321687"/>
      </dsp:txXfrm>
    </dsp:sp>
    <dsp:sp modelId="{80042C39-5BC2-42DC-81C4-1DD8989D1A3D}">
      <dsp:nvSpPr>
        <dsp:cNvPr id="0" name=""/>
        <dsp:cNvSpPr/>
      </dsp:nvSpPr>
      <dsp:spPr>
        <a:xfrm>
          <a:off x="3033861" y="866065"/>
          <a:ext cx="2161877" cy="1661943"/>
        </a:xfrm>
        <a:prstGeom prst="roundRect">
          <a:avLst>
            <a:gd name="adj" fmla="val 10000"/>
          </a:avLst>
        </a:prstGeom>
        <a:gradFill rotWithShape="0">
          <a:gsLst>
            <a:gs pos="0">
              <a:schemeClr val="accent3">
                <a:hueOff val="-4733055"/>
                <a:satOff val="0"/>
                <a:lumOff val="12451"/>
                <a:alphaOff val="0"/>
                <a:tint val="50000"/>
                <a:satMod val="300000"/>
              </a:schemeClr>
            </a:gs>
            <a:gs pos="35000">
              <a:schemeClr val="accent3">
                <a:hueOff val="-4733055"/>
                <a:satOff val="0"/>
                <a:lumOff val="12451"/>
                <a:alphaOff val="0"/>
                <a:tint val="37000"/>
                <a:satMod val="300000"/>
              </a:schemeClr>
            </a:gs>
            <a:gs pos="100000">
              <a:schemeClr val="accent3">
                <a:hueOff val="-4733055"/>
                <a:satOff val="0"/>
                <a:lumOff val="12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Is call target known?</a:t>
          </a:r>
          <a:endParaRPr lang="en-US" sz="1800" kern="1200" dirty="0"/>
        </a:p>
        <a:p>
          <a:pPr marL="114300" lvl="1" indent="-114300" algn="l" defTabSz="622300">
            <a:lnSpc>
              <a:spcPct val="90000"/>
            </a:lnSpc>
            <a:spcBef>
              <a:spcPct val="0"/>
            </a:spcBef>
            <a:spcAft>
              <a:spcPct val="15000"/>
            </a:spcAft>
            <a:buChar char="••"/>
          </a:pPr>
          <a:r>
            <a:rPr lang="en-US" sz="1400" kern="1200" dirty="0" smtClean="0"/>
            <a:t>Yes if method is private.</a:t>
          </a:r>
          <a:endParaRPr lang="en-US" sz="1400" kern="1200" dirty="0"/>
        </a:p>
        <a:p>
          <a:pPr marL="114300" lvl="1" indent="-114300" algn="l" defTabSz="622300">
            <a:lnSpc>
              <a:spcPct val="90000"/>
            </a:lnSpc>
            <a:spcBef>
              <a:spcPct val="0"/>
            </a:spcBef>
            <a:spcAft>
              <a:spcPct val="15000"/>
            </a:spcAft>
            <a:buChar char="••"/>
          </a:pPr>
          <a:r>
            <a:rPr lang="en-US" sz="1400" kern="1200" dirty="0" smtClean="0"/>
            <a:t>Yes if method cannot be overridden:</a:t>
          </a:r>
          <a:endParaRPr lang="en-US" sz="1400" kern="1200" dirty="0"/>
        </a:p>
        <a:p>
          <a:pPr marL="228600" lvl="2" indent="-114300" algn="l" defTabSz="622300">
            <a:lnSpc>
              <a:spcPct val="90000"/>
            </a:lnSpc>
            <a:spcBef>
              <a:spcPct val="0"/>
            </a:spcBef>
            <a:spcAft>
              <a:spcPct val="15000"/>
            </a:spcAft>
            <a:buChar char="••"/>
          </a:pPr>
          <a:r>
            <a:rPr lang="en-US" sz="1400" kern="1200" dirty="0" smtClean="0"/>
            <a:t>Class is final</a:t>
          </a:r>
          <a:endParaRPr lang="en-US" sz="1400" kern="1200" dirty="0"/>
        </a:p>
        <a:p>
          <a:pPr marL="228600" lvl="2" indent="-114300" algn="l" defTabSz="622300">
            <a:lnSpc>
              <a:spcPct val="90000"/>
            </a:lnSpc>
            <a:spcBef>
              <a:spcPct val="0"/>
            </a:spcBef>
            <a:spcAft>
              <a:spcPct val="15000"/>
            </a:spcAft>
            <a:buChar char="••"/>
          </a:pPr>
          <a:r>
            <a:rPr lang="en-US" sz="1400" kern="1200" dirty="0" smtClean="0"/>
            <a:t>Method is final</a:t>
          </a:r>
          <a:endParaRPr lang="en-US" sz="1400" kern="1200" dirty="0"/>
        </a:p>
      </dsp:txBody>
      <dsp:txXfrm>
        <a:off x="3082538" y="914742"/>
        <a:ext cx="2064523" cy="1564589"/>
      </dsp:txXfrm>
    </dsp:sp>
    <dsp:sp modelId="{6EA1A205-1296-491E-98F3-4D6D90745F40}">
      <dsp:nvSpPr>
        <dsp:cNvPr id="0" name=""/>
        <dsp:cNvSpPr/>
      </dsp:nvSpPr>
      <dsp:spPr>
        <a:xfrm>
          <a:off x="5411926" y="1428964"/>
          <a:ext cx="458317" cy="536145"/>
        </a:xfrm>
        <a:prstGeom prst="rightArrow">
          <a:avLst>
            <a:gd name="adj1" fmla="val 60000"/>
            <a:gd name="adj2" fmla="val 50000"/>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411926" y="1536193"/>
        <a:ext cx="320822" cy="321687"/>
      </dsp:txXfrm>
    </dsp:sp>
    <dsp:sp modelId="{C3D288C9-6B63-4343-A551-4E6D0E71173E}">
      <dsp:nvSpPr>
        <dsp:cNvPr id="0" name=""/>
        <dsp:cNvSpPr/>
      </dsp:nvSpPr>
      <dsp:spPr>
        <a:xfrm>
          <a:off x="6060489" y="866065"/>
          <a:ext cx="2161877" cy="1661943"/>
        </a:xfrm>
        <a:prstGeom prst="roundRect">
          <a:avLst>
            <a:gd name="adj" fmla="val 10000"/>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err="1" smtClean="0"/>
            <a:t>Inliner</a:t>
          </a:r>
          <a:r>
            <a:rPr lang="en-US" sz="1800" kern="1200" dirty="0" smtClean="0"/>
            <a:t> Pass</a:t>
          </a:r>
          <a:endParaRPr lang="en-US" sz="1800" kern="1200" dirty="0"/>
        </a:p>
        <a:p>
          <a:pPr marL="114300" lvl="1" indent="-114300" algn="l" defTabSz="622300">
            <a:lnSpc>
              <a:spcPct val="90000"/>
            </a:lnSpc>
            <a:spcBef>
              <a:spcPct val="0"/>
            </a:spcBef>
            <a:spcAft>
              <a:spcPct val="15000"/>
            </a:spcAft>
            <a:buChar char="••"/>
          </a:pPr>
          <a:r>
            <a:rPr lang="en-US" sz="1400" kern="1200" dirty="0" smtClean="0"/>
            <a:t>Integrate </a:t>
          </a:r>
          <a:r>
            <a:rPr lang="en-US" sz="1400" kern="1200" dirty="0" err="1" smtClean="0"/>
            <a:t>callee</a:t>
          </a:r>
          <a:r>
            <a:rPr lang="en-US" sz="1400" kern="1200" dirty="0" smtClean="0"/>
            <a:t> code into caller.</a:t>
          </a:r>
          <a:endParaRPr lang="en-US" sz="1400" kern="1200" dirty="0"/>
        </a:p>
      </dsp:txBody>
      <dsp:txXfrm>
        <a:off x="6109166" y="914742"/>
        <a:ext cx="2064523" cy="15645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FBEC2-203F-4CA5-8BAB-12F2D05928A3}">
      <dsp:nvSpPr>
        <dsp:cNvPr id="0" name=""/>
        <dsp:cNvSpPr/>
      </dsp:nvSpPr>
      <dsp:spPr>
        <a:xfrm>
          <a:off x="1383" y="779846"/>
          <a:ext cx="1834381" cy="1834381"/>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Result is not used</a:t>
          </a:r>
          <a:endParaRPr lang="en-US" sz="1700" kern="1200" dirty="0"/>
        </a:p>
      </dsp:txBody>
      <dsp:txXfrm>
        <a:off x="270022" y="1048485"/>
        <a:ext cx="1297103" cy="1297103"/>
      </dsp:txXfrm>
    </dsp:sp>
    <dsp:sp modelId="{514E5385-A67A-4C6E-A54F-675E3C9BDEAB}">
      <dsp:nvSpPr>
        <dsp:cNvPr id="0" name=""/>
        <dsp:cNvSpPr/>
      </dsp:nvSpPr>
      <dsp:spPr>
        <a:xfrm>
          <a:off x="1984716" y="1165066"/>
          <a:ext cx="1063941" cy="1063941"/>
        </a:xfrm>
        <a:prstGeom prst="mathPlus">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25741" y="1571917"/>
        <a:ext cx="781891" cy="250239"/>
      </dsp:txXfrm>
    </dsp:sp>
    <dsp:sp modelId="{A5588F33-EB29-4BAB-829D-D098C489ECB3}">
      <dsp:nvSpPr>
        <dsp:cNvPr id="0" name=""/>
        <dsp:cNvSpPr/>
      </dsp:nvSpPr>
      <dsp:spPr>
        <a:xfrm>
          <a:off x="3197609" y="779846"/>
          <a:ext cx="1834381" cy="1834381"/>
        </a:xfrm>
        <a:prstGeom prst="ellipse">
          <a:avLst/>
        </a:prstGeom>
        <a:gradFill rotWithShape="0">
          <a:gsLst>
            <a:gs pos="0">
              <a:schemeClr val="accent3">
                <a:hueOff val="-4733055"/>
                <a:satOff val="0"/>
                <a:lumOff val="12451"/>
                <a:alphaOff val="0"/>
                <a:tint val="50000"/>
                <a:satMod val="300000"/>
              </a:schemeClr>
            </a:gs>
            <a:gs pos="35000">
              <a:schemeClr val="accent3">
                <a:hueOff val="-4733055"/>
                <a:satOff val="0"/>
                <a:lumOff val="12451"/>
                <a:alphaOff val="0"/>
                <a:tint val="37000"/>
                <a:satMod val="300000"/>
              </a:schemeClr>
            </a:gs>
            <a:gs pos="100000">
              <a:schemeClr val="accent3">
                <a:hueOff val="-4733055"/>
                <a:satOff val="0"/>
                <a:lumOff val="12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Dead Code Elimination (+ Unused Loop Removal)</a:t>
          </a:r>
          <a:endParaRPr lang="en-US" sz="1700" kern="1200" dirty="0"/>
        </a:p>
      </dsp:txBody>
      <dsp:txXfrm>
        <a:off x="3466248" y="1048485"/>
        <a:ext cx="1297103" cy="1297103"/>
      </dsp:txXfrm>
    </dsp:sp>
    <dsp:sp modelId="{1456A9F0-617F-4F49-AA89-C4C93124F111}">
      <dsp:nvSpPr>
        <dsp:cNvPr id="0" name=""/>
        <dsp:cNvSpPr/>
      </dsp:nvSpPr>
      <dsp:spPr>
        <a:xfrm>
          <a:off x="5180942" y="1165066"/>
          <a:ext cx="1063941" cy="1063941"/>
        </a:xfrm>
        <a:prstGeom prst="mathEqual">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321967" y="1384238"/>
        <a:ext cx="781891" cy="625597"/>
      </dsp:txXfrm>
    </dsp:sp>
    <dsp:sp modelId="{2D4E3A32-336F-4B8B-8D2D-229380C6CA8E}">
      <dsp:nvSpPr>
        <dsp:cNvPr id="0" name=""/>
        <dsp:cNvSpPr/>
      </dsp:nvSpPr>
      <dsp:spPr>
        <a:xfrm>
          <a:off x="6393835" y="779846"/>
          <a:ext cx="1834381" cy="1834381"/>
        </a:xfrm>
        <a:prstGeom prst="ellipse">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Nothing to compute</a:t>
          </a:r>
          <a:endParaRPr lang="en-US" sz="1700" kern="1200" dirty="0"/>
        </a:p>
      </dsp:txBody>
      <dsp:txXfrm>
        <a:off x="6662474" y="1048485"/>
        <a:ext cx="1297103" cy="12971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DC9DC-7F29-4DBC-969A-B6643C6EEA2B}">
      <dsp:nvSpPr>
        <dsp:cNvPr id="0" name=""/>
        <dsp:cNvSpPr/>
      </dsp:nvSpPr>
      <dsp:spPr>
        <a:xfrm rot="4396374">
          <a:off x="2444475" y="675394"/>
          <a:ext cx="2929966" cy="204328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80780-EC1C-486D-9148-4CF4A8DDD5BF}">
      <dsp:nvSpPr>
        <dsp:cNvPr id="0" name=""/>
        <dsp:cNvSpPr/>
      </dsp:nvSpPr>
      <dsp:spPr>
        <a:xfrm>
          <a:off x="3542049" y="942195"/>
          <a:ext cx="73990" cy="73990"/>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DBE82-8581-4CA2-AD77-6491FC20C3E0}">
      <dsp:nvSpPr>
        <dsp:cNvPr id="0" name=""/>
        <dsp:cNvSpPr/>
      </dsp:nvSpPr>
      <dsp:spPr>
        <a:xfrm>
          <a:off x="4048683" y="1350841"/>
          <a:ext cx="73990" cy="73990"/>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0A52F6-42E2-45E5-AB9E-771497F87FF4}">
      <dsp:nvSpPr>
        <dsp:cNvPr id="0" name=""/>
        <dsp:cNvSpPr/>
      </dsp:nvSpPr>
      <dsp:spPr>
        <a:xfrm>
          <a:off x="4428378" y="1828727"/>
          <a:ext cx="73990" cy="73990"/>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B19A74-C554-4317-8B81-6AF21DD97932}">
      <dsp:nvSpPr>
        <dsp:cNvPr id="0" name=""/>
        <dsp:cNvSpPr/>
      </dsp:nvSpPr>
      <dsp:spPr>
        <a:xfrm>
          <a:off x="2248058" y="0"/>
          <a:ext cx="1381388" cy="54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en-US" sz="1200" kern="1200" dirty="0" smtClean="0"/>
            <a:t>JNI transitions have significant overhead.</a:t>
          </a:r>
          <a:endParaRPr lang="en-US" sz="1200" kern="1200" dirty="0"/>
        </a:p>
      </dsp:txBody>
      <dsp:txXfrm>
        <a:off x="2248058" y="0"/>
        <a:ext cx="1381388" cy="543052"/>
      </dsp:txXfrm>
    </dsp:sp>
    <dsp:sp modelId="{4EE1DCA0-24C2-4902-9E3C-6A5D794897A8}">
      <dsp:nvSpPr>
        <dsp:cNvPr id="0" name=""/>
        <dsp:cNvSpPr/>
      </dsp:nvSpPr>
      <dsp:spPr>
        <a:xfrm>
          <a:off x="3965460" y="707664"/>
          <a:ext cx="2016080" cy="54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Avoid calling small native methods.</a:t>
          </a:r>
          <a:endParaRPr lang="en-US" sz="1200" kern="1200" dirty="0"/>
        </a:p>
      </dsp:txBody>
      <dsp:txXfrm>
        <a:off x="3965460" y="707664"/>
        <a:ext cx="2016080" cy="543052"/>
      </dsp:txXfrm>
    </dsp:sp>
    <dsp:sp modelId="{2E701D8D-A882-4BAA-AD0F-85B22B6534BD}">
      <dsp:nvSpPr>
        <dsp:cNvPr id="0" name=""/>
        <dsp:cNvSpPr/>
      </dsp:nvSpPr>
      <dsp:spPr>
        <a:xfrm>
          <a:off x="2397970" y="1116311"/>
          <a:ext cx="1305573" cy="54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r" defTabSz="533400">
            <a:lnSpc>
              <a:spcPct val="90000"/>
            </a:lnSpc>
            <a:spcBef>
              <a:spcPct val="0"/>
            </a:spcBef>
            <a:spcAft>
              <a:spcPct val="35000"/>
            </a:spcAft>
          </a:pPr>
          <a:r>
            <a:rPr lang="en-US" sz="1200" kern="1200" dirty="0" smtClean="0"/>
            <a:t>Avoid back to back native calls.</a:t>
          </a:r>
          <a:endParaRPr lang="en-US" sz="1200" kern="1200" dirty="0"/>
        </a:p>
      </dsp:txBody>
      <dsp:txXfrm>
        <a:off x="2397970" y="1116311"/>
        <a:ext cx="1305573" cy="543052"/>
      </dsp:txXfrm>
    </dsp:sp>
    <dsp:sp modelId="{908A69F2-CFD4-48BD-8769-4A18F0B72191}">
      <dsp:nvSpPr>
        <dsp:cNvPr id="0" name=""/>
        <dsp:cNvSpPr/>
      </dsp:nvSpPr>
      <dsp:spPr>
        <a:xfrm>
          <a:off x="4749492" y="1594197"/>
          <a:ext cx="1232049" cy="54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en-US" sz="1200" kern="1200" dirty="0" smtClean="0"/>
            <a:t>Make sure that x86 binary is deployed.</a:t>
          </a:r>
          <a:endParaRPr lang="en-US" sz="1200" kern="1200" dirty="0"/>
        </a:p>
      </dsp:txBody>
      <dsp:txXfrm>
        <a:off x="4749492" y="1594197"/>
        <a:ext cx="1232049" cy="543052"/>
      </dsp:txXfrm>
    </dsp:sp>
    <dsp:sp modelId="{5AA3488A-34A9-423C-A5A7-C2244D7DC364}">
      <dsp:nvSpPr>
        <dsp:cNvPr id="0" name=""/>
        <dsp:cNvSpPr/>
      </dsp:nvSpPr>
      <dsp:spPr>
        <a:xfrm>
          <a:off x="4114800" y="2851023"/>
          <a:ext cx="1866741" cy="54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en-US" sz="1200" kern="1200" dirty="0" smtClean="0"/>
            <a:t>Better app performance</a:t>
          </a:r>
          <a:endParaRPr lang="en-US" sz="1200" kern="1200" dirty="0"/>
        </a:p>
      </dsp:txBody>
      <dsp:txXfrm>
        <a:off x="4114800" y="2851023"/>
        <a:ext cx="1866741" cy="5430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7FA82-D9DE-4D59-8AB4-0081EBBEE842}">
      <dsp:nvSpPr>
        <dsp:cNvPr id="0" name=""/>
        <dsp:cNvSpPr/>
      </dsp:nvSpPr>
      <dsp:spPr>
        <a:xfrm>
          <a:off x="534441" y="769723"/>
          <a:ext cx="2121693" cy="1854627"/>
        </a:xfrm>
        <a:prstGeom prst="rightArrow">
          <a:avLst>
            <a:gd name="adj1" fmla="val 70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n-US" sz="1100" kern="1200" dirty="0" smtClean="0"/>
            <a:t>Search for setters including potential ones like method calls.</a:t>
          </a:r>
          <a:endParaRPr lang="en-US" sz="1100" kern="1200" dirty="0"/>
        </a:p>
      </dsp:txBody>
      <dsp:txXfrm>
        <a:off x="1064865" y="1047917"/>
        <a:ext cx="1034326" cy="1298239"/>
      </dsp:txXfrm>
    </dsp:sp>
    <dsp:sp modelId="{88CA9897-00F6-4957-AF85-8D4D0468D32C}">
      <dsp:nvSpPr>
        <dsp:cNvPr id="0" name=""/>
        <dsp:cNvSpPr/>
      </dsp:nvSpPr>
      <dsp:spPr>
        <a:xfrm>
          <a:off x="4018" y="1166614"/>
          <a:ext cx="1060846" cy="10608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Are there any setters in the loop?</a:t>
          </a:r>
          <a:endParaRPr lang="en-US" sz="1300" kern="1200" dirty="0"/>
        </a:p>
      </dsp:txBody>
      <dsp:txXfrm>
        <a:off x="159375" y="1321971"/>
        <a:ext cx="750132" cy="750132"/>
      </dsp:txXfrm>
    </dsp:sp>
    <dsp:sp modelId="{2C7B6171-D623-4B5D-9FE2-BD43C18D6BC5}">
      <dsp:nvSpPr>
        <dsp:cNvPr id="0" name=""/>
        <dsp:cNvSpPr/>
      </dsp:nvSpPr>
      <dsp:spPr>
        <a:xfrm>
          <a:off x="3319164" y="769723"/>
          <a:ext cx="2121693" cy="1854627"/>
        </a:xfrm>
        <a:prstGeom prst="rightArrow">
          <a:avLst>
            <a:gd name="adj1" fmla="val 70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If setter, check base, type, and index. If any different, then cannot alias.</a:t>
          </a:r>
          <a:endParaRPr lang="en-US" sz="1100" kern="1200" dirty="0"/>
        </a:p>
        <a:p>
          <a:pPr marL="57150" lvl="1" indent="-57150" algn="l" defTabSz="488950">
            <a:lnSpc>
              <a:spcPct val="90000"/>
            </a:lnSpc>
            <a:spcBef>
              <a:spcPct val="0"/>
            </a:spcBef>
            <a:spcAft>
              <a:spcPct val="15000"/>
            </a:spcAft>
            <a:buChar char="••"/>
          </a:pPr>
          <a:r>
            <a:rPr lang="en-US" sz="1100" kern="1200" dirty="0" smtClean="0"/>
            <a:t>If call, check if pure. If not, may alias.</a:t>
          </a:r>
          <a:endParaRPr lang="en-US" sz="1100" kern="1200" dirty="0"/>
        </a:p>
      </dsp:txBody>
      <dsp:txXfrm>
        <a:off x="3849588" y="1047917"/>
        <a:ext cx="1034326" cy="1298239"/>
      </dsp:txXfrm>
    </dsp:sp>
    <dsp:sp modelId="{D60EC3C5-9B0A-4AFC-9647-577605D8599A}">
      <dsp:nvSpPr>
        <dsp:cNvPr id="0" name=""/>
        <dsp:cNvSpPr/>
      </dsp:nvSpPr>
      <dsp:spPr>
        <a:xfrm>
          <a:off x="2788741" y="1166614"/>
          <a:ext cx="1060846" cy="106084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Found any?</a:t>
          </a:r>
          <a:endParaRPr lang="en-US" sz="1300" kern="1200" dirty="0"/>
        </a:p>
      </dsp:txBody>
      <dsp:txXfrm>
        <a:off x="2944098" y="1321971"/>
        <a:ext cx="750132" cy="750132"/>
      </dsp:txXfrm>
    </dsp:sp>
    <dsp:sp modelId="{61982E8D-1CF4-4F21-8EB0-D6A661CCA2BC}">
      <dsp:nvSpPr>
        <dsp:cNvPr id="0" name=""/>
        <dsp:cNvSpPr/>
      </dsp:nvSpPr>
      <dsp:spPr>
        <a:xfrm>
          <a:off x="6103887" y="769723"/>
          <a:ext cx="2121693" cy="1854627"/>
        </a:xfrm>
        <a:prstGeom prst="rightArrow">
          <a:avLst>
            <a:gd name="adj1" fmla="val 70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Cannot hoist the getter - it is not invariant.</a:t>
          </a:r>
          <a:endParaRPr lang="en-US" sz="1100" kern="1200" dirty="0"/>
        </a:p>
        <a:p>
          <a:pPr marL="57150" lvl="1" indent="-57150" algn="l" defTabSz="488950">
            <a:lnSpc>
              <a:spcPct val="90000"/>
            </a:lnSpc>
            <a:spcBef>
              <a:spcPct val="0"/>
            </a:spcBef>
            <a:spcAft>
              <a:spcPct val="15000"/>
            </a:spcAft>
            <a:buChar char="••"/>
          </a:pPr>
          <a:r>
            <a:rPr lang="en-US" sz="1100" kern="1200" dirty="0" smtClean="0"/>
            <a:t>Otherwise, hoist getter.</a:t>
          </a:r>
          <a:endParaRPr lang="en-US" sz="1100" kern="1200" dirty="0"/>
        </a:p>
      </dsp:txBody>
      <dsp:txXfrm>
        <a:off x="6634311" y="1047917"/>
        <a:ext cx="1034326" cy="1298239"/>
      </dsp:txXfrm>
    </dsp:sp>
    <dsp:sp modelId="{ACE5A08F-377B-487D-864D-57C3345B404A}">
      <dsp:nvSpPr>
        <dsp:cNvPr id="0" name=""/>
        <dsp:cNvSpPr/>
      </dsp:nvSpPr>
      <dsp:spPr>
        <a:xfrm>
          <a:off x="5573464" y="1166614"/>
          <a:ext cx="1060846" cy="10608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Any store aliases?</a:t>
          </a:r>
          <a:endParaRPr lang="en-US" sz="1300" kern="1200" dirty="0"/>
        </a:p>
      </dsp:txBody>
      <dsp:txXfrm>
        <a:off x="5728821" y="1321971"/>
        <a:ext cx="750132" cy="7501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F298D-3ED6-4115-8D5D-E8982A4FF6D4}">
      <dsp:nvSpPr>
        <dsp:cNvPr id="0" name=""/>
        <dsp:cNvSpPr/>
      </dsp:nvSpPr>
      <dsp:spPr>
        <a:xfrm rot="4396374">
          <a:off x="949673" y="702640"/>
          <a:ext cx="3048165" cy="2125715"/>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7CCDD5-5EAA-4AB3-B446-116255FF2A56}">
      <dsp:nvSpPr>
        <dsp:cNvPr id="0" name=""/>
        <dsp:cNvSpPr/>
      </dsp:nvSpPr>
      <dsp:spPr>
        <a:xfrm>
          <a:off x="2221643" y="1074835"/>
          <a:ext cx="76975" cy="76975"/>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1C2A2B-605A-4283-A960-8570A1E70386}">
      <dsp:nvSpPr>
        <dsp:cNvPr id="0" name=""/>
        <dsp:cNvSpPr/>
      </dsp:nvSpPr>
      <dsp:spPr>
        <a:xfrm>
          <a:off x="2892037" y="1728422"/>
          <a:ext cx="76975" cy="76975"/>
        </a:xfrm>
        <a:prstGeom prst="ellipse">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72B2CD-1077-4B5D-8A50-578D8AC2C5DA}">
      <dsp:nvSpPr>
        <dsp:cNvPr id="0" name=""/>
        <dsp:cNvSpPr/>
      </dsp:nvSpPr>
      <dsp:spPr>
        <a:xfrm>
          <a:off x="186410" y="0"/>
          <a:ext cx="2554961" cy="56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en-US" sz="1400" kern="1200" dirty="0" err="1" smtClean="0"/>
            <a:t>ArrayIndexOutOfBoundsException</a:t>
          </a:r>
          <a:r>
            <a:rPr lang="en-US" sz="1400" kern="1200" dirty="0" smtClean="0"/>
            <a:t> required as per JLS</a:t>
          </a:r>
          <a:endParaRPr lang="en-US" sz="1400" kern="1200" dirty="0"/>
        </a:p>
      </dsp:txBody>
      <dsp:txXfrm>
        <a:off x="186410" y="0"/>
        <a:ext cx="2554961" cy="564959"/>
      </dsp:txXfrm>
    </dsp:sp>
    <dsp:sp modelId="{B547CCF5-788C-46BD-9857-9970C7FB2D7B}">
      <dsp:nvSpPr>
        <dsp:cNvPr id="0" name=""/>
        <dsp:cNvSpPr/>
      </dsp:nvSpPr>
      <dsp:spPr>
        <a:xfrm>
          <a:off x="2648540" y="830843"/>
          <a:ext cx="1980888" cy="56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35000"/>
            </a:spcAft>
          </a:pPr>
          <a:r>
            <a:rPr lang="en-US" sz="1400" kern="1200" dirty="0" smtClean="0"/>
            <a:t>Compiler inserts runtime checks.</a:t>
          </a:r>
          <a:endParaRPr lang="en-US" sz="1400" kern="1200" dirty="0"/>
        </a:p>
      </dsp:txBody>
      <dsp:txXfrm>
        <a:off x="2648540" y="830843"/>
        <a:ext cx="1980888" cy="564959"/>
      </dsp:txXfrm>
    </dsp:sp>
    <dsp:sp modelId="{3643488A-B7F6-44EE-BE08-1AC582BC97FE}">
      <dsp:nvSpPr>
        <dsp:cNvPr id="0" name=""/>
        <dsp:cNvSpPr/>
      </dsp:nvSpPr>
      <dsp:spPr>
        <a:xfrm>
          <a:off x="481098" y="1484430"/>
          <a:ext cx="1942047" cy="56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r" defTabSz="622300">
            <a:lnSpc>
              <a:spcPct val="90000"/>
            </a:lnSpc>
            <a:spcBef>
              <a:spcPct val="0"/>
            </a:spcBef>
            <a:spcAft>
              <a:spcPct val="35000"/>
            </a:spcAft>
          </a:pPr>
          <a:r>
            <a:rPr lang="en-US" sz="1400" kern="1200" dirty="0" smtClean="0">
              <a:solidFill>
                <a:schemeClr val="tx1"/>
              </a:solidFill>
            </a:rPr>
            <a:t>When array creation not visible, must assume potentially out of bounds.</a:t>
          </a:r>
          <a:endParaRPr lang="en-US" sz="1400" kern="1200" dirty="0">
            <a:solidFill>
              <a:schemeClr val="tx1"/>
            </a:solidFill>
          </a:endParaRPr>
        </a:p>
      </dsp:txBody>
      <dsp:txXfrm>
        <a:off x="481098" y="1484430"/>
        <a:ext cx="1942047" cy="564959"/>
      </dsp:txXfrm>
    </dsp:sp>
    <dsp:sp modelId="{F4AED56E-DC60-4965-B65E-0F6A3D51BE39}">
      <dsp:nvSpPr>
        <dsp:cNvPr id="0" name=""/>
        <dsp:cNvSpPr/>
      </dsp:nvSpPr>
      <dsp:spPr>
        <a:xfrm>
          <a:off x="2687381" y="3045667"/>
          <a:ext cx="1942047" cy="48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en-US" sz="1400" kern="1200" dirty="0" smtClean="0"/>
            <a:t>Using </a:t>
          </a:r>
          <a:r>
            <a:rPr lang="en-US" sz="1400" kern="1200" dirty="0" err="1" smtClean="0"/>
            <a:t>array.length</a:t>
          </a:r>
          <a:r>
            <a:rPr lang="en-US" sz="1400" kern="1200" dirty="0" smtClean="0"/>
            <a:t> proves to compiler never out of bounds.</a:t>
          </a:r>
          <a:endParaRPr lang="en-US" sz="1400" kern="1200" dirty="0"/>
        </a:p>
      </dsp:txBody>
      <dsp:txXfrm>
        <a:off x="2687381" y="3045667"/>
        <a:ext cx="1942047" cy="48532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CFE68-A604-487C-94FE-F36AE980364B}">
      <dsp:nvSpPr>
        <dsp:cNvPr id="0" name=""/>
        <dsp:cNvSpPr/>
      </dsp:nvSpPr>
      <dsp:spPr>
        <a:xfrm rot="16200000">
          <a:off x="777" y="1289"/>
          <a:ext cx="3391495" cy="3391495"/>
        </a:xfrm>
        <a:prstGeom prst="downArrow">
          <a:avLst>
            <a:gd name="adj1" fmla="val 50000"/>
            <a:gd name="adj2" fmla="val 35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Compiler disables optimizations for </a:t>
          </a:r>
          <a:r>
            <a:rPr lang="en-US" sz="1900" kern="1200" dirty="0" err="1" smtClean="0"/>
            <a:t>debuggable</a:t>
          </a:r>
          <a:r>
            <a:rPr lang="en-US" sz="1900" kern="1200" dirty="0" smtClean="0"/>
            <a:t> apps (biggest one is </a:t>
          </a:r>
          <a:r>
            <a:rPr lang="en-US" sz="1900" kern="1200" dirty="0" err="1" smtClean="0"/>
            <a:t>inlining</a:t>
          </a:r>
          <a:r>
            <a:rPr lang="en-US" sz="1900" kern="1200" dirty="0" smtClean="0"/>
            <a:t>).</a:t>
          </a:r>
          <a:endParaRPr lang="en-US" sz="1900" kern="1200" dirty="0"/>
        </a:p>
      </dsp:txBody>
      <dsp:txXfrm rot="5400000">
        <a:off x="777" y="849163"/>
        <a:ext cx="2797983" cy="1695747"/>
      </dsp:txXfrm>
    </dsp:sp>
    <dsp:sp modelId="{C51E414B-584A-41BE-9184-97BE2203FB84}">
      <dsp:nvSpPr>
        <dsp:cNvPr id="0" name=""/>
        <dsp:cNvSpPr/>
      </dsp:nvSpPr>
      <dsp:spPr>
        <a:xfrm rot="5400000">
          <a:off x="4837326" y="1289"/>
          <a:ext cx="3391495" cy="3391495"/>
        </a:xfrm>
        <a:prstGeom prst="downArrow">
          <a:avLst>
            <a:gd name="adj1" fmla="val 50000"/>
            <a:gd name="adj2" fmla="val 35000"/>
          </a:avLst>
        </a:prstGeom>
        <a:solidFill>
          <a:schemeClr val="accent2">
            <a:hueOff val="764675"/>
            <a:satOff val="0"/>
            <a:lumOff val="-2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Production apps should be marked non-</a:t>
          </a:r>
          <a:r>
            <a:rPr lang="en-US" sz="1900" kern="1200" dirty="0" err="1" smtClean="0"/>
            <a:t>debuggable</a:t>
          </a:r>
          <a:r>
            <a:rPr lang="en-US" sz="1900" kern="1200" dirty="0" smtClean="0"/>
            <a:t>. This ensures the most optimizations are enabled.</a:t>
          </a:r>
          <a:endParaRPr lang="en-US" sz="1900" kern="1200" dirty="0"/>
        </a:p>
      </dsp:txBody>
      <dsp:txXfrm rot="-5400000">
        <a:off x="5430838" y="849163"/>
        <a:ext cx="2797983" cy="16957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496D7-E7E5-4A17-BB39-7307EA561750}">
      <dsp:nvSpPr>
        <dsp:cNvPr id="0" name=""/>
        <dsp:cNvSpPr/>
      </dsp:nvSpPr>
      <dsp:spPr>
        <a:xfrm>
          <a:off x="3652361" y="2026961"/>
          <a:ext cx="2477397" cy="2477397"/>
        </a:xfrm>
        <a:prstGeom prst="gear9">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Developers can ensure their apps get optimized by writing code in a compiler-friendly way.</a:t>
          </a:r>
          <a:endParaRPr lang="en-US" sz="1000" kern="1200" dirty="0"/>
        </a:p>
      </dsp:txBody>
      <dsp:txXfrm>
        <a:off x="4150428" y="2607279"/>
        <a:ext cx="1481263" cy="1273434"/>
      </dsp:txXfrm>
    </dsp:sp>
    <dsp:sp modelId="{89BC97BE-E710-445E-8F0F-1C832BD6005F}">
      <dsp:nvSpPr>
        <dsp:cNvPr id="0" name=""/>
        <dsp:cNvSpPr/>
      </dsp:nvSpPr>
      <dsp:spPr>
        <a:xfrm>
          <a:off x="2210966" y="1441394"/>
          <a:ext cx="1801743" cy="1801743"/>
        </a:xfrm>
        <a:prstGeom prst="gear6">
          <a:avLst/>
        </a:prstGeom>
        <a:gradFill rotWithShape="0">
          <a:gsLst>
            <a:gs pos="0">
              <a:schemeClr val="accent3">
                <a:hueOff val="-4733055"/>
                <a:satOff val="0"/>
                <a:lumOff val="12451"/>
                <a:alphaOff val="0"/>
                <a:tint val="50000"/>
                <a:satMod val="300000"/>
              </a:schemeClr>
            </a:gs>
            <a:gs pos="35000">
              <a:schemeClr val="accent3">
                <a:hueOff val="-4733055"/>
                <a:satOff val="0"/>
                <a:lumOff val="12451"/>
                <a:alphaOff val="0"/>
                <a:tint val="37000"/>
                <a:satMod val="300000"/>
              </a:schemeClr>
            </a:gs>
            <a:gs pos="100000">
              <a:schemeClr val="accent3">
                <a:hueOff val="-4733055"/>
                <a:satOff val="0"/>
                <a:lumOff val="12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This translates to better application performance. Same app runs better.</a:t>
          </a:r>
          <a:endParaRPr lang="en-US" sz="1000" kern="1200" dirty="0"/>
        </a:p>
      </dsp:txBody>
      <dsp:txXfrm>
        <a:off x="2664560" y="1897730"/>
        <a:ext cx="894555" cy="889071"/>
      </dsp:txXfrm>
    </dsp:sp>
    <dsp:sp modelId="{0F26E143-981B-4035-AB10-3F06258F6886}">
      <dsp:nvSpPr>
        <dsp:cNvPr id="0" name=""/>
        <dsp:cNvSpPr/>
      </dsp:nvSpPr>
      <dsp:spPr>
        <a:xfrm rot="20700000">
          <a:off x="3220126" y="198375"/>
          <a:ext cx="1765340" cy="1765340"/>
        </a:xfrm>
        <a:prstGeom prst="gear6">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Intel is actively working on improving VM and compiler technology.</a:t>
          </a:r>
          <a:endParaRPr lang="en-US" sz="1000" kern="1200" dirty="0"/>
        </a:p>
      </dsp:txBody>
      <dsp:txXfrm rot="-20700000">
        <a:off x="3607317" y="585566"/>
        <a:ext cx="990958" cy="990958"/>
      </dsp:txXfrm>
    </dsp:sp>
    <dsp:sp modelId="{8B7200E9-26D5-405A-8600-A023C549AC12}">
      <dsp:nvSpPr>
        <dsp:cNvPr id="0" name=""/>
        <dsp:cNvSpPr/>
      </dsp:nvSpPr>
      <dsp:spPr>
        <a:xfrm>
          <a:off x="3465280" y="1651182"/>
          <a:ext cx="3171068" cy="3171068"/>
        </a:xfrm>
        <a:prstGeom prst="circularArrow">
          <a:avLst>
            <a:gd name="adj1" fmla="val 4688"/>
            <a:gd name="adj2" fmla="val 299029"/>
            <a:gd name="adj3" fmla="val 2523124"/>
            <a:gd name="adj4" fmla="val 15846367"/>
            <a:gd name="adj5" fmla="val 5469"/>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2705880-0AE8-4750-9189-944E2F16E41C}">
      <dsp:nvSpPr>
        <dsp:cNvPr id="0" name=""/>
        <dsp:cNvSpPr/>
      </dsp:nvSpPr>
      <dsp:spPr>
        <a:xfrm>
          <a:off x="1891880" y="1041406"/>
          <a:ext cx="2303979" cy="2303979"/>
        </a:xfrm>
        <a:prstGeom prst="leftCircularArrow">
          <a:avLst>
            <a:gd name="adj1" fmla="val 6452"/>
            <a:gd name="adj2" fmla="val 429999"/>
            <a:gd name="adj3" fmla="val 10489124"/>
            <a:gd name="adj4" fmla="val 14837806"/>
            <a:gd name="adj5" fmla="val 7527"/>
          </a:avLst>
        </a:prstGeom>
        <a:gradFill rotWithShape="0">
          <a:gsLst>
            <a:gs pos="0">
              <a:schemeClr val="accent3">
                <a:hueOff val="-4733055"/>
                <a:satOff val="0"/>
                <a:lumOff val="12451"/>
                <a:alphaOff val="0"/>
                <a:tint val="50000"/>
                <a:satMod val="300000"/>
              </a:schemeClr>
            </a:gs>
            <a:gs pos="35000">
              <a:schemeClr val="accent3">
                <a:hueOff val="-4733055"/>
                <a:satOff val="0"/>
                <a:lumOff val="12451"/>
                <a:alphaOff val="0"/>
                <a:tint val="37000"/>
                <a:satMod val="300000"/>
              </a:schemeClr>
            </a:gs>
            <a:gs pos="100000">
              <a:schemeClr val="accent3">
                <a:hueOff val="-4733055"/>
                <a:satOff val="0"/>
                <a:lumOff val="1245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2C11A82-508F-413F-AAA7-0A35D6D5E8A6}">
      <dsp:nvSpPr>
        <dsp:cNvPr id="0" name=""/>
        <dsp:cNvSpPr/>
      </dsp:nvSpPr>
      <dsp:spPr>
        <a:xfrm>
          <a:off x="2811784" y="-189631"/>
          <a:ext cx="2484153" cy="2484153"/>
        </a:xfrm>
        <a:prstGeom prst="circularArrow">
          <a:avLst>
            <a:gd name="adj1" fmla="val 5984"/>
            <a:gd name="adj2" fmla="val 394124"/>
            <a:gd name="adj3" fmla="val 13313824"/>
            <a:gd name="adj4" fmla="val 10508221"/>
            <a:gd name="adj5" fmla="val 6981"/>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CA745-7FDC-4F72-9F59-1CE18A884EA9}">
      <dsp:nvSpPr>
        <dsp:cNvPr id="0" name=""/>
        <dsp:cNvSpPr/>
      </dsp:nvSpPr>
      <dsp:spPr>
        <a:xfrm>
          <a:off x="-3836394" y="-589180"/>
          <a:ext cx="4572436" cy="4572436"/>
        </a:xfrm>
        <a:prstGeom prst="blockArc">
          <a:avLst>
            <a:gd name="adj1" fmla="val 18900000"/>
            <a:gd name="adj2" fmla="val 2700000"/>
            <a:gd name="adj3" fmla="val 472"/>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BB7D6D-200E-410B-9BDC-CB1424CC6AB4}">
      <dsp:nvSpPr>
        <dsp:cNvPr id="0" name=""/>
        <dsp:cNvSpPr/>
      </dsp:nvSpPr>
      <dsp:spPr>
        <a:xfrm>
          <a:off x="473330" y="339407"/>
          <a:ext cx="7711664" cy="67881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What’s Intel’s approach to ART?</a:t>
          </a:r>
          <a:endParaRPr lang="en-US" sz="2100" kern="1200" dirty="0"/>
        </a:p>
      </dsp:txBody>
      <dsp:txXfrm>
        <a:off x="473330" y="339407"/>
        <a:ext cx="7711664" cy="678815"/>
      </dsp:txXfrm>
    </dsp:sp>
    <dsp:sp modelId="{903647D1-2521-4B58-BF35-DA47F49A1715}">
      <dsp:nvSpPr>
        <dsp:cNvPr id="0" name=""/>
        <dsp:cNvSpPr/>
      </dsp:nvSpPr>
      <dsp:spPr>
        <a:xfrm>
          <a:off x="49070" y="254555"/>
          <a:ext cx="848518" cy="84851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7BBF0-156E-40B5-8028-4EE4CB84E426}">
      <dsp:nvSpPr>
        <dsp:cNvPr id="0" name=""/>
        <dsp:cNvSpPr/>
      </dsp:nvSpPr>
      <dsp:spPr>
        <a:xfrm>
          <a:off x="720079" y="1357630"/>
          <a:ext cx="7464914" cy="678815"/>
        </a:xfrm>
        <a:prstGeom prst="rect">
          <a:avLst/>
        </a:prstGeom>
        <a:solidFill>
          <a:schemeClr val="accent2">
            <a:hueOff val="382337"/>
            <a:satOff val="0"/>
            <a:lumOff val="-1088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What’s Intel doing to improve ART?</a:t>
          </a:r>
          <a:endParaRPr lang="en-US" sz="2100" kern="1200" dirty="0"/>
        </a:p>
      </dsp:txBody>
      <dsp:txXfrm>
        <a:off x="720079" y="1357630"/>
        <a:ext cx="7464914" cy="678815"/>
      </dsp:txXfrm>
    </dsp:sp>
    <dsp:sp modelId="{C036C17A-F072-4F38-A6BB-C77FDCDD6E23}">
      <dsp:nvSpPr>
        <dsp:cNvPr id="0" name=""/>
        <dsp:cNvSpPr/>
      </dsp:nvSpPr>
      <dsp:spPr>
        <a:xfrm>
          <a:off x="295819" y="1272778"/>
          <a:ext cx="848518" cy="848518"/>
        </a:xfrm>
        <a:prstGeom prst="ellipse">
          <a:avLst/>
        </a:prstGeom>
        <a:solidFill>
          <a:schemeClr val="lt1">
            <a:hueOff val="0"/>
            <a:satOff val="0"/>
            <a:lumOff val="0"/>
            <a:alphaOff val="0"/>
          </a:schemeClr>
        </a:solidFill>
        <a:ln w="25400" cap="flat" cmpd="sng" algn="ctr">
          <a:solidFill>
            <a:schemeClr val="accent2">
              <a:hueOff val="382337"/>
              <a:satOff val="0"/>
              <a:lumOff val="-10882"/>
              <a:alphaOff val="0"/>
            </a:schemeClr>
          </a:solidFill>
          <a:prstDash val="solid"/>
        </a:ln>
        <a:effectLst/>
      </dsp:spPr>
      <dsp:style>
        <a:lnRef idx="2">
          <a:scrgbClr r="0" g="0" b="0"/>
        </a:lnRef>
        <a:fillRef idx="1">
          <a:scrgbClr r="0" g="0" b="0"/>
        </a:fillRef>
        <a:effectRef idx="0">
          <a:scrgbClr r="0" g="0" b="0"/>
        </a:effectRef>
        <a:fontRef idx="minor"/>
      </dsp:style>
    </dsp:sp>
    <dsp:sp modelId="{F1BF8075-CC0C-4A6F-97AD-EFB5F02EEE21}">
      <dsp:nvSpPr>
        <dsp:cNvPr id="0" name=""/>
        <dsp:cNvSpPr/>
      </dsp:nvSpPr>
      <dsp:spPr>
        <a:xfrm>
          <a:off x="473330" y="2375852"/>
          <a:ext cx="7711664" cy="678815"/>
        </a:xfrm>
        <a:prstGeom prst="rect">
          <a:avLst/>
        </a:prstGeom>
        <a:solidFill>
          <a:schemeClr val="accent2">
            <a:hueOff val="764675"/>
            <a:satOff val="0"/>
            <a:lumOff val="-2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What should developers do to get good performance from ART?</a:t>
          </a:r>
          <a:endParaRPr lang="en-US" sz="2100" kern="1200" dirty="0"/>
        </a:p>
      </dsp:txBody>
      <dsp:txXfrm>
        <a:off x="473330" y="2375852"/>
        <a:ext cx="7711664" cy="678815"/>
      </dsp:txXfrm>
    </dsp:sp>
    <dsp:sp modelId="{1F0658F5-F674-41E5-858D-F903127D1CE3}">
      <dsp:nvSpPr>
        <dsp:cNvPr id="0" name=""/>
        <dsp:cNvSpPr/>
      </dsp:nvSpPr>
      <dsp:spPr>
        <a:xfrm>
          <a:off x="49070" y="2291000"/>
          <a:ext cx="848518" cy="848518"/>
        </a:xfrm>
        <a:prstGeom prst="ellipse">
          <a:avLst/>
        </a:prstGeom>
        <a:solidFill>
          <a:schemeClr val="lt1">
            <a:hueOff val="0"/>
            <a:satOff val="0"/>
            <a:lumOff val="0"/>
            <a:alphaOff val="0"/>
          </a:schemeClr>
        </a:solidFill>
        <a:ln w="25400" cap="flat" cmpd="sng" algn="ctr">
          <a:solidFill>
            <a:schemeClr val="accent2">
              <a:hueOff val="764675"/>
              <a:satOff val="0"/>
              <a:lumOff val="-2176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CA745-7FDC-4F72-9F59-1CE18A884EA9}">
      <dsp:nvSpPr>
        <dsp:cNvPr id="0" name=""/>
        <dsp:cNvSpPr/>
      </dsp:nvSpPr>
      <dsp:spPr>
        <a:xfrm>
          <a:off x="-3836394" y="-589180"/>
          <a:ext cx="4572436" cy="4572436"/>
        </a:xfrm>
        <a:prstGeom prst="blockArc">
          <a:avLst>
            <a:gd name="adj1" fmla="val 18900000"/>
            <a:gd name="adj2" fmla="val 2700000"/>
            <a:gd name="adj3" fmla="val 472"/>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BB7D6D-200E-410B-9BDC-CB1424CC6AB4}">
      <dsp:nvSpPr>
        <dsp:cNvPr id="0" name=""/>
        <dsp:cNvSpPr/>
      </dsp:nvSpPr>
      <dsp:spPr>
        <a:xfrm>
          <a:off x="473330" y="339407"/>
          <a:ext cx="7711664" cy="67881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t>What’s Intel’s approach to ART?</a:t>
          </a:r>
          <a:endParaRPr lang="en-US" sz="2400" b="1" kern="1200" dirty="0"/>
        </a:p>
      </dsp:txBody>
      <dsp:txXfrm>
        <a:off x="473330" y="339407"/>
        <a:ext cx="7711664" cy="678815"/>
      </dsp:txXfrm>
    </dsp:sp>
    <dsp:sp modelId="{903647D1-2521-4B58-BF35-DA47F49A1715}">
      <dsp:nvSpPr>
        <dsp:cNvPr id="0" name=""/>
        <dsp:cNvSpPr/>
      </dsp:nvSpPr>
      <dsp:spPr>
        <a:xfrm>
          <a:off x="49070" y="254555"/>
          <a:ext cx="848518" cy="84851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7BBF0-156E-40B5-8028-4EE4CB84E426}">
      <dsp:nvSpPr>
        <dsp:cNvPr id="0" name=""/>
        <dsp:cNvSpPr/>
      </dsp:nvSpPr>
      <dsp:spPr>
        <a:xfrm>
          <a:off x="720079" y="1357630"/>
          <a:ext cx="7464914" cy="678815"/>
        </a:xfrm>
        <a:prstGeom prst="rect">
          <a:avLst/>
        </a:prstGeom>
        <a:solidFill>
          <a:schemeClr val="accent2">
            <a:hueOff val="382337"/>
            <a:satOff val="0"/>
            <a:lumOff val="-1088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What’s Intel doing to improve ART?</a:t>
          </a:r>
          <a:endParaRPr lang="en-US" sz="2100" kern="1200" dirty="0"/>
        </a:p>
      </dsp:txBody>
      <dsp:txXfrm>
        <a:off x="720079" y="1357630"/>
        <a:ext cx="7464914" cy="678815"/>
      </dsp:txXfrm>
    </dsp:sp>
    <dsp:sp modelId="{C036C17A-F072-4F38-A6BB-C77FDCDD6E23}">
      <dsp:nvSpPr>
        <dsp:cNvPr id="0" name=""/>
        <dsp:cNvSpPr/>
      </dsp:nvSpPr>
      <dsp:spPr>
        <a:xfrm>
          <a:off x="295819" y="1272778"/>
          <a:ext cx="848518" cy="848518"/>
        </a:xfrm>
        <a:prstGeom prst="ellipse">
          <a:avLst/>
        </a:prstGeom>
        <a:solidFill>
          <a:schemeClr val="lt1">
            <a:hueOff val="0"/>
            <a:satOff val="0"/>
            <a:lumOff val="0"/>
            <a:alphaOff val="0"/>
          </a:schemeClr>
        </a:solidFill>
        <a:ln w="25400" cap="flat" cmpd="sng" algn="ctr">
          <a:solidFill>
            <a:schemeClr val="accent2">
              <a:hueOff val="382337"/>
              <a:satOff val="0"/>
              <a:lumOff val="-10882"/>
              <a:alphaOff val="0"/>
            </a:schemeClr>
          </a:solidFill>
          <a:prstDash val="solid"/>
        </a:ln>
        <a:effectLst/>
      </dsp:spPr>
      <dsp:style>
        <a:lnRef idx="2">
          <a:scrgbClr r="0" g="0" b="0"/>
        </a:lnRef>
        <a:fillRef idx="1">
          <a:scrgbClr r="0" g="0" b="0"/>
        </a:fillRef>
        <a:effectRef idx="0">
          <a:scrgbClr r="0" g="0" b="0"/>
        </a:effectRef>
        <a:fontRef idx="minor"/>
      </dsp:style>
    </dsp:sp>
    <dsp:sp modelId="{F1BF8075-CC0C-4A6F-97AD-EFB5F02EEE21}">
      <dsp:nvSpPr>
        <dsp:cNvPr id="0" name=""/>
        <dsp:cNvSpPr/>
      </dsp:nvSpPr>
      <dsp:spPr>
        <a:xfrm>
          <a:off x="473330" y="2375852"/>
          <a:ext cx="7711664" cy="678815"/>
        </a:xfrm>
        <a:prstGeom prst="rect">
          <a:avLst/>
        </a:prstGeom>
        <a:solidFill>
          <a:schemeClr val="accent2">
            <a:hueOff val="764675"/>
            <a:satOff val="0"/>
            <a:lumOff val="-2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What should developers do to get good performance from ART?</a:t>
          </a:r>
          <a:endParaRPr lang="en-US" sz="2100" kern="1200" dirty="0"/>
        </a:p>
      </dsp:txBody>
      <dsp:txXfrm>
        <a:off x="473330" y="2375852"/>
        <a:ext cx="7711664" cy="678815"/>
      </dsp:txXfrm>
    </dsp:sp>
    <dsp:sp modelId="{1F0658F5-F674-41E5-858D-F903127D1CE3}">
      <dsp:nvSpPr>
        <dsp:cNvPr id="0" name=""/>
        <dsp:cNvSpPr/>
      </dsp:nvSpPr>
      <dsp:spPr>
        <a:xfrm>
          <a:off x="49070" y="2291000"/>
          <a:ext cx="848518" cy="848518"/>
        </a:xfrm>
        <a:prstGeom prst="ellipse">
          <a:avLst/>
        </a:prstGeom>
        <a:solidFill>
          <a:schemeClr val="lt1">
            <a:hueOff val="0"/>
            <a:satOff val="0"/>
            <a:lumOff val="0"/>
            <a:alphaOff val="0"/>
          </a:schemeClr>
        </a:solidFill>
        <a:ln w="25400" cap="flat" cmpd="sng" algn="ctr">
          <a:solidFill>
            <a:schemeClr val="accent2">
              <a:hueOff val="764675"/>
              <a:satOff val="0"/>
              <a:lumOff val="-2176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8150D-6B01-4E00-BEAB-1BDB74E6ACC0}">
      <dsp:nvSpPr>
        <dsp:cNvPr id="0" name=""/>
        <dsp:cNvSpPr/>
      </dsp:nvSpPr>
      <dsp:spPr>
        <a:xfrm>
          <a:off x="2006039" y="0"/>
          <a:ext cx="4405410" cy="3850648"/>
        </a:xfrm>
        <a:prstGeom prst="diamond">
          <a:avLst/>
        </a:prstGeom>
        <a:solidFill>
          <a:schemeClr val="accent3">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F12D98E0-5939-4ADE-8921-72E366550084}">
      <dsp:nvSpPr>
        <dsp:cNvPr id="0" name=""/>
        <dsp:cNvSpPr/>
      </dsp:nvSpPr>
      <dsp:spPr>
        <a:xfrm>
          <a:off x="2649232" y="365811"/>
          <a:ext cx="1501752" cy="1501752"/>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Java Goodness: Faster time-to-market, portability, better reliability, maintainability and extensibility, and ease of programming</a:t>
          </a:r>
          <a:endParaRPr lang="en-US" sz="1100" kern="1200" dirty="0"/>
        </a:p>
      </dsp:txBody>
      <dsp:txXfrm>
        <a:off x="2722541" y="439120"/>
        <a:ext cx="1355134" cy="1355134"/>
      </dsp:txXfrm>
    </dsp:sp>
    <dsp:sp modelId="{C0CEF7D8-189F-463C-986E-0A8E57498D5B}">
      <dsp:nvSpPr>
        <dsp:cNvPr id="0" name=""/>
        <dsp:cNvSpPr/>
      </dsp:nvSpPr>
      <dsp:spPr>
        <a:xfrm>
          <a:off x="4266504" y="365811"/>
          <a:ext cx="1501752" cy="1501752"/>
        </a:xfrm>
        <a:prstGeom prst="roundRect">
          <a:avLst/>
        </a:prstGeom>
        <a:gradFill rotWithShape="0">
          <a:gsLst>
            <a:gs pos="0">
              <a:schemeClr val="accent3">
                <a:hueOff val="-3155370"/>
                <a:satOff val="0"/>
                <a:lumOff val="8301"/>
                <a:alphaOff val="0"/>
                <a:tint val="50000"/>
                <a:satMod val="300000"/>
              </a:schemeClr>
            </a:gs>
            <a:gs pos="35000">
              <a:schemeClr val="accent3">
                <a:hueOff val="-3155370"/>
                <a:satOff val="0"/>
                <a:lumOff val="8301"/>
                <a:alphaOff val="0"/>
                <a:tint val="37000"/>
                <a:satMod val="300000"/>
              </a:schemeClr>
            </a:gs>
            <a:gs pos="100000">
              <a:schemeClr val="accent3">
                <a:hueOff val="-3155370"/>
                <a:satOff val="0"/>
                <a:lumOff val="83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Pure Android Java adoption is dropping, especially in PRC.*</a:t>
          </a:r>
          <a:endParaRPr lang="en-US" sz="1200" kern="1200" dirty="0"/>
        </a:p>
      </dsp:txBody>
      <dsp:txXfrm>
        <a:off x="4339813" y="439120"/>
        <a:ext cx="1355134" cy="1355134"/>
      </dsp:txXfrm>
    </dsp:sp>
    <dsp:sp modelId="{D784321A-92C2-4E82-89D2-37A6D6AD2C47}">
      <dsp:nvSpPr>
        <dsp:cNvPr id="0" name=""/>
        <dsp:cNvSpPr/>
      </dsp:nvSpPr>
      <dsp:spPr>
        <a:xfrm>
          <a:off x="2649232" y="1983083"/>
          <a:ext cx="1501752" cy="1501752"/>
        </a:xfrm>
        <a:prstGeom prst="roundRect">
          <a:avLst/>
        </a:prstGeom>
        <a:gradFill rotWithShape="0">
          <a:gsLst>
            <a:gs pos="0">
              <a:schemeClr val="accent3">
                <a:hueOff val="-6310740"/>
                <a:satOff val="0"/>
                <a:lumOff val="16601"/>
                <a:alphaOff val="0"/>
                <a:tint val="50000"/>
                <a:satMod val="300000"/>
              </a:schemeClr>
            </a:gs>
            <a:gs pos="35000">
              <a:schemeClr val="accent3">
                <a:hueOff val="-6310740"/>
                <a:satOff val="0"/>
                <a:lumOff val="16601"/>
                <a:alphaOff val="0"/>
                <a:tint val="37000"/>
                <a:satMod val="300000"/>
              </a:schemeClr>
            </a:gs>
            <a:gs pos="100000">
              <a:schemeClr val="accent3">
                <a:hueOff val="-6310740"/>
                <a:satOff val="0"/>
                <a:lumOff val="166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48% of developers care about performance when selecting Android Target.**</a:t>
          </a:r>
          <a:endParaRPr lang="en-US" sz="1200" kern="1200" dirty="0"/>
        </a:p>
      </dsp:txBody>
      <dsp:txXfrm>
        <a:off x="2722541" y="2056392"/>
        <a:ext cx="1355134" cy="1355134"/>
      </dsp:txXfrm>
    </dsp:sp>
    <dsp:sp modelId="{5C77F90E-5B65-4E0C-83E8-5A1DB76D780B}">
      <dsp:nvSpPr>
        <dsp:cNvPr id="0" name=""/>
        <dsp:cNvSpPr/>
      </dsp:nvSpPr>
      <dsp:spPr>
        <a:xfrm>
          <a:off x="4266504" y="1983083"/>
          <a:ext cx="1501752" cy="1501752"/>
        </a:xfrm>
        <a:prstGeom prst="roundRect">
          <a:avLst/>
        </a:prstGeom>
        <a:gradFill rotWithShape="0">
          <a:gsLst>
            <a:gs pos="0">
              <a:schemeClr val="accent3">
                <a:hueOff val="-9466110"/>
                <a:satOff val="0"/>
                <a:lumOff val="24902"/>
                <a:alphaOff val="0"/>
                <a:tint val="50000"/>
                <a:satMod val="300000"/>
              </a:schemeClr>
            </a:gs>
            <a:gs pos="35000">
              <a:schemeClr val="accent3">
                <a:hueOff val="-9466110"/>
                <a:satOff val="0"/>
                <a:lumOff val="24902"/>
                <a:alphaOff val="0"/>
                <a:tint val="37000"/>
                <a:satMod val="300000"/>
              </a:schemeClr>
            </a:gs>
            <a:gs pos="100000">
              <a:schemeClr val="accent3">
                <a:hueOff val="-9466110"/>
                <a:satOff val="0"/>
                <a:lumOff val="2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38% of developers tune for CPU architecture.**</a:t>
          </a:r>
          <a:endParaRPr lang="en-US" sz="1200" kern="1200" dirty="0"/>
        </a:p>
      </dsp:txBody>
      <dsp:txXfrm>
        <a:off x="4339813" y="2056392"/>
        <a:ext cx="1355134" cy="13551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74454-E5A4-495A-9275-76B4D74DEF52}">
      <dsp:nvSpPr>
        <dsp:cNvPr id="0" name=""/>
        <dsp:cNvSpPr/>
      </dsp:nvSpPr>
      <dsp:spPr>
        <a:xfrm>
          <a:off x="2026" y="1199673"/>
          <a:ext cx="2018272" cy="16646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smtClean="0"/>
            <a:t>Import server Java optimizations</a:t>
          </a:r>
          <a:endParaRPr lang="en-US" sz="1600" kern="1200" dirty="0"/>
        </a:p>
        <a:p>
          <a:pPr marL="171450" lvl="1" indent="-171450" algn="l" defTabSz="711200">
            <a:lnSpc>
              <a:spcPct val="90000"/>
            </a:lnSpc>
            <a:spcBef>
              <a:spcPct val="0"/>
            </a:spcBef>
            <a:spcAft>
              <a:spcPct val="15000"/>
            </a:spcAft>
            <a:buChar char="••"/>
          </a:pPr>
          <a:r>
            <a:rPr lang="en-US" sz="1600" kern="1200" dirty="0" smtClean="0"/>
            <a:t>Open source</a:t>
          </a:r>
          <a:br>
            <a:rPr lang="en-US" sz="1600" kern="1200" dirty="0" smtClean="0"/>
          </a:br>
          <a:r>
            <a:rPr lang="en-US" sz="1600" kern="1200" dirty="0" smtClean="0"/>
            <a:t>ecosystem</a:t>
          </a:r>
          <a:endParaRPr lang="en-US" sz="1600" kern="1200" dirty="0"/>
        </a:p>
      </dsp:txBody>
      <dsp:txXfrm>
        <a:off x="40334" y="1237981"/>
        <a:ext cx="1941656" cy="1231325"/>
      </dsp:txXfrm>
    </dsp:sp>
    <dsp:sp modelId="{FAA5277B-3884-4323-8E3F-691A81364505}">
      <dsp:nvSpPr>
        <dsp:cNvPr id="0" name=""/>
        <dsp:cNvSpPr/>
      </dsp:nvSpPr>
      <dsp:spPr>
        <a:xfrm>
          <a:off x="1144501" y="1625804"/>
          <a:ext cx="2181959" cy="2181959"/>
        </a:xfrm>
        <a:prstGeom prst="leftCircularArrow">
          <a:avLst>
            <a:gd name="adj1" fmla="val 2955"/>
            <a:gd name="adj2" fmla="val 361940"/>
            <a:gd name="adj3" fmla="val 2137451"/>
            <a:gd name="adj4" fmla="val 9024489"/>
            <a:gd name="adj5" fmla="val 3447"/>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39D8366-D03B-4CBE-A992-F0D785D62059}">
      <dsp:nvSpPr>
        <dsp:cNvPr id="0" name=""/>
        <dsp:cNvSpPr/>
      </dsp:nvSpPr>
      <dsp:spPr>
        <a:xfrm>
          <a:off x="450531" y="2507615"/>
          <a:ext cx="1794019" cy="713422"/>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IN" sz="1500" kern="1200" dirty="0" smtClean="0"/>
            <a:t>High performance Android Java platforms</a:t>
          </a:r>
          <a:endParaRPr lang="en-US" sz="1500" kern="1200" dirty="0"/>
        </a:p>
      </dsp:txBody>
      <dsp:txXfrm>
        <a:off x="471426" y="2528510"/>
        <a:ext cx="1752229" cy="671632"/>
      </dsp:txXfrm>
    </dsp:sp>
    <dsp:sp modelId="{7A0EE6B0-A8F9-4115-B254-ABF95D5D1A43}">
      <dsp:nvSpPr>
        <dsp:cNvPr id="0" name=""/>
        <dsp:cNvSpPr/>
      </dsp:nvSpPr>
      <dsp:spPr>
        <a:xfrm>
          <a:off x="2551577" y="1199673"/>
          <a:ext cx="2018272" cy="166465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smtClean="0"/>
            <a:t>Less NDK/porting $$</a:t>
          </a:r>
          <a:endParaRPr lang="en-US" sz="1600" kern="1200" dirty="0"/>
        </a:p>
        <a:p>
          <a:pPr marL="171450" lvl="1" indent="-171450" algn="l" defTabSz="711200">
            <a:lnSpc>
              <a:spcPct val="90000"/>
            </a:lnSpc>
            <a:spcBef>
              <a:spcPct val="0"/>
            </a:spcBef>
            <a:spcAft>
              <a:spcPct val="15000"/>
            </a:spcAft>
            <a:buChar char="••"/>
          </a:pPr>
          <a:r>
            <a:rPr lang="en-US" sz="1600" kern="1200" dirty="0" smtClean="0"/>
            <a:t>Lower dev $$ &amp; TTM</a:t>
          </a:r>
          <a:endParaRPr lang="en-US" sz="1600" kern="1200" dirty="0"/>
        </a:p>
        <a:p>
          <a:pPr marL="171450" lvl="1" indent="-171450" algn="l" defTabSz="711200">
            <a:lnSpc>
              <a:spcPct val="90000"/>
            </a:lnSpc>
            <a:spcBef>
              <a:spcPct val="0"/>
            </a:spcBef>
            <a:spcAft>
              <a:spcPct val="15000"/>
            </a:spcAft>
            <a:buChar char="••"/>
          </a:pPr>
          <a:r>
            <a:rPr lang="en-US" sz="1600" kern="1200" dirty="0" smtClean="0"/>
            <a:t>More Java goodness</a:t>
          </a:r>
          <a:endParaRPr lang="en-US" sz="1600" kern="1200" dirty="0"/>
        </a:p>
      </dsp:txBody>
      <dsp:txXfrm>
        <a:off x="2589885" y="1594693"/>
        <a:ext cx="1941656" cy="1231325"/>
      </dsp:txXfrm>
    </dsp:sp>
    <dsp:sp modelId="{D65F6D14-91C0-4FDB-AF41-F93E0C40AB8B}">
      <dsp:nvSpPr>
        <dsp:cNvPr id="0" name=""/>
        <dsp:cNvSpPr/>
      </dsp:nvSpPr>
      <dsp:spPr>
        <a:xfrm>
          <a:off x="3677234" y="190966"/>
          <a:ext cx="2439849" cy="2439849"/>
        </a:xfrm>
        <a:prstGeom prst="circularArrow">
          <a:avLst>
            <a:gd name="adj1" fmla="val 2643"/>
            <a:gd name="adj2" fmla="val 321328"/>
            <a:gd name="adj3" fmla="val 19503161"/>
            <a:gd name="adj4" fmla="val 12575511"/>
            <a:gd name="adj5" fmla="val 3083"/>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BA8CB34-4538-4E01-8B39-A771D2EC4B19}">
      <dsp:nvSpPr>
        <dsp:cNvPr id="0" name=""/>
        <dsp:cNvSpPr/>
      </dsp:nvSpPr>
      <dsp:spPr>
        <a:xfrm>
          <a:off x="3000082" y="842962"/>
          <a:ext cx="1794019" cy="713422"/>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IN" sz="1500" kern="1200" dirty="0" smtClean="0"/>
            <a:t>Portable Java applications</a:t>
          </a:r>
          <a:endParaRPr lang="en-US" sz="1500" kern="1200" dirty="0"/>
        </a:p>
      </dsp:txBody>
      <dsp:txXfrm>
        <a:off x="3020977" y="863857"/>
        <a:ext cx="1752229" cy="671632"/>
      </dsp:txXfrm>
    </dsp:sp>
    <dsp:sp modelId="{90B68819-FABC-4096-9C4E-1F480BCCD517}">
      <dsp:nvSpPr>
        <dsp:cNvPr id="0" name=""/>
        <dsp:cNvSpPr/>
      </dsp:nvSpPr>
      <dsp:spPr>
        <a:xfrm>
          <a:off x="5101128" y="1199673"/>
          <a:ext cx="2018272" cy="1664652"/>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Truly portable apps</a:t>
          </a:r>
          <a:br>
            <a:rPr lang="en-US" sz="1600" kern="1200" dirty="0" smtClean="0"/>
          </a:br>
          <a:r>
            <a:rPr lang="en-US" sz="1600" kern="1200" dirty="0" smtClean="0"/>
            <a:t>favor no particular Instruction Set Architecture (ISA)</a:t>
          </a:r>
          <a:endParaRPr lang="en-US" sz="1600" kern="1200" dirty="0"/>
        </a:p>
      </dsp:txBody>
      <dsp:txXfrm>
        <a:off x="5139436" y="1237981"/>
        <a:ext cx="1941656" cy="1231325"/>
      </dsp:txXfrm>
    </dsp:sp>
    <dsp:sp modelId="{66ED7D07-C89F-4B45-B806-E28F3818D2E5}">
      <dsp:nvSpPr>
        <dsp:cNvPr id="0" name=""/>
        <dsp:cNvSpPr/>
      </dsp:nvSpPr>
      <dsp:spPr>
        <a:xfrm>
          <a:off x="5549633" y="2507615"/>
          <a:ext cx="1794019" cy="713422"/>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More platform choices</a:t>
          </a:r>
          <a:endParaRPr lang="en-US" sz="1500" kern="1200" dirty="0"/>
        </a:p>
      </dsp:txBody>
      <dsp:txXfrm>
        <a:off x="5570528" y="2528510"/>
        <a:ext cx="1752229" cy="6716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B1D8C-8934-408B-839D-971EAED1B337}">
      <dsp:nvSpPr>
        <dsp:cNvPr id="0" name=""/>
        <dsp:cNvSpPr/>
      </dsp:nvSpPr>
      <dsp:spPr>
        <a:xfrm>
          <a:off x="1205" y="1413341"/>
          <a:ext cx="1418480" cy="567392"/>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t>Edge </a:t>
          </a:r>
          <a:r>
            <a:rPr lang="en-US" sz="1800" kern="1200" dirty="0" err="1" smtClean="0"/>
            <a:t>IoT</a:t>
          </a:r>
          <a:endParaRPr lang="en-US" sz="1800" kern="1200" dirty="0"/>
        </a:p>
      </dsp:txBody>
      <dsp:txXfrm>
        <a:off x="1205" y="1413341"/>
        <a:ext cx="1276632" cy="567392"/>
      </dsp:txXfrm>
    </dsp:sp>
    <dsp:sp modelId="{E674039A-B392-4424-8CD1-CF9266434B6C}">
      <dsp:nvSpPr>
        <dsp:cNvPr id="0" name=""/>
        <dsp:cNvSpPr/>
      </dsp:nvSpPr>
      <dsp:spPr>
        <a:xfrm>
          <a:off x="1135990" y="1413341"/>
          <a:ext cx="1418480" cy="567392"/>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t>Auto</a:t>
          </a:r>
          <a:endParaRPr lang="en-US" sz="1800" kern="1200" dirty="0"/>
        </a:p>
      </dsp:txBody>
      <dsp:txXfrm>
        <a:off x="1419686" y="1413341"/>
        <a:ext cx="851088" cy="567392"/>
      </dsp:txXfrm>
    </dsp:sp>
    <dsp:sp modelId="{E2CFDE76-585F-461B-A432-E582EEEDDEA3}">
      <dsp:nvSpPr>
        <dsp:cNvPr id="0" name=""/>
        <dsp:cNvSpPr/>
      </dsp:nvSpPr>
      <dsp:spPr>
        <a:xfrm>
          <a:off x="2270774" y="1413341"/>
          <a:ext cx="1418480" cy="567392"/>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t>Wear</a:t>
          </a:r>
          <a:endParaRPr lang="en-US" sz="1800" kern="1200" dirty="0"/>
        </a:p>
      </dsp:txBody>
      <dsp:txXfrm>
        <a:off x="2554470" y="1413341"/>
        <a:ext cx="851088" cy="567392"/>
      </dsp:txXfrm>
    </dsp:sp>
    <dsp:sp modelId="{6A3A9B93-68AE-4008-AB35-162012FFF19E}">
      <dsp:nvSpPr>
        <dsp:cNvPr id="0" name=""/>
        <dsp:cNvSpPr/>
      </dsp:nvSpPr>
      <dsp:spPr>
        <a:xfrm>
          <a:off x="3405559" y="1413341"/>
          <a:ext cx="1418480" cy="567392"/>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t>TV</a:t>
          </a:r>
          <a:endParaRPr lang="en-US" sz="1800" kern="1200" dirty="0"/>
        </a:p>
      </dsp:txBody>
      <dsp:txXfrm>
        <a:off x="3689255" y="1413341"/>
        <a:ext cx="851088" cy="567392"/>
      </dsp:txXfrm>
    </dsp:sp>
    <dsp:sp modelId="{15FA84C5-174C-46E4-B919-4D7B2BF5752A}">
      <dsp:nvSpPr>
        <dsp:cNvPr id="0" name=""/>
        <dsp:cNvSpPr/>
      </dsp:nvSpPr>
      <dsp:spPr>
        <a:xfrm>
          <a:off x="4540344" y="1413341"/>
          <a:ext cx="1418480" cy="567392"/>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t>Phones</a:t>
          </a:r>
          <a:endParaRPr lang="en-US" sz="1800" kern="1200" dirty="0"/>
        </a:p>
      </dsp:txBody>
      <dsp:txXfrm>
        <a:off x="4824040" y="1413341"/>
        <a:ext cx="851088" cy="567392"/>
      </dsp:txXfrm>
    </dsp:sp>
    <dsp:sp modelId="{67C248B7-6338-4C9F-BB96-B67637C4C1B3}">
      <dsp:nvSpPr>
        <dsp:cNvPr id="0" name=""/>
        <dsp:cNvSpPr/>
      </dsp:nvSpPr>
      <dsp:spPr>
        <a:xfrm>
          <a:off x="5675128" y="1413341"/>
          <a:ext cx="1418480" cy="567392"/>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t>Tablets</a:t>
          </a:r>
          <a:endParaRPr lang="en-US" sz="1800" kern="1200" dirty="0"/>
        </a:p>
      </dsp:txBody>
      <dsp:txXfrm>
        <a:off x="5958824" y="1413341"/>
        <a:ext cx="851088" cy="567392"/>
      </dsp:txXfrm>
    </dsp:sp>
    <dsp:sp modelId="{EE0B19F3-F006-4B01-8C15-5FB4F272EC6D}">
      <dsp:nvSpPr>
        <dsp:cNvPr id="0" name=""/>
        <dsp:cNvSpPr/>
      </dsp:nvSpPr>
      <dsp:spPr>
        <a:xfrm>
          <a:off x="6809913" y="1413341"/>
          <a:ext cx="1418480" cy="567392"/>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err="1" smtClean="0"/>
            <a:t>Chromebooks</a:t>
          </a:r>
          <a:endParaRPr lang="en-US" sz="1800" kern="1200" dirty="0"/>
        </a:p>
      </dsp:txBody>
      <dsp:txXfrm>
        <a:off x="7093609" y="1413341"/>
        <a:ext cx="851088" cy="5673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CA745-7FDC-4F72-9F59-1CE18A884EA9}">
      <dsp:nvSpPr>
        <dsp:cNvPr id="0" name=""/>
        <dsp:cNvSpPr/>
      </dsp:nvSpPr>
      <dsp:spPr>
        <a:xfrm>
          <a:off x="-3836394" y="-589180"/>
          <a:ext cx="4572436" cy="4572436"/>
        </a:xfrm>
        <a:prstGeom prst="blockArc">
          <a:avLst>
            <a:gd name="adj1" fmla="val 18900000"/>
            <a:gd name="adj2" fmla="val 2700000"/>
            <a:gd name="adj3" fmla="val 472"/>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BB7D6D-200E-410B-9BDC-CB1424CC6AB4}">
      <dsp:nvSpPr>
        <dsp:cNvPr id="0" name=""/>
        <dsp:cNvSpPr/>
      </dsp:nvSpPr>
      <dsp:spPr>
        <a:xfrm>
          <a:off x="473330" y="339407"/>
          <a:ext cx="7711664" cy="67881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What’s Intel’s approach to ART?</a:t>
          </a:r>
          <a:endParaRPr lang="en-US" sz="2100" kern="1200" dirty="0"/>
        </a:p>
      </dsp:txBody>
      <dsp:txXfrm>
        <a:off x="473330" y="339407"/>
        <a:ext cx="7711664" cy="678815"/>
      </dsp:txXfrm>
    </dsp:sp>
    <dsp:sp modelId="{903647D1-2521-4B58-BF35-DA47F49A1715}">
      <dsp:nvSpPr>
        <dsp:cNvPr id="0" name=""/>
        <dsp:cNvSpPr/>
      </dsp:nvSpPr>
      <dsp:spPr>
        <a:xfrm>
          <a:off x="49070" y="254555"/>
          <a:ext cx="848518" cy="84851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7BBF0-156E-40B5-8028-4EE4CB84E426}">
      <dsp:nvSpPr>
        <dsp:cNvPr id="0" name=""/>
        <dsp:cNvSpPr/>
      </dsp:nvSpPr>
      <dsp:spPr>
        <a:xfrm>
          <a:off x="720079" y="1357630"/>
          <a:ext cx="7464914" cy="678815"/>
        </a:xfrm>
        <a:prstGeom prst="rect">
          <a:avLst/>
        </a:prstGeom>
        <a:solidFill>
          <a:schemeClr val="accent2">
            <a:hueOff val="382337"/>
            <a:satOff val="0"/>
            <a:lumOff val="-1088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t>What’s Intel doing to improve ART?</a:t>
          </a:r>
          <a:endParaRPr lang="en-US" sz="2400" b="1" kern="1200" dirty="0"/>
        </a:p>
      </dsp:txBody>
      <dsp:txXfrm>
        <a:off x="720079" y="1357630"/>
        <a:ext cx="7464914" cy="678815"/>
      </dsp:txXfrm>
    </dsp:sp>
    <dsp:sp modelId="{C036C17A-F072-4F38-A6BB-C77FDCDD6E23}">
      <dsp:nvSpPr>
        <dsp:cNvPr id="0" name=""/>
        <dsp:cNvSpPr/>
      </dsp:nvSpPr>
      <dsp:spPr>
        <a:xfrm>
          <a:off x="295819" y="1272778"/>
          <a:ext cx="848518" cy="848518"/>
        </a:xfrm>
        <a:prstGeom prst="ellipse">
          <a:avLst/>
        </a:prstGeom>
        <a:solidFill>
          <a:schemeClr val="lt1">
            <a:hueOff val="0"/>
            <a:satOff val="0"/>
            <a:lumOff val="0"/>
            <a:alphaOff val="0"/>
          </a:schemeClr>
        </a:solidFill>
        <a:ln w="25400" cap="flat" cmpd="sng" algn="ctr">
          <a:solidFill>
            <a:schemeClr val="accent2">
              <a:hueOff val="382337"/>
              <a:satOff val="0"/>
              <a:lumOff val="-10882"/>
              <a:alphaOff val="0"/>
            </a:schemeClr>
          </a:solidFill>
          <a:prstDash val="solid"/>
        </a:ln>
        <a:effectLst/>
      </dsp:spPr>
      <dsp:style>
        <a:lnRef idx="2">
          <a:scrgbClr r="0" g="0" b="0"/>
        </a:lnRef>
        <a:fillRef idx="1">
          <a:scrgbClr r="0" g="0" b="0"/>
        </a:fillRef>
        <a:effectRef idx="0">
          <a:scrgbClr r="0" g="0" b="0"/>
        </a:effectRef>
        <a:fontRef idx="minor"/>
      </dsp:style>
    </dsp:sp>
    <dsp:sp modelId="{F1BF8075-CC0C-4A6F-97AD-EFB5F02EEE21}">
      <dsp:nvSpPr>
        <dsp:cNvPr id="0" name=""/>
        <dsp:cNvSpPr/>
      </dsp:nvSpPr>
      <dsp:spPr>
        <a:xfrm>
          <a:off x="473330" y="2375852"/>
          <a:ext cx="7711664" cy="678815"/>
        </a:xfrm>
        <a:prstGeom prst="rect">
          <a:avLst/>
        </a:prstGeom>
        <a:solidFill>
          <a:schemeClr val="accent2">
            <a:hueOff val="764675"/>
            <a:satOff val="0"/>
            <a:lumOff val="-2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What should developers do to get good performance from ART?</a:t>
          </a:r>
          <a:endParaRPr lang="en-US" sz="2100" kern="1200" dirty="0"/>
        </a:p>
      </dsp:txBody>
      <dsp:txXfrm>
        <a:off x="473330" y="2375852"/>
        <a:ext cx="7711664" cy="678815"/>
      </dsp:txXfrm>
    </dsp:sp>
    <dsp:sp modelId="{1F0658F5-F674-41E5-858D-F903127D1CE3}">
      <dsp:nvSpPr>
        <dsp:cNvPr id="0" name=""/>
        <dsp:cNvSpPr/>
      </dsp:nvSpPr>
      <dsp:spPr>
        <a:xfrm>
          <a:off x="49070" y="2291000"/>
          <a:ext cx="848518" cy="848518"/>
        </a:xfrm>
        <a:prstGeom prst="ellipse">
          <a:avLst/>
        </a:prstGeom>
        <a:solidFill>
          <a:schemeClr val="lt1">
            <a:hueOff val="0"/>
            <a:satOff val="0"/>
            <a:lumOff val="0"/>
            <a:alphaOff val="0"/>
          </a:schemeClr>
        </a:solidFill>
        <a:ln w="25400" cap="flat" cmpd="sng" algn="ctr">
          <a:solidFill>
            <a:schemeClr val="accent2">
              <a:hueOff val="764675"/>
              <a:satOff val="0"/>
              <a:lumOff val="-2176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15295-0707-4661-A825-64259CBF8378}">
      <dsp:nvSpPr>
        <dsp:cNvPr id="0" name=""/>
        <dsp:cNvSpPr/>
      </dsp:nvSpPr>
      <dsp:spPr>
        <a:xfrm>
          <a:off x="0" y="75237"/>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Icy Rocks Workload</a:t>
          </a:r>
          <a:endParaRPr lang="en-US" sz="2000" kern="1200" dirty="0"/>
        </a:p>
      </dsp:txBody>
      <dsp:txXfrm>
        <a:off x="23417" y="98654"/>
        <a:ext cx="8182766" cy="432866"/>
      </dsp:txXfrm>
    </dsp:sp>
    <dsp:sp modelId="{39B30C93-A29E-4B7F-A4E8-B5D1057309AB}">
      <dsp:nvSpPr>
        <dsp:cNvPr id="0" name=""/>
        <dsp:cNvSpPr/>
      </dsp:nvSpPr>
      <dsp:spPr>
        <a:xfrm>
          <a:off x="0" y="554937"/>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Improved </a:t>
          </a:r>
          <a:r>
            <a:rPr lang="en-US" sz="1600" kern="1200" dirty="0" err="1" smtClean="0"/>
            <a:t>inlining</a:t>
          </a:r>
          <a:r>
            <a:rPr lang="en-US" sz="1600" kern="1200" dirty="0" smtClean="0"/>
            <a:t>.</a:t>
          </a:r>
          <a:endParaRPr lang="en-US" sz="1600" kern="1200" dirty="0"/>
        </a:p>
      </dsp:txBody>
      <dsp:txXfrm>
        <a:off x="0" y="554937"/>
        <a:ext cx="8229600" cy="331200"/>
      </dsp:txXfrm>
    </dsp:sp>
    <dsp:sp modelId="{6E78BE04-F2C4-4990-9044-8D58CF67E1AF}">
      <dsp:nvSpPr>
        <dsp:cNvPr id="0" name=""/>
        <dsp:cNvSpPr/>
      </dsp:nvSpPr>
      <dsp:spPr>
        <a:xfrm>
          <a:off x="0" y="886137"/>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Garbage Collection Workload for Android*</a:t>
          </a:r>
          <a:endParaRPr lang="en-US" sz="2000" kern="1200" dirty="0"/>
        </a:p>
      </dsp:txBody>
      <dsp:txXfrm>
        <a:off x="23417" y="909554"/>
        <a:ext cx="8182766" cy="432866"/>
      </dsp:txXfrm>
    </dsp:sp>
    <dsp:sp modelId="{135B054C-DD11-4EA0-BF34-A1030659EC8C}">
      <dsp:nvSpPr>
        <dsp:cNvPr id="0" name=""/>
        <dsp:cNvSpPr/>
      </dsp:nvSpPr>
      <dsp:spPr>
        <a:xfrm>
          <a:off x="0" y="1365837"/>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Improved thread state </a:t>
          </a:r>
          <a:r>
            <a:rPr lang="en-US" sz="1600" kern="1200" dirty="0" smtClean="0"/>
            <a:t>transitions. Compressing ROSs in place.</a:t>
          </a:r>
          <a:endParaRPr lang="en-US" sz="1600" kern="1200" dirty="0"/>
        </a:p>
      </dsp:txBody>
      <dsp:txXfrm>
        <a:off x="0" y="1365837"/>
        <a:ext cx="8229600" cy="331200"/>
      </dsp:txXfrm>
    </dsp:sp>
    <dsp:sp modelId="{E58303B2-9776-4045-87CB-576788A4B122}">
      <dsp:nvSpPr>
        <dsp:cNvPr id="0" name=""/>
        <dsp:cNvSpPr/>
      </dsp:nvSpPr>
      <dsp:spPr>
        <a:xfrm>
          <a:off x="0" y="1697037"/>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err="1" smtClean="0"/>
            <a:t>Caffeinemark</a:t>
          </a:r>
          <a:r>
            <a:rPr lang="en-US" sz="2000" kern="1200" dirty="0" smtClean="0"/>
            <a:t>, </a:t>
          </a:r>
          <a:r>
            <a:rPr lang="en-US" sz="2000" kern="1200" dirty="0" err="1" smtClean="0"/>
            <a:t>Smartbench</a:t>
          </a:r>
          <a:endParaRPr lang="en-US" sz="2000" kern="1200" dirty="0"/>
        </a:p>
      </dsp:txBody>
      <dsp:txXfrm>
        <a:off x="23417" y="1720454"/>
        <a:ext cx="8182766" cy="432866"/>
      </dsp:txXfrm>
    </dsp:sp>
    <dsp:sp modelId="{D9F3F753-F2DE-4266-B96F-61F1A5C1745C}">
      <dsp:nvSpPr>
        <dsp:cNvPr id="0" name=""/>
        <dsp:cNvSpPr/>
      </dsp:nvSpPr>
      <dsp:spPr>
        <a:xfrm>
          <a:off x="0" y="2176737"/>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Loop Optimizations (Unrolling, Code Motion).</a:t>
          </a:r>
          <a:endParaRPr lang="en-US" sz="1600" kern="1200" dirty="0"/>
        </a:p>
      </dsp:txBody>
      <dsp:txXfrm>
        <a:off x="0" y="2176737"/>
        <a:ext cx="8229600" cy="331200"/>
      </dsp:txXfrm>
    </dsp:sp>
    <dsp:sp modelId="{3DA545B1-0C0D-4149-89A1-056CC0696D2D}">
      <dsp:nvSpPr>
        <dsp:cNvPr id="0" name=""/>
        <dsp:cNvSpPr/>
      </dsp:nvSpPr>
      <dsp:spPr>
        <a:xfrm>
          <a:off x="0" y="2507937"/>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Compile Time</a:t>
          </a:r>
          <a:endParaRPr lang="en-US" sz="2000" kern="1200" dirty="0"/>
        </a:p>
      </dsp:txBody>
      <dsp:txXfrm>
        <a:off x="23417" y="2531354"/>
        <a:ext cx="8182766" cy="432866"/>
      </dsp:txXfrm>
    </dsp:sp>
    <dsp:sp modelId="{6252808D-629D-494B-9D8F-5389FDC4FCE4}">
      <dsp:nvSpPr>
        <dsp:cNvPr id="0" name=""/>
        <dsp:cNvSpPr/>
      </dsp:nvSpPr>
      <dsp:spPr>
        <a:xfrm>
          <a:off x="0" y="2987637"/>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err="1" smtClean="0"/>
            <a:t>Inliner</a:t>
          </a:r>
          <a:r>
            <a:rPr lang="en-US" sz="1600" kern="1200" dirty="0" smtClean="0"/>
            <a:t> improvements, Heuristics </a:t>
          </a:r>
          <a:r>
            <a:rPr lang="en-US" sz="1600" kern="1200" dirty="0" smtClean="0"/>
            <a:t>tuning, footprint reduction.</a:t>
          </a:r>
          <a:endParaRPr lang="en-US" sz="1600" kern="1200" dirty="0"/>
        </a:p>
      </dsp:txBody>
      <dsp:txXfrm>
        <a:off x="0" y="2987637"/>
        <a:ext cx="8229600" cy="331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CA745-7FDC-4F72-9F59-1CE18A884EA9}">
      <dsp:nvSpPr>
        <dsp:cNvPr id="0" name=""/>
        <dsp:cNvSpPr/>
      </dsp:nvSpPr>
      <dsp:spPr>
        <a:xfrm>
          <a:off x="-3836394" y="-589180"/>
          <a:ext cx="4572436" cy="4572436"/>
        </a:xfrm>
        <a:prstGeom prst="blockArc">
          <a:avLst>
            <a:gd name="adj1" fmla="val 18900000"/>
            <a:gd name="adj2" fmla="val 2700000"/>
            <a:gd name="adj3" fmla="val 472"/>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BB7D6D-200E-410B-9BDC-CB1424CC6AB4}">
      <dsp:nvSpPr>
        <dsp:cNvPr id="0" name=""/>
        <dsp:cNvSpPr/>
      </dsp:nvSpPr>
      <dsp:spPr>
        <a:xfrm>
          <a:off x="473330" y="339407"/>
          <a:ext cx="7711664" cy="67881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What’s Intel’s approach to ART?</a:t>
          </a:r>
          <a:endParaRPr lang="en-US" sz="2000" kern="1200" dirty="0"/>
        </a:p>
      </dsp:txBody>
      <dsp:txXfrm>
        <a:off x="473330" y="339407"/>
        <a:ext cx="7711664" cy="678815"/>
      </dsp:txXfrm>
    </dsp:sp>
    <dsp:sp modelId="{903647D1-2521-4B58-BF35-DA47F49A1715}">
      <dsp:nvSpPr>
        <dsp:cNvPr id="0" name=""/>
        <dsp:cNvSpPr/>
      </dsp:nvSpPr>
      <dsp:spPr>
        <a:xfrm>
          <a:off x="49070" y="254555"/>
          <a:ext cx="848518" cy="84851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7BBF0-156E-40B5-8028-4EE4CB84E426}">
      <dsp:nvSpPr>
        <dsp:cNvPr id="0" name=""/>
        <dsp:cNvSpPr/>
      </dsp:nvSpPr>
      <dsp:spPr>
        <a:xfrm>
          <a:off x="720079" y="1357630"/>
          <a:ext cx="7464914" cy="678815"/>
        </a:xfrm>
        <a:prstGeom prst="rect">
          <a:avLst/>
        </a:prstGeom>
        <a:solidFill>
          <a:schemeClr val="accent2">
            <a:hueOff val="382337"/>
            <a:satOff val="0"/>
            <a:lumOff val="-1088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What’s Intel doing to improve ART?</a:t>
          </a:r>
          <a:endParaRPr lang="en-US" sz="2000" kern="1200" dirty="0"/>
        </a:p>
      </dsp:txBody>
      <dsp:txXfrm>
        <a:off x="720079" y="1357630"/>
        <a:ext cx="7464914" cy="678815"/>
      </dsp:txXfrm>
    </dsp:sp>
    <dsp:sp modelId="{C036C17A-F072-4F38-A6BB-C77FDCDD6E23}">
      <dsp:nvSpPr>
        <dsp:cNvPr id="0" name=""/>
        <dsp:cNvSpPr/>
      </dsp:nvSpPr>
      <dsp:spPr>
        <a:xfrm>
          <a:off x="295819" y="1272778"/>
          <a:ext cx="848518" cy="848518"/>
        </a:xfrm>
        <a:prstGeom prst="ellipse">
          <a:avLst/>
        </a:prstGeom>
        <a:solidFill>
          <a:schemeClr val="lt1">
            <a:hueOff val="0"/>
            <a:satOff val="0"/>
            <a:lumOff val="0"/>
            <a:alphaOff val="0"/>
          </a:schemeClr>
        </a:solidFill>
        <a:ln w="25400" cap="flat" cmpd="sng" algn="ctr">
          <a:solidFill>
            <a:schemeClr val="accent2">
              <a:hueOff val="382337"/>
              <a:satOff val="0"/>
              <a:lumOff val="-10882"/>
              <a:alphaOff val="0"/>
            </a:schemeClr>
          </a:solidFill>
          <a:prstDash val="solid"/>
        </a:ln>
        <a:effectLst/>
      </dsp:spPr>
      <dsp:style>
        <a:lnRef idx="2">
          <a:scrgbClr r="0" g="0" b="0"/>
        </a:lnRef>
        <a:fillRef idx="1">
          <a:scrgbClr r="0" g="0" b="0"/>
        </a:fillRef>
        <a:effectRef idx="0">
          <a:scrgbClr r="0" g="0" b="0"/>
        </a:effectRef>
        <a:fontRef idx="minor"/>
      </dsp:style>
    </dsp:sp>
    <dsp:sp modelId="{F1BF8075-CC0C-4A6F-97AD-EFB5F02EEE21}">
      <dsp:nvSpPr>
        <dsp:cNvPr id="0" name=""/>
        <dsp:cNvSpPr/>
      </dsp:nvSpPr>
      <dsp:spPr>
        <a:xfrm>
          <a:off x="473330" y="2375852"/>
          <a:ext cx="7711664" cy="678815"/>
        </a:xfrm>
        <a:prstGeom prst="rect">
          <a:avLst/>
        </a:prstGeom>
        <a:solidFill>
          <a:schemeClr val="accent2">
            <a:hueOff val="764675"/>
            <a:satOff val="0"/>
            <a:lumOff val="-2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8809"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t>What should developers do to get good performance from ART?</a:t>
          </a:r>
          <a:endParaRPr lang="en-US" sz="2400" b="1" kern="1200" dirty="0"/>
        </a:p>
      </dsp:txBody>
      <dsp:txXfrm>
        <a:off x="473330" y="2375852"/>
        <a:ext cx="7711664" cy="678815"/>
      </dsp:txXfrm>
    </dsp:sp>
    <dsp:sp modelId="{1F0658F5-F674-41E5-858D-F903127D1CE3}">
      <dsp:nvSpPr>
        <dsp:cNvPr id="0" name=""/>
        <dsp:cNvSpPr/>
      </dsp:nvSpPr>
      <dsp:spPr>
        <a:xfrm>
          <a:off x="49070" y="2291000"/>
          <a:ext cx="848518" cy="848518"/>
        </a:xfrm>
        <a:prstGeom prst="ellipse">
          <a:avLst/>
        </a:prstGeom>
        <a:solidFill>
          <a:schemeClr val="lt1">
            <a:hueOff val="0"/>
            <a:satOff val="0"/>
            <a:lumOff val="0"/>
            <a:alphaOff val="0"/>
          </a:schemeClr>
        </a:solidFill>
        <a:ln w="25400" cap="flat" cmpd="sng" algn="ctr">
          <a:solidFill>
            <a:schemeClr val="accent2">
              <a:hueOff val="764675"/>
              <a:satOff val="0"/>
              <a:lumOff val="-2176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0.47272</cdr:x>
      <cdr:y>0.27221</cdr:y>
    </cdr:from>
    <cdr:to>
      <cdr:x>0.70786</cdr:x>
      <cdr:y>0.36069</cdr:y>
    </cdr:to>
    <cdr:cxnSp macro="">
      <cdr:nvCxnSpPr>
        <cdr:cNvPr id="3" name="Straight Arrow Connector 2"/>
        <cdr:cNvCxnSpPr/>
      </cdr:nvCxnSpPr>
      <cdr:spPr>
        <a:xfrm xmlns:a="http://schemas.openxmlformats.org/drawingml/2006/main" flipH="1">
          <a:off x="3047415" y="699675"/>
          <a:ext cx="1515792" cy="227427"/>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6057C-8CEC-4446-98D8-2A07D60C60EB}" type="datetimeFigureOut">
              <a:t>7/19/2016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F3FF4-5E08-DE4D-B923-6FF453A9FFE6}" type="slidenum">
              <a:t>‹#›</a:t>
            </a:fld>
            <a:endParaRPr lang="en-US"/>
          </a:p>
        </p:txBody>
      </p:sp>
    </p:spTree>
    <p:extLst>
      <p:ext uri="{BB962C8B-B14F-4D97-AF65-F5344CB8AC3E}">
        <p14:creationId xmlns:p14="http://schemas.microsoft.com/office/powerpoint/2010/main" val="3792096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8F82C-5BD3-2E40-BD4B-8257262AA71E}" type="datetimeFigureOut">
              <a:t>7/19/2016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4EEF9-8B0F-D542-A06D-2E8CBED689D6}" type="slidenum">
              <a:t>‹#›</a:t>
            </a:fld>
            <a:endParaRPr lang="en-US"/>
          </a:p>
        </p:txBody>
      </p:sp>
    </p:spTree>
    <p:extLst>
      <p:ext uri="{BB962C8B-B14F-4D97-AF65-F5344CB8AC3E}">
        <p14:creationId xmlns:p14="http://schemas.microsoft.com/office/powerpoint/2010/main" val="143921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0,0:40</a:t>
            </a:r>
          </a:p>
          <a:p>
            <a:r>
              <a:rPr lang="en-US" dirty="0" smtClean="0"/>
              <a:t>Hi.  I’m Paul Hohensee</a:t>
            </a:r>
            <a:r>
              <a:rPr lang="en-US" baseline="0" dirty="0" smtClean="0"/>
              <a:t> and I’ve been Intel’s Android Java runtime architect for the last couple of years.  I’ve worked in and around managed runtimes and binary translation for a bit more than 20 years now, though mostly on the server side. I was at Sun and Oracle for 13 of those and ended up as the Hotspot JVM technical lead for 4 of them.</a:t>
            </a:r>
          </a:p>
          <a:p>
            <a:endParaRPr lang="en-US" baseline="0" dirty="0" smtClean="0"/>
          </a:p>
          <a:p>
            <a:r>
              <a:rPr lang="en-US" baseline="0" dirty="0" smtClean="0"/>
              <a:t>Today I’m going to talk about how to write Java code for Android that will get good results from the Android Runtime. Ideally, this talk shouldn’t be necessary, because the runtime should just transparently know what to do, but no runtime is perfect.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I’m also going to talk about what ART is, Intel’s ART strategy, and what Intel’s doing to improve ART.  Other than Google, Intel’s been the largest contributor to AOSP.</a:t>
            </a:r>
          </a:p>
          <a:p>
            <a:endParaRPr lang="en-US" baseline="0" dirty="0" smtClean="0">
              <a:sym typeface="Wingdings" panose="05000000000000000000" pitchFamily="2" charset="2"/>
            </a:endParaRPr>
          </a:p>
          <a:p>
            <a:r>
              <a:rPr lang="en-US" baseline="0" dirty="0" smtClean="0">
                <a:sym typeface="Wingdings" panose="05000000000000000000" pitchFamily="2" charset="2"/>
              </a:rPr>
              <a:t>This talk is just an introduction, so I’ll have a reference slide at then end with pointers to off-line reading. There’s time for Q&amp;A at the end, but feel free to ask questions during the talk.</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a:t>
            </a:fld>
            <a:endParaRPr lang="en-US"/>
          </a:p>
        </p:txBody>
      </p:sp>
    </p:spTree>
    <p:extLst>
      <p:ext uri="{BB962C8B-B14F-4D97-AF65-F5344CB8AC3E}">
        <p14:creationId xmlns:p14="http://schemas.microsoft.com/office/powerpoint/2010/main" val="971597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7:05,0:40</a:t>
            </a:r>
          </a:p>
          <a:p>
            <a:r>
              <a:rPr lang="en-US" dirty="0" smtClean="0"/>
              <a:t>We’re also working at making ART scalable</a:t>
            </a:r>
            <a:r>
              <a:rPr lang="en-US" baseline="0" dirty="0" smtClean="0"/>
              <a:t> across the device range. One of the big advantages of a managed runtime over a non-managed one is the ability to adapt at runtime to the platform it’s running on.  That means you can use versions of ART on everything from the </a:t>
            </a:r>
            <a:r>
              <a:rPr lang="en-US" baseline="0" dirty="0" err="1" smtClean="0"/>
              <a:t>IoT</a:t>
            </a:r>
            <a:r>
              <a:rPr lang="en-US" baseline="0" dirty="0" smtClean="0"/>
              <a:t> edge through every sort of mobile device up to a Chromebook.  All you need is enough memory and </a:t>
            </a:r>
            <a:r>
              <a:rPr lang="en-US" baseline="0" dirty="0" err="1" smtClean="0"/>
              <a:t>cpu</a:t>
            </a:r>
            <a:r>
              <a:rPr lang="en-US" baseline="0" dirty="0" smtClean="0"/>
              <a:t> to run your app.  You shouldn’t have to rewrite or optimize it for each platform.</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10</a:t>
            </a:fld>
            <a:endParaRPr lang="en-US"/>
          </a:p>
        </p:txBody>
      </p:sp>
    </p:spTree>
    <p:extLst>
      <p:ext uri="{BB962C8B-B14F-4D97-AF65-F5344CB8AC3E}">
        <p14:creationId xmlns:p14="http://schemas.microsoft.com/office/powerpoint/2010/main" val="1065543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7:45,0:05</a:t>
            </a:r>
          </a:p>
          <a:p>
            <a:r>
              <a:rPr lang="en-US" dirty="0" smtClean="0"/>
              <a:t>So,</a:t>
            </a:r>
            <a:r>
              <a:rPr lang="en-US" baseline="0" dirty="0" smtClean="0"/>
              <a:t> what’s Intel doing to improve ART?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11</a:t>
            </a:fld>
            <a:endParaRPr lang="en-US"/>
          </a:p>
        </p:txBody>
      </p:sp>
    </p:spTree>
    <p:extLst>
      <p:ext uri="{BB962C8B-B14F-4D97-AF65-F5344CB8AC3E}">
        <p14:creationId xmlns:p14="http://schemas.microsoft.com/office/powerpoint/2010/main" val="2230582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7:50,0:40</a:t>
            </a:r>
          </a:p>
          <a:p>
            <a:r>
              <a:rPr lang="en-US" dirty="0" smtClean="0"/>
              <a:t>To pat ourselves on the back a bit, here’s what Intel accomplished</a:t>
            </a:r>
            <a:r>
              <a:rPr lang="en-US" baseline="0" dirty="0" smtClean="0"/>
              <a:t> for Marshmallow.  This is a frequency normalized comparison over time between AOSP, which we call ART-Bronze, and Intel’s version, which we call ART-Silver.  The measure of goodness is the geometric mean of </a:t>
            </a:r>
            <a:r>
              <a:rPr lang="en-US" baseline="0" dirty="0" err="1" smtClean="0"/>
              <a:t>CaffeineMark</a:t>
            </a:r>
            <a:r>
              <a:rPr lang="en-US" baseline="0" dirty="0" smtClean="0"/>
              <a:t> and </a:t>
            </a:r>
            <a:r>
              <a:rPr lang="en-US" baseline="0" dirty="0" err="1" smtClean="0"/>
              <a:t>Smartbench</a:t>
            </a:r>
            <a:r>
              <a:rPr lang="en-US" baseline="0" dirty="0" smtClean="0"/>
              <a:t>, which are a couple of standard benchmarks, Intel’s Garbage Collection Workload for Android and </a:t>
            </a:r>
            <a:r>
              <a:rPr lang="en-US" baseline="0" dirty="0" err="1" smtClean="0"/>
              <a:t>IcyRocks</a:t>
            </a:r>
            <a:r>
              <a:rPr lang="en-US" baseline="0" dirty="0" smtClean="0"/>
              <a:t>, and an Intel Compile Time workload.  You can see we ended up about 30% better than plain vanilla AOSP in Marshmallow. We plan to be even better in Nougat.</a:t>
            </a:r>
          </a:p>
          <a:p>
            <a:endParaRPr lang="en-US" baseline="0" dirty="0" smtClean="0"/>
          </a:p>
          <a:p>
            <a:r>
              <a:rPr lang="en-US" baseline="0" dirty="0" smtClean="0"/>
              <a:t>I’ve got a backup slide with more recent Marshmallow data if we have some time at the end.  We haven’t shipped it because there’s no more Marshmallow releases, but the optimizations will be in Nougat.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12</a:t>
            </a:fld>
            <a:endParaRPr lang="en-US"/>
          </a:p>
        </p:txBody>
      </p:sp>
    </p:spTree>
    <p:extLst>
      <p:ext uri="{BB962C8B-B14F-4D97-AF65-F5344CB8AC3E}">
        <p14:creationId xmlns:p14="http://schemas.microsoft.com/office/powerpoint/2010/main" val="2304128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8:30,0:10</a:t>
            </a:r>
          </a:p>
          <a:p>
            <a:r>
              <a:rPr lang="en-US" dirty="0" smtClean="0"/>
              <a:t>Here’s some of the optimizations</a:t>
            </a:r>
            <a:r>
              <a:rPr lang="en-US" baseline="0" dirty="0" smtClean="0"/>
              <a:t> we did to get those improvements. Basically, we improved the AOSP </a:t>
            </a:r>
            <a:r>
              <a:rPr lang="en-US" baseline="0" dirty="0" err="1" smtClean="0"/>
              <a:t>inliner</a:t>
            </a:r>
            <a:r>
              <a:rPr lang="en-US" baseline="0" dirty="0" smtClean="0"/>
              <a:t> and loop optimizer and reduced compiler memory and GC memory utilization.</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13</a:t>
            </a:fld>
            <a:endParaRPr lang="en-US"/>
          </a:p>
        </p:txBody>
      </p:sp>
    </p:spTree>
    <p:extLst>
      <p:ext uri="{BB962C8B-B14F-4D97-AF65-F5344CB8AC3E}">
        <p14:creationId xmlns:p14="http://schemas.microsoft.com/office/powerpoint/2010/main" val="3513147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8:40,0:30</a:t>
            </a:r>
          </a:p>
          <a:p>
            <a:r>
              <a:rPr lang="en-US" dirty="0" smtClean="0"/>
              <a:t>And here’s a pretty busy</a:t>
            </a:r>
            <a:r>
              <a:rPr lang="en-US" baseline="0" dirty="0" smtClean="0"/>
              <a:t> set of graphs of the ART Optimizing compiler memory use compiling Facebook, which is a truly large app which takes a long time to install on Marshmallow. Compiling it uses so much memory that it can hurt performance on whatever other apps you happen to be running.  We managed to cut Optimizing compiler memory consumption by nearly a third in Marshmallow.</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14</a:t>
            </a:fld>
            <a:endParaRPr lang="en-US"/>
          </a:p>
        </p:txBody>
      </p:sp>
    </p:spTree>
    <p:extLst>
      <p:ext uri="{BB962C8B-B14F-4D97-AF65-F5344CB8AC3E}">
        <p14:creationId xmlns:p14="http://schemas.microsoft.com/office/powerpoint/2010/main" val="3245586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9:10,1:50</a:t>
            </a:r>
          </a:p>
          <a:p>
            <a:r>
              <a:rPr lang="en-US" dirty="0" smtClean="0"/>
              <a:t>We’re calling the result of the optimization</a:t>
            </a:r>
            <a:r>
              <a:rPr lang="en-US" baseline="0" dirty="0" smtClean="0"/>
              <a:t> work we’re doing High Performance Java.  The goal is for developers to be able to stay in Java almost all the time and not have to go to JNI.</a:t>
            </a:r>
          </a:p>
          <a:p>
            <a:endParaRPr lang="en-US" baseline="0" dirty="0" smtClean="0"/>
          </a:p>
          <a:p>
            <a:r>
              <a:rPr lang="en-US" baseline="0" dirty="0" smtClean="0"/>
              <a:t>For the compiler, we’re going to generate and use more extensive profiling information than AOSP does, including information to allow us to generate a straight-line fast path through a method. We’re going to persist all the profile information for the AOT compiler and generate profiling info for </a:t>
            </a:r>
            <a:r>
              <a:rPr lang="en-US" baseline="0" dirty="0" err="1" smtClean="0"/>
              <a:t>AOT’ing</a:t>
            </a:r>
            <a:r>
              <a:rPr lang="en-US" baseline="0" dirty="0" smtClean="0"/>
              <a:t> the system libraries using a combination of training runs and </a:t>
            </a:r>
            <a:r>
              <a:rPr lang="en-US" baseline="0" dirty="0" err="1" smtClean="0"/>
              <a:t>interprocedural</a:t>
            </a:r>
            <a:r>
              <a:rPr lang="en-US" baseline="0" dirty="0" smtClean="0"/>
              <a:t> type analysis. We’re going to use those profiles to do call size specialization, which is the fundamental object-oriented language optimization.  Call site optimization in Java and other OO languages is basically what is known as </a:t>
            </a:r>
            <a:r>
              <a:rPr lang="en-US" baseline="0" dirty="0" err="1" smtClean="0"/>
              <a:t>devirtualization</a:t>
            </a:r>
            <a:r>
              <a:rPr lang="en-US" baseline="0" dirty="0" smtClean="0"/>
              <a:t>.  </a:t>
            </a:r>
            <a:r>
              <a:rPr lang="en-US" baseline="0" dirty="0" err="1" smtClean="0"/>
              <a:t>Devirtualization</a:t>
            </a:r>
            <a:r>
              <a:rPr lang="en-US" baseline="0" dirty="0" smtClean="0"/>
              <a:t> is replacing indirect virtual calls with direct calls to the target method, or </a:t>
            </a:r>
            <a:r>
              <a:rPr lang="en-US" baseline="0" dirty="0" err="1" smtClean="0"/>
              <a:t>inlining</a:t>
            </a:r>
            <a:r>
              <a:rPr lang="en-US" baseline="0" dirty="0" smtClean="0"/>
              <a:t> the target method’s code into the caller. To do that you have to figure out that a call site must always call the same method or guard a direct call or </a:t>
            </a:r>
            <a:r>
              <a:rPr lang="en-US" baseline="0" dirty="0" err="1" smtClean="0"/>
              <a:t>inlined</a:t>
            </a:r>
            <a:r>
              <a:rPr lang="en-US" baseline="0" dirty="0" smtClean="0"/>
              <a:t> code with a check to make sure the target method is what you expect.  The goal is to either inline the target method or to have a virtual call reduce to passing the “this” object pointer and the method arguments directly to the target method.</a:t>
            </a:r>
          </a:p>
          <a:p>
            <a:endParaRPr lang="en-US" baseline="0" dirty="0" smtClean="0"/>
          </a:p>
          <a:p>
            <a:r>
              <a:rPr lang="en-US" baseline="0" dirty="0" smtClean="0"/>
              <a:t>For GC, we’re working on a new collector called the Generational Collector for Nougat. Preliminary performance results show Java heap footprint reductions of 60% and speedups on GCW in the 20% range with essentially no pause time increase.</a:t>
            </a:r>
          </a:p>
          <a:p>
            <a:endParaRPr lang="en-US" baseline="0" dirty="0" smtClean="0"/>
          </a:p>
          <a:p>
            <a:r>
              <a:rPr lang="en-US" baseline="0" dirty="0" smtClean="0"/>
              <a:t>We’re also working on </a:t>
            </a:r>
            <a:r>
              <a:rPr lang="en-US" baseline="0" dirty="0" err="1" smtClean="0"/>
              <a:t>inlining</a:t>
            </a:r>
            <a:r>
              <a:rPr lang="en-US" baseline="0" dirty="0" smtClean="0"/>
              <a:t> native code.  That is, we’re eliminating JNI call overhead by parsing the native machine instructions, transforming them into compiler intermediate code and compiling the native code directly into the Java method.  Not only can you get rid of the Java to native transition, which is typically upwards of 50 instructions, but you can also get rid of the </a:t>
            </a:r>
            <a:r>
              <a:rPr lang="en-US" baseline="0" dirty="0" err="1" smtClean="0"/>
              <a:t>upcalls</a:t>
            </a:r>
            <a:r>
              <a:rPr lang="en-US" baseline="0" dirty="0" smtClean="0"/>
              <a:t> from native to Java.</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15</a:t>
            </a:fld>
            <a:endParaRPr lang="en-US"/>
          </a:p>
        </p:txBody>
      </p:sp>
    </p:spTree>
    <p:extLst>
      <p:ext uri="{BB962C8B-B14F-4D97-AF65-F5344CB8AC3E}">
        <p14:creationId xmlns:p14="http://schemas.microsoft.com/office/powerpoint/2010/main" val="1739757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11:00,0:20</a:t>
            </a:r>
          </a:p>
          <a:p>
            <a:r>
              <a:rPr lang="en-US" dirty="0" smtClean="0"/>
              <a:t>Here’s some data from a JNI</a:t>
            </a:r>
            <a:r>
              <a:rPr lang="en-US" baseline="0" dirty="0" smtClean="0"/>
              <a:t> </a:t>
            </a:r>
            <a:r>
              <a:rPr lang="en-US" baseline="0" dirty="0" err="1" smtClean="0"/>
              <a:t>inliner</a:t>
            </a:r>
            <a:r>
              <a:rPr lang="en-US" baseline="0" dirty="0" smtClean="0"/>
              <a:t> prototype where we’ve </a:t>
            </a:r>
            <a:r>
              <a:rPr lang="en-US" baseline="0" dirty="0" err="1" smtClean="0"/>
              <a:t>inlined</a:t>
            </a:r>
            <a:r>
              <a:rPr lang="en-US" baseline="0" dirty="0" smtClean="0"/>
              <a:t> some OpenGL native methods.  You can see that we’ve eliminated some latency spikes, which translates to perceptibly less </a:t>
            </a:r>
            <a:r>
              <a:rPr lang="en-US" baseline="0" dirty="0" err="1" smtClean="0"/>
              <a:t>Jank</a:t>
            </a:r>
            <a:r>
              <a:rPr lang="en-US" baseline="0" dirty="0" smtClean="0"/>
              <a:t> and higher FPS under load for workloads such as </a:t>
            </a:r>
            <a:r>
              <a:rPr lang="en-US" baseline="0" dirty="0" err="1" smtClean="0"/>
              <a:t>IcyRocks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16</a:t>
            </a:fld>
            <a:endParaRPr lang="en-US"/>
          </a:p>
        </p:txBody>
      </p:sp>
    </p:spTree>
    <p:extLst>
      <p:ext uri="{BB962C8B-B14F-4D97-AF65-F5344CB8AC3E}">
        <p14:creationId xmlns:p14="http://schemas.microsoft.com/office/powerpoint/2010/main" val="3381325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11:20,1:10</a:t>
            </a:r>
          </a:p>
          <a:p>
            <a:r>
              <a:rPr lang="en-US" dirty="0" smtClean="0"/>
              <a:t>Here’s a picture</a:t>
            </a:r>
            <a:r>
              <a:rPr lang="en-US" baseline="0" dirty="0" smtClean="0"/>
              <a:t> of how GC works using the Generational Collector.  Time flows down.  Purple arrows are app threads and red arrows are GC threads.</a:t>
            </a:r>
          </a:p>
          <a:p>
            <a:endParaRPr lang="en-US" baseline="0" dirty="0" smtClean="0"/>
          </a:p>
          <a:p>
            <a:r>
              <a:rPr lang="en-US" dirty="0" smtClean="0"/>
              <a:t>On</a:t>
            </a:r>
            <a:r>
              <a:rPr lang="en-US" baseline="0" dirty="0" smtClean="0"/>
              <a:t> the left is the GC process for the background stop-the-world semi-space compacting collector, the one that runs on a foreground to background transition, and on the right the generational collector. Our goal is to eliminate the background collector unless absolutely needed.  Stop the world, or STW, is a bad thing because it stops all app threads and induces </a:t>
            </a:r>
            <a:r>
              <a:rPr lang="en-US" baseline="0" dirty="0" err="1" smtClean="0"/>
              <a:t>Jank</a:t>
            </a:r>
            <a:r>
              <a:rPr lang="en-US" baseline="0" dirty="0" smtClean="0"/>
              <a:t> and other app delays.</a:t>
            </a:r>
          </a:p>
          <a:p>
            <a:endParaRPr lang="en-US" baseline="0" dirty="0" smtClean="0"/>
          </a:p>
          <a:p>
            <a:r>
              <a:rPr lang="en-US" baseline="0" dirty="0" smtClean="0"/>
              <a:t>The generational collector divides the Java heap into two spaces called the young and old generations.  Almost all objects are allocated in the young generation and are only copied to the old generation if they live long enough to be worth it.  Most objects “die young” and are never copied to the old gen.  The young gen acts as a sort of filter, which is where the heap footprint reduction comes from.  The old and young generations can be collected independently.  There are a lot of short young collections, but relatively few old collections since allocation pressure on the old gen is greatly reduced.</a:t>
            </a:r>
          </a:p>
          <a:p>
            <a:endParaRPr lang="en-US" baseline="0" dirty="0" smtClean="0"/>
          </a:p>
          <a:p>
            <a:r>
              <a:rPr lang="en-US" baseline="0" dirty="0" smtClean="0"/>
              <a:t>We made the generational collector by using the existing Concurrent Mark Sweep collector for the old gen and the existing Semi-space collector for the young gen.  We also parallelized as much as we could in order to take maximum advantage of multi-core processors.  I could go on about GC for awhile and have a few backup slides if we have time and there’s interest.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8B3CFAB-AFAA-6841-8EDA-6B5736C4F403}" type="slidenum">
              <a:rPr lang="en-US" smtClean="0"/>
              <a:t>17</a:t>
            </a:fld>
            <a:endParaRPr lang="en-US"/>
          </a:p>
        </p:txBody>
      </p:sp>
    </p:spTree>
    <p:extLst>
      <p:ext uri="{BB962C8B-B14F-4D97-AF65-F5344CB8AC3E}">
        <p14:creationId xmlns:p14="http://schemas.microsoft.com/office/powerpoint/2010/main" val="167472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12:30,0:15</a:t>
            </a:r>
          </a:p>
          <a:p>
            <a:r>
              <a:rPr lang="en-US" baseline="0" dirty="0" smtClean="0"/>
              <a:t>With the background out of the way, on to the code!  I’ve got 10 tips.  All of them were run on an Intel host, so the improvements aren’t exactly what you’d see on a mobile device, but since mobile devices are almost always less capable than host machines, the numbers are actually worst case.</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18</a:t>
            </a:fld>
            <a:endParaRPr lang="en-US"/>
          </a:p>
        </p:txBody>
      </p:sp>
    </p:spTree>
    <p:extLst>
      <p:ext uri="{BB962C8B-B14F-4D97-AF65-F5344CB8AC3E}">
        <p14:creationId xmlns:p14="http://schemas.microsoft.com/office/powerpoint/2010/main" val="2199077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12:45,1:30</a:t>
            </a:r>
          </a:p>
          <a:p>
            <a:r>
              <a:rPr lang="en-US" dirty="0" smtClean="0"/>
              <a:t>Tip number</a:t>
            </a:r>
            <a:r>
              <a:rPr lang="en-US" baseline="0" dirty="0" smtClean="0"/>
              <a:t> one.  Use the “final” keyword wherever you can.  You can apply it to fields, methods and entire classes.</a:t>
            </a:r>
          </a:p>
          <a:p>
            <a:endParaRPr lang="en-US" baseline="0" dirty="0" smtClean="0"/>
          </a:p>
          <a:p>
            <a:r>
              <a:rPr lang="en-US" baseline="0" dirty="0" smtClean="0"/>
              <a:t>When you tag a field as final you’re telling the compiler that if it’s a primitive type that its value is constant after the object it’s in has been constructed, which means that the compiler can replace a reference to a final field by its value.  So the compiler can use “42” directly in the example, or replace the use of “field” with “42” in an arithmetic expression.  What’s not as obvious is that if you use “field” as the size of any array, the compiler will know that and may be able to eliminate array index bound checks.</a:t>
            </a:r>
          </a:p>
          <a:p>
            <a:endParaRPr lang="en-US" baseline="0" dirty="0" smtClean="0"/>
          </a:p>
          <a:p>
            <a:r>
              <a:rPr lang="en-US" baseline="0" dirty="0" smtClean="0"/>
              <a:t>If a final field is of an object type and the compiler can figure out that it’s non-null, it can eliminate null pointer checks.  Whether it’s null or not, the compiler may be able to delete code that depends on it being one or the other. For a String, since Strings are immutable and final, the compiler can treat its value like a primitive constant.</a:t>
            </a:r>
          </a:p>
          <a:p>
            <a:endParaRPr lang="en-US" baseline="0" dirty="0" smtClean="0"/>
          </a:p>
          <a:p>
            <a:r>
              <a:rPr lang="en-US" baseline="0" dirty="0" smtClean="0"/>
              <a:t>Now some of you will correctly note that even final fields can be changed via reflection, but it turns out that the Java language rules allow a compiler to ignore that possibility.  It’s a very bad idea to do that anyway.</a:t>
            </a:r>
          </a:p>
          <a:p>
            <a:endParaRPr lang="en-US" baseline="0" dirty="0" smtClean="0"/>
          </a:p>
          <a:p>
            <a:r>
              <a:rPr lang="en-US" baseline="0" dirty="0" smtClean="0"/>
              <a:t>When you tag a method as final, you’re telling the compiler that the tagged method can’t be overridden in any subclass. That means that if the compiler can figure out what’s called the precise type of the target method, it can unconditionally </a:t>
            </a:r>
            <a:r>
              <a:rPr lang="en-US" baseline="0" dirty="0" err="1" smtClean="0"/>
              <a:t>devirtualize</a:t>
            </a:r>
            <a:r>
              <a:rPr lang="en-US" baseline="0" dirty="0" smtClean="0"/>
              <a:t> a call to it.  That is, it can unconditionally change a virtual call to a direct call and/or inline it at will.</a:t>
            </a:r>
          </a:p>
          <a:p>
            <a:endParaRPr lang="en-US" baseline="0" dirty="0" smtClean="0"/>
          </a:p>
          <a:p>
            <a:r>
              <a:rPr lang="en-US" baseline="0" dirty="0" smtClean="0"/>
              <a:t>Finally, when you tag a class as final, you’re telling the compiler that there can’t be any subclasses of it.  Effectively, you make all the class’s methods final.</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19</a:t>
            </a:fld>
            <a:endParaRPr lang="en-US"/>
          </a:p>
        </p:txBody>
      </p:sp>
    </p:spTree>
    <p:extLst>
      <p:ext uri="{BB962C8B-B14F-4D97-AF65-F5344CB8AC3E}">
        <p14:creationId xmlns:p14="http://schemas.microsoft.com/office/powerpoint/2010/main" val="173096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40,3:40</a:t>
            </a:r>
          </a:p>
          <a:p>
            <a:r>
              <a:rPr lang="en-US" dirty="0" smtClean="0"/>
              <a:t>First,</a:t>
            </a:r>
            <a:r>
              <a:rPr lang="en-US" baseline="0" dirty="0" smtClean="0"/>
              <a:t> a brief introduction to ART, the Android Java runtime.  ART has been the default since Lollipop when it was introduced as a replacement for </a:t>
            </a:r>
            <a:r>
              <a:rPr lang="en-US" baseline="0" dirty="0" err="1" smtClean="0"/>
              <a:t>Dalvik</a:t>
            </a:r>
            <a:r>
              <a:rPr lang="en-US" baseline="0" dirty="0" smtClean="0"/>
              <a:t>.</a:t>
            </a:r>
          </a:p>
          <a:p>
            <a:endParaRPr lang="en-US" baseline="0" dirty="0" smtClean="0"/>
          </a:p>
          <a:p>
            <a:r>
              <a:rPr lang="en-US" baseline="0" dirty="0" smtClean="0"/>
              <a:t>ART executes Android Package files or </a:t>
            </a:r>
            <a:r>
              <a:rPr lang="en-US" baseline="0" dirty="0" err="1" smtClean="0"/>
              <a:t>apks</a:t>
            </a:r>
            <a:r>
              <a:rPr lang="en-US" baseline="0" dirty="0" smtClean="0"/>
              <a:t>. Actually that’s not quite accurate, since </a:t>
            </a:r>
            <a:r>
              <a:rPr lang="en-US" baseline="0" dirty="0" err="1" smtClean="0"/>
              <a:t>apks</a:t>
            </a:r>
            <a:r>
              <a:rPr lang="en-US" baseline="0" dirty="0" smtClean="0"/>
              <a:t> contain all the app-specific components, among which are </a:t>
            </a:r>
            <a:r>
              <a:rPr lang="en-US" baseline="0" dirty="0" err="1" smtClean="0"/>
              <a:t>Dalvik</a:t>
            </a:r>
            <a:r>
              <a:rPr lang="en-US" baseline="0" dirty="0" smtClean="0"/>
              <a:t> executable, or </a:t>
            </a:r>
            <a:r>
              <a:rPr lang="en-US" baseline="0" dirty="0" err="1" smtClean="0"/>
              <a:t>dex</a:t>
            </a:r>
            <a:r>
              <a:rPr lang="en-US" baseline="0" dirty="0" smtClean="0"/>
              <a:t>, files, which are what ART really executes. </a:t>
            </a:r>
            <a:r>
              <a:rPr lang="en-US" baseline="0" dirty="0" err="1" smtClean="0"/>
              <a:t>Dex</a:t>
            </a:r>
            <a:r>
              <a:rPr lang="en-US" baseline="0" dirty="0" smtClean="0"/>
              <a:t> files are platform independent executable files that contain </a:t>
            </a:r>
            <a:r>
              <a:rPr lang="en-US" baseline="0" dirty="0" err="1" smtClean="0"/>
              <a:t>dex</a:t>
            </a:r>
            <a:r>
              <a:rPr lang="en-US" baseline="0" dirty="0" smtClean="0"/>
              <a:t> </a:t>
            </a:r>
            <a:r>
              <a:rPr lang="en-US" baseline="0" dirty="0" err="1" smtClean="0"/>
              <a:t>bytecode</a:t>
            </a:r>
            <a:r>
              <a:rPr lang="en-US" baseline="0" dirty="0" smtClean="0"/>
              <a:t>. </a:t>
            </a:r>
            <a:r>
              <a:rPr lang="en-US" baseline="0" dirty="0" err="1" smtClean="0"/>
              <a:t>Dex</a:t>
            </a:r>
            <a:r>
              <a:rPr lang="en-US" baseline="0" dirty="0" smtClean="0"/>
              <a:t> </a:t>
            </a:r>
            <a:r>
              <a:rPr lang="en-US" baseline="0" dirty="0" err="1" smtClean="0"/>
              <a:t>bytecode</a:t>
            </a:r>
            <a:r>
              <a:rPr lang="en-US" baseline="0" dirty="0" smtClean="0"/>
              <a:t> can be directly executed by an interpreter or compiled to native code.</a:t>
            </a:r>
          </a:p>
          <a:p>
            <a:endParaRPr lang="en-US" baseline="0" dirty="0" smtClean="0"/>
          </a:p>
          <a:p>
            <a:r>
              <a:rPr lang="en-US" baseline="0" dirty="0" smtClean="0"/>
              <a:t>Compilation can happen dynamically at runtime or statically before or after the first app launch. Dynamic compilation is often called Just-In-Time, or JIT compilation, though strictly speaking a JIT compiler replaces an interpreter and compiles </a:t>
            </a:r>
            <a:r>
              <a:rPr lang="en-US" baseline="0" dirty="0" err="1" smtClean="0"/>
              <a:t>bytecode</a:t>
            </a:r>
            <a:r>
              <a:rPr lang="en-US" baseline="0" dirty="0" smtClean="0"/>
              <a:t> and executes the resulting native code as it encounters it during at runtime. What most people mean when they say “JIT” is a dynamic compiler that is front-ended by an interpreter.  The interpreter gets first crack at the </a:t>
            </a:r>
            <a:r>
              <a:rPr lang="en-US" baseline="0" dirty="0" err="1" smtClean="0"/>
              <a:t>bytecode</a:t>
            </a:r>
            <a:r>
              <a:rPr lang="en-US" baseline="0" dirty="0" smtClean="0"/>
              <a:t> and generates a profile of some sort to identify hot code.  Then, the JIT compiler compiles only hot code identified by the interpreter.  So the word JIT is used to describe what’s really a Hotspot compiler that runs only once in awhile.</a:t>
            </a:r>
          </a:p>
          <a:p>
            <a:endParaRPr lang="en-US" baseline="0" dirty="0" smtClean="0"/>
          </a:p>
          <a:p>
            <a:r>
              <a:rPr lang="en-US" baseline="0" dirty="0" err="1" smtClean="0"/>
              <a:t>Dalvik</a:t>
            </a:r>
            <a:r>
              <a:rPr lang="en-US" baseline="0" dirty="0" smtClean="0"/>
              <a:t>, which was the Java execution engine before ART, used a combination of an interpreter and a tracing JIT. Instead of having the JIT compile all the code as the program was being executed, it compiled only hot code paths or “traces” within a method.  The theory was that that way only the hot parts of a method would be compiled, thus minimizing generated native code footprint. In practice, compiling an entire method at a time works just as well or better, so that’s what ART does. So the ART compiler is like a C++ compiler in that way.</a:t>
            </a:r>
          </a:p>
          <a:p>
            <a:endParaRPr lang="en-US" baseline="0" dirty="0" smtClean="0"/>
          </a:p>
          <a:p>
            <a:r>
              <a:rPr lang="en-US" baseline="0" dirty="0" smtClean="0"/>
              <a:t>Another compilation approach is called Ahead-Of-Time, or AOT.  Some or all of the </a:t>
            </a:r>
            <a:r>
              <a:rPr lang="en-US" baseline="0" dirty="0" err="1" smtClean="0"/>
              <a:t>dex</a:t>
            </a:r>
            <a:r>
              <a:rPr lang="en-US" baseline="0" dirty="0" smtClean="0"/>
              <a:t> </a:t>
            </a:r>
            <a:r>
              <a:rPr lang="en-US" baseline="0" dirty="0" err="1" smtClean="0"/>
              <a:t>bytecode</a:t>
            </a:r>
            <a:r>
              <a:rPr lang="en-US" baseline="0" dirty="0" smtClean="0"/>
              <a:t> is compiled either before, during or after app installation time. Especially on embedded systems you often see an entire program compiled on the host so the native code is already part of the app at installation time. This is the totally static compilation approach that you see on iOS.</a:t>
            </a:r>
          </a:p>
          <a:p>
            <a:endParaRPr lang="en-US" baseline="0" dirty="0" smtClean="0"/>
          </a:p>
          <a:p>
            <a:r>
              <a:rPr lang="en-US" baseline="0" dirty="0" smtClean="0"/>
              <a:t>You can also compile at installation time, which is what ART has been doing in Lollipop and Marshmallow. The problem with that is that doing an optimized compiled can take awhile and </a:t>
            </a:r>
            <a:r>
              <a:rPr lang="en-US" baseline="0" dirty="0" err="1" smtClean="0"/>
              <a:t>AOT’ing</a:t>
            </a:r>
            <a:r>
              <a:rPr lang="en-US" baseline="0" dirty="0" smtClean="0"/>
              <a:t> an entire </a:t>
            </a:r>
            <a:r>
              <a:rPr lang="en-US" baseline="0" dirty="0" err="1" smtClean="0"/>
              <a:t>dex</a:t>
            </a:r>
            <a:r>
              <a:rPr lang="en-US" baseline="0" dirty="0" smtClean="0"/>
              <a:t> file makes for unacceptably long install times, to the point where a lot of people might abandon the entire app install.  It can also lead to a big disk footprint for the generated code.  Bad news.</a:t>
            </a:r>
          </a:p>
          <a:p>
            <a:endParaRPr lang="en-US" baseline="0" dirty="0" smtClean="0"/>
          </a:p>
          <a:p>
            <a:r>
              <a:rPr lang="en-US" baseline="0" dirty="0" smtClean="0"/>
              <a:t>Nougat relies on both a hotspot JIT and an AOT compiler. It doesn’t compile anything at install time and relies on an interpreter to generate profiles that a hotspot JIT compiler uses to generate optimized native code at runtime. This is the way that server Java implementations have been doing things since forever.  ART in Nougat goes one step further than that though. It saves the profiles to disk and uses them to AOT compile the methods that had been JIT compiled.  It does that only when the device is inactive and plugged in, so there’s no impact on user experience. And, only the hot methods are AOT compiled, so disk footprint is a lot smaller than before.</a:t>
            </a:r>
          </a:p>
          <a:p>
            <a:endParaRPr lang="en-US" baseline="0" dirty="0" smtClean="0"/>
          </a:p>
          <a:p>
            <a:r>
              <a:rPr lang="en-US" baseline="0" dirty="0" smtClean="0"/>
              <a:t>You can also compile some or all of the program completely off-device in the cloud after you’ve generated some profile info, which is basically the same as what a C++ compiler can do. No version of Android has done this yet though.</a:t>
            </a:r>
          </a:p>
          <a:p>
            <a:endParaRPr lang="en-US" baseline="0" dirty="0" smtClean="0"/>
          </a:p>
          <a:p>
            <a:r>
              <a:rPr lang="en-US" baseline="0" dirty="0" smtClean="0"/>
              <a:t>To make things more confusing, there have been two ART compilers.  The first one was called the Quick compiler. It was fast, but didn’t do a particularly good job of optimizing generated native code, hence the name. It was the only ART compiler in Lollipop, but was replaced for applications by the Optimizing compiler in Marshmallow.  In Marshmallow, the system libraries were still compiled with the Quick compiler, but in Nougat the Optimizing compiler is used for both system and app code. This talk is about helping the Optimizing compiler generate good code.</a:t>
            </a:r>
          </a:p>
          <a:p>
            <a:endParaRPr lang="en-US" baseline="0" dirty="0" smtClean="0"/>
          </a:p>
          <a:p>
            <a:r>
              <a:rPr lang="en-US" baseline="0" dirty="0" smtClean="0"/>
              <a:t>So, compilation is a complicated topic, but so is memory management.  Java requires automatic memory management and that means continuously allocating and recycling memory. We call that process Garbage Collection, and it’s at least as complex as compilation. I’ll have a slide later about GC, but I’m not going to focus on it for this talk since in ART it can’t really be influenced by a programmer.</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a:t>
            </a:fld>
            <a:endParaRPr lang="en-US"/>
          </a:p>
        </p:txBody>
      </p:sp>
    </p:spTree>
    <p:extLst>
      <p:ext uri="{BB962C8B-B14F-4D97-AF65-F5344CB8AC3E}">
        <p14:creationId xmlns:p14="http://schemas.microsoft.com/office/powerpoint/2010/main" val="1102358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14:15,0:10</a:t>
            </a:r>
          </a:p>
          <a:p>
            <a:r>
              <a:rPr lang="en-US" dirty="0" smtClean="0"/>
              <a:t>Here’s a</a:t>
            </a:r>
            <a:r>
              <a:rPr lang="en-US" baseline="0" dirty="0" smtClean="0"/>
              <a:t> sketch of the test harness we used.  It’s pretty simple, just bracketing a call to a Worker method between two calls to </a:t>
            </a:r>
            <a:r>
              <a:rPr lang="en-US" baseline="0" dirty="0" err="1" smtClean="0"/>
              <a:t>System.nanotime</a:t>
            </a:r>
            <a:r>
              <a:rPr lang="en-US" baseline="0" dirty="0" smtClean="0"/>
              <a:t>.  You may be wondering why I’m showing you this, but there’s a reason a few slides further on.</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20</a:t>
            </a:fld>
            <a:endParaRPr lang="en-US"/>
          </a:p>
        </p:txBody>
      </p:sp>
    </p:spTree>
    <p:extLst>
      <p:ext uri="{BB962C8B-B14F-4D97-AF65-F5344CB8AC3E}">
        <p14:creationId xmlns:p14="http://schemas.microsoft.com/office/powerpoint/2010/main" val="2907222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14:25,0:20</a:t>
            </a:r>
          </a:p>
          <a:p>
            <a:r>
              <a:rPr lang="en-US" dirty="0" smtClean="0"/>
              <a:t>So here’s an</a:t>
            </a:r>
            <a:r>
              <a:rPr lang="en-US" baseline="0" dirty="0" smtClean="0"/>
              <a:t> example of declaring a method final.  The Worker method just computes the sum of the results of 10 million calls to </a:t>
            </a:r>
            <a:r>
              <a:rPr lang="en-US" baseline="0" dirty="0" err="1" smtClean="0"/>
              <a:t>ComputeResult</a:t>
            </a:r>
            <a:r>
              <a:rPr lang="en-US" baseline="0" dirty="0" smtClean="0"/>
              <a:t>. The final tag is the only difference between the two </a:t>
            </a:r>
            <a:r>
              <a:rPr lang="en-US" baseline="0" dirty="0" err="1" smtClean="0"/>
              <a:t>ComputeResult</a:t>
            </a:r>
            <a:r>
              <a:rPr lang="en-US" baseline="0" dirty="0" smtClean="0"/>
              <a:t> methods, but it has a dramatic performance effect.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21</a:t>
            </a:fld>
            <a:endParaRPr lang="en-US"/>
          </a:p>
        </p:txBody>
      </p:sp>
    </p:spTree>
    <p:extLst>
      <p:ext uri="{BB962C8B-B14F-4D97-AF65-F5344CB8AC3E}">
        <p14:creationId xmlns:p14="http://schemas.microsoft.com/office/powerpoint/2010/main" val="691351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14:45,0:10</a:t>
            </a:r>
          </a:p>
          <a:p>
            <a:r>
              <a:rPr lang="en-US" dirty="0" smtClean="0"/>
              <a:t>In</a:t>
            </a:r>
            <a:r>
              <a:rPr lang="en-US" baseline="0" dirty="0" smtClean="0"/>
              <a:t> fact it cuts execution time by almost a factor of four.  Now, why did that happen?</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22</a:t>
            </a:fld>
            <a:endParaRPr lang="en-US"/>
          </a:p>
        </p:txBody>
      </p:sp>
    </p:spTree>
    <p:extLst>
      <p:ext uri="{BB962C8B-B14F-4D97-AF65-F5344CB8AC3E}">
        <p14:creationId xmlns:p14="http://schemas.microsoft.com/office/powerpoint/2010/main" val="3102231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14:55,0:10</a:t>
            </a:r>
          </a:p>
          <a:p>
            <a:r>
              <a:rPr lang="en-US" dirty="0" smtClean="0"/>
              <a:t>It happened because by declaring </a:t>
            </a:r>
            <a:r>
              <a:rPr lang="en-US" dirty="0" err="1" smtClean="0"/>
              <a:t>ComputeResult</a:t>
            </a:r>
            <a:r>
              <a:rPr lang="en-US" dirty="0" smtClean="0"/>
              <a:t> final, the compiler was able to figure out exactly what its</a:t>
            </a:r>
            <a:r>
              <a:rPr lang="en-US" baseline="0" dirty="0" smtClean="0"/>
              <a:t> type was and unconditionally inline it.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23</a:t>
            </a:fld>
            <a:endParaRPr lang="en-US"/>
          </a:p>
        </p:txBody>
      </p:sp>
    </p:spTree>
    <p:extLst>
      <p:ext uri="{BB962C8B-B14F-4D97-AF65-F5344CB8AC3E}">
        <p14:creationId xmlns:p14="http://schemas.microsoft.com/office/powerpoint/2010/main" val="1610421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15:05,0:15</a:t>
            </a:r>
          </a:p>
          <a:p>
            <a:r>
              <a:rPr lang="en-US" dirty="0" smtClean="0"/>
              <a:t>Here’s</a:t>
            </a:r>
            <a:r>
              <a:rPr lang="en-US" baseline="0" dirty="0" smtClean="0"/>
              <a:t> what the code generator ends up seeing.  All the call overhead disappears.  This is perhaps an extreme example, but shows the importance of call site specialization in an object oriented language such as Java.</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24</a:t>
            </a:fld>
            <a:endParaRPr lang="en-US"/>
          </a:p>
        </p:txBody>
      </p:sp>
    </p:spTree>
    <p:extLst>
      <p:ext uri="{BB962C8B-B14F-4D97-AF65-F5344CB8AC3E}">
        <p14:creationId xmlns:p14="http://schemas.microsoft.com/office/powerpoint/2010/main" val="426469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15:20,0:15</a:t>
            </a:r>
          </a:p>
          <a:p>
            <a:r>
              <a:rPr lang="en-US" dirty="0" smtClean="0"/>
              <a:t>Tip</a:t>
            </a:r>
            <a:r>
              <a:rPr lang="en-US" baseline="0" dirty="0" smtClean="0"/>
              <a:t> two.  You can get the same result marking a method private as you can by marking it final.  If you’re calling a method in the same class as the caller, then marking it private means the compiler knows its type, just as if it had been declared final.</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25</a:t>
            </a:fld>
            <a:endParaRPr lang="en-US"/>
          </a:p>
        </p:txBody>
      </p:sp>
    </p:spTree>
    <p:extLst>
      <p:ext uri="{BB962C8B-B14F-4D97-AF65-F5344CB8AC3E}">
        <p14:creationId xmlns:p14="http://schemas.microsoft.com/office/powerpoint/2010/main" val="1944781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15:35,0:20</a:t>
            </a:r>
          </a:p>
          <a:p>
            <a:r>
              <a:rPr lang="en-US" dirty="0" smtClean="0"/>
              <a:t>T</a:t>
            </a:r>
            <a:r>
              <a:rPr lang="en-US" baseline="0" dirty="0" smtClean="0"/>
              <a:t>o summarize what the compiler’s </a:t>
            </a:r>
            <a:r>
              <a:rPr lang="en-US" baseline="0" dirty="0" err="1" smtClean="0"/>
              <a:t>inliner</a:t>
            </a:r>
            <a:r>
              <a:rPr lang="en-US" baseline="0" dirty="0" smtClean="0"/>
              <a:t> does, first it finds all the method calls (of course!), then it tries to figure out what the method target actually is.  If it’s private or final then the call target is known and the compiler can unconditionally inline it.</a:t>
            </a:r>
          </a:p>
          <a:p>
            <a:endParaRPr lang="en-US" baseline="0" dirty="0" smtClean="0"/>
          </a:p>
          <a:p>
            <a:r>
              <a:rPr lang="en-US" dirty="0" err="1" smtClean="0"/>
              <a:t>Inlining</a:t>
            </a:r>
            <a:r>
              <a:rPr lang="en-US" dirty="0" smtClean="0"/>
              <a:t> not</a:t>
            </a:r>
            <a:r>
              <a:rPr lang="en-US" baseline="0" dirty="0" smtClean="0"/>
              <a:t> only eliminates call overhead, it can also enable other optimizations and further </a:t>
            </a:r>
            <a:r>
              <a:rPr lang="en-US" baseline="0" dirty="0" err="1" smtClean="0"/>
              <a:t>inlining</a:t>
            </a:r>
            <a:r>
              <a:rPr lang="en-US" baseline="0" dirty="0" smtClean="0"/>
              <a:t>, effectively giving us </a:t>
            </a:r>
            <a:r>
              <a:rPr lang="en-US" baseline="0" dirty="0" err="1" smtClean="0"/>
              <a:t>interprocedural</a:t>
            </a:r>
            <a:r>
              <a:rPr lang="en-US" baseline="0" dirty="0" smtClean="0"/>
              <a:t> optimization on the cheap.</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26</a:t>
            </a:fld>
            <a:endParaRPr lang="en-US"/>
          </a:p>
        </p:txBody>
      </p:sp>
    </p:spTree>
    <p:extLst>
      <p:ext uri="{BB962C8B-B14F-4D97-AF65-F5344CB8AC3E}">
        <p14:creationId xmlns:p14="http://schemas.microsoft.com/office/powerpoint/2010/main" val="2201735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15:55,0:10</a:t>
            </a:r>
          </a:p>
          <a:p>
            <a:r>
              <a:rPr lang="en-US" dirty="0" smtClean="0"/>
              <a:t>So here we drop </a:t>
            </a:r>
            <a:r>
              <a:rPr lang="en-US" dirty="0" err="1" smtClean="0"/>
              <a:t>ComputeResult</a:t>
            </a:r>
            <a:r>
              <a:rPr lang="en-US" baseline="0" dirty="0" smtClean="0"/>
              <a:t> and Worker into a final class.  Care to guess what the result will be?</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27</a:t>
            </a:fld>
            <a:endParaRPr lang="en-US"/>
          </a:p>
        </p:txBody>
      </p:sp>
    </p:spTree>
    <p:extLst>
      <p:ext uri="{BB962C8B-B14F-4D97-AF65-F5344CB8AC3E}">
        <p14:creationId xmlns:p14="http://schemas.microsoft.com/office/powerpoint/2010/main" val="398619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16:05,0:10</a:t>
            </a:r>
          </a:p>
          <a:p>
            <a:r>
              <a:rPr lang="en-US" dirty="0" smtClean="0"/>
              <a:t>Rather</a:t>
            </a:r>
            <a:r>
              <a:rPr lang="en-US" baseline="0" dirty="0" smtClean="0"/>
              <a:t> unexpectedly, the execution time goes to zero!  Why?</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28</a:t>
            </a:fld>
            <a:endParaRPr lang="en-US"/>
          </a:p>
        </p:txBody>
      </p:sp>
    </p:spTree>
    <p:extLst>
      <p:ext uri="{BB962C8B-B14F-4D97-AF65-F5344CB8AC3E}">
        <p14:creationId xmlns:p14="http://schemas.microsoft.com/office/powerpoint/2010/main" val="4080861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16:15,0:15</a:t>
            </a:r>
          </a:p>
          <a:p>
            <a:r>
              <a:rPr lang="en-US" dirty="0" smtClean="0"/>
              <a:t>Remember the test harness?</a:t>
            </a:r>
            <a:r>
              <a:rPr lang="en-US" baseline="0" dirty="0" smtClean="0"/>
              <a:t>  It’s just a call to a Worker method, but first </a:t>
            </a:r>
            <a:r>
              <a:rPr lang="en-US" baseline="0" dirty="0" err="1" smtClean="0"/>
              <a:t>ComputeResult</a:t>
            </a:r>
            <a:r>
              <a:rPr lang="en-US" baseline="0" dirty="0" smtClean="0"/>
              <a:t> is </a:t>
            </a:r>
            <a:r>
              <a:rPr lang="en-US" baseline="0" dirty="0" err="1" smtClean="0"/>
              <a:t>inlined</a:t>
            </a:r>
            <a:r>
              <a:rPr lang="en-US" baseline="0" dirty="0" smtClean="0"/>
              <a:t> into Worker and then Worker is </a:t>
            </a:r>
            <a:r>
              <a:rPr lang="en-US" baseline="0" dirty="0" err="1" smtClean="0"/>
              <a:t>inlined</a:t>
            </a:r>
            <a:r>
              <a:rPr lang="en-US" baseline="0" dirty="0" smtClean="0"/>
              <a:t> into the test harness! That enables more optimization of the test harness.</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29</a:t>
            </a:fld>
            <a:endParaRPr lang="en-US"/>
          </a:p>
        </p:txBody>
      </p:sp>
    </p:spTree>
    <p:extLst>
      <p:ext uri="{BB962C8B-B14F-4D97-AF65-F5344CB8AC3E}">
        <p14:creationId xmlns:p14="http://schemas.microsoft.com/office/powerpoint/2010/main" val="315197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4:20,0:10</a:t>
            </a:r>
          </a:p>
          <a:p>
            <a:r>
              <a:rPr lang="en-US" dirty="0" smtClean="0"/>
              <a:t>So</a:t>
            </a:r>
            <a:r>
              <a:rPr lang="en-US" baseline="0" dirty="0" smtClean="0"/>
              <a:t> even though this is a talk about how to get good performance from ART, we need some background on Intel’s ART strategy and the things we’ve been doing to improve ART performance so you can know what to expect.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a:t>
            </a:fld>
            <a:endParaRPr lang="en-US"/>
          </a:p>
        </p:txBody>
      </p:sp>
    </p:spTree>
    <p:extLst>
      <p:ext uri="{BB962C8B-B14F-4D97-AF65-F5344CB8AC3E}">
        <p14:creationId xmlns:p14="http://schemas.microsoft.com/office/powerpoint/2010/main" val="3138584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16:30,0:20</a:t>
            </a:r>
          </a:p>
          <a:p>
            <a:r>
              <a:rPr lang="en-US" dirty="0" smtClean="0"/>
              <a:t>Once</a:t>
            </a:r>
            <a:r>
              <a:rPr lang="en-US" baseline="0" dirty="0" smtClean="0"/>
              <a:t> </a:t>
            </a:r>
            <a:r>
              <a:rPr lang="en-US" baseline="0" dirty="0" err="1" smtClean="0"/>
              <a:t>inlining</a:t>
            </a:r>
            <a:r>
              <a:rPr lang="en-US" baseline="0" dirty="0" smtClean="0"/>
              <a:t> is done into the test harness, the compiler can see that value of the “sum” result isn’t used, which means that the entire loop can be removed, so there’s nothing to compute!</a:t>
            </a:r>
          </a:p>
          <a:p>
            <a:endParaRPr lang="en-US" baseline="0" dirty="0" smtClean="0"/>
          </a:p>
          <a:p>
            <a:r>
              <a:rPr lang="en-US" baseline="0" dirty="0" smtClean="0"/>
              <a:t>This example also shows the perils of using simplistic test harnesses.  Always make sure compiling the test harness can’t be influenced by the code it calls!</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30</a:t>
            </a:fld>
            <a:endParaRPr lang="en-US"/>
          </a:p>
        </p:txBody>
      </p:sp>
    </p:spTree>
    <p:extLst>
      <p:ext uri="{BB962C8B-B14F-4D97-AF65-F5344CB8AC3E}">
        <p14:creationId xmlns:p14="http://schemas.microsoft.com/office/powerpoint/2010/main" val="2214480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16:50,0:55</a:t>
            </a:r>
          </a:p>
          <a:p>
            <a:r>
              <a:rPr lang="en-US" dirty="0" smtClean="0"/>
              <a:t>Tip number three.  Avoid JNI if possible.  Java-to-native</a:t>
            </a:r>
            <a:r>
              <a:rPr lang="en-US" baseline="0" dirty="0" smtClean="0"/>
              <a:t> and native-to-Java transitions have significant overhead that involves argument list transformation, thread state updates and often a memory fence, which means you have to wait for all memory operations to complete before you can continue from either kind of call.  All of these are very expensive.</a:t>
            </a:r>
          </a:p>
          <a:p>
            <a:endParaRPr lang="en-US" baseline="0" dirty="0" smtClean="0"/>
          </a:p>
          <a:p>
            <a:r>
              <a:rPr lang="en-US" baseline="0" dirty="0" smtClean="0"/>
              <a:t>If you must use JNI, make sure you don’t call small native methods because the overhead is a much higher percentage of the total cost when the native method is small.  Try to avoid back-to-back native calls, since that effectively makes your Java app a native app and drastically reduces the compiler’s optimization scope.</a:t>
            </a:r>
          </a:p>
          <a:p>
            <a:endParaRPr lang="en-US" baseline="0" dirty="0" smtClean="0"/>
          </a:p>
          <a:p>
            <a:r>
              <a:rPr lang="en-US" baseline="0" dirty="0" smtClean="0"/>
              <a:t>And because I’m from Intel, I naturally recommend that you make sure an x86 binary is in your </a:t>
            </a:r>
            <a:r>
              <a:rPr lang="en-US" baseline="0" dirty="0" err="1" smtClean="0"/>
              <a:t>apk</a:t>
            </a:r>
            <a:r>
              <a:rPr lang="en-US" baseline="0" dirty="0" smtClean="0"/>
              <a:t> as well as an ARM binary. </a:t>
            </a:r>
            <a:r>
              <a:rPr lang="en-US" baseline="0" dirty="0" smtClean="0">
                <a:sym typeface="Wingdings" panose="05000000000000000000" pitchFamily="2" charset="2"/>
              </a:rPr>
              <a:t>  Calling an ARM binary on x86 will work, but only through the intervention of Houdini, Intel’s dynamic binary translator.  Lots more overhead for that!</a:t>
            </a:r>
          </a:p>
        </p:txBody>
      </p:sp>
      <p:sp>
        <p:nvSpPr>
          <p:cNvPr id="4" name="Slide Number Placeholder 3"/>
          <p:cNvSpPr>
            <a:spLocks noGrp="1"/>
          </p:cNvSpPr>
          <p:nvPr>
            <p:ph type="sldNum" sz="quarter" idx="10"/>
          </p:nvPr>
        </p:nvSpPr>
        <p:spPr/>
        <p:txBody>
          <a:bodyPr/>
          <a:lstStyle/>
          <a:p>
            <a:fld id="{43C4EEF9-8B0F-D542-A06D-2E8CBED689D6}" type="slidenum">
              <a:rPr lang="en-US" smtClean="0"/>
              <a:t>31</a:t>
            </a:fld>
            <a:endParaRPr lang="en-US"/>
          </a:p>
        </p:txBody>
      </p:sp>
    </p:spTree>
    <p:extLst>
      <p:ext uri="{BB962C8B-B14F-4D97-AF65-F5344CB8AC3E}">
        <p14:creationId xmlns:p14="http://schemas.microsoft.com/office/powerpoint/2010/main" val="3837122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16:50,0:30</a:t>
            </a:r>
          </a:p>
          <a:p>
            <a:r>
              <a:rPr lang="en-US" dirty="0" smtClean="0"/>
              <a:t>Here’s an example</a:t>
            </a:r>
            <a:r>
              <a:rPr lang="en-US" baseline="0" dirty="0" smtClean="0"/>
              <a:t> of what it costs to use a native method.  Here we’ve made </a:t>
            </a:r>
            <a:r>
              <a:rPr lang="en-US" baseline="0" dirty="0" err="1" smtClean="0"/>
              <a:t>ComputeResult</a:t>
            </a:r>
            <a:r>
              <a:rPr lang="en-US" baseline="0" dirty="0" smtClean="0"/>
              <a:t> native and implemented it in C.  It’s reasonably complicated to write the boilerplate on the native side of things, plus you have to put all the native code in a separate shared library, which are other reasons to avoid JNI.</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32</a:t>
            </a:fld>
            <a:endParaRPr lang="en-US"/>
          </a:p>
        </p:txBody>
      </p:sp>
    </p:spTree>
    <p:extLst>
      <p:ext uri="{BB962C8B-B14F-4D97-AF65-F5344CB8AC3E}">
        <p14:creationId xmlns:p14="http://schemas.microsoft.com/office/powerpoint/2010/main" val="3511602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17:20,0:30</a:t>
            </a:r>
          </a:p>
          <a:p>
            <a:r>
              <a:rPr lang="en-US" dirty="0" smtClean="0"/>
              <a:t>Since</a:t>
            </a:r>
            <a:r>
              <a:rPr lang="en-US" baseline="0" dirty="0" smtClean="0"/>
              <a:t> </a:t>
            </a:r>
            <a:r>
              <a:rPr lang="en-US" baseline="0" dirty="0" err="1" smtClean="0"/>
              <a:t>ComputeResult</a:t>
            </a:r>
            <a:r>
              <a:rPr lang="en-US" baseline="0" dirty="0" smtClean="0"/>
              <a:t> is trivial, we’ve violated the rule of not using small native methods. Here we see that the result is 13x worse performance using the native version of </a:t>
            </a:r>
            <a:r>
              <a:rPr lang="en-US" baseline="0" dirty="0" err="1" smtClean="0"/>
              <a:t>ComputeResult</a:t>
            </a:r>
            <a:r>
              <a:rPr lang="en-US" baseline="0" dirty="0" smtClean="0"/>
              <a:t>.  Moral of the story, stick to Java if at all possible!</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33</a:t>
            </a:fld>
            <a:endParaRPr lang="en-US"/>
          </a:p>
        </p:txBody>
      </p:sp>
    </p:spTree>
    <p:extLst>
      <p:ext uri="{BB962C8B-B14F-4D97-AF65-F5344CB8AC3E}">
        <p14:creationId xmlns:p14="http://schemas.microsoft.com/office/powerpoint/2010/main" val="3097678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17:50,</a:t>
            </a:r>
          </a:p>
          <a:p>
            <a:r>
              <a:rPr lang="en-US" dirty="0" smtClean="0"/>
              <a:t>Tip number</a:t>
            </a:r>
            <a:r>
              <a:rPr lang="en-US" baseline="0" dirty="0" smtClean="0"/>
              <a:t> four.  Use locals in loops with calls.  That is, hoist complex loop invariant expressions yourself.</a:t>
            </a:r>
          </a:p>
          <a:p>
            <a:endParaRPr lang="en-US" baseline="0" dirty="0" smtClean="0"/>
          </a:p>
          <a:p>
            <a:r>
              <a:rPr lang="en-US" baseline="0" dirty="0" smtClean="0"/>
              <a:t>Here we have a method Ride in a class Rider than spins the pedals of a Bicycle 10 million times.  Pretty tiring, so we want it to be optimized.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You might expect the reference to “</a:t>
            </a:r>
            <a:r>
              <a:rPr lang="en-US" baseline="0" dirty="0" err="1" smtClean="0">
                <a:sym typeface="Wingdings" panose="05000000000000000000" pitchFamily="2" charset="2"/>
              </a:rPr>
              <a:t>this.bike</a:t>
            </a:r>
            <a:r>
              <a:rPr lang="en-US" baseline="0" dirty="0" smtClean="0">
                <a:sym typeface="Wingdings" panose="05000000000000000000" pitchFamily="2" charset="2"/>
              </a:rPr>
              <a:t>” on the left to be hoisted from the loop because it’s loop-invariant, but it turns out that it can’t because the compiler has no idea what the Pedal method might do.  So,  you have to do it yourself.  A more extreme version of this happens when you allocate an object in the loop where the object turns out to be effectively invariant.  The compiler can’t hoist it because the object constructor can have unknown side effects.</a:t>
            </a:r>
          </a:p>
        </p:txBody>
      </p:sp>
      <p:sp>
        <p:nvSpPr>
          <p:cNvPr id="4" name="Slide Number Placeholder 3"/>
          <p:cNvSpPr>
            <a:spLocks noGrp="1"/>
          </p:cNvSpPr>
          <p:nvPr>
            <p:ph type="sldNum" sz="quarter" idx="10"/>
          </p:nvPr>
        </p:nvSpPr>
        <p:spPr/>
        <p:txBody>
          <a:bodyPr/>
          <a:lstStyle/>
          <a:p>
            <a:fld id="{43C4EEF9-8B0F-D542-A06D-2E8CBED689D6}" type="slidenum">
              <a:rPr lang="en-US" smtClean="0"/>
              <a:t>34</a:t>
            </a:fld>
            <a:endParaRPr lang="en-US"/>
          </a:p>
        </p:txBody>
      </p:sp>
    </p:spTree>
    <p:extLst>
      <p:ext uri="{BB962C8B-B14F-4D97-AF65-F5344CB8AC3E}">
        <p14:creationId xmlns:p14="http://schemas.microsoft.com/office/powerpoint/2010/main" val="2887667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generally speaking, because</a:t>
            </a:r>
            <a:r>
              <a:rPr lang="en-US" baseline="0" dirty="0" smtClean="0"/>
              <a:t> the compiler compiles each method independently, unless the target method is </a:t>
            </a:r>
            <a:r>
              <a:rPr lang="en-US" baseline="0" dirty="0" err="1" smtClean="0"/>
              <a:t>inlined</a:t>
            </a:r>
            <a:r>
              <a:rPr lang="en-US" baseline="0" dirty="0" smtClean="0"/>
              <a:t> the compiler doesn’t know what’s happening in the target method, so it must assume the worst.  That’s why using final methods and classes is so effective. You get the effect of </a:t>
            </a:r>
            <a:r>
              <a:rPr lang="en-US" baseline="0" dirty="0" err="1" smtClean="0"/>
              <a:t>interprocedural</a:t>
            </a:r>
            <a:r>
              <a:rPr lang="en-US" baseline="0" dirty="0" smtClean="0"/>
              <a:t> analysis without paying for it.  If you know that a loop-computed value is invariant then by all means hoist it yourself!</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35</a:t>
            </a:fld>
            <a:endParaRPr lang="en-US"/>
          </a:p>
        </p:txBody>
      </p:sp>
    </p:spTree>
    <p:extLst>
      <p:ext uri="{BB962C8B-B14F-4D97-AF65-F5344CB8AC3E}">
        <p14:creationId xmlns:p14="http://schemas.microsoft.com/office/powerpoint/2010/main" val="515525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the compiler has to go through in order to hoist</a:t>
            </a:r>
            <a:r>
              <a:rPr lang="en-US" baseline="0" dirty="0" smtClean="0"/>
              <a:t> a simple getter method, and why it doesn’t happen very often.</a:t>
            </a:r>
          </a:p>
          <a:p>
            <a:endParaRPr lang="en-US" baseline="0" dirty="0" smtClean="0"/>
          </a:p>
          <a:p>
            <a:r>
              <a:rPr lang="en-US" baseline="0" dirty="0" smtClean="0"/>
              <a:t>Basically, it has to check for potential setters, including potential ones in method calls.  If it finds any, it has to determine whether any of those setters alias to the getter.  If any alias, then the getter isn’t really invariant, so it can’t be hoisted.</a:t>
            </a:r>
          </a:p>
          <a:p>
            <a:endParaRPr lang="en-US" baseline="0" dirty="0" smtClean="0"/>
          </a:p>
          <a:p>
            <a:r>
              <a:rPr lang="en-US" baseline="0" dirty="0" smtClean="0"/>
              <a:t>Since the compiler doesn’t do </a:t>
            </a:r>
            <a:r>
              <a:rPr lang="en-US" baseline="0" dirty="0" err="1" smtClean="0"/>
              <a:t>interprocedural</a:t>
            </a:r>
            <a:r>
              <a:rPr lang="en-US" baseline="0" dirty="0" smtClean="0"/>
              <a:t> analysis, any method call in the loop which isn’t </a:t>
            </a:r>
            <a:r>
              <a:rPr lang="en-US" baseline="0" dirty="0" err="1" smtClean="0"/>
              <a:t>inlined</a:t>
            </a:r>
            <a:r>
              <a:rPr lang="en-US" baseline="0" dirty="0" smtClean="0"/>
              <a:t> could result in a store to the field.  If we can see all the code in the loop via </a:t>
            </a:r>
            <a:r>
              <a:rPr lang="en-US" baseline="0" dirty="0" err="1" smtClean="0"/>
              <a:t>inlining</a:t>
            </a:r>
            <a:r>
              <a:rPr lang="en-US" baseline="0" dirty="0" smtClean="0"/>
              <a:t>, then in the case of an array element getter we also have to check to see if the array reference and index are invariant.  If the </a:t>
            </a:r>
            <a:r>
              <a:rPr lang="en-US" baseline="0" dirty="0" err="1" smtClean="0"/>
              <a:t>inlined</a:t>
            </a:r>
            <a:r>
              <a:rPr lang="en-US" baseline="0" dirty="0" smtClean="0"/>
              <a:t> code in turn does calls, then those have to be </a:t>
            </a:r>
            <a:r>
              <a:rPr lang="en-US" baseline="0" dirty="0" err="1" smtClean="0"/>
              <a:t>inlined</a:t>
            </a:r>
            <a:r>
              <a:rPr lang="en-US" baseline="0" dirty="0" smtClean="0"/>
              <a:t> too to make sure there are no unknown side effects in *that* code.</a:t>
            </a:r>
          </a:p>
          <a:p>
            <a:endParaRPr lang="en-US" baseline="0" dirty="0" smtClean="0"/>
          </a:p>
          <a:p>
            <a:r>
              <a:rPr lang="en-US" baseline="0" dirty="0" smtClean="0"/>
              <a:t>And so on.  </a:t>
            </a:r>
            <a:r>
              <a:rPr lang="en-US" baseline="0" dirty="0" err="1" smtClean="0"/>
              <a:t>Inlining</a:t>
            </a:r>
            <a:r>
              <a:rPr lang="en-US" baseline="0" dirty="0" smtClean="0"/>
              <a:t> is *really* important!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36</a:t>
            </a:fld>
            <a:endParaRPr lang="en-US"/>
          </a:p>
        </p:txBody>
      </p:sp>
    </p:spTree>
    <p:extLst>
      <p:ext uri="{BB962C8B-B14F-4D97-AF65-F5344CB8AC3E}">
        <p14:creationId xmlns:p14="http://schemas.microsoft.com/office/powerpoint/2010/main" val="903385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right, h</a:t>
            </a:r>
            <a:r>
              <a:rPr lang="en-US" dirty="0" smtClean="0"/>
              <a:t>ere’s an example of what the Pedal method might do that the compiler can’t see.  In this case, it</a:t>
            </a:r>
            <a:r>
              <a:rPr lang="en-US" baseline="0" dirty="0" smtClean="0"/>
              <a:t> gives you a whole new Bicycle every time you spin the crank.  Talk about planned </a:t>
            </a:r>
            <a:r>
              <a:rPr lang="en-US" baseline="0" dirty="0" err="1" smtClean="0"/>
              <a:t>obsolecense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37</a:t>
            </a:fld>
            <a:endParaRPr lang="en-US"/>
          </a:p>
        </p:txBody>
      </p:sp>
    </p:spTree>
    <p:extLst>
      <p:ext uri="{BB962C8B-B14F-4D97-AF65-F5344CB8AC3E}">
        <p14:creationId xmlns:p14="http://schemas.microsoft.com/office/powerpoint/2010/main" val="1537564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Tip five is to keep exceptions exceptional.  Don’t use exceptions in place of normal control flow.</a:t>
            </a:r>
          </a:p>
          <a:p>
            <a:endParaRPr lang="en-US" baseline="0" dirty="0" smtClean="0"/>
          </a:p>
          <a:p>
            <a:r>
              <a:rPr lang="en-US" baseline="0" dirty="0" smtClean="0"/>
              <a:t>In this example, the admittedly contrived code on the left uses a try-catch block to avoid conditional flow in </a:t>
            </a:r>
            <a:r>
              <a:rPr lang="en-US" baseline="0" dirty="0" err="1" smtClean="0"/>
              <a:t>ComputeResult</a:t>
            </a:r>
            <a:r>
              <a:rPr lang="en-US" baseline="0" dirty="0" smtClean="0"/>
              <a:t>, on the theory that the formal argument “other” will rarely be null.  But that’s only a theory, not a fact.  Handling even a single exception involves high overhead, and a single null “other” argument to the Worker method will provoke a thousand of them!  Better to do an explicit null check in </a:t>
            </a:r>
            <a:r>
              <a:rPr lang="en-US" baseline="0" dirty="0" err="1" smtClean="0"/>
              <a:t>ComputeResult</a:t>
            </a:r>
            <a:r>
              <a:rPr lang="en-US" baseline="0" dirty="0" smtClean="0"/>
              <a:t>, as is done on the right.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38</a:t>
            </a:fld>
            <a:endParaRPr lang="en-US"/>
          </a:p>
        </p:txBody>
      </p:sp>
    </p:spTree>
    <p:extLst>
      <p:ext uri="{BB962C8B-B14F-4D97-AF65-F5344CB8AC3E}">
        <p14:creationId xmlns:p14="http://schemas.microsoft.com/office/powerpoint/2010/main" val="856978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result, with unfortunately the </a:t>
            </a:r>
            <a:r>
              <a:rPr lang="en-US" dirty="0" err="1" smtClean="0"/>
              <a:t>NoException</a:t>
            </a:r>
            <a:r>
              <a:rPr lang="en-US" dirty="0" smtClean="0"/>
              <a:t> case on the left,</a:t>
            </a:r>
            <a:r>
              <a:rPr lang="en-US" baseline="0" dirty="0" smtClean="0"/>
              <a:t> even though the </a:t>
            </a:r>
            <a:r>
              <a:rPr lang="en-US" baseline="0" dirty="0" err="1" smtClean="0"/>
              <a:t>NoException</a:t>
            </a:r>
            <a:r>
              <a:rPr lang="en-US" baseline="0" dirty="0" smtClean="0"/>
              <a:t> code was on the right in the previous slide.  Exceptions really do cost a lot!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39</a:t>
            </a:fld>
            <a:endParaRPr lang="en-US"/>
          </a:p>
        </p:txBody>
      </p:sp>
    </p:spTree>
    <p:extLst>
      <p:ext uri="{BB962C8B-B14F-4D97-AF65-F5344CB8AC3E}">
        <p14:creationId xmlns:p14="http://schemas.microsoft.com/office/powerpoint/2010/main" val="959358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4:30,0:05</a:t>
            </a:r>
          </a:p>
          <a:p>
            <a:r>
              <a:rPr lang="en-US" dirty="0" smtClean="0"/>
              <a:t>First Intel’s ART strategy</a:t>
            </a:r>
            <a:r>
              <a:rPr lang="en-US" baseline="0" dirty="0" smtClean="0"/>
              <a:t> and what drives it.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a:t>
            </a:fld>
            <a:endParaRPr lang="en-US"/>
          </a:p>
        </p:txBody>
      </p:sp>
    </p:spTree>
    <p:extLst>
      <p:ext uri="{BB962C8B-B14F-4D97-AF65-F5344CB8AC3E}">
        <p14:creationId xmlns:p14="http://schemas.microsoft.com/office/powerpoint/2010/main" val="1588611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Tip</a:t>
            </a:r>
            <a:r>
              <a:rPr lang="en-US" baseline="0" dirty="0" smtClean="0"/>
              <a:t> six is to use the array length method for a loop bound whenever possible.</a:t>
            </a:r>
          </a:p>
          <a:p>
            <a:endParaRPr lang="en-US" baseline="0" dirty="0" smtClean="0"/>
          </a:p>
          <a:p>
            <a:r>
              <a:rPr lang="en-US" baseline="0" dirty="0" smtClean="0"/>
              <a:t>The inefficient code on the left attempts to tell the compiler that the array bound is NUM_CHARS in the loop, while the better code on the right just says to iterate over whatever the number of characters in the array is.</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40</a:t>
            </a:fld>
            <a:endParaRPr lang="en-US"/>
          </a:p>
        </p:txBody>
      </p:sp>
    </p:spTree>
    <p:extLst>
      <p:ext uri="{BB962C8B-B14F-4D97-AF65-F5344CB8AC3E}">
        <p14:creationId xmlns:p14="http://schemas.microsoft.com/office/powerpoint/2010/main" val="3377159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that when array creation isn’t visible to the compiler, it must assume that an </a:t>
            </a:r>
            <a:r>
              <a:rPr lang="en-US" dirty="0" err="1" smtClean="0"/>
              <a:t>ArrayIndexOutOfBounds</a:t>
            </a:r>
            <a:r>
              <a:rPr lang="en-US" dirty="0" smtClean="0"/>
              <a:t> exception is possible, even if the loop bound is a constant.</a:t>
            </a:r>
          </a:p>
          <a:p>
            <a:endParaRPr lang="en-US" dirty="0" smtClean="0"/>
          </a:p>
          <a:p>
            <a:r>
              <a:rPr lang="en-US" dirty="0" smtClean="0"/>
              <a:t>In the example</a:t>
            </a:r>
            <a:r>
              <a:rPr lang="en-US" baseline="0" dirty="0" smtClean="0"/>
              <a:t>, the compiler can’t know for sure that the “characters” array will always contain the same value, since the Game class might be </a:t>
            </a:r>
            <a:r>
              <a:rPr lang="en-US" baseline="0" dirty="0" err="1" smtClean="0"/>
              <a:t>subclassed</a:t>
            </a:r>
            <a:r>
              <a:rPr lang="en-US" baseline="0" dirty="0" smtClean="0"/>
              <a:t>, or the “characters” array written as a side effect of another method call as was “</a:t>
            </a:r>
            <a:r>
              <a:rPr lang="en-US" baseline="0" dirty="0" err="1" smtClean="0"/>
              <a:t>this.bike</a:t>
            </a:r>
            <a:r>
              <a:rPr lang="en-US" baseline="0" dirty="0" smtClean="0"/>
              <a:t>” in tip five.  If </a:t>
            </a:r>
            <a:r>
              <a:rPr lang="en-US" baseline="0" dirty="0" err="1" smtClean="0"/>
              <a:t>characters.length</a:t>
            </a:r>
            <a:r>
              <a:rPr lang="en-US" baseline="0" dirty="0" smtClean="0"/>
              <a:t> is the loop bound, however, the compiler knows that the array index operation can never provoke an exception, so it can eliminate the bound check.</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41</a:t>
            </a:fld>
            <a:endParaRPr lang="en-US"/>
          </a:p>
        </p:txBody>
      </p:sp>
    </p:spTree>
    <p:extLst>
      <p:ext uri="{BB962C8B-B14F-4D97-AF65-F5344CB8AC3E}">
        <p14:creationId xmlns:p14="http://schemas.microsoft.com/office/powerpoint/2010/main" val="1889769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cost of the bound check</a:t>
            </a:r>
            <a:r>
              <a:rPr lang="en-US" baseline="0" dirty="0" smtClean="0"/>
              <a:t> turns out to not to be that significant, only about 6% percent in this case, but every little bit helps!</a:t>
            </a:r>
          </a:p>
          <a:p>
            <a:endParaRPr lang="en-US" baseline="0" dirty="0" smtClean="0"/>
          </a:p>
        </p:txBody>
      </p:sp>
      <p:sp>
        <p:nvSpPr>
          <p:cNvPr id="4" name="Slide Number Placeholder 3"/>
          <p:cNvSpPr>
            <a:spLocks noGrp="1"/>
          </p:cNvSpPr>
          <p:nvPr>
            <p:ph type="sldNum" sz="quarter" idx="10"/>
          </p:nvPr>
        </p:nvSpPr>
        <p:spPr/>
        <p:txBody>
          <a:bodyPr/>
          <a:lstStyle/>
          <a:p>
            <a:fld id="{43C4EEF9-8B0F-D542-A06D-2E8CBED689D6}" type="slidenum">
              <a:rPr lang="en-US" smtClean="0"/>
              <a:t>42</a:t>
            </a:fld>
            <a:endParaRPr lang="en-US"/>
          </a:p>
        </p:txBody>
      </p:sp>
    </p:spTree>
    <p:extLst>
      <p:ext uri="{BB962C8B-B14F-4D97-AF65-F5344CB8AC3E}">
        <p14:creationId xmlns:p14="http://schemas.microsoft.com/office/powerpoint/2010/main" val="3797447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tip</a:t>
            </a:r>
            <a:r>
              <a:rPr lang="en-US" baseline="0" dirty="0" smtClean="0"/>
              <a:t> seven</a:t>
            </a:r>
            <a:r>
              <a:rPr lang="en-US" dirty="0" smtClean="0"/>
              <a:t> we get</a:t>
            </a:r>
            <a:r>
              <a:rPr lang="en-US" baseline="0" dirty="0" smtClean="0"/>
              <a:t> a bit more realistic and see what variations on using the length method will buy us.</a:t>
            </a:r>
          </a:p>
          <a:p>
            <a:endParaRPr lang="en-US" baseline="0" dirty="0" smtClean="0"/>
          </a:p>
          <a:p>
            <a:r>
              <a:rPr lang="en-US" baseline="0" dirty="0" smtClean="0"/>
              <a:t>We’re summing up two arrays in this example, “age” and “salary”.</a:t>
            </a:r>
          </a:p>
          <a:p>
            <a:endParaRPr lang="en-US" baseline="0" dirty="0" smtClean="0"/>
          </a:p>
          <a:p>
            <a:r>
              <a:rPr lang="en-US" baseline="0" dirty="0" smtClean="0"/>
              <a:t>The nominally “Bad” code on the top left assumes that both the age and salary arrays have the same length.  That may be true, but the compiler has no way to know that, so it must generate a check on the access to the “salary” array.  It’s still able to remove the check for the access to the “age” array though.</a:t>
            </a:r>
          </a:p>
          <a:p>
            <a:endParaRPr lang="en-US" baseline="0" dirty="0" smtClean="0"/>
          </a:p>
          <a:p>
            <a:r>
              <a:rPr lang="en-US" baseline="0" dirty="0" smtClean="0"/>
              <a:t>Now, you might say that we can fix that by making the loop bound check test both </a:t>
            </a:r>
            <a:r>
              <a:rPr lang="en-US" baseline="0" dirty="0" err="1" smtClean="0"/>
              <a:t>age.length</a:t>
            </a:r>
            <a:r>
              <a:rPr lang="en-US" baseline="0" dirty="0" smtClean="0"/>
              <a:t> and </a:t>
            </a:r>
            <a:r>
              <a:rPr lang="en-US" baseline="0" dirty="0" err="1" smtClean="0"/>
              <a:t>salary.length</a:t>
            </a:r>
            <a:r>
              <a:rPr lang="en-US" baseline="0" dirty="0" smtClean="0"/>
              <a:t>.  So, let’s write some “Good” code on the lower left and “Better” code on the right to test that hypothesis.  The “Good” code loop bound check looks at both array lengths in a single loop, while the “Better” code on the right uses two separate loops because we know for sure that the compiler knows how to eliminate a bound check on a single array.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3C4EEF9-8B0F-D542-A06D-2E8CBED689D6}" type="slidenum">
              <a:rPr lang="en-US" smtClean="0"/>
              <a:t>43</a:t>
            </a:fld>
            <a:endParaRPr lang="en-US"/>
          </a:p>
        </p:txBody>
      </p:sp>
    </p:spTree>
    <p:extLst>
      <p:ext uri="{BB962C8B-B14F-4D97-AF65-F5344CB8AC3E}">
        <p14:creationId xmlns:p14="http://schemas.microsoft.com/office/powerpoint/2010/main" val="995876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here’s the perhaps</a:t>
            </a:r>
            <a:r>
              <a:rPr lang="en-US" baseline="0" dirty="0" smtClean="0"/>
              <a:t> unexpected </a:t>
            </a:r>
            <a:r>
              <a:rPr lang="en-US" dirty="0" smtClean="0"/>
              <a:t>result.</a:t>
            </a:r>
          </a:p>
          <a:p>
            <a:endParaRPr lang="en-US" dirty="0" smtClean="0"/>
          </a:p>
          <a:p>
            <a:r>
              <a:rPr lang="en-US" dirty="0" smtClean="0"/>
              <a:t>The nominally</a:t>
            </a:r>
            <a:r>
              <a:rPr lang="en-US" baseline="0" dirty="0" smtClean="0"/>
              <a:t> Good code in the middle with the complex bound expression is actually the slowest, since the loop bound expression is complex and takes longer to execute. It turns out that </a:t>
            </a:r>
            <a:r>
              <a:rPr lang="en-US" baseline="0" dirty="0" smtClean="0"/>
              <a:t>the compiler can’t analyze it and so it generates runtime bound checks on both array accesses.</a:t>
            </a:r>
          </a:p>
          <a:p>
            <a:endParaRPr lang="en-US" baseline="0" dirty="0" smtClean="0"/>
          </a:p>
          <a:p>
            <a:r>
              <a:rPr lang="en-US" baseline="0" dirty="0" smtClean="0"/>
              <a:t>The nominally Better code on the right uses two loops, but even though doing so eliminates the bound check in the loops, it still incurs two loop overheads, making it only slightly faster than what we predicted would be the Good code.</a:t>
            </a:r>
          </a:p>
          <a:p>
            <a:endParaRPr lang="en-US" baseline="0" dirty="0" smtClean="0"/>
          </a:p>
          <a:p>
            <a:r>
              <a:rPr lang="en-US" baseline="0" dirty="0" smtClean="0"/>
              <a:t>The actual best performing code is the nominally Bad code on the left, because it has a simple loop bound check and because it eliminates one of the array bound checks. The extra loop overhead in the Better and Good cases outweighs the cost of the single array bound check in the Bad code.</a:t>
            </a:r>
          </a:p>
          <a:p>
            <a:endParaRPr lang="en-US" baseline="0" dirty="0" smtClean="0"/>
          </a:p>
          <a:p>
            <a:r>
              <a:rPr lang="en-US" baseline="0" dirty="0" smtClean="0"/>
              <a:t>The moral of the story: get real data!  You may think you know what the compiler will do, but in fact we’re not yet to the point where we can expect the compiler to do the right thing all the time.  Trying different approaches and testing them is the way to go.</a:t>
            </a:r>
          </a:p>
        </p:txBody>
      </p:sp>
      <p:sp>
        <p:nvSpPr>
          <p:cNvPr id="4" name="Slide Number Placeholder 3"/>
          <p:cNvSpPr>
            <a:spLocks noGrp="1"/>
          </p:cNvSpPr>
          <p:nvPr>
            <p:ph type="sldNum" sz="quarter" idx="10"/>
          </p:nvPr>
        </p:nvSpPr>
        <p:spPr/>
        <p:txBody>
          <a:bodyPr/>
          <a:lstStyle/>
          <a:p>
            <a:fld id="{43C4EEF9-8B0F-D542-A06D-2E8CBED689D6}" type="slidenum">
              <a:rPr lang="en-US" smtClean="0"/>
              <a:t>44</a:t>
            </a:fld>
            <a:endParaRPr lang="en-US"/>
          </a:p>
        </p:txBody>
      </p:sp>
    </p:spTree>
    <p:extLst>
      <p:ext uri="{BB962C8B-B14F-4D97-AF65-F5344CB8AC3E}">
        <p14:creationId xmlns:p14="http://schemas.microsoft.com/office/powerpoint/2010/main" val="3289522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tip eight we show how memory</a:t>
            </a:r>
            <a:r>
              <a:rPr lang="en-US" baseline="0" dirty="0" smtClean="0"/>
              <a:t> system effects can hurt multi-threaded performance.</a:t>
            </a:r>
          </a:p>
          <a:p>
            <a:endParaRPr lang="en-US" baseline="0" dirty="0" smtClean="0"/>
          </a:p>
          <a:p>
            <a:r>
              <a:rPr lang="en-US" baseline="0" dirty="0" smtClean="0"/>
              <a:t>In this example, we spawn four threads, each of which does 10 million items of work and sums the results into a result array element indexed by the thread id.  On the left, we sum directly into the result array element, while on the right we sum into a temporary variable and write the temporary into the result array after the loop finishes.  How many expect a performance difference and if you do, which one is faster?</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45</a:t>
            </a:fld>
            <a:endParaRPr lang="en-US"/>
          </a:p>
        </p:txBody>
      </p:sp>
    </p:spTree>
    <p:extLst>
      <p:ext uri="{BB962C8B-B14F-4D97-AF65-F5344CB8AC3E}">
        <p14:creationId xmlns:p14="http://schemas.microsoft.com/office/powerpoint/2010/main" val="2270486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said the version on the right summing</a:t>
            </a:r>
            <a:r>
              <a:rPr lang="en-US" baseline="0" dirty="0" smtClean="0"/>
              <a:t> into a temporary is faster, you were correct!.  It’s more than four time faster than the version on the left that sums directly into the result array element!</a:t>
            </a:r>
          </a:p>
          <a:p>
            <a:endParaRPr lang="en-US" baseline="0" dirty="0" smtClean="0"/>
          </a:p>
          <a:p>
            <a:r>
              <a:rPr lang="en-US" baseline="0" dirty="0" smtClean="0"/>
              <a:t>That’s because of a memory system phenomenon called “false sharing”.  While each result array element isn’t shared with any other thread, the result array as a whole *is* shared.  Since all modern </a:t>
            </a:r>
            <a:r>
              <a:rPr lang="en-US" baseline="0" dirty="0" err="1" smtClean="0"/>
              <a:t>cpus</a:t>
            </a:r>
            <a:r>
              <a:rPr lang="en-US" baseline="0" dirty="0" smtClean="0"/>
              <a:t> use per-core on-chip caches, every write to the result array is a write into one of those caches rather than a write directly into memory.  Since the caches aren’t shared, each thread must get the entire result array into its private cache before it can write its own result array element.  To do that, the core that did the previous write must flush the result array from its cache to memory, and the core that wants to do a write must read the result array from memory into its private cache.  The result is known as “block bouncing” and it’s quite expensive.</a:t>
            </a:r>
          </a:p>
          <a:p>
            <a:endParaRPr lang="en-US" baseline="0" dirty="0" smtClean="0"/>
          </a:p>
          <a:p>
            <a:r>
              <a:rPr lang="en-US" baseline="0" dirty="0" smtClean="0"/>
              <a:t>Moral of the story: watch out for and minimize inter-thread communication, especially communication that happens by unintentionally sharing parts of otherwise unshared data structures.</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46</a:t>
            </a:fld>
            <a:endParaRPr lang="en-US"/>
          </a:p>
        </p:txBody>
      </p:sp>
    </p:spTree>
    <p:extLst>
      <p:ext uri="{BB962C8B-B14F-4D97-AF65-F5344CB8AC3E}">
        <p14:creationId xmlns:p14="http://schemas.microsoft.com/office/powerpoint/2010/main" val="23543953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Tip nine says to</a:t>
            </a:r>
            <a:r>
              <a:rPr lang="en-US" baseline="0" dirty="0" smtClean="0"/>
              <a:t> use standard libraries whenever possible, because the compiler knows what they do and can optimize code that calls their methods.</a:t>
            </a:r>
          </a:p>
          <a:p>
            <a:endParaRPr lang="en-US" baseline="0" dirty="0" smtClean="0"/>
          </a:p>
          <a:p>
            <a:r>
              <a:rPr lang="en-US" baseline="0" dirty="0" smtClean="0"/>
              <a:t>In this example, we compare writing our own floating point absolute value method on the left with using java </a:t>
            </a:r>
            <a:r>
              <a:rPr lang="en-US" baseline="0" dirty="0" err="1" smtClean="0"/>
              <a:t>lang</a:t>
            </a:r>
            <a:r>
              <a:rPr lang="en-US" baseline="0" dirty="0" smtClean="0"/>
              <a:t> Math abs on the right.  There’s a bit of assembly underneath to give you an idea of what code the compiler might generate on x86.  Don’t worry about the details, just notice that the code on the left contains three instructions and a conditional branch vs. the single instruction on the right.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47</a:t>
            </a:fld>
            <a:endParaRPr lang="en-US"/>
          </a:p>
        </p:txBody>
      </p:sp>
    </p:spTree>
    <p:extLst>
      <p:ext uri="{BB962C8B-B14F-4D97-AF65-F5344CB8AC3E}">
        <p14:creationId xmlns:p14="http://schemas.microsoft.com/office/powerpoint/2010/main" val="4250527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see that using the library version</a:t>
            </a:r>
            <a:r>
              <a:rPr lang="en-US" baseline="0" dirty="0" smtClean="0"/>
              <a:t> of the abs method is about twice as fast as rolling our own.</a:t>
            </a:r>
          </a:p>
          <a:p>
            <a:endParaRPr lang="en-US" baseline="0" dirty="0" smtClean="0"/>
          </a:p>
          <a:p>
            <a:r>
              <a:rPr lang="en-US" baseline="0" dirty="0" smtClean="0"/>
              <a:t>This kind of optimization is called “</a:t>
            </a:r>
            <a:r>
              <a:rPr lang="en-US" baseline="0" dirty="0" err="1" smtClean="0"/>
              <a:t>intrisification</a:t>
            </a:r>
            <a:r>
              <a:rPr lang="en-US" baseline="0" dirty="0" smtClean="0"/>
              <a:t>” and is another major kind of call site specialization that a compiler can do. Think of it as </a:t>
            </a:r>
            <a:r>
              <a:rPr lang="en-US" baseline="0" dirty="0" err="1" smtClean="0"/>
              <a:t>inlining</a:t>
            </a:r>
            <a:r>
              <a:rPr lang="en-US" baseline="0" dirty="0" smtClean="0"/>
              <a:t> without actually having to see the target method code and without having to recognize particular </a:t>
            </a:r>
            <a:r>
              <a:rPr lang="en-US" baseline="0" dirty="0" err="1" smtClean="0"/>
              <a:t>optimizable</a:t>
            </a:r>
            <a:r>
              <a:rPr lang="en-US" baseline="0" dirty="0" smtClean="0"/>
              <a:t> source code patterns.  If a library method has fixed and documented functionality then the compiler can rely on its properties.  In this case, abs is a pure function without side effects, so the compiler can implement it in the most efficient way.</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48</a:t>
            </a:fld>
            <a:endParaRPr lang="en-US"/>
          </a:p>
        </p:txBody>
      </p:sp>
    </p:spTree>
    <p:extLst>
      <p:ext uri="{BB962C8B-B14F-4D97-AF65-F5344CB8AC3E}">
        <p14:creationId xmlns:p14="http://schemas.microsoft.com/office/powerpoint/2010/main" val="2466315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last tip, which we at Intel discovered the hard way.  Make sure you mark your</a:t>
            </a:r>
            <a:r>
              <a:rPr lang="en-US" baseline="0" dirty="0" smtClean="0"/>
              <a:t> release bits as non-</a:t>
            </a:r>
            <a:r>
              <a:rPr lang="en-US" baseline="0" dirty="0" err="1" smtClean="0"/>
              <a:t>debuggable</a:t>
            </a:r>
            <a:r>
              <a:rPr lang="en-US" baseline="0" dirty="0" smtClean="0"/>
              <a:t>!</a:t>
            </a:r>
          </a:p>
          <a:p>
            <a:endParaRPr lang="en-US" baseline="0" dirty="0" smtClean="0"/>
          </a:p>
          <a:p>
            <a:r>
              <a:rPr lang="en-US" baseline="0" dirty="0" smtClean="0"/>
              <a:t>The Optimizing compiler disables optimization for </a:t>
            </a:r>
            <a:r>
              <a:rPr lang="en-US" baseline="0" dirty="0" err="1" smtClean="0"/>
              <a:t>debuggable</a:t>
            </a:r>
            <a:r>
              <a:rPr lang="en-US" baseline="0" dirty="0" smtClean="0"/>
              <a:t> apps, including call site specialization and loop optimization.  That’s making code </a:t>
            </a:r>
            <a:r>
              <a:rPr lang="en-US" baseline="0" dirty="0" err="1" smtClean="0"/>
              <a:t>debuggable</a:t>
            </a:r>
            <a:r>
              <a:rPr lang="en-US" baseline="0" dirty="0" smtClean="0"/>
              <a:t> disables any optimization that crosses a </a:t>
            </a:r>
            <a:r>
              <a:rPr lang="en-US" baseline="0" dirty="0" err="1" smtClean="0"/>
              <a:t>dex</a:t>
            </a:r>
            <a:r>
              <a:rPr lang="en-US" baseline="0" dirty="0" smtClean="0"/>
              <a:t> </a:t>
            </a:r>
            <a:r>
              <a:rPr lang="en-US" baseline="0" dirty="0" err="1" smtClean="0"/>
              <a:t>bytecode</a:t>
            </a:r>
            <a:r>
              <a:rPr lang="en-US" baseline="0" dirty="0" smtClean="0"/>
              <a:t> operation boundary, which is basically all of them.</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49</a:t>
            </a:fld>
            <a:endParaRPr lang="en-US"/>
          </a:p>
        </p:txBody>
      </p:sp>
    </p:spTree>
    <p:extLst>
      <p:ext uri="{BB962C8B-B14F-4D97-AF65-F5344CB8AC3E}">
        <p14:creationId xmlns:p14="http://schemas.microsoft.com/office/powerpoint/2010/main" val="276414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4:35,0:50</a:t>
            </a:r>
          </a:p>
          <a:p>
            <a:r>
              <a:rPr lang="en-US" dirty="0" smtClean="0"/>
              <a:t>We all</a:t>
            </a:r>
            <a:r>
              <a:rPr lang="en-US" baseline="0" dirty="0" smtClean="0"/>
              <a:t> </a:t>
            </a:r>
            <a:r>
              <a:rPr lang="en-US" dirty="0" smtClean="0"/>
              <a:t>know about managed</a:t>
            </a:r>
            <a:r>
              <a:rPr lang="en-US" baseline="0" dirty="0" smtClean="0"/>
              <a:t> runtime goodness compared to using native languages such as C++. These include better productivity and ease of coding, which lead to better reliability and </a:t>
            </a:r>
            <a:r>
              <a:rPr lang="en-US" baseline="0" dirty="0" err="1" smtClean="0"/>
              <a:t>maintainabililty</a:t>
            </a:r>
            <a:r>
              <a:rPr lang="en-US" baseline="0" dirty="0" smtClean="0"/>
              <a:t>. Programs written in managed languages such as Java are also more portable than native code as well as being extensible at runtime.  All that means faster time to market, which is the holy grail for app developers.</a:t>
            </a:r>
          </a:p>
          <a:p>
            <a:endParaRPr lang="en-US" baseline="0" dirty="0" smtClean="0"/>
          </a:p>
          <a:p>
            <a:r>
              <a:rPr lang="en-US" baseline="0" dirty="0" smtClean="0"/>
              <a:t>But, none of it means anything if managed runtime performance isn’t good enough, and Android Java performance isn’t yet up to par as a percent of native compared to server Java performance.  That means developers must drop into native code for the performance critical parts of their apps, which we at Intel see increasingly has been happening.  That’s obviously not good for Intel compared to ARM, but it’s not good for developers either because being forced to use native code means the loss of Java goodness for the native part of your app.</a:t>
            </a:r>
          </a:p>
          <a:p>
            <a:endParaRPr lang="en-US" baseline="0" dirty="0" smtClean="0"/>
          </a:p>
          <a:p>
            <a:r>
              <a:rPr lang="en-US" baseline="0" dirty="0" smtClean="0"/>
              <a:t>What we ultimately want is for Java code to run at 80% or better of native code speed and that’s what Intel’s working on getting to.</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5</a:t>
            </a:fld>
            <a:endParaRPr lang="en-US"/>
          </a:p>
        </p:txBody>
      </p:sp>
    </p:spTree>
    <p:extLst>
      <p:ext uri="{BB962C8B-B14F-4D97-AF65-F5344CB8AC3E}">
        <p14:creationId xmlns:p14="http://schemas.microsoft.com/office/powerpoint/2010/main" val="3086558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was the last tip.</a:t>
            </a:r>
          </a:p>
          <a:p>
            <a:endParaRPr lang="en-US" dirty="0" smtClean="0"/>
          </a:p>
          <a:p>
            <a:r>
              <a:rPr lang="en-US" dirty="0" smtClean="0"/>
              <a:t>I promised</a:t>
            </a:r>
            <a:r>
              <a:rPr lang="en-US" baseline="0" dirty="0" smtClean="0"/>
              <a:t> you a reference list at the beginning of the talk and here it is.  Most of the content of this talk and more is in the white papers and you can download and run the workloads we at Intel have built from </a:t>
            </a:r>
            <a:r>
              <a:rPr lang="en-US" baseline="0" dirty="0" err="1" smtClean="0"/>
              <a:t>github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50</a:t>
            </a:fld>
            <a:endParaRPr lang="en-US"/>
          </a:p>
        </p:txBody>
      </p:sp>
    </p:spTree>
    <p:extLst>
      <p:ext uri="{BB962C8B-B14F-4D97-AF65-F5344CB8AC3E}">
        <p14:creationId xmlns:p14="http://schemas.microsoft.com/office/powerpoint/2010/main" val="15269225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summarize, Intel is actively working on improving ART performance, which translates to better java app performance.  But, until we can build a compiler that knows all and sees all, you as developers can help it out by coding in a compiler friendly way.</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51</a:t>
            </a:fld>
            <a:endParaRPr lang="en-US"/>
          </a:p>
        </p:txBody>
      </p:sp>
    </p:spTree>
    <p:extLst>
      <p:ext uri="{BB962C8B-B14F-4D97-AF65-F5344CB8AC3E}">
        <p14:creationId xmlns:p14="http://schemas.microsoft.com/office/powerpoint/2010/main" val="30506177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that’s it!  Hope you enjoyed the</a:t>
            </a:r>
            <a:r>
              <a:rPr lang="en-US" baseline="0" dirty="0" smtClean="0"/>
              <a:t> talk</a:t>
            </a:r>
            <a:r>
              <a:rPr lang="en-US" dirty="0" smtClean="0"/>
              <a:t> and</a:t>
            </a:r>
            <a:r>
              <a:rPr lang="en-US" baseline="0" dirty="0" smtClean="0"/>
              <a:t> learned a few things.</a:t>
            </a:r>
            <a:endParaRPr lang="en-US" dirty="0" smtClean="0"/>
          </a:p>
          <a:p>
            <a:endParaRPr lang="en-US" dirty="0" smtClean="0"/>
          </a:p>
          <a:p>
            <a:r>
              <a:rPr lang="en-US" dirty="0" smtClean="0"/>
              <a:t>I’ve got a few extra slides if anyone’s interested</a:t>
            </a:r>
            <a:r>
              <a:rPr lang="en-US" baseline="0" dirty="0" smtClean="0"/>
              <a:t> and wants to hang around a bit</a:t>
            </a:r>
            <a:r>
              <a:rPr lang="en-US" dirty="0" smtClean="0"/>
              <a:t>.</a:t>
            </a:r>
            <a:r>
              <a:rPr lang="en-US" baseline="0" dirty="0" smtClean="0"/>
              <a:t>  Two of them show why optimizing for your typical synthetic benchmark doesn’t result in real world app performance improvement, one is a more recent comparison between AOSP and Intel ART on the only mobile </a:t>
            </a:r>
            <a:r>
              <a:rPr lang="en-US" baseline="0" dirty="0" err="1" smtClean="0"/>
              <a:t>SoC</a:t>
            </a:r>
            <a:r>
              <a:rPr lang="en-US" baseline="0" dirty="0" smtClean="0"/>
              <a:t> Intel still ships, and two more let me talk about object allocation and garbage collection in a lot more depth than just the one earlier slide.</a:t>
            </a:r>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52</a:t>
            </a:fld>
            <a:endParaRPr lang="en-US"/>
          </a:p>
        </p:txBody>
      </p:sp>
    </p:spTree>
    <p:extLst>
      <p:ext uri="{BB962C8B-B14F-4D97-AF65-F5344CB8AC3E}">
        <p14:creationId xmlns:p14="http://schemas.microsoft.com/office/powerpoint/2010/main" val="2159740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t>54</a:t>
            </a:fld>
            <a:endParaRPr lang="en-US"/>
          </a:p>
        </p:txBody>
      </p:sp>
    </p:spTree>
    <p:extLst>
      <p:ext uri="{BB962C8B-B14F-4D97-AF65-F5344CB8AC3E}">
        <p14:creationId xmlns:p14="http://schemas.microsoft.com/office/powerpoint/2010/main" val="6089937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smtClean="0"/>
              <a:t>Here’s some detail:</a:t>
            </a:r>
          </a:p>
          <a:p>
            <a:endParaRPr lang="en-US" baseline="0" dirty="0" smtClean="0"/>
          </a:p>
          <a:p>
            <a:r>
              <a:rPr lang="en-US" baseline="0" dirty="0" smtClean="0"/>
              <a:t>The arrows are threads and time flows from top to bottom of the slide.  “STW” means “stop the world”.</a:t>
            </a:r>
          </a:p>
          <a:p>
            <a:endParaRPr lang="en-US" baseline="0" dirty="0" smtClean="0"/>
          </a:p>
          <a:p>
            <a:r>
              <a:rPr lang="en-US" baseline="0" dirty="0" smtClean="0"/>
              <a:t>There are two collectors, the concurrent mark/sweep or CMS collector which runs most of the time,</a:t>
            </a:r>
          </a:p>
          <a:p>
            <a:r>
              <a:rPr lang="en-US" baseline="0" dirty="0" smtClean="0"/>
              <a:t>and the single thread compacting collector that runs when an attempt to allocate a new object by CMS fails</a:t>
            </a:r>
          </a:p>
          <a:p>
            <a:r>
              <a:rPr lang="en-US" baseline="0" dirty="0" smtClean="0"/>
              <a:t>or, in ART, when there’s a foreground to background transition.</a:t>
            </a:r>
          </a:p>
          <a:p>
            <a:endParaRPr lang="en-US" baseline="0" dirty="0" smtClean="0"/>
          </a:p>
          <a:p>
            <a:r>
              <a:rPr lang="en-US" baseline="0" dirty="0" smtClean="0"/>
              <a:t>CMS mostly runs at the same time as the app threads, while the serial collector stops all app threads while it works.</a:t>
            </a:r>
          </a:p>
          <a:p>
            <a:r>
              <a:rPr lang="en-US" baseline="0" dirty="0" smtClean="0"/>
              <a:t>With CMS, objects never move, which might lead to fragmentation, so we’ll eventually need compaction to free up space for new objects.</a:t>
            </a:r>
          </a:p>
          <a:p>
            <a:endParaRPr lang="en-US" baseline="0" dirty="0" smtClean="0"/>
          </a:p>
          <a:p>
            <a:r>
              <a:rPr lang="en-US" baseline="0" dirty="0" smtClean="0"/>
              <a:t>Objects reference one another and are ultimately referenced by a set of roots, which are</a:t>
            </a:r>
          </a:p>
          <a:p>
            <a:r>
              <a:rPr lang="en-US" baseline="0" dirty="0" smtClean="0"/>
              <a:t>object references that live in registers, the thread stack and class static fields.</a:t>
            </a:r>
          </a:p>
          <a:p>
            <a:r>
              <a:rPr lang="en-US" baseline="0" dirty="0" smtClean="0"/>
              <a:t>The 4 phases of a CMS cycle are:</a:t>
            </a:r>
          </a:p>
          <a:p>
            <a:r>
              <a:rPr lang="en-US" baseline="0" dirty="0" smtClean="0"/>
              <a:t>Initial Mark to find all the roots.</a:t>
            </a:r>
          </a:p>
          <a:p>
            <a:r>
              <a:rPr lang="en-US" baseline="0" dirty="0" smtClean="0"/>
              <a:t>Concurrent mark to traverse the object graph to find all the live objects. </a:t>
            </a:r>
          </a:p>
          <a:p>
            <a:r>
              <a:rPr lang="en-US" baseline="0" dirty="0" smtClean="0"/>
              <a:t>Remark to catch up with object graph changes made during concurrent mark</a:t>
            </a:r>
          </a:p>
          <a:p>
            <a:r>
              <a:rPr lang="en-US" baseline="0" dirty="0" smtClean="0"/>
              <a:t>And Concurrent sweep, to make dead object memory available for allocation again</a:t>
            </a:r>
          </a:p>
          <a:p>
            <a:endParaRPr lang="en-US" baseline="0" dirty="0" smtClean="0"/>
          </a:p>
          <a:p>
            <a:r>
              <a:rPr lang="en-US" baseline="0" dirty="0" smtClean="0"/>
              <a:t>Things to note:</a:t>
            </a:r>
          </a:p>
          <a:p>
            <a:endParaRPr lang="en-US" baseline="0" dirty="0" smtClean="0"/>
          </a:p>
          <a:p>
            <a:r>
              <a:rPr lang="en-US" baseline="0" dirty="0" smtClean="0"/>
              <a:t>In </a:t>
            </a:r>
            <a:r>
              <a:rPr lang="en-US" baseline="0" dirty="0" err="1" smtClean="0"/>
              <a:t>Dalvik</a:t>
            </a:r>
            <a:r>
              <a:rPr lang="en-US" baseline="0" dirty="0" smtClean="0"/>
              <a:t>, there are two STW pauses, initial mark and remark, while in ART there’s only a remark pause.</a:t>
            </a:r>
          </a:p>
          <a:p>
            <a:r>
              <a:rPr lang="en-US" baseline="0" dirty="0" smtClean="0"/>
              <a:t>In </a:t>
            </a:r>
            <a:r>
              <a:rPr lang="en-US" baseline="0" dirty="0" err="1" smtClean="0"/>
              <a:t>Dalvik</a:t>
            </a:r>
            <a:r>
              <a:rPr lang="en-US" baseline="0" dirty="0" smtClean="0"/>
              <a:t>, both initial mark and remark are single threaded, while in ART initial mark is done by the application threads</a:t>
            </a:r>
          </a:p>
          <a:p>
            <a:r>
              <a:rPr lang="en-US" baseline="0" dirty="0" smtClean="0"/>
              <a:t>and remark is done in parallel by several GC threads, reducing the pause time.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a:t>
            </a:r>
            <a:r>
              <a:rPr lang="en-US" baseline="0" dirty="0" err="1" smtClean="0"/>
              <a:t>Dalvik</a:t>
            </a:r>
            <a:r>
              <a:rPr lang="en-US" baseline="0" dirty="0" smtClean="0"/>
              <a:t>, a CMS cycle starts when the heap starts getting full, while in ART it starts based on the allocation rate</a:t>
            </a:r>
          </a:p>
          <a:p>
            <a:r>
              <a:rPr lang="en-US" baseline="0" dirty="0" err="1" smtClean="0"/>
              <a:t>Dalvik</a:t>
            </a:r>
            <a:r>
              <a:rPr lang="en-US" baseline="0" dirty="0" smtClean="0"/>
              <a:t> locks the entire heap to allocate an object, while in ART the run-of-slots allocator locks a single run of slots, or ROS</a:t>
            </a:r>
          </a:p>
          <a:p>
            <a:r>
              <a:rPr lang="en-US" baseline="0" dirty="0" smtClean="0"/>
              <a:t>And we’ll see a ROS is on the next slide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8B3CFAB-AFAA-6841-8EDA-6B5736C4F403}" type="slidenum">
              <a:rPr lang="en-US" smtClean="0"/>
              <a:t>55</a:t>
            </a:fld>
            <a:endParaRPr lang="en-US"/>
          </a:p>
        </p:txBody>
      </p:sp>
    </p:spTree>
    <p:extLst>
      <p:ext uri="{BB962C8B-B14F-4D97-AF65-F5344CB8AC3E}">
        <p14:creationId xmlns:p14="http://schemas.microsoft.com/office/powerpoint/2010/main" val="27724753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31"/>
          <p:cNvSpPr>
            <a:spLocks noGrp="1" noChangeArrowheads="1"/>
          </p:cNvSpPr>
          <p:nvPr>
            <p:ph type="sldNum" sz="quarter" idx="5"/>
          </p:nvPr>
        </p:nvSpPr>
        <p:spPr>
          <a:noFill/>
        </p:spPr>
        <p:txBody>
          <a:bodyPr/>
          <a:lstStyle/>
          <a:p>
            <a:fld id="{965AE346-3CF9-43D1-BE14-BA28049361CB}" type="slidenum">
              <a:rPr lang="en-US" smtClean="0">
                <a:latin typeface="Arial" charset="0"/>
                <a:cs typeface="Arial" charset="0"/>
              </a:rPr>
              <a:pPr/>
              <a:t>56</a:t>
            </a:fld>
            <a:endParaRPr lang="en-US" smtClean="0">
              <a:latin typeface="Arial" charset="0"/>
              <a:cs typeface="Arial" charset="0"/>
            </a:endParaRPr>
          </a:p>
        </p:txBody>
      </p:sp>
      <p:sp>
        <p:nvSpPr>
          <p:cNvPr id="22530" name="Rectangle 4"/>
          <p:cNvSpPr>
            <a:spLocks noGrp="1" noRot="1" noChangeAspect="1" noChangeArrowheads="1" noTextEdit="1"/>
          </p:cNvSpPr>
          <p:nvPr>
            <p:ph type="sldImg"/>
          </p:nvPr>
        </p:nvSpPr>
        <p:spPr>
          <a:ln/>
        </p:spPr>
      </p:sp>
      <p:sp>
        <p:nvSpPr>
          <p:cNvPr id="22531" name="Rectangle 5"/>
          <p:cNvSpPr>
            <a:spLocks noGrp="1" noChangeArrowheads="1"/>
          </p:cNvSpPr>
          <p:nvPr>
            <p:ph type="body" idx="1"/>
          </p:nvPr>
        </p:nvSpPr>
        <p:spPr>
          <a:noFill/>
          <a:ln w="9525"/>
        </p:spPr>
        <p:txBody>
          <a:bodyPr/>
          <a:lstStyle/>
          <a:p>
            <a:pPr eaLnBrk="1" hangingPunct="1"/>
            <a:endParaRPr lang="en-US" dirty="0" smtClean="0">
              <a:latin typeface="Arial" charset="0"/>
              <a:cs typeface="Arial" charset="0"/>
            </a:endParaRPr>
          </a:p>
        </p:txBody>
      </p:sp>
    </p:spTree>
    <p:extLst>
      <p:ext uri="{BB962C8B-B14F-4D97-AF65-F5344CB8AC3E}">
        <p14:creationId xmlns:p14="http://schemas.microsoft.com/office/powerpoint/2010/main" val="302343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what does it mean to say “80% of native”?  That depends on how you measure performance.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Until recently that’s been done using mostly unrealistic synthetic benchmarks such as </a:t>
            </a:r>
            <a:r>
              <a:rPr lang="en-US" baseline="0" dirty="0" err="1" smtClean="0"/>
              <a:t>CaffeineMark</a:t>
            </a:r>
            <a:r>
              <a:rPr lang="en-US" baseline="0" dirty="0" smtClean="0"/>
              <a:t>, Quadrant and </a:t>
            </a:r>
            <a:r>
              <a:rPr lang="en-US" baseline="0" dirty="0" err="1" smtClean="0"/>
              <a:t>CFBench</a:t>
            </a:r>
            <a:r>
              <a:rPr lang="en-US" baseline="0" dirty="0" smtClean="0"/>
              <a:t> which don’t reflect real user experience.</a:t>
            </a:r>
            <a:endParaRPr lang="en-US" dirty="0" smtClean="0"/>
          </a:p>
          <a:p>
            <a:endParaRPr lang="en-US" dirty="0" smtClean="0"/>
          </a:p>
          <a:p>
            <a:r>
              <a:rPr lang="en-US" dirty="0" smtClean="0"/>
              <a:t>And</a:t>
            </a:r>
            <a:r>
              <a:rPr lang="en-US" baseline="0" dirty="0" smtClean="0"/>
              <a:t> h</a:t>
            </a:r>
            <a:r>
              <a:rPr lang="en-US" dirty="0" smtClean="0"/>
              <a:t>ere’s some data on what </a:t>
            </a:r>
            <a:r>
              <a:rPr lang="en-US" dirty="0" err="1" smtClean="0"/>
              <a:t>bytecodes</a:t>
            </a:r>
            <a:r>
              <a:rPr lang="en-US" baseline="0" dirty="0" smtClean="0"/>
              <a:t> real apps use.  More than 85% of them relate to object access, method calls, branches, and loads and stores.</a:t>
            </a:r>
          </a:p>
          <a:p>
            <a:r>
              <a:rPr lang="en-US" dirty="0" smtClean="0"/>
              <a:t>----</a:t>
            </a:r>
          </a:p>
          <a:p>
            <a:r>
              <a:rPr lang="en-US" dirty="0" smtClean="0"/>
              <a:t>The </a:t>
            </a:r>
            <a:r>
              <a:rPr lang="en-US" dirty="0" smtClean="0"/>
              <a:t>integer math outlier is the java pdf viewer and</a:t>
            </a:r>
            <a:r>
              <a:rPr lang="en-US" baseline="0" dirty="0" smtClean="0"/>
              <a:t> the </a:t>
            </a:r>
            <a:r>
              <a:rPr lang="en-US" baseline="0" dirty="0" err="1" smtClean="0"/>
              <a:t>homescreen</a:t>
            </a:r>
            <a:r>
              <a:rPr lang="en-US" baseline="0" dirty="0" smtClean="0"/>
              <a:t> rotation </a:t>
            </a:r>
            <a:r>
              <a:rPr lang="en-US" baseline="0" dirty="0" smtClean="0"/>
              <a:t>scenario</a:t>
            </a:r>
            <a:r>
              <a:rPr lang="en-US" baseline="0" dirty="0" smtClean="0"/>
              <a:t>.</a:t>
            </a:r>
          </a:p>
          <a:p>
            <a:r>
              <a:rPr lang="en-US" baseline="0" dirty="0" smtClean="0"/>
              <a:t>The floating math outlier is </a:t>
            </a:r>
            <a:r>
              <a:rPr lang="en-US" baseline="0" dirty="0" err="1" smtClean="0"/>
              <a:t>brower</a:t>
            </a:r>
            <a:r>
              <a:rPr lang="en-US" baseline="0" dirty="0" smtClean="0"/>
              <a:t> UX</a:t>
            </a:r>
            <a:endParaRPr lang="en-US" dirty="0"/>
          </a:p>
        </p:txBody>
      </p:sp>
      <p:sp>
        <p:nvSpPr>
          <p:cNvPr id="4" name="Slide Number Placeholder 3"/>
          <p:cNvSpPr>
            <a:spLocks noGrp="1"/>
          </p:cNvSpPr>
          <p:nvPr>
            <p:ph type="sldNum" sz="quarter" idx="10"/>
          </p:nvPr>
        </p:nvSpPr>
        <p:spPr/>
        <p:txBody>
          <a:bodyPr/>
          <a:lstStyle/>
          <a:p>
            <a:fld id="{05303934-9053-4A93-AB83-B1B140AC69DD}" type="slidenum">
              <a:rPr lang="zh-CN" altLang="en-US" smtClean="0"/>
              <a:pPr/>
              <a:t>6</a:t>
            </a:fld>
            <a:endParaRPr lang="zh-CN" altLang="en-US"/>
          </a:p>
        </p:txBody>
      </p:sp>
    </p:spTree>
    <p:extLst>
      <p:ext uri="{BB962C8B-B14F-4D97-AF65-F5344CB8AC3E}">
        <p14:creationId xmlns:p14="http://schemas.microsoft.com/office/powerpoint/2010/main" val="417409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here’s a profile of the </a:t>
            </a:r>
            <a:r>
              <a:rPr lang="en-US" baseline="0" dirty="0" err="1" smtClean="0"/>
              <a:t>bytecodes</a:t>
            </a:r>
            <a:r>
              <a:rPr lang="en-US" baseline="0" dirty="0" smtClean="0"/>
              <a:t> that synthetic benchmarks use.  The heavy yellow line is the mean of real app behavior on the previous slide.</a:t>
            </a:r>
          </a:p>
          <a:p>
            <a:endParaRPr lang="en-US" baseline="0" dirty="0" smtClean="0"/>
          </a:p>
          <a:p>
            <a:r>
              <a:rPr lang="en-US" baseline="0" dirty="0" smtClean="0"/>
              <a:t>Math is over emphasized, and less than 45% of the </a:t>
            </a:r>
            <a:r>
              <a:rPr lang="en-US" baseline="0" dirty="0" err="1" smtClean="0"/>
              <a:t>bytecodes</a:t>
            </a:r>
            <a:r>
              <a:rPr lang="en-US" baseline="0" dirty="0" smtClean="0"/>
              <a:t> relate to object access, method calls, branches, and loads and stores.  Very different from real app behavior.</a:t>
            </a:r>
            <a:endParaRPr lang="en-US" dirty="0"/>
          </a:p>
        </p:txBody>
      </p:sp>
      <p:sp>
        <p:nvSpPr>
          <p:cNvPr id="4" name="Slide Number Placeholder 3"/>
          <p:cNvSpPr>
            <a:spLocks noGrp="1"/>
          </p:cNvSpPr>
          <p:nvPr>
            <p:ph type="sldNum" sz="quarter" idx="10"/>
          </p:nvPr>
        </p:nvSpPr>
        <p:spPr/>
        <p:txBody>
          <a:bodyPr/>
          <a:lstStyle/>
          <a:p>
            <a:fld id="{05303934-9053-4A93-AB83-B1B140AC69DD}" type="slidenum">
              <a:rPr lang="zh-CN" altLang="en-US" smtClean="0"/>
              <a:pPr/>
              <a:t>7</a:t>
            </a:fld>
            <a:endParaRPr lang="zh-CN" altLang="en-US"/>
          </a:p>
        </p:txBody>
      </p:sp>
    </p:spTree>
    <p:extLst>
      <p:ext uri="{BB962C8B-B14F-4D97-AF65-F5344CB8AC3E}">
        <p14:creationId xmlns:p14="http://schemas.microsoft.com/office/powerpoint/2010/main" val="125448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5:25,0:50</a:t>
            </a:r>
          </a:p>
          <a:p>
            <a:r>
              <a:rPr lang="en-US" baseline="0" dirty="0" smtClean="0"/>
              <a:t>To encourage realistic workload analysis, Intel’s built and open-sourced three new workloads based on what real apps do.  One of them is the Java Application Component Workload for Android, which is a set of computational kernels from real apps.  A comparison of OpenJDK8 verses Android Marshmallow ART shows that there’s lots of room for improvement, especially where it matters such as on html and pdf parsing.  About the only place where ART is competitive with </a:t>
            </a:r>
            <a:r>
              <a:rPr lang="en-US" baseline="0" dirty="0" err="1" smtClean="0"/>
              <a:t>OpenJDK</a:t>
            </a:r>
            <a:r>
              <a:rPr lang="en-US" baseline="0" dirty="0" smtClean="0"/>
              <a:t> is on very simple kernels such as decimal and floating point math.</a:t>
            </a:r>
          </a:p>
          <a:p>
            <a:endParaRPr lang="en-US" baseline="0" dirty="0" smtClean="0"/>
          </a:p>
          <a:p>
            <a:r>
              <a:rPr lang="en-US" baseline="0" dirty="0" smtClean="0"/>
              <a:t>The code for this workload as well as for a GC workload called the Garbage Collection Workload for Android and a game-like workload called </a:t>
            </a:r>
            <a:r>
              <a:rPr lang="en-US" baseline="0" dirty="0" err="1" smtClean="0"/>
              <a:t>IcyRocks</a:t>
            </a:r>
            <a:r>
              <a:rPr lang="en-US" baseline="0" dirty="0" smtClean="0"/>
              <a:t> is on </a:t>
            </a:r>
            <a:r>
              <a:rPr lang="en-US" baseline="0" dirty="0" err="1" smtClean="0"/>
              <a:t>github</a:t>
            </a:r>
            <a:r>
              <a:rPr lang="en-US" baseline="0" dirty="0" smtClean="0"/>
              <a:t> under the android-workloads organization, so you can experiment for yourselves. The </a:t>
            </a:r>
            <a:r>
              <a:rPr lang="en-US" baseline="0" dirty="0" err="1" smtClean="0"/>
              <a:t>url</a:t>
            </a:r>
            <a:r>
              <a:rPr lang="en-US" baseline="0" dirty="0" smtClean="0"/>
              <a:t> is on the reference slide.</a:t>
            </a:r>
            <a:endParaRPr lang="en-US" baseline="0" dirty="0" smtClean="0"/>
          </a:p>
        </p:txBody>
      </p:sp>
    </p:spTree>
    <p:extLst>
      <p:ext uri="{BB962C8B-B14F-4D97-AF65-F5344CB8AC3E}">
        <p14:creationId xmlns:p14="http://schemas.microsoft.com/office/powerpoint/2010/main" val="458687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dirty="0" smtClean="0"/>
              <a:t>6:15,0:50</a:t>
            </a:r>
          </a:p>
          <a:p>
            <a:pPr>
              <a:buFont typeface="Wingdings" panose="05000000000000000000" pitchFamily="2" charset="2"/>
              <a:buNone/>
            </a:pPr>
            <a:r>
              <a:rPr lang="en-US" dirty="0" smtClean="0"/>
              <a:t>Here’s Intel’s ART strategy in a nutshell.</a:t>
            </a:r>
          </a:p>
          <a:p>
            <a:pPr>
              <a:buFont typeface="Wingdings" panose="05000000000000000000" pitchFamily="2" charset="2"/>
              <a:buNone/>
            </a:pPr>
            <a:endParaRPr lang="en-US" dirty="0" smtClean="0"/>
          </a:p>
          <a:p>
            <a:pPr>
              <a:buFont typeface="Wingdings" panose="05000000000000000000" pitchFamily="2" charset="2"/>
              <a:buNone/>
            </a:pPr>
            <a:r>
              <a:rPr lang="en-US" baseline="0" dirty="0" smtClean="0"/>
              <a:t>Mobile device capabilities are in many cases better than server device capabilities were 10 years ago, so optimizations that you might think of as appropriate only for server machines are in fact the right thing for current mobile devices. So, w</a:t>
            </a:r>
            <a:r>
              <a:rPr lang="en-US" dirty="0" smtClean="0"/>
              <a:t>hat</a:t>
            </a:r>
            <a:r>
              <a:rPr lang="en-US" baseline="0" dirty="0" smtClean="0"/>
              <a:t> we’re doing is</a:t>
            </a:r>
            <a:r>
              <a:rPr lang="en-US" dirty="0" smtClean="0"/>
              <a:t> importing server Java optimization</a:t>
            </a:r>
            <a:r>
              <a:rPr lang="en-US" baseline="0" dirty="0" smtClean="0"/>
              <a:t> ideas to ART</a:t>
            </a:r>
            <a:r>
              <a:rPr lang="en-US" dirty="0" smtClean="0"/>
              <a:t> and open sourcing</a:t>
            </a:r>
            <a:r>
              <a:rPr lang="en-US" baseline="0" dirty="0" smtClean="0"/>
              <a:t> everything we do. We’re open sourcing everything because improving Java performance only on Intel pretty much defeats portability and therefore Java adoption, so we’re hoping that ARM adoption will happen too. We’re pushing whatever Google accepts up to AOSP and will be open-sourcing the rest of our Marshmallow and Nougat work this month and next on </a:t>
            </a:r>
            <a:r>
              <a:rPr lang="en-US" baseline="0" dirty="0" err="1" smtClean="0"/>
              <a:t>github</a:t>
            </a:r>
            <a:r>
              <a:rPr lang="en-US" baseline="0" dirty="0" smtClean="0"/>
              <a:t>.</a:t>
            </a:r>
          </a:p>
          <a:p>
            <a:pPr>
              <a:buFont typeface="Wingdings" panose="05000000000000000000" pitchFamily="2" charset="2"/>
              <a:buNone/>
            </a:pPr>
            <a:endParaRPr lang="en-US" baseline="0" dirty="0" smtClean="0"/>
          </a:p>
          <a:p>
            <a:pPr>
              <a:buFont typeface="Wingdings" panose="05000000000000000000" pitchFamily="2" charset="2"/>
              <a:buNone/>
            </a:pPr>
            <a:r>
              <a:rPr lang="en-US" baseline="0" dirty="0" smtClean="0"/>
              <a:t>Portable and high performance Java apps mean less NDK and porting costs, which means less developer cost and shorter time-to-market.  Truly portable apps favor no particular ISA, so developers get more platform choices.  Of course this means that Intel has more of chance against ARM, but even ARM has a portability problem. Just think of what it costs to support both 32 and 64-bit versions of native ARM code, let alone libraries for combinations of several specialized ISAs.</a:t>
            </a:r>
            <a:endParaRPr lang="en-US" dirty="0"/>
          </a:p>
        </p:txBody>
      </p:sp>
      <p:sp>
        <p:nvSpPr>
          <p:cNvPr id="4" name="Slide Number Placeholder 3"/>
          <p:cNvSpPr>
            <a:spLocks noGrp="1"/>
          </p:cNvSpPr>
          <p:nvPr>
            <p:ph type="sldNum" idx="10"/>
          </p:nvPr>
        </p:nvSpPr>
        <p:spPr/>
        <p:txBody>
          <a:bodyPr/>
          <a:lstStyle/>
          <a:p>
            <a:pPr>
              <a:buSzPct val="25000"/>
            </a:pPr>
            <a:fld id="{00000000-1234-1234-1234-123412341234}" type="slidenum">
              <a:rPr lang="en-US" smtClean="0">
                <a:solidFill>
                  <a:prstClr val="black"/>
                </a:solidFill>
              </a:rPr>
              <a:pPr>
                <a:buSzPct val="25000"/>
              </a:pPr>
              <a:t>9</a:t>
            </a:fld>
            <a:endParaRPr lang="en-US">
              <a:solidFill>
                <a:prstClr val="black"/>
              </a:solidFill>
            </a:endParaRPr>
          </a:p>
        </p:txBody>
      </p:sp>
    </p:spTree>
    <p:extLst>
      <p:ext uri="{BB962C8B-B14F-4D97-AF65-F5344CB8AC3E}">
        <p14:creationId xmlns:p14="http://schemas.microsoft.com/office/powerpoint/2010/main" val="27106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457200" indent="0">
              <a:buClr>
                <a:schemeClr val="accent1"/>
              </a:buClr>
              <a:buFont typeface="Arial"/>
              <a:buNone/>
              <a:defRPr>
                <a:solidFill>
                  <a:srgbClr val="FFFFFF"/>
                </a:solidFill>
              </a:defRPr>
            </a:lvl2pPr>
            <a:lvl3pPr marL="914400" indent="0">
              <a:buClr>
                <a:schemeClr val="accent1"/>
              </a:buClr>
              <a:buFont typeface="Arial"/>
              <a:buNone/>
              <a:defRPr>
                <a:solidFill>
                  <a:srgbClr val="FFFFFF"/>
                </a:solidFill>
              </a:defRPr>
            </a:lvl3pPr>
            <a:lvl4pPr marL="1371600" indent="0">
              <a:buClr>
                <a:schemeClr val="accent1"/>
              </a:buClr>
              <a:buFont typeface="Arial"/>
              <a:buNone/>
              <a:defRPr>
                <a:solidFill>
                  <a:srgbClr val="FFFFFF"/>
                </a:solidFill>
              </a:defRPr>
            </a:lvl4pPr>
            <a:lvl5pPr marL="1828800"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40650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57200" y="1200150"/>
            <a:ext cx="8229600" cy="340995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165100" y="4783852"/>
            <a:ext cx="459740" cy="273844"/>
          </a:xfrm>
          <a:prstGeom prst="rect">
            <a:avLst/>
          </a:prstGeom>
        </p:spPr>
        <p:txBody>
          <a:bodyPr/>
          <a:lstStyle>
            <a:lvl1pPr algn="r">
              <a:defRPr sz="1100">
                <a:solidFill>
                  <a:srgbClr val="000000"/>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346341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1036320" y="1597819"/>
            <a:ext cx="7772400" cy="1102519"/>
          </a:xfrm>
        </p:spPr>
        <p:txBody>
          <a:bodyPr>
            <a:noAutofit/>
          </a:bodyPr>
          <a:lstStyle>
            <a:lvl1pPr algn="r">
              <a:defRPr sz="5400"/>
            </a:lvl1pPr>
          </a:lstStyle>
          <a:p>
            <a:r>
              <a:rPr lang="en-US" dirty="0"/>
              <a:t>Click to edit Master title style</a:t>
            </a:r>
          </a:p>
        </p:txBody>
      </p:sp>
      <p:sp>
        <p:nvSpPr>
          <p:cNvPr id="3" name="Subtitle 2"/>
          <p:cNvSpPr>
            <a:spLocks noGrp="1"/>
          </p:cNvSpPr>
          <p:nvPr>
            <p:ph type="subTitle" idx="1"/>
          </p:nvPr>
        </p:nvSpPr>
        <p:spPr>
          <a:xfrm>
            <a:off x="1717040" y="4019550"/>
            <a:ext cx="7086600" cy="674370"/>
          </a:xfrm>
        </p:spPr>
        <p:txBody>
          <a:bodyPr>
            <a:normAutofit/>
          </a:bodyPr>
          <a:lstStyle>
            <a:lvl1pPr marL="0" indent="0" algn="r">
              <a:buNone/>
              <a:defRPr sz="1800">
                <a:solidFill>
                  <a:srgbClr val="0071C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75649" y="293056"/>
            <a:ext cx="714301" cy="507154"/>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7" name="Rectangle 6"/>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1"/>
          <p:cNvSpPr>
            <a:spLocks noGrp="1"/>
          </p:cNvSpPr>
          <p:nvPr>
            <p:ph type="title" hasCustomPrompt="1"/>
          </p:nvPr>
        </p:nvSpPr>
        <p:spPr>
          <a:xfrm>
            <a:off x="457200" y="1885951"/>
            <a:ext cx="6477000" cy="1021556"/>
          </a:xfrm>
          <a:prstGeom prst="rect">
            <a:avLst/>
          </a:prstGeom>
        </p:spPr>
        <p:txBody>
          <a:bodyPr anchor="ctr" anchorCtr="0"/>
          <a:lstStyle>
            <a:lvl1pPr algn="l">
              <a:lnSpc>
                <a:spcPct val="100000"/>
              </a:lnSpc>
              <a:defRPr sz="3800" b="0" i="0" cap="none">
                <a:solidFill>
                  <a:schemeClr val="accent3"/>
                </a:solidFill>
                <a:latin typeface="Intel Clear"/>
                <a:cs typeface="Intel Clear"/>
              </a:defRPr>
            </a:lvl1pPr>
          </a:lstStyle>
          <a:p>
            <a:r>
              <a:rPr lang="en-US" dirty="0" smtClean="0"/>
              <a:t>Click To Edit Section Divider title Style</a:t>
            </a:r>
            <a:endParaRPr lang="en-US" dirty="0"/>
          </a:p>
        </p:txBody>
      </p:sp>
      <p:sp>
        <p:nvSpPr>
          <p:cNvPr id="6" name="Slide Number Placeholder 5"/>
          <p:cNvSpPr>
            <a:spLocks noGrp="1"/>
          </p:cNvSpPr>
          <p:nvPr>
            <p:ph type="sldNum" sz="quarter" idx="4"/>
          </p:nvPr>
        </p:nvSpPr>
        <p:spPr>
          <a:xfrm>
            <a:off x="165100" y="4783852"/>
            <a:ext cx="459740" cy="273844"/>
          </a:xfrm>
          <a:prstGeom prst="rect">
            <a:avLst/>
          </a:prstGeom>
        </p:spPr>
        <p:txBody>
          <a:bodyPr/>
          <a:lstStyle>
            <a:lvl1pPr algn="r">
              <a:defRPr sz="1100">
                <a:solidFill>
                  <a:schemeClr val="tx1"/>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0208" y="1724025"/>
            <a:ext cx="2999440" cy="2124604"/>
          </a:xfrm>
          <a:prstGeom prst="rect">
            <a:avLst/>
          </a:prstGeom>
        </p:spPr>
      </p:pic>
      <p:sp>
        <p:nvSpPr>
          <p:cNvPr id="3" name="Slide Number Placeholder 5"/>
          <p:cNvSpPr>
            <a:spLocks noGrp="1"/>
          </p:cNvSpPr>
          <p:nvPr>
            <p:ph type="sldNum" sz="quarter" idx="4"/>
          </p:nvPr>
        </p:nvSpPr>
        <p:spPr>
          <a:xfrm>
            <a:off x="165100" y="4783852"/>
            <a:ext cx="459740" cy="273844"/>
          </a:xfrm>
          <a:prstGeom prst="rect">
            <a:avLst/>
          </a:prstGeom>
        </p:spPr>
        <p:txBody>
          <a:bodyPr/>
          <a:lstStyle>
            <a:lvl1pPr algn="r">
              <a:defRPr sz="1100">
                <a:solidFill>
                  <a:schemeClr val="tx1"/>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96976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bg1"/>
              </a:buClr>
              <a:buFont typeface="Arial"/>
              <a:buChar char="•"/>
              <a:defRPr sz="2400">
                <a:solidFill>
                  <a:srgbClr val="FFFFFF"/>
                </a:solidFill>
              </a:defRPr>
            </a:lvl1pPr>
            <a:lvl2pPr marL="690563" indent="-233363">
              <a:buClr>
                <a:schemeClr val="bg1"/>
              </a:buClr>
              <a:buFont typeface="Arial"/>
              <a:buChar char="•"/>
              <a:defRPr sz="2000">
                <a:solidFill>
                  <a:srgbClr val="FFFFFF"/>
                </a:solidFill>
              </a:defRPr>
            </a:lvl2pPr>
            <a:lvl3pPr marL="1087438" indent="-173038">
              <a:buClr>
                <a:schemeClr val="bg1"/>
              </a:buClr>
              <a:buFont typeface="Arial"/>
              <a:buChar char="•"/>
              <a:defRPr sz="1800">
                <a:solidFill>
                  <a:srgbClr val="FFFFFF"/>
                </a:solidFill>
              </a:defRPr>
            </a:lvl3pPr>
            <a:lvl4pPr marL="1544638" indent="-173038">
              <a:buClr>
                <a:schemeClr val="bg1"/>
              </a:buClr>
              <a:buFont typeface="Arial"/>
              <a:buChar char="•"/>
              <a:defRPr sz="1600">
                <a:solidFill>
                  <a:srgbClr val="FFFFFF"/>
                </a:solidFill>
              </a:defRPr>
            </a:lvl4pPr>
            <a:lvl5pPr marL="2001838" indent="-173038">
              <a:buClr>
                <a:schemeClr val="bg1"/>
              </a:buClr>
              <a:buFont typeface="Arial"/>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6847840" y="4725114"/>
            <a:ext cx="2133600" cy="273844"/>
          </a:xfrm>
          <a:prstGeom prst="rect">
            <a:avLst/>
          </a:prstGeom>
        </p:spPr>
        <p:txBody>
          <a:bodyPr/>
          <a:lstStyle>
            <a:lvl1pPr algn="r">
              <a:defRPr sz="1100">
                <a:solidFill>
                  <a:schemeClr val="bg1"/>
                </a:solidFill>
                <a:latin typeface="Verdana"/>
                <a:cs typeface="Verdana"/>
              </a:defRPr>
            </a:lvl1pPr>
          </a:lstStyle>
          <a:p>
            <a:fld id="{6A174EDC-730F-0E4F-8F7E-AD594D963D71}" type="slidenum">
              <a:rPr lang="en-US"/>
              <a:pPr/>
              <a:t>‹#›</a:t>
            </a:fld>
            <a:endParaRPr lang="en-US"/>
          </a:p>
        </p:txBody>
      </p:sp>
      <p:sp>
        <p:nvSpPr>
          <p:cNvPr id="6" name="Content Placeholder 2"/>
          <p:cNvSpPr>
            <a:spLocks noGrp="1"/>
          </p:cNvSpPr>
          <p:nvPr>
            <p:ph idx="10"/>
          </p:nvPr>
        </p:nvSpPr>
        <p:spPr>
          <a:xfrm>
            <a:off x="4737100" y="1200151"/>
            <a:ext cx="3962400" cy="3394472"/>
          </a:xfrm>
        </p:spPr>
        <p:txBody>
          <a:bodyPr>
            <a:normAutofit/>
          </a:bodyPr>
          <a:lstStyle>
            <a:lvl1pPr marL="233363" indent="-233363">
              <a:buClr>
                <a:schemeClr val="bg1"/>
              </a:buClr>
              <a:buFont typeface="Arial"/>
              <a:buChar char="•"/>
              <a:defRPr sz="2400">
                <a:solidFill>
                  <a:srgbClr val="FFFFFF"/>
                </a:solidFill>
              </a:defRPr>
            </a:lvl1pPr>
            <a:lvl2pPr marL="690563" indent="-233363">
              <a:buClr>
                <a:schemeClr val="bg1"/>
              </a:buClr>
              <a:buFont typeface="Arial"/>
              <a:buChar char="•"/>
              <a:defRPr sz="2000">
                <a:solidFill>
                  <a:srgbClr val="FFFFFF"/>
                </a:solidFill>
              </a:defRPr>
            </a:lvl2pPr>
            <a:lvl3pPr marL="1087438" indent="-173038">
              <a:buClr>
                <a:schemeClr val="bg1"/>
              </a:buClr>
              <a:buFont typeface="Arial"/>
              <a:buChar char="•"/>
              <a:defRPr sz="1800">
                <a:solidFill>
                  <a:srgbClr val="FFFFFF"/>
                </a:solidFill>
              </a:defRPr>
            </a:lvl3pPr>
            <a:lvl4pPr marL="1544638" indent="-173038">
              <a:buClr>
                <a:schemeClr val="bg1"/>
              </a:buClr>
              <a:buFont typeface="Arial"/>
              <a:buChar char="•"/>
              <a:defRPr sz="1600">
                <a:solidFill>
                  <a:srgbClr val="FFFFFF"/>
                </a:solidFill>
              </a:defRPr>
            </a:lvl4pPr>
            <a:lvl5pPr marL="2001838" indent="-173038">
              <a:buClr>
                <a:schemeClr val="bg1"/>
              </a:buClr>
              <a:buFont typeface="Arial"/>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txBox="1">
            <a:spLocks/>
          </p:cNvSpPr>
          <p:nvPr userDrawn="1"/>
        </p:nvSpPr>
        <p:spPr>
          <a:xfrm>
            <a:off x="165100" y="4783852"/>
            <a:ext cx="459740" cy="273844"/>
          </a:xfrm>
          <a:prstGeom prst="rect">
            <a:avLst/>
          </a:prstGeom>
        </p:spPr>
        <p:txBody>
          <a:bodyPr/>
          <a:lstStyle>
            <a:defPPr>
              <a:defRPr lang="en-US"/>
            </a:defPPr>
            <a:lvl1pPr marL="0" algn="r" defTabSz="457200" rtl="0" eaLnBrk="1" latinLnBrk="0" hangingPunct="1">
              <a:defRPr sz="1100" kern="1200">
                <a:solidFill>
                  <a:schemeClr val="tx1"/>
                </a:solidFill>
                <a:latin typeface="Intel Clear"/>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34749104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57200" y="1200150"/>
            <a:ext cx="8229600" cy="340995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6" name="Slide Number Placeholder 5"/>
          <p:cNvSpPr txBox="1">
            <a:spLocks/>
          </p:cNvSpPr>
          <p:nvPr userDrawn="1"/>
        </p:nvSpPr>
        <p:spPr>
          <a:xfrm>
            <a:off x="165100" y="4783852"/>
            <a:ext cx="459740" cy="273844"/>
          </a:xfrm>
          <a:prstGeom prst="rect">
            <a:avLst/>
          </a:prstGeom>
        </p:spPr>
        <p:txBody>
          <a:bodyPr/>
          <a:lstStyle>
            <a:defPPr>
              <a:defRPr lang="en-US"/>
            </a:defPPr>
            <a:lvl1pPr marL="0" algn="r" defTabSz="457200" rtl="0" eaLnBrk="1" latinLnBrk="0" hangingPunct="1">
              <a:defRPr sz="1100" kern="1200">
                <a:solidFill>
                  <a:schemeClr val="tx1"/>
                </a:solidFill>
                <a:latin typeface="Intel Clear"/>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249667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47244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txBox="1">
            <a:spLocks/>
          </p:cNvSpPr>
          <p:nvPr userDrawn="1"/>
        </p:nvSpPr>
        <p:spPr>
          <a:xfrm>
            <a:off x="165100" y="4783852"/>
            <a:ext cx="459740" cy="273844"/>
          </a:xfrm>
          <a:prstGeom prst="rect">
            <a:avLst/>
          </a:prstGeom>
        </p:spPr>
        <p:txBody>
          <a:bodyPr/>
          <a:lstStyle>
            <a:defPPr>
              <a:defRPr lang="en-US"/>
            </a:defPPr>
            <a:lvl1pPr marL="0" algn="r" defTabSz="457200" rtl="0" eaLnBrk="1" latinLnBrk="0" hangingPunct="1">
              <a:defRPr sz="1100" kern="1200">
                <a:solidFill>
                  <a:schemeClr val="tx1"/>
                </a:solidFill>
                <a:latin typeface="Intel Clear"/>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39271269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p:txBody>
          <a:bodyPr/>
          <a:lstStyle>
            <a:lvl1pPr marL="233363" indent="-233363">
              <a:buClr>
                <a:schemeClr val="accent1"/>
              </a:buClr>
              <a:buFont typeface="Wingdings" charset="2"/>
              <a:buChar char="§"/>
              <a:defRPr sz="2800">
                <a:solidFill>
                  <a:schemeClr val="tx1"/>
                </a:solidFill>
                <a:latin typeface="Intel Clear"/>
                <a:cs typeface="Intel Clear"/>
              </a:defRPr>
            </a:lvl1pPr>
            <a:lvl2pPr marL="690563" indent="-233363">
              <a:buClr>
                <a:schemeClr val="accent1"/>
              </a:buClr>
              <a:buFont typeface="Wingdings" charset="2"/>
              <a:buChar char="§"/>
              <a:defRPr sz="18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800">
                <a:solidFill>
                  <a:schemeClr val="tx1"/>
                </a:solidFill>
                <a:latin typeface="Intel Clear"/>
                <a:cs typeface="Intel Clear"/>
              </a:defRPr>
            </a:lvl4pPr>
            <a:lvl5pPr marL="2001838" indent="-173038">
              <a:buClr>
                <a:schemeClr val="accent1"/>
              </a:buClr>
              <a:buFont typeface="Wingdings" charset="2"/>
              <a:buChar char="§"/>
              <a:defRPr sz="18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165100" y="4783852"/>
            <a:ext cx="459740" cy="273844"/>
          </a:xfrm>
          <a:prstGeom prst="rect">
            <a:avLst/>
          </a:prstGeom>
        </p:spPr>
        <p:txBody>
          <a:bodyPr/>
          <a:lstStyle>
            <a:lvl1pPr algn="r">
              <a:defRPr sz="1100">
                <a:solidFill>
                  <a:srgbClr val="000000"/>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8188827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47244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165100" y="4783852"/>
            <a:ext cx="459740" cy="273844"/>
          </a:xfrm>
          <a:prstGeom prst="rect">
            <a:avLst/>
          </a:prstGeom>
        </p:spPr>
        <p:txBody>
          <a:bodyPr/>
          <a:lstStyle>
            <a:lvl1pPr algn="r">
              <a:defRPr sz="1100">
                <a:solidFill>
                  <a:srgbClr val="000000"/>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13740725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g"/><Relationship Id="rId5" Type="http://schemas.openxmlformats.org/officeDocument/2006/relationships/image" Target="../media/image7.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6" y="0"/>
            <a:ext cx="9144486" cy="5143773"/>
          </a:xfrm>
          <a:prstGeom prst="rect">
            <a:avLst/>
          </a:prstGeom>
        </p:spPr>
      </p:pic>
      <p:pic>
        <p:nvPicPr>
          <p:cNvPr id="7" name="Picture 6" descr="PPTCovers-01.png"/>
          <p:cNvPicPr>
            <a:picLocks noChangeAspect="1"/>
          </p:cNvPicPr>
          <p:nvPr userDrawn="1"/>
        </p:nvPicPr>
        <p:blipFill rotWithShape="1">
          <a:blip r:embed="rId4" cstate="email">
            <a:extLst>
              <a:ext uri="{28A0092B-C50C-407E-A947-70E740481C1C}">
                <a14:useLocalDpi xmlns:a14="http://schemas.microsoft.com/office/drawing/2010/main"/>
              </a:ext>
            </a:extLst>
          </a:blip>
          <a:srcRect l="1" r="-536"/>
          <a:stretch/>
        </p:blipFill>
        <p:spPr bwMode="auto">
          <a:xfrm>
            <a:off x="-1" y="1456368"/>
            <a:ext cx="7200901" cy="331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836658"/>
            <a:ext cx="5171440" cy="131802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214880" y="3642361"/>
            <a:ext cx="4409440" cy="952262"/>
          </a:xfrm>
          <a:prstGeom prst="rect">
            <a:avLst/>
          </a:prstGeom>
        </p:spPr>
        <p:txBody>
          <a:bodyPr vert="horz" lIns="91440" tIns="45720" rIns="91440" bIns="45720" rtlCol="0">
            <a:noAutofit/>
          </a:bodyPr>
          <a:lstStyle/>
          <a:p>
            <a:pPr lvl="0"/>
            <a:r>
              <a:rPr lang="en-US"/>
              <a:t>Click to edit Master text styles</a:t>
            </a:r>
          </a:p>
          <a:p>
            <a:pPr lvl="1"/>
            <a:r>
              <a:rPr lang="en-US"/>
              <a:t>Second level</a:t>
            </a:r>
          </a:p>
        </p:txBody>
      </p:sp>
      <p:pic>
        <p:nvPicPr>
          <p:cNvPr id="8" name="Picture 7" descr="Intel_Blu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49521" y="345438"/>
            <a:ext cx="921448" cy="657157"/>
          </a:xfrm>
          <a:prstGeom prst="rect">
            <a:avLst/>
          </a:prstGeom>
        </p:spPr>
      </p:pic>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11596" y="108665"/>
            <a:ext cx="1428750" cy="371475"/>
          </a:xfrm>
          <a:prstGeom prst="rect">
            <a:avLst/>
          </a:prstGeom>
        </p:spPr>
      </p:pic>
    </p:spTree>
    <p:extLst>
      <p:ext uri="{BB962C8B-B14F-4D97-AF65-F5344CB8AC3E}">
        <p14:creationId xmlns:p14="http://schemas.microsoft.com/office/powerpoint/2010/main" val="853851557"/>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defTabSz="457200" rtl="0" eaLnBrk="1" latinLnBrk="0" hangingPunct="1">
        <a:spcBef>
          <a:spcPct val="0"/>
        </a:spcBef>
        <a:buNone/>
        <a:defRPr sz="4500" kern="1200">
          <a:solidFill>
            <a:schemeClr val="bg1"/>
          </a:solidFill>
          <a:latin typeface="Intel Clear"/>
          <a:ea typeface="+mj-ea"/>
          <a:cs typeface="Intel Clear"/>
        </a:defRPr>
      </a:lvl1pPr>
    </p:titleStyle>
    <p:bodyStyle>
      <a:lvl1pPr marL="0" indent="0" algn="l" defTabSz="457200" rtl="0" eaLnBrk="1" latinLnBrk="0" hangingPunct="1">
        <a:spcBef>
          <a:spcPct val="20000"/>
        </a:spcBef>
        <a:buFont typeface="Arial"/>
        <a:buNone/>
        <a:defRPr sz="2000" kern="1200">
          <a:solidFill>
            <a:srgbClr val="FFFFFF"/>
          </a:solidFill>
          <a:latin typeface="Intel Clear"/>
          <a:ea typeface="+mn-ea"/>
          <a:cs typeface="Intel Clear"/>
        </a:defRPr>
      </a:lvl1pPr>
      <a:lvl2pPr marL="457200" indent="0" algn="l" defTabSz="457200" rtl="0" eaLnBrk="1" latinLnBrk="0" hangingPunct="1">
        <a:spcBef>
          <a:spcPct val="20000"/>
        </a:spcBef>
        <a:buFont typeface="Arial"/>
        <a:buNone/>
        <a:defRPr sz="1400" kern="1200">
          <a:solidFill>
            <a:srgbClr val="FFFFFF"/>
          </a:solidFill>
          <a:latin typeface="Intel Clear"/>
          <a:ea typeface="+mn-ea"/>
          <a:cs typeface="Intel Clear"/>
        </a:defRPr>
      </a:lvl2pPr>
      <a:lvl3pPr marL="914400" indent="0" algn="l" defTabSz="457200" rtl="0" eaLnBrk="1" latinLnBrk="0" hangingPunct="1">
        <a:spcBef>
          <a:spcPct val="20000"/>
        </a:spcBef>
        <a:buFont typeface="Arial"/>
        <a:buNone/>
        <a:defRPr sz="2000" kern="1200">
          <a:solidFill>
            <a:srgbClr val="FFFFFF"/>
          </a:solidFill>
          <a:latin typeface="Verdana"/>
          <a:ea typeface="+mn-ea"/>
          <a:cs typeface="Verdana"/>
        </a:defRPr>
      </a:lvl3pPr>
      <a:lvl4pPr marL="1371600" indent="0" algn="l" defTabSz="457200" rtl="0" eaLnBrk="1" latinLnBrk="0" hangingPunct="1">
        <a:spcBef>
          <a:spcPct val="20000"/>
        </a:spcBef>
        <a:buFont typeface="Arial"/>
        <a:buNone/>
        <a:defRPr sz="2000" kern="1200">
          <a:solidFill>
            <a:srgbClr val="FFFFFF"/>
          </a:solidFill>
          <a:latin typeface="Verdana"/>
          <a:ea typeface="+mn-ea"/>
          <a:cs typeface="Verdana"/>
        </a:defRPr>
      </a:lvl4pPr>
      <a:lvl5pPr marL="1828800" indent="0" algn="l" defTabSz="457200" rtl="0" eaLnBrk="1" latinLnBrk="0" hangingPunct="1">
        <a:spcBef>
          <a:spcPct val="20000"/>
        </a:spcBef>
        <a:buFont typeface="Arial"/>
        <a:buNone/>
        <a:defRPr sz="2000" kern="1200">
          <a:solidFill>
            <a:srgbClr val="FFFFFF"/>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01_title.png"/>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2185987"/>
            <a:ext cx="9144488" cy="2957513"/>
          </a:xfrm>
          <a:prstGeom prst="rect">
            <a:avLst/>
          </a:prstGeom>
        </p:spPr>
      </p:pic>
      <p:sp>
        <p:nvSpPr>
          <p:cNvPr id="5" name="Rectangle 4"/>
          <p:cNvSpPr/>
          <p:nvPr userDrawn="1"/>
        </p:nvSpPr>
        <p:spPr>
          <a:xfrm>
            <a:off x="0" y="0"/>
            <a:ext cx="9144000" cy="21336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511596" y="108665"/>
            <a:ext cx="1428750" cy="371475"/>
          </a:xfrm>
          <a:prstGeom prst="rect">
            <a:avLst/>
          </a:prstGeom>
        </p:spPr>
      </p:pic>
      <p:sp>
        <p:nvSpPr>
          <p:cNvPr id="8" name="Slide Number Placeholder 5"/>
          <p:cNvSpPr>
            <a:spLocks noGrp="1"/>
          </p:cNvSpPr>
          <p:nvPr>
            <p:ph type="sldNum" sz="quarter" idx="4"/>
          </p:nvPr>
        </p:nvSpPr>
        <p:spPr>
          <a:xfrm>
            <a:off x="165100" y="4783852"/>
            <a:ext cx="459740" cy="273844"/>
          </a:xfrm>
          <a:prstGeom prst="rect">
            <a:avLst/>
          </a:prstGeom>
        </p:spPr>
        <p:txBody>
          <a:bodyPr/>
          <a:lstStyle>
            <a:lvl1pPr algn="r">
              <a:defRPr sz="1100">
                <a:solidFill>
                  <a:schemeClr val="tx1"/>
                </a:solidFill>
                <a:latin typeface="Intel Clear"/>
                <a:cs typeface="Intel Clear"/>
              </a:defRPr>
            </a:lvl1pPr>
          </a:lstStyle>
          <a:p>
            <a:fld id="{6A174EDC-730F-0E4F-8F7E-AD594D963D71}" type="slidenum">
              <a:rPr lang="en-US" smtClean="0"/>
              <a:pPr/>
              <a:t>‹#›</a:t>
            </a:fld>
            <a:endParaRPr lang="en-US" dirty="0"/>
          </a:p>
        </p:txBody>
      </p:sp>
      <p:sp>
        <p:nvSpPr>
          <p:cNvPr id="11" name="TextBox 10"/>
          <p:cNvSpPr txBox="1"/>
          <p:nvPr userDrawn="1"/>
        </p:nvSpPr>
        <p:spPr>
          <a:xfrm>
            <a:off x="3200510" y="4725247"/>
            <a:ext cx="2577949" cy="276999"/>
          </a:xfrm>
          <a:prstGeom prst="rect">
            <a:avLst/>
          </a:prstGeom>
          <a:noFill/>
        </p:spPr>
        <p:txBody>
          <a:bodyPr wrap="none" rtlCol="0">
            <a:spAutoFit/>
          </a:bodyPr>
          <a:lstStyle/>
          <a:p>
            <a:pPr algn="ctr"/>
            <a:r>
              <a:rPr lang="en-US" sz="1200" i="1" dirty="0" smtClean="0">
                <a:solidFill>
                  <a:srgbClr val="002060"/>
                </a:solidFill>
                <a:latin typeface="Intel Clear" panose="020B0604020203020204" pitchFamily="34" charset="0"/>
              </a:rPr>
              <a:t>Intel Software and Services Group </a:t>
            </a:r>
            <a:endParaRPr lang="en-US" sz="1200" i="1" dirty="0">
              <a:solidFill>
                <a:srgbClr val="002060"/>
              </a:solidFill>
              <a:latin typeface="Intel Clear" panose="020B0604020203020204" pitchFamily="34" charset="0"/>
            </a:endParaRPr>
          </a:p>
        </p:txBody>
      </p:sp>
    </p:spTree>
    <p:extLst>
      <p:ext uri="{BB962C8B-B14F-4D97-AF65-F5344CB8AC3E}">
        <p14:creationId xmlns:p14="http://schemas.microsoft.com/office/powerpoint/2010/main" val="2138856537"/>
      </p:ext>
    </p:extLst>
  </p:cSld>
  <p:clrMap bg1="lt1" tx1="dk1" bg2="lt2" tx2="dk2" accent1="accent1" accent2="accent2" accent3="accent3" accent4="accent4" accent5="accent5" accent6="accent6" hlink="hlink" folHlink="folHlink"/>
  <p:sldLayoutIdLst>
    <p:sldLayoutId id="2147483652" r:id="rId1"/>
    <p:sldLayoutId id="2147483676" r:id="rId2"/>
    <p:sldLayoutId id="2147483679" r:id="rId3"/>
    <p:sldLayoutId id="2147483684" r:id="rId4"/>
    <p:sldLayoutId id="2147483705" r:id="rId5"/>
    <p:sldLayoutId id="2147483706" r:id="rId6"/>
  </p:sldLayoutIdLst>
  <p:timing>
    <p:tnLst>
      <p:par>
        <p:cTn id="1" dur="indefinite" restart="never" nodeType="tmRoot"/>
      </p:par>
    </p:tnLst>
  </p:timing>
  <p:hf hdr="0" ftr="0" dt="0"/>
  <p:txStyles>
    <p:titleStyle>
      <a:lvl1pPr algn="l" defTabSz="457200" rtl="0" eaLnBrk="1" latinLnBrk="0" hangingPunct="1">
        <a:spcBef>
          <a:spcPct val="0"/>
        </a:spcBef>
        <a:buNone/>
        <a:defRPr sz="3200" kern="1200">
          <a:solidFill>
            <a:schemeClr val="accent1"/>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2400" kern="1200">
          <a:solidFill>
            <a:schemeClr val="tx1"/>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chemeClr val="tx1"/>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400" kern="1200">
          <a:solidFill>
            <a:schemeClr val="tx1"/>
          </a:solidFill>
          <a:latin typeface="Intel Clear"/>
          <a:ea typeface="+mn-ea"/>
          <a:cs typeface="Intel Clear"/>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11" name="Rectangle 10"/>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635000" y="3781425"/>
            <a:ext cx="184666" cy="369332"/>
          </a:xfrm>
          <a:prstGeom prst="rect">
            <a:avLst/>
          </a:prstGeom>
          <a:noFill/>
        </p:spPr>
        <p:txBody>
          <a:bodyPr wrap="none" rtlCol="0">
            <a:spAutoFit/>
          </a:bodyPr>
          <a:lstStyle/>
          <a:p>
            <a:endParaRPr lang="en-US" dirty="0">
              <a:latin typeface="Intel Clear"/>
              <a:cs typeface="Intel Clear"/>
            </a:endParaRPr>
          </a:p>
        </p:txBody>
      </p:sp>
      <p:sp>
        <p:nvSpPr>
          <p:cNvPr id="12" name="Slide Number Placeholder 5"/>
          <p:cNvSpPr>
            <a:spLocks noGrp="1"/>
          </p:cNvSpPr>
          <p:nvPr>
            <p:ph type="sldNum" sz="quarter" idx="4"/>
          </p:nvPr>
        </p:nvSpPr>
        <p:spPr>
          <a:xfrm>
            <a:off x="165100" y="4783852"/>
            <a:ext cx="459740" cy="273844"/>
          </a:xfrm>
          <a:prstGeom prst="rect">
            <a:avLst/>
          </a:prstGeom>
        </p:spPr>
        <p:txBody>
          <a:bodyPr/>
          <a:lstStyle>
            <a:lvl1pPr algn="r">
              <a:defRPr sz="1100">
                <a:solidFill>
                  <a:schemeClr val="tx1"/>
                </a:solidFill>
                <a:latin typeface="Intel Clear"/>
                <a:cs typeface="Intel Clear"/>
              </a:defRPr>
            </a:lvl1pPr>
          </a:lstStyle>
          <a:p>
            <a:fld id="{6A174EDC-730F-0E4F-8F7E-AD594D963D71}" type="slidenum">
              <a:rPr lang="en-US" smtClean="0"/>
              <a:pPr/>
              <a:t>‹#›</a:t>
            </a:fld>
            <a:endParaRPr lang="en-US" dirty="0"/>
          </a:p>
        </p:txBody>
      </p:sp>
      <p:sp>
        <p:nvSpPr>
          <p:cNvPr id="10" name="TextBox 9"/>
          <p:cNvSpPr txBox="1"/>
          <p:nvPr userDrawn="1"/>
        </p:nvSpPr>
        <p:spPr>
          <a:xfrm>
            <a:off x="3200510" y="4725247"/>
            <a:ext cx="2577949" cy="276999"/>
          </a:xfrm>
          <a:prstGeom prst="rect">
            <a:avLst/>
          </a:prstGeom>
          <a:noFill/>
        </p:spPr>
        <p:txBody>
          <a:bodyPr wrap="none" rtlCol="0">
            <a:spAutoFit/>
          </a:bodyPr>
          <a:lstStyle/>
          <a:p>
            <a:pPr algn="ctr"/>
            <a:r>
              <a:rPr lang="en-US" sz="1200" i="1" dirty="0" smtClean="0">
                <a:solidFill>
                  <a:srgbClr val="002060"/>
                </a:solidFill>
                <a:latin typeface="Intel Clear" panose="020B0604020203020204" pitchFamily="34" charset="0"/>
              </a:rPr>
              <a:t>Intel Software and Services Group </a:t>
            </a:r>
            <a:endParaRPr lang="en-US" sz="1200" i="1" dirty="0">
              <a:solidFill>
                <a:srgbClr val="002060"/>
              </a:solidFill>
              <a:latin typeface="Intel Clear" panose="020B0604020203020204" pitchFamily="34" charset="0"/>
            </a:endParaRPr>
          </a:p>
        </p:txBody>
      </p:sp>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11596" y="108665"/>
            <a:ext cx="1428750" cy="371475"/>
          </a:xfrm>
          <a:prstGeom prst="rect">
            <a:avLst/>
          </a:prstGeom>
        </p:spPr>
      </p:pic>
    </p:spTree>
    <p:extLst>
      <p:ext uri="{BB962C8B-B14F-4D97-AF65-F5344CB8AC3E}">
        <p14:creationId xmlns:p14="http://schemas.microsoft.com/office/powerpoint/2010/main" val="206583796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704" r:id="rId3"/>
  </p:sldLayoutIdLst>
  <p:timing>
    <p:tnLst>
      <p:par>
        <p:cTn id="1" dur="indefinite" restart="never" nodeType="tmRoot"/>
      </p:par>
    </p:tnLst>
  </p:timing>
  <p:hf hdr="0" ftr="0" dt="0"/>
  <p:txStyles>
    <p:titleStyle>
      <a:lvl1pPr algn="l" defTabSz="457200" rtl="0" eaLnBrk="1" latinLnBrk="0" hangingPunct="1">
        <a:spcBef>
          <a:spcPct val="0"/>
        </a:spcBef>
        <a:buNone/>
        <a:defRPr sz="4000" kern="1200">
          <a:solidFill>
            <a:schemeClr val="accent1"/>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2800" kern="1200">
          <a:solidFill>
            <a:srgbClr val="0071C5"/>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8" Type="http://schemas.openxmlformats.org/officeDocument/2006/relationships/hyperlink" Target="https://software.intel.com/en-us/android/articles/garbage-collection-workload-for-android" TargetMode="External"/><Relationship Id="rId3" Type="http://schemas.openxmlformats.org/officeDocument/2006/relationships/hyperlink" Target="https://software.intel.com/en-us/android/articles/5-ways-to-optimize-your-code-for-android-5.0-lollipop" TargetMode="External"/><Relationship Id="rId7" Type="http://schemas.openxmlformats.org/officeDocument/2006/relationships/hyperlink" Target="https://software.intel.com/en-us/android/articles/icy-rocks-workload-a-real-workload-for-the-android-platform" TargetMode="External"/><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hyperlink" Target="https://software.intel.com/en-us/android/articles/intel-optimizations-in-the-android-marshmallow-compiler" TargetMode="External"/><Relationship Id="rId11" Type="http://schemas.openxmlformats.org/officeDocument/2006/relationships/hyperlink" Target="https://github.com/android-workloads" TargetMode="External"/><Relationship Id="rId5" Type="http://schemas.openxmlformats.org/officeDocument/2006/relationships/hyperlink" Target="https://software.intel.com/en-us/articles/intel-optimizations-in-the-android-compiler" TargetMode="External"/><Relationship Id="rId10" Type="http://schemas.openxmlformats.org/officeDocument/2006/relationships/hyperlink" Target="https://software.intel.com/en-us/android/articles/the-java-app-component-workload-for-android-real-java-app-use-cases-for-android" TargetMode="External"/><Relationship Id="rId4" Type="http://schemas.openxmlformats.org/officeDocument/2006/relationships/hyperlink" Target="https://software.intel.com/en-us/articles/how-to-optimize-java-code-in-android-marshmallow" TargetMode="External"/><Relationship Id="rId9" Type="http://schemas.openxmlformats.org/officeDocument/2006/relationships/hyperlink" Target="https://software.intel.com/en-us/articles/android-the-road-to-jitaot-hybrid-compilation-based-application-user-experience" TargetMode="Externa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 y="1836658"/>
            <a:ext cx="5433590" cy="1408960"/>
          </a:xfrm>
        </p:spPr>
        <p:txBody>
          <a:bodyPr/>
          <a:lstStyle/>
          <a:p>
            <a:r>
              <a:rPr lang="en-US" sz="3600" dirty="0" smtClean="0"/>
              <a:t>High Performance Android Java Application Development</a:t>
            </a:r>
            <a:endParaRPr lang="en-US" sz="3600" dirty="0"/>
          </a:p>
        </p:txBody>
      </p:sp>
      <p:sp>
        <p:nvSpPr>
          <p:cNvPr id="3" name="Content Placeholder 2"/>
          <p:cNvSpPr>
            <a:spLocks noGrp="1"/>
          </p:cNvSpPr>
          <p:nvPr>
            <p:ph idx="1"/>
          </p:nvPr>
        </p:nvSpPr>
        <p:spPr>
          <a:xfrm>
            <a:off x="2214880" y="3642360"/>
            <a:ext cx="4409440" cy="1170799"/>
          </a:xfrm>
        </p:spPr>
        <p:txBody>
          <a:bodyPr/>
          <a:lstStyle/>
          <a:p>
            <a:r>
              <a:rPr lang="en-US" dirty="0" smtClean="0"/>
              <a:t>Paul Hohensee</a:t>
            </a:r>
          </a:p>
          <a:p>
            <a:r>
              <a:rPr lang="en-US" dirty="0"/>
              <a:t>p</a:t>
            </a:r>
            <a:r>
              <a:rPr lang="en-US" dirty="0" smtClean="0"/>
              <a:t>aul.h.hohensee@intel.com</a:t>
            </a:r>
          </a:p>
          <a:p>
            <a:r>
              <a:rPr lang="en-US" dirty="0" smtClean="0"/>
              <a:t>August 4</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931776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ART (and Android) Device Scaling </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7690055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10</a:t>
            </a:fld>
            <a:endParaRPr lang="en-US" dirty="0"/>
          </a:p>
        </p:txBody>
      </p:sp>
    </p:spTree>
    <p:extLst>
      <p:ext uri="{BB962C8B-B14F-4D97-AF65-F5344CB8AC3E}">
        <p14:creationId xmlns:p14="http://schemas.microsoft.com/office/powerpoint/2010/main" val="3782108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65267645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11</a:t>
            </a:fld>
            <a:endParaRPr lang="en-US" dirty="0"/>
          </a:p>
        </p:txBody>
      </p:sp>
    </p:spTree>
    <p:extLst>
      <p:ext uri="{BB962C8B-B14F-4D97-AF65-F5344CB8AC3E}">
        <p14:creationId xmlns:p14="http://schemas.microsoft.com/office/powerpoint/2010/main" val="1979020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037"/>
            <a:ext cx="8229600" cy="857250"/>
          </a:xfrm>
        </p:spPr>
        <p:txBody>
          <a:bodyPr/>
          <a:lstStyle/>
          <a:p>
            <a:r>
              <a:rPr lang="en-US" dirty="0" smtClean="0"/>
              <a:t>Intel ART Performance Marshmallow 2015</a:t>
            </a:r>
            <a:endParaRPr lang="en-US" dirty="0"/>
          </a:p>
        </p:txBody>
      </p:sp>
      <p:grpSp>
        <p:nvGrpSpPr>
          <p:cNvPr id="5" name="Group 4"/>
          <p:cNvGrpSpPr/>
          <p:nvPr/>
        </p:nvGrpSpPr>
        <p:grpSpPr>
          <a:xfrm>
            <a:off x="544749" y="710119"/>
            <a:ext cx="8142051" cy="3803515"/>
            <a:chOff x="4287990" y="887830"/>
            <a:chExt cx="4475009" cy="3306163"/>
          </a:xfrm>
        </p:grpSpPr>
        <p:sp>
          <p:nvSpPr>
            <p:cNvPr id="6" name="Rectangle 5"/>
            <p:cNvSpPr/>
            <p:nvPr/>
          </p:nvSpPr>
          <p:spPr>
            <a:xfrm>
              <a:off x="4287990" y="887830"/>
              <a:ext cx="4475009" cy="3306163"/>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aphicFrame>
          <p:nvGraphicFramePr>
            <p:cNvPr id="7" name="Chart 6"/>
            <p:cNvGraphicFramePr>
              <a:graphicFrameLocks/>
            </p:cNvGraphicFramePr>
            <p:nvPr>
              <p:extLst>
                <p:ext uri="{D42A27DB-BD31-4B8C-83A1-F6EECF244321}">
                  <p14:modId xmlns:p14="http://schemas.microsoft.com/office/powerpoint/2010/main" val="1069216121"/>
                </p:ext>
              </p:extLst>
            </p:nvPr>
          </p:nvGraphicFramePr>
          <p:xfrm>
            <a:off x="4419454" y="998060"/>
            <a:ext cx="4206240" cy="3017520"/>
          </p:xfrm>
          <a:graphic>
            <a:graphicData uri="http://schemas.openxmlformats.org/drawingml/2006/chart">
              <c:chart xmlns:c="http://schemas.openxmlformats.org/drawingml/2006/chart" xmlns:r="http://schemas.openxmlformats.org/officeDocument/2006/relationships" r:id="rId3"/>
            </a:graphicData>
          </a:graphic>
        </p:graphicFrame>
        <p:sp>
          <p:nvSpPr>
            <p:cNvPr id="10" name="Line Callout 2 9"/>
            <p:cNvSpPr/>
            <p:nvPr/>
          </p:nvSpPr>
          <p:spPr>
            <a:xfrm>
              <a:off x="6084171" y="1748032"/>
              <a:ext cx="1095298" cy="446162"/>
            </a:xfrm>
            <a:prstGeom prst="borderCallout2">
              <a:avLst>
                <a:gd name="adj1" fmla="val 18750"/>
                <a:gd name="adj2" fmla="val -8333"/>
                <a:gd name="adj3" fmla="val 18750"/>
                <a:gd name="adj4" fmla="val -16667"/>
                <a:gd name="adj5" fmla="val 147038"/>
                <a:gd name="adj6" fmla="val -27661"/>
              </a:avLst>
            </a:prstGeom>
            <a:solidFill>
              <a:schemeClr val="accent1"/>
            </a:solidFill>
            <a:ln>
              <a:solidFill>
                <a:schemeClr val="accent1">
                  <a:lumMod val="75000"/>
                </a:schemeClr>
              </a:solidFill>
            </a:ln>
            <a:effectLst>
              <a:outerShdw blurRad="50800" dist="127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700" dirty="0" err="1" smtClean="0"/>
                <a:t>IcyRocks</a:t>
              </a:r>
              <a:r>
                <a:rPr lang="en-US" sz="700" dirty="0" smtClean="0"/>
                <a:t> </a:t>
              </a:r>
              <a:r>
                <a:rPr lang="en-US" sz="700" dirty="0"/>
                <a:t>opportunities lead to widening gaps with AOSP</a:t>
              </a:r>
            </a:p>
          </p:txBody>
        </p:sp>
        <p:sp>
          <p:nvSpPr>
            <p:cNvPr id="11" name="Line Callout 2 10"/>
            <p:cNvSpPr/>
            <p:nvPr/>
          </p:nvSpPr>
          <p:spPr>
            <a:xfrm flipH="1">
              <a:off x="6315075" y="2984648"/>
              <a:ext cx="1019900" cy="494357"/>
            </a:xfrm>
            <a:prstGeom prst="borderCallout2">
              <a:avLst>
                <a:gd name="adj1" fmla="val 18750"/>
                <a:gd name="adj2" fmla="val -8333"/>
                <a:gd name="adj3" fmla="val 18750"/>
                <a:gd name="adj4" fmla="val -16667"/>
                <a:gd name="adj5" fmla="val -141848"/>
                <a:gd name="adj6" fmla="val -2958"/>
              </a:avLst>
            </a:prstGeom>
            <a:solidFill>
              <a:schemeClr val="accent1"/>
            </a:solidFill>
            <a:ln>
              <a:solidFill>
                <a:schemeClr val="accent1">
                  <a:lumMod val="75000"/>
                </a:schemeClr>
              </a:solidFill>
            </a:ln>
            <a:effectLst>
              <a:outerShdw blurRad="50800" dist="127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700" dirty="0"/>
                <a:t>Gap with AOSP increases due to improvement in </a:t>
              </a:r>
              <a:r>
                <a:rPr lang="en-US" sz="700" dirty="0" err="1" smtClean="0"/>
                <a:t>GCWfA</a:t>
              </a:r>
              <a:endParaRPr lang="en-US" sz="700" dirty="0"/>
            </a:p>
          </p:txBody>
        </p:sp>
        <p:sp>
          <p:nvSpPr>
            <p:cNvPr id="12" name="Flowchart: Connector 11"/>
            <p:cNvSpPr/>
            <p:nvPr/>
          </p:nvSpPr>
          <p:spPr>
            <a:xfrm>
              <a:off x="7929801" y="3082425"/>
              <a:ext cx="27432" cy="27432"/>
            </a:xfrm>
            <a:prstGeom prst="flowChartConnector">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lowchart: Connector 12"/>
            <p:cNvSpPr/>
            <p:nvPr/>
          </p:nvSpPr>
          <p:spPr>
            <a:xfrm>
              <a:off x="7917315" y="2140333"/>
              <a:ext cx="27432" cy="27432"/>
            </a:xfrm>
            <a:prstGeom prst="flowChartConnector">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lowchart: Connector 13"/>
            <p:cNvSpPr/>
            <p:nvPr/>
          </p:nvSpPr>
          <p:spPr>
            <a:xfrm>
              <a:off x="7920394" y="2382875"/>
              <a:ext cx="27432" cy="27432"/>
            </a:xfrm>
            <a:prstGeom prst="flowChartConnector">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7986755" y="3028564"/>
              <a:ext cx="532756" cy="107722"/>
            </a:xfrm>
            <a:prstGeom prst="rect">
              <a:avLst/>
            </a:prstGeom>
            <a:solidFill>
              <a:schemeClr val="accent1"/>
            </a:solidFill>
          </p:spPr>
          <p:txBody>
            <a:bodyPr vert="horz" wrap="square" lIns="0" tIns="0" rIns="0" bIns="0" rtlCol="0">
              <a:spAutoFit/>
            </a:bodyPr>
            <a:lstStyle/>
            <a:p>
              <a:r>
                <a:rPr lang="en-US" sz="700" dirty="0" err="1" smtClean="0">
                  <a:solidFill>
                    <a:schemeClr val="bg1"/>
                  </a:solidFill>
                </a:rPr>
                <a:t>Karbonn</a:t>
              </a:r>
              <a:r>
                <a:rPr lang="en-US" sz="700" dirty="0" smtClean="0">
                  <a:solidFill>
                    <a:schemeClr val="bg1"/>
                  </a:solidFill>
                </a:rPr>
                <a:t> Sparkle</a:t>
              </a:r>
            </a:p>
          </p:txBody>
        </p:sp>
        <p:sp>
          <p:nvSpPr>
            <p:cNvPr id="16" name="TextBox 15"/>
            <p:cNvSpPr txBox="1"/>
            <p:nvPr/>
          </p:nvSpPr>
          <p:spPr>
            <a:xfrm>
              <a:off x="8010230" y="2333056"/>
              <a:ext cx="379912" cy="107722"/>
            </a:xfrm>
            <a:prstGeom prst="rect">
              <a:avLst/>
            </a:prstGeom>
            <a:solidFill>
              <a:schemeClr val="accent1"/>
            </a:solidFill>
          </p:spPr>
          <p:txBody>
            <a:bodyPr vert="horz" wrap="none" lIns="0" tIns="0" rIns="0" bIns="0" rtlCol="0">
              <a:spAutoFit/>
            </a:bodyPr>
            <a:lstStyle/>
            <a:p>
              <a:r>
                <a:rPr lang="en-US" sz="700" dirty="0" smtClean="0">
                  <a:solidFill>
                    <a:schemeClr val="bg1"/>
                  </a:solidFill>
                </a:rPr>
                <a:t>Nexus 5X</a:t>
              </a:r>
            </a:p>
          </p:txBody>
        </p:sp>
        <p:sp>
          <p:nvSpPr>
            <p:cNvPr id="17" name="Flowchart: Connector 16"/>
            <p:cNvSpPr/>
            <p:nvPr/>
          </p:nvSpPr>
          <p:spPr>
            <a:xfrm>
              <a:off x="7919174" y="2462125"/>
              <a:ext cx="27432" cy="27432"/>
            </a:xfrm>
            <a:prstGeom prst="flowChartConnector">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010230" y="2438843"/>
              <a:ext cx="376706" cy="107722"/>
            </a:xfrm>
            <a:prstGeom prst="rect">
              <a:avLst/>
            </a:prstGeom>
            <a:solidFill>
              <a:schemeClr val="accent1"/>
            </a:solidFill>
          </p:spPr>
          <p:txBody>
            <a:bodyPr vert="horz" wrap="none" lIns="0" tIns="0" rIns="0" bIns="0" rtlCol="0">
              <a:spAutoFit/>
            </a:bodyPr>
            <a:lstStyle/>
            <a:p>
              <a:r>
                <a:rPr lang="en-US" sz="700" dirty="0" smtClean="0">
                  <a:solidFill>
                    <a:schemeClr val="bg1"/>
                  </a:solidFill>
                </a:rPr>
                <a:t>Nexus 6P</a:t>
              </a:r>
            </a:p>
          </p:txBody>
        </p:sp>
        <p:sp>
          <p:nvSpPr>
            <p:cNvPr id="19" name="TextBox 18"/>
            <p:cNvSpPr txBox="1"/>
            <p:nvPr/>
          </p:nvSpPr>
          <p:spPr>
            <a:xfrm>
              <a:off x="7999388" y="2086472"/>
              <a:ext cx="621965" cy="107722"/>
            </a:xfrm>
            <a:prstGeom prst="rect">
              <a:avLst/>
            </a:prstGeom>
            <a:solidFill>
              <a:schemeClr val="accent1"/>
            </a:solidFill>
          </p:spPr>
          <p:txBody>
            <a:bodyPr vert="horz" wrap="none" lIns="0" tIns="0" rIns="0" bIns="0" rtlCol="0">
              <a:spAutoFit/>
            </a:bodyPr>
            <a:lstStyle/>
            <a:p>
              <a:r>
                <a:rPr lang="en-US" sz="700" dirty="0" smtClean="0">
                  <a:solidFill>
                    <a:schemeClr val="bg1"/>
                  </a:solidFill>
                </a:rPr>
                <a:t>Galaxy S6 Edge</a:t>
              </a:r>
            </a:p>
          </p:txBody>
        </p:sp>
        <p:sp>
          <p:nvSpPr>
            <p:cNvPr id="20" name="TextBox 19"/>
            <p:cNvSpPr txBox="1"/>
            <p:nvPr/>
          </p:nvSpPr>
          <p:spPr>
            <a:xfrm>
              <a:off x="7998535" y="2190325"/>
              <a:ext cx="520976" cy="107722"/>
            </a:xfrm>
            <a:prstGeom prst="rect">
              <a:avLst/>
            </a:prstGeom>
            <a:solidFill>
              <a:schemeClr val="accent1"/>
            </a:solidFill>
          </p:spPr>
          <p:txBody>
            <a:bodyPr vert="horz" wrap="none" lIns="0" tIns="0" rIns="0" bIns="0" rtlCol="0">
              <a:spAutoFit/>
            </a:bodyPr>
            <a:lstStyle/>
            <a:p>
              <a:r>
                <a:rPr lang="en-US" sz="700" dirty="0" smtClean="0">
                  <a:solidFill>
                    <a:schemeClr val="accent2">
                      <a:lumMod val="40000"/>
                      <a:lumOff val="60000"/>
                    </a:schemeClr>
                  </a:solidFill>
                </a:rPr>
                <a:t>ECS7 - Silver</a:t>
              </a:r>
            </a:p>
          </p:txBody>
        </p:sp>
        <p:sp>
          <p:nvSpPr>
            <p:cNvPr id="21" name="TextBox 20"/>
            <p:cNvSpPr txBox="1"/>
            <p:nvPr/>
          </p:nvSpPr>
          <p:spPr>
            <a:xfrm>
              <a:off x="8020321" y="2622049"/>
              <a:ext cx="580287" cy="107722"/>
            </a:xfrm>
            <a:prstGeom prst="rect">
              <a:avLst/>
            </a:prstGeom>
            <a:solidFill>
              <a:schemeClr val="accent1"/>
            </a:solidFill>
          </p:spPr>
          <p:txBody>
            <a:bodyPr vert="horz" wrap="none" lIns="0" tIns="0" rIns="0" bIns="0" rtlCol="0">
              <a:spAutoFit/>
            </a:bodyPr>
            <a:lstStyle/>
            <a:p>
              <a:r>
                <a:rPr lang="en-US" sz="700" dirty="0" smtClean="0">
                  <a:solidFill>
                    <a:schemeClr val="accent4">
                      <a:lumMod val="40000"/>
                      <a:lumOff val="60000"/>
                    </a:schemeClr>
                  </a:solidFill>
                </a:rPr>
                <a:t>ECS7 - Bronze</a:t>
              </a:r>
            </a:p>
          </p:txBody>
        </p:sp>
      </p:grpSp>
      <p:sp>
        <p:nvSpPr>
          <p:cNvPr id="22" name="TextBox 21"/>
          <p:cNvSpPr txBox="1"/>
          <p:nvPr/>
        </p:nvSpPr>
        <p:spPr>
          <a:xfrm>
            <a:off x="3914774" y="4601557"/>
            <a:ext cx="5017720" cy="24622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000" dirty="0"/>
              <a:t>*https://software.intel.com/en-us/android/articles/garbage-collection-workload-for-android</a:t>
            </a:r>
          </a:p>
        </p:txBody>
      </p:sp>
      <p:sp>
        <p:nvSpPr>
          <p:cNvPr id="23" name="TextBox 22"/>
          <p:cNvSpPr txBox="1"/>
          <p:nvPr/>
        </p:nvSpPr>
        <p:spPr>
          <a:xfrm>
            <a:off x="2794275" y="4841771"/>
            <a:ext cx="6138219" cy="24622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dirty="0" smtClean="0"/>
              <a:t>**https://software.intel.com/en-us/android/articles/icy-rocks-workload-a-real-workload-for-the-android-platform</a:t>
            </a:r>
            <a:endParaRPr lang="en-US" sz="1000" dirty="0"/>
          </a:p>
        </p:txBody>
      </p:sp>
    </p:spTree>
    <p:extLst>
      <p:ext uri="{BB962C8B-B14F-4D97-AF65-F5344CB8AC3E}">
        <p14:creationId xmlns:p14="http://schemas.microsoft.com/office/powerpoint/2010/main" val="2765610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Intel ART Performance - How?</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8739655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13</a:t>
            </a:fld>
            <a:endParaRPr lang="en-US" dirty="0"/>
          </a:p>
        </p:txBody>
      </p:sp>
    </p:spTree>
    <p:extLst>
      <p:ext uri="{BB962C8B-B14F-4D97-AF65-F5344CB8AC3E}">
        <p14:creationId xmlns:p14="http://schemas.microsoft.com/office/powerpoint/2010/main" val="72437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napshot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275" y="1214014"/>
            <a:ext cx="4019737" cy="30980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3200" y="195096"/>
            <a:ext cx="8229600" cy="857250"/>
          </a:xfrm>
        </p:spPr>
        <p:txBody>
          <a:bodyPr>
            <a:noAutofit/>
          </a:bodyPr>
          <a:lstStyle/>
          <a:p>
            <a:r>
              <a:rPr lang="en-US" sz="2400" dirty="0" smtClean="0"/>
              <a:t>Memory Footprint: Before/After Compiler Optimizations</a:t>
            </a:r>
            <a:endParaRPr lang="en-US" sz="24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14</a:t>
            </a:fld>
            <a:endParaRPr lang="en-US" dirty="0"/>
          </a:p>
        </p:txBody>
      </p:sp>
      <p:pic>
        <p:nvPicPr>
          <p:cNvPr id="1026" name="Picture 2" descr="snapshot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6" y="1214014"/>
            <a:ext cx="4060078" cy="30925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2854" y="4239398"/>
            <a:ext cx="3545522" cy="369332"/>
          </a:xfrm>
          <a:prstGeom prst="rect">
            <a:avLst/>
          </a:prstGeom>
        </p:spPr>
        <p:txBody>
          <a:bodyPr wrap="none">
            <a:spAutoFit/>
          </a:bodyPr>
          <a:lstStyle/>
          <a:p>
            <a:r>
              <a:rPr lang="en-US" dirty="0" smtClean="0"/>
              <a:t>Facebook compilation peak: </a:t>
            </a:r>
            <a:r>
              <a:rPr lang="en-US" b="1" dirty="0" smtClean="0"/>
              <a:t>610MB</a:t>
            </a:r>
            <a:endParaRPr lang="en-US" dirty="0">
              <a:effectLst/>
            </a:endParaRPr>
          </a:p>
        </p:txBody>
      </p:sp>
      <p:sp>
        <p:nvSpPr>
          <p:cNvPr id="7" name="Rectangle 6"/>
          <p:cNvSpPr/>
          <p:nvPr/>
        </p:nvSpPr>
        <p:spPr>
          <a:xfrm>
            <a:off x="4690562" y="4235060"/>
            <a:ext cx="3865161" cy="369332"/>
          </a:xfrm>
          <a:prstGeom prst="rect">
            <a:avLst/>
          </a:prstGeom>
        </p:spPr>
        <p:txBody>
          <a:bodyPr wrap="none">
            <a:spAutoFit/>
          </a:bodyPr>
          <a:lstStyle/>
          <a:p>
            <a:r>
              <a:rPr lang="en-US" dirty="0">
                <a:solidFill>
                  <a:srgbClr val="000000"/>
                </a:solidFill>
                <a:latin typeface="Arial" panose="020B0604020202020204" pitchFamily="34" charset="0"/>
              </a:rPr>
              <a:t>Facebook compilation peak: </a:t>
            </a:r>
            <a:r>
              <a:rPr lang="en-US" b="1" dirty="0">
                <a:solidFill>
                  <a:srgbClr val="000000"/>
                </a:solidFill>
                <a:latin typeface="Arial" panose="020B0604020202020204" pitchFamily="34" charset="0"/>
              </a:rPr>
              <a:t>455MB</a:t>
            </a:r>
            <a:endParaRPr lang="en-US" dirty="0">
              <a:effectLst/>
            </a:endParaRPr>
          </a:p>
        </p:txBody>
      </p:sp>
      <p:sp>
        <p:nvSpPr>
          <p:cNvPr id="3" name="TextBox 2"/>
          <p:cNvSpPr txBox="1"/>
          <p:nvPr/>
        </p:nvSpPr>
        <p:spPr>
          <a:xfrm>
            <a:off x="1753815" y="844682"/>
            <a:ext cx="1168400" cy="369332"/>
          </a:xfrm>
          <a:prstGeom prst="rect">
            <a:avLst/>
          </a:prstGeom>
          <a:noFill/>
        </p:spPr>
        <p:txBody>
          <a:bodyPr wrap="square" rtlCol="0">
            <a:spAutoFit/>
          </a:bodyPr>
          <a:lstStyle/>
          <a:p>
            <a:r>
              <a:rPr lang="en-US" dirty="0" smtClean="0"/>
              <a:t>Before</a:t>
            </a:r>
            <a:endParaRPr lang="en-US" dirty="0"/>
          </a:p>
        </p:txBody>
      </p:sp>
      <p:sp>
        <p:nvSpPr>
          <p:cNvPr id="9" name="TextBox 8"/>
          <p:cNvSpPr txBox="1"/>
          <p:nvPr/>
        </p:nvSpPr>
        <p:spPr>
          <a:xfrm>
            <a:off x="6100844" y="844682"/>
            <a:ext cx="1168400" cy="369332"/>
          </a:xfrm>
          <a:prstGeom prst="rect">
            <a:avLst/>
          </a:prstGeom>
          <a:noFill/>
        </p:spPr>
        <p:txBody>
          <a:bodyPr wrap="square" rtlCol="0">
            <a:spAutoFit/>
          </a:bodyPr>
          <a:lstStyle/>
          <a:p>
            <a:r>
              <a:rPr lang="en-US" dirty="0" smtClean="0"/>
              <a:t>After</a:t>
            </a:r>
            <a:endParaRPr lang="en-US" dirty="0"/>
          </a:p>
        </p:txBody>
      </p:sp>
    </p:spTree>
    <p:extLst>
      <p:ext uri="{BB962C8B-B14F-4D97-AF65-F5344CB8AC3E}">
        <p14:creationId xmlns:p14="http://schemas.microsoft.com/office/powerpoint/2010/main" val="3259492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8979"/>
            <a:ext cx="8229600" cy="857250"/>
          </a:xfrm>
        </p:spPr>
        <p:txBody>
          <a:bodyPr/>
          <a:lstStyle/>
          <a:p>
            <a:r>
              <a:rPr lang="en-US" dirty="0" smtClean="0"/>
              <a:t>High Performance Java</a:t>
            </a:r>
            <a:endParaRPr lang="en-US" dirty="0"/>
          </a:p>
        </p:txBody>
      </p:sp>
      <p:sp>
        <p:nvSpPr>
          <p:cNvPr id="7" name="Content Placeholder 6"/>
          <p:cNvSpPr>
            <a:spLocks noGrp="1"/>
          </p:cNvSpPr>
          <p:nvPr>
            <p:ph idx="1"/>
          </p:nvPr>
        </p:nvSpPr>
        <p:spPr>
          <a:xfrm>
            <a:off x="457200" y="914236"/>
            <a:ext cx="8229600" cy="3708006"/>
          </a:xfrm>
        </p:spPr>
        <p:txBody>
          <a:bodyPr>
            <a:normAutofit fontScale="92500" lnSpcReduction="20000"/>
          </a:bodyPr>
          <a:lstStyle/>
          <a:p>
            <a:r>
              <a:rPr lang="en-US" dirty="0" smtClean="0"/>
              <a:t>Goal</a:t>
            </a:r>
          </a:p>
          <a:p>
            <a:pPr lvl="1"/>
            <a:r>
              <a:rPr lang="en-US" dirty="0" smtClean="0"/>
              <a:t>Provide a reason to remain in Java code and not go to JNI</a:t>
            </a:r>
          </a:p>
          <a:p>
            <a:r>
              <a:rPr lang="en-US" dirty="0" smtClean="0"/>
              <a:t>Means</a:t>
            </a:r>
          </a:p>
          <a:p>
            <a:pPr lvl="1"/>
            <a:r>
              <a:rPr lang="en-US" dirty="0" smtClean="0"/>
              <a:t>Profiler</a:t>
            </a:r>
          </a:p>
          <a:p>
            <a:pPr lvl="2"/>
            <a:r>
              <a:rPr lang="en-US" dirty="0" smtClean="0"/>
              <a:t>BB counts, virtual call counts</a:t>
            </a:r>
          </a:p>
          <a:p>
            <a:pPr lvl="1"/>
            <a:r>
              <a:rPr lang="en-US" dirty="0" smtClean="0"/>
              <a:t>JIT profile persistence</a:t>
            </a:r>
          </a:p>
          <a:p>
            <a:pPr lvl="1"/>
            <a:r>
              <a:rPr lang="en-US" dirty="0" smtClean="0"/>
              <a:t>AOT using the profiles for </a:t>
            </a:r>
            <a:r>
              <a:rPr lang="en-US" dirty="0" err="1" smtClean="0"/>
              <a:t>boot.oat</a:t>
            </a:r>
            <a:r>
              <a:rPr lang="en-US" dirty="0" smtClean="0"/>
              <a:t> (using discovery type system)</a:t>
            </a:r>
          </a:p>
          <a:p>
            <a:pPr lvl="1"/>
            <a:r>
              <a:rPr lang="en-US" dirty="0" smtClean="0"/>
              <a:t>Call site specialization</a:t>
            </a:r>
          </a:p>
          <a:p>
            <a:pPr lvl="2"/>
            <a:r>
              <a:rPr lang="en-US" dirty="0" smtClean="0"/>
              <a:t>Very useful for typical Java programs</a:t>
            </a:r>
          </a:p>
          <a:p>
            <a:pPr lvl="1"/>
            <a:r>
              <a:rPr lang="en-US" dirty="0" smtClean="0"/>
              <a:t>Garbage collection</a:t>
            </a:r>
          </a:p>
          <a:p>
            <a:pPr lvl="2"/>
            <a:r>
              <a:rPr lang="en-US" dirty="0" smtClean="0"/>
              <a:t>Generational collector</a:t>
            </a:r>
          </a:p>
          <a:p>
            <a:pPr lvl="1"/>
            <a:r>
              <a:rPr lang="en-US" dirty="0" smtClean="0"/>
              <a:t>JNI </a:t>
            </a:r>
            <a:r>
              <a:rPr lang="en-US" dirty="0" err="1" smtClean="0"/>
              <a:t>Inlining</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15</a:t>
            </a:fld>
            <a:endParaRPr lang="en-US" dirty="0"/>
          </a:p>
        </p:txBody>
      </p:sp>
    </p:spTree>
    <p:extLst>
      <p:ext uri="{BB962C8B-B14F-4D97-AF65-F5344CB8AC3E}">
        <p14:creationId xmlns:p14="http://schemas.microsoft.com/office/powerpoint/2010/main" val="199830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JNI </a:t>
            </a:r>
            <a:r>
              <a:rPr lang="en-US" dirty="0" err="1" smtClean="0"/>
              <a:t>Inliner</a:t>
            </a:r>
            <a:endParaRPr lang="en-US" dirty="0"/>
          </a:p>
        </p:txBody>
      </p:sp>
      <p:sp>
        <p:nvSpPr>
          <p:cNvPr id="7" name="Content Placeholder 6"/>
          <p:cNvSpPr>
            <a:spLocks noGrp="1"/>
          </p:cNvSpPr>
          <p:nvPr>
            <p:ph idx="1"/>
          </p:nvPr>
        </p:nvSpPr>
        <p:spPr/>
        <p:txBody>
          <a:bodyPr/>
          <a:lstStyle/>
          <a:p>
            <a:pPr lvl="1"/>
            <a:r>
              <a:rPr lang="en-US" dirty="0" smtClean="0"/>
              <a:t>Improving UX by reducing latency of core framework functions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16</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765912319"/>
              </p:ext>
            </p:extLst>
          </p:nvPr>
        </p:nvGraphicFramePr>
        <p:xfrm>
          <a:off x="1348740" y="1701209"/>
          <a:ext cx="6446520" cy="2882221"/>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Arrow Connector 8"/>
          <p:cNvCxnSpPr/>
          <p:nvPr/>
        </p:nvCxnSpPr>
        <p:spPr>
          <a:xfrm flipH="1">
            <a:off x="4779498" y="2756710"/>
            <a:ext cx="1132449" cy="2813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911947" y="2528055"/>
            <a:ext cx="1681090" cy="369332"/>
          </a:xfrm>
          <a:prstGeom prst="rect">
            <a:avLst/>
          </a:prstGeom>
          <a:noFill/>
        </p:spPr>
        <p:txBody>
          <a:bodyPr wrap="square" rtlCol="0">
            <a:spAutoFit/>
          </a:bodyPr>
          <a:lstStyle/>
          <a:p>
            <a:r>
              <a:rPr lang="en-US" dirty="0" smtClean="0"/>
              <a:t>Latency spikes!</a:t>
            </a:r>
            <a:endParaRPr lang="en-US" dirty="0"/>
          </a:p>
        </p:txBody>
      </p:sp>
    </p:spTree>
    <p:extLst>
      <p:ext uri="{BB962C8B-B14F-4D97-AF65-F5344CB8AC3E}">
        <p14:creationId xmlns:p14="http://schemas.microsoft.com/office/powerpoint/2010/main" val="1590006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5250" y="20513"/>
            <a:ext cx="9048750" cy="715888"/>
          </a:xfrm>
        </p:spPr>
        <p:txBody>
          <a:bodyPr>
            <a:noAutofit/>
          </a:bodyPr>
          <a:lstStyle/>
          <a:p>
            <a:r>
              <a:rPr lang="en-US" sz="2900" dirty="0" smtClean="0"/>
              <a:t>Generational Collector</a:t>
            </a:r>
            <a:endParaRPr lang="en-US" sz="2900" dirty="0"/>
          </a:p>
        </p:txBody>
      </p:sp>
      <p:sp>
        <p:nvSpPr>
          <p:cNvPr id="74" name="TextBox 73"/>
          <p:cNvSpPr txBox="1"/>
          <p:nvPr/>
        </p:nvSpPr>
        <p:spPr>
          <a:xfrm rot="16200000">
            <a:off x="2130436" y="1835343"/>
            <a:ext cx="577402" cy="461665"/>
          </a:xfrm>
          <a:prstGeom prst="rect">
            <a:avLst/>
          </a:prstGeom>
          <a:noFill/>
        </p:spPr>
        <p:txBody>
          <a:bodyPr wrap="none" rtlCol="0">
            <a:spAutoFit/>
          </a:bodyPr>
          <a:lstStyle/>
          <a:p>
            <a:r>
              <a:rPr lang="en-US" sz="2400" dirty="0">
                <a:solidFill>
                  <a:schemeClr val="bg1"/>
                </a:solidFill>
              </a:rPr>
              <a:t>Art</a:t>
            </a:r>
          </a:p>
        </p:txBody>
      </p:sp>
      <p:sp>
        <p:nvSpPr>
          <p:cNvPr id="75" name="TextBox 74"/>
          <p:cNvSpPr txBox="1"/>
          <p:nvPr/>
        </p:nvSpPr>
        <p:spPr>
          <a:xfrm>
            <a:off x="485778" y="794545"/>
            <a:ext cx="2294603" cy="523220"/>
          </a:xfrm>
          <a:prstGeom prst="rect">
            <a:avLst/>
          </a:prstGeom>
          <a:noFill/>
        </p:spPr>
        <p:txBody>
          <a:bodyPr wrap="none" rtlCol="0">
            <a:spAutoFit/>
          </a:bodyPr>
          <a:lstStyle/>
          <a:p>
            <a:pPr algn="ctr"/>
            <a:r>
              <a:rPr lang="en-US" sz="1400" dirty="0" smtClean="0"/>
              <a:t>Parallel Semi-Space Collector</a:t>
            </a:r>
          </a:p>
          <a:p>
            <a:pPr algn="ctr"/>
            <a:r>
              <a:rPr lang="en-US" sz="1400" dirty="0" smtClean="0"/>
              <a:t> (Background GC)</a:t>
            </a:r>
            <a:endParaRPr lang="en-US" sz="1400" dirty="0"/>
          </a:p>
        </p:txBody>
      </p:sp>
      <p:sp>
        <p:nvSpPr>
          <p:cNvPr id="76" name="TextBox 75"/>
          <p:cNvSpPr txBox="1"/>
          <p:nvPr/>
        </p:nvSpPr>
        <p:spPr>
          <a:xfrm>
            <a:off x="4941184" y="794541"/>
            <a:ext cx="2944031" cy="507831"/>
          </a:xfrm>
          <a:prstGeom prst="rect">
            <a:avLst/>
          </a:prstGeom>
          <a:noFill/>
        </p:spPr>
        <p:txBody>
          <a:bodyPr wrap="square" rtlCol="0">
            <a:spAutoFit/>
          </a:bodyPr>
          <a:lstStyle/>
          <a:p>
            <a:pPr algn="ctr"/>
            <a:r>
              <a:rPr lang="en-US" sz="1350" dirty="0"/>
              <a:t>Concurrent </a:t>
            </a:r>
            <a:r>
              <a:rPr lang="en-US" sz="1350" dirty="0" smtClean="0"/>
              <a:t>CMS for Old Generation +</a:t>
            </a:r>
          </a:p>
          <a:p>
            <a:pPr algn="ctr"/>
            <a:r>
              <a:rPr lang="en-US" sz="1350" dirty="0" smtClean="0"/>
              <a:t>Semi-Space for Young Generation</a:t>
            </a:r>
          </a:p>
        </p:txBody>
      </p:sp>
      <p:cxnSp>
        <p:nvCxnSpPr>
          <p:cNvPr id="181" name="Straight Arrow Connector 180"/>
          <p:cNvCxnSpPr/>
          <p:nvPr/>
        </p:nvCxnSpPr>
        <p:spPr>
          <a:xfrm>
            <a:off x="3277964" y="2626643"/>
            <a:ext cx="0" cy="85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2686316" y="2546242"/>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flipV="1">
            <a:off x="2686316" y="3523606"/>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4282542" y="2546242"/>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4282542" y="350678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a:off x="4884335" y="32768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200" name="Group 199"/>
          <p:cNvGrpSpPr/>
          <p:nvPr/>
        </p:nvGrpSpPr>
        <p:grpSpPr>
          <a:xfrm>
            <a:off x="4427135" y="2936142"/>
            <a:ext cx="457200" cy="264438"/>
            <a:chOff x="1088070" y="2341538"/>
            <a:chExt cx="609600" cy="1144291"/>
          </a:xfrm>
        </p:grpSpPr>
        <p:cxnSp>
          <p:nvCxnSpPr>
            <p:cNvPr id="201" name="Straight Arrow Connector 200"/>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2" name="Straight Arrow Connector 201"/>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p:nvPr/>
          </p:nvCxnSpPr>
          <p:spPr>
            <a:xfrm>
              <a:off x="15452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206" name="Straight Connector 205"/>
          <p:cNvCxnSpPr/>
          <p:nvPr/>
        </p:nvCxnSpPr>
        <p:spPr>
          <a:xfrm flipV="1">
            <a:off x="4290783" y="288187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flipV="1">
            <a:off x="4282081" y="321799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grpSp>
        <p:nvGrpSpPr>
          <p:cNvPr id="208" name="Group 207"/>
          <p:cNvGrpSpPr/>
          <p:nvPr/>
        </p:nvGrpSpPr>
        <p:grpSpPr>
          <a:xfrm>
            <a:off x="4419882" y="2596617"/>
            <a:ext cx="457200" cy="264438"/>
            <a:chOff x="1088070" y="2341538"/>
            <a:chExt cx="609600" cy="1144291"/>
          </a:xfrm>
        </p:grpSpPr>
        <p:cxnSp>
          <p:nvCxnSpPr>
            <p:cNvPr id="209" name="Straight Arrow Connector 208"/>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216" name="TextBox 215"/>
          <p:cNvSpPr txBox="1"/>
          <p:nvPr/>
        </p:nvSpPr>
        <p:spPr>
          <a:xfrm>
            <a:off x="1574585" y="2608562"/>
            <a:ext cx="1264355" cy="646331"/>
          </a:xfrm>
          <a:prstGeom prst="rect">
            <a:avLst/>
          </a:prstGeom>
          <a:noFill/>
        </p:spPr>
        <p:txBody>
          <a:bodyPr wrap="square" rtlCol="0">
            <a:spAutoFit/>
          </a:bodyPr>
          <a:lstStyle/>
          <a:p>
            <a:r>
              <a:rPr lang="en-US" sz="1200" dirty="0" smtClean="0"/>
              <a:t>STW pause:</a:t>
            </a:r>
            <a:r>
              <a:rPr lang="en-US" sz="1200" dirty="0"/>
              <a:t/>
            </a:r>
            <a:br>
              <a:rPr lang="en-US" sz="1200" dirty="0"/>
            </a:br>
            <a:r>
              <a:rPr lang="en-US" sz="1200" dirty="0" smtClean="0"/>
              <a:t>almost never happens</a:t>
            </a:r>
            <a:endParaRPr lang="en-US" sz="1200" dirty="0"/>
          </a:p>
        </p:txBody>
      </p:sp>
      <p:sp>
        <p:nvSpPr>
          <p:cNvPr id="226" name="Rectangle 225"/>
          <p:cNvSpPr/>
          <p:nvPr/>
        </p:nvSpPr>
        <p:spPr>
          <a:xfrm>
            <a:off x="4969959" y="3136128"/>
            <a:ext cx="1852687" cy="461665"/>
          </a:xfrm>
          <a:prstGeom prst="rect">
            <a:avLst/>
          </a:prstGeom>
        </p:spPr>
        <p:txBody>
          <a:bodyPr wrap="none">
            <a:spAutoFit/>
          </a:bodyPr>
          <a:lstStyle/>
          <a:p>
            <a:r>
              <a:rPr lang="en-US" sz="1200" dirty="0" smtClean="0"/>
              <a:t>Parallel remark</a:t>
            </a:r>
          </a:p>
          <a:p>
            <a:r>
              <a:rPr lang="en-US" sz="1200" dirty="0" smtClean="0"/>
              <a:t>STW pause: 2-3 ms typical </a:t>
            </a:r>
            <a:endParaRPr lang="en-US" sz="1200" dirty="0"/>
          </a:p>
        </p:txBody>
      </p:sp>
      <p:sp>
        <p:nvSpPr>
          <p:cNvPr id="100" name="Rectangle 99"/>
          <p:cNvSpPr/>
          <p:nvPr/>
        </p:nvSpPr>
        <p:spPr>
          <a:xfrm>
            <a:off x="4969959" y="2869303"/>
            <a:ext cx="1762021" cy="276999"/>
          </a:xfrm>
          <a:prstGeom prst="rect">
            <a:avLst/>
          </a:prstGeom>
        </p:spPr>
        <p:txBody>
          <a:bodyPr wrap="none">
            <a:spAutoFit/>
          </a:bodyPr>
          <a:lstStyle/>
          <a:p>
            <a:r>
              <a:rPr lang="en-US" sz="1200" dirty="0" smtClean="0"/>
              <a:t>Parallel-concurrent mark </a:t>
            </a:r>
            <a:endParaRPr lang="en-US" sz="1200" dirty="0"/>
          </a:p>
        </p:txBody>
      </p:sp>
      <p:cxnSp>
        <p:nvCxnSpPr>
          <p:cNvPr id="101" name="Straight Arrow Connector 100"/>
          <p:cNvCxnSpPr/>
          <p:nvPr/>
        </p:nvCxnSpPr>
        <p:spPr>
          <a:xfrm>
            <a:off x="4770035"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4655735"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4541435"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427135"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969959" y="2574028"/>
            <a:ext cx="1895455" cy="276999"/>
          </a:xfrm>
          <a:prstGeom prst="rect">
            <a:avLst/>
          </a:prstGeom>
        </p:spPr>
        <p:txBody>
          <a:bodyPr wrap="none">
            <a:spAutoFit/>
          </a:bodyPr>
          <a:lstStyle/>
          <a:p>
            <a:r>
              <a:rPr lang="en-US" sz="1200" dirty="0" smtClean="0"/>
              <a:t>Initial Mark by app threads </a:t>
            </a:r>
            <a:endParaRPr lang="en-US" sz="1200" dirty="0"/>
          </a:p>
        </p:txBody>
      </p:sp>
      <p:sp>
        <p:nvSpPr>
          <p:cNvPr id="116" name="Rectangle 115"/>
          <p:cNvSpPr/>
          <p:nvPr/>
        </p:nvSpPr>
        <p:spPr>
          <a:xfrm>
            <a:off x="4985633" y="3851464"/>
            <a:ext cx="1844864" cy="276999"/>
          </a:xfrm>
          <a:prstGeom prst="rect">
            <a:avLst/>
          </a:prstGeom>
        </p:spPr>
        <p:txBody>
          <a:bodyPr wrap="none">
            <a:spAutoFit/>
          </a:bodyPr>
          <a:lstStyle/>
          <a:p>
            <a:r>
              <a:rPr lang="en-US" sz="1200" dirty="0" smtClean="0"/>
              <a:t>Parallel-concurrent sweep </a:t>
            </a:r>
            <a:endParaRPr lang="en-US" sz="1200" dirty="0"/>
          </a:p>
        </p:txBody>
      </p:sp>
      <p:sp>
        <p:nvSpPr>
          <p:cNvPr id="134" name="Rectangle 133"/>
          <p:cNvSpPr/>
          <p:nvPr/>
        </p:nvSpPr>
        <p:spPr>
          <a:xfrm>
            <a:off x="4980370" y="2051225"/>
            <a:ext cx="3604641" cy="276999"/>
          </a:xfrm>
          <a:prstGeom prst="rect">
            <a:avLst/>
          </a:prstGeom>
        </p:spPr>
        <p:txBody>
          <a:bodyPr wrap="none">
            <a:spAutoFit/>
          </a:bodyPr>
          <a:lstStyle/>
          <a:p>
            <a:r>
              <a:rPr lang="en-US" sz="1200" dirty="0" smtClean="0"/>
              <a:t>TLAB object allocation, no lock, very fast, good locality </a:t>
            </a:r>
            <a:endParaRPr lang="en-US" sz="1200" dirty="0"/>
          </a:p>
        </p:txBody>
      </p:sp>
      <p:grpSp>
        <p:nvGrpSpPr>
          <p:cNvPr id="155" name="Group 154"/>
          <p:cNvGrpSpPr/>
          <p:nvPr/>
        </p:nvGrpSpPr>
        <p:grpSpPr>
          <a:xfrm>
            <a:off x="4433879" y="3579356"/>
            <a:ext cx="457200" cy="858218"/>
            <a:chOff x="1088070" y="2341538"/>
            <a:chExt cx="609600" cy="1144291"/>
          </a:xfrm>
        </p:grpSpPr>
        <p:cxnSp>
          <p:nvCxnSpPr>
            <p:cNvPr id="156" name="Straight Arrow Connector 155"/>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5452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27" name="Group 226"/>
          <p:cNvGrpSpPr/>
          <p:nvPr/>
        </p:nvGrpSpPr>
        <p:grpSpPr>
          <a:xfrm>
            <a:off x="2810451" y="3600863"/>
            <a:ext cx="457200" cy="858218"/>
            <a:chOff x="1088070" y="2341538"/>
            <a:chExt cx="609600" cy="1144291"/>
          </a:xfrm>
        </p:grpSpPr>
        <p:cxnSp>
          <p:nvCxnSpPr>
            <p:cNvPr id="228" name="Straight Arrow Connector 227"/>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2818154" y="1041143"/>
            <a:ext cx="457200" cy="1476001"/>
            <a:chOff x="1088070" y="2341538"/>
            <a:chExt cx="609600" cy="1144291"/>
          </a:xfrm>
        </p:grpSpPr>
        <p:cxnSp>
          <p:nvCxnSpPr>
            <p:cNvPr id="234" name="Straight Arrow Connector 233"/>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4422980" y="1969398"/>
            <a:ext cx="457200" cy="538775"/>
            <a:chOff x="1088070" y="2341538"/>
            <a:chExt cx="609600" cy="1144291"/>
          </a:xfrm>
        </p:grpSpPr>
        <p:cxnSp>
          <p:nvCxnSpPr>
            <p:cNvPr id="240" name="Straight Arrow Connector 239"/>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3" name="Straight Arrow Connector 242"/>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10" name="Straight Connector 109"/>
          <p:cNvCxnSpPr/>
          <p:nvPr/>
        </p:nvCxnSpPr>
        <p:spPr>
          <a:xfrm flipV="1">
            <a:off x="4288808" y="1906121"/>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870485" y="1714156"/>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4756185" y="1711806"/>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4641885" y="1711806"/>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4527585" y="1711806"/>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4413285" y="1711806"/>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6" name="Rectangle 125"/>
          <p:cNvSpPr/>
          <p:nvPr/>
        </p:nvSpPr>
        <p:spPr>
          <a:xfrm>
            <a:off x="4978393" y="1550489"/>
            <a:ext cx="1852687" cy="461665"/>
          </a:xfrm>
          <a:prstGeom prst="rect">
            <a:avLst/>
          </a:prstGeom>
        </p:spPr>
        <p:txBody>
          <a:bodyPr wrap="none">
            <a:spAutoFit/>
          </a:bodyPr>
          <a:lstStyle/>
          <a:p>
            <a:r>
              <a:rPr lang="en-US" sz="1200" dirty="0" smtClean="0"/>
              <a:t>Parallel young collection</a:t>
            </a:r>
          </a:p>
          <a:p>
            <a:r>
              <a:rPr lang="en-US" sz="1200" dirty="0" smtClean="0"/>
              <a:t>STW pause: 2-3 ms typical </a:t>
            </a:r>
            <a:endParaRPr lang="en-US" sz="1200" dirty="0"/>
          </a:p>
        </p:txBody>
      </p:sp>
      <p:cxnSp>
        <p:nvCxnSpPr>
          <p:cNvPr id="127" name="Straight Connector 126"/>
          <p:cNvCxnSpPr/>
          <p:nvPr/>
        </p:nvCxnSpPr>
        <p:spPr>
          <a:xfrm flipV="1">
            <a:off x="4268692" y="1617987"/>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4409130" y="1041143"/>
            <a:ext cx="457200" cy="538775"/>
            <a:chOff x="1088070" y="2341538"/>
            <a:chExt cx="609600" cy="1144291"/>
          </a:xfrm>
        </p:grpSpPr>
        <p:cxnSp>
          <p:nvCxnSpPr>
            <p:cNvPr id="129" name="Straight Arrow Connector 128"/>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69" name="Straight Arrow Connector 168"/>
          <p:cNvCxnSpPr/>
          <p:nvPr/>
        </p:nvCxnSpPr>
        <p:spPr>
          <a:xfrm>
            <a:off x="2817596" y="2626643"/>
            <a:ext cx="0" cy="85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2932454" y="2626643"/>
            <a:ext cx="0" cy="85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3046397" y="2626643"/>
            <a:ext cx="0" cy="85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p:nvPr/>
        </p:nvCxnSpPr>
        <p:spPr>
          <a:xfrm>
            <a:off x="3161054" y="2618723"/>
            <a:ext cx="0" cy="85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idx="4"/>
          </p:nvPr>
        </p:nvSpPr>
        <p:spPr>
          <a:xfrm>
            <a:off x="6847839" y="4725114"/>
            <a:ext cx="2133599" cy="273843"/>
          </a:xfrm>
          <a:prstGeom prst="rect">
            <a:avLst/>
          </a:prstGeom>
        </p:spPr>
        <p:txBody>
          <a:bodyPr/>
          <a:lstStyle/>
          <a:p>
            <a:pPr marL="0" lvl="0" indent="0">
              <a:spcBef>
                <a:spcPts val="0"/>
              </a:spcBef>
              <a:buSzPct val="25000"/>
              <a:buNone/>
            </a:pPr>
            <a:fld id="{00000000-1234-1234-1234-123412341234}" type="slidenum">
              <a:rPr lang="en-US" smtClean="0"/>
              <a:t>17</a:t>
            </a:fld>
            <a:endParaRPr lang="en-US"/>
          </a:p>
        </p:txBody>
      </p:sp>
    </p:spTree>
    <p:extLst>
      <p:ext uri="{BB962C8B-B14F-4D97-AF65-F5344CB8AC3E}">
        <p14:creationId xmlns:p14="http://schemas.microsoft.com/office/powerpoint/2010/main" val="364140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567969122"/>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18</a:t>
            </a:fld>
            <a:endParaRPr lang="en-US" dirty="0"/>
          </a:p>
        </p:txBody>
      </p:sp>
    </p:spTree>
    <p:extLst>
      <p:ext uri="{BB962C8B-B14F-4D97-AF65-F5344CB8AC3E}">
        <p14:creationId xmlns:p14="http://schemas.microsoft.com/office/powerpoint/2010/main" val="3555539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 1 - Use final keyword</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57419994"/>
              </p:ext>
            </p:extLst>
          </p:nvPr>
        </p:nvGraphicFramePr>
        <p:xfrm>
          <a:off x="457200" y="1973484"/>
          <a:ext cx="8229600" cy="2620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19</a:t>
            </a:fld>
            <a:endParaRPr lang="en-US" dirty="0"/>
          </a:p>
        </p:txBody>
      </p:sp>
    </p:spTree>
    <p:extLst>
      <p:ext uri="{BB962C8B-B14F-4D97-AF65-F5344CB8AC3E}">
        <p14:creationId xmlns:p14="http://schemas.microsoft.com/office/powerpoint/2010/main" val="12142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148E67F1-AFBA-4F79-80FE-37092AF6E26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graphicEl>
                                              <a:dgm id="{4D541B5A-C9BD-49B6-B293-C95BC5D44821}"/>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graphicEl>
                                              <a:dgm id="{4CA4B7C5-40DF-4208-BBD2-B34907080EC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D138EA44-6343-4CB3-AB71-576038AF289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E717E8AD-7365-45E1-A0C1-24538E1CB78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graphicEl>
                                              <a:dgm id="{CC2573A0-097A-4C1D-BE14-D15B0024DB95}"/>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graphicEl>
                                              <a:dgm id="{A39682EC-721C-47CC-BAAE-EC48E98FDAF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2B8CBB20-E581-47A0-9771-B594ADFF3E8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graphicEl>
                                              <a:dgm id="{E4DC874A-33B2-468F-B832-F1D95627A99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graphicEl>
                                              <a:dgm id="{EA68F7D8-2F1B-4F38-98E5-5A304EA0CD48}"/>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graphicEl>
                                              <a:dgm id="{702E01D9-9530-4229-AD7F-250AD34D9233}"/>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graphicEl>
                                              <a:dgm id="{BB8E0704-0CAA-44AB-AEEE-6A1BAE2C7D5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ART?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348193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2</a:t>
            </a:fld>
            <a:endParaRPr lang="en-US" dirty="0"/>
          </a:p>
        </p:txBody>
      </p:sp>
    </p:spTree>
    <p:extLst>
      <p:ext uri="{BB962C8B-B14F-4D97-AF65-F5344CB8AC3E}">
        <p14:creationId xmlns:p14="http://schemas.microsoft.com/office/powerpoint/2010/main" val="204298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Harness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20</a:t>
            </a:fld>
            <a:endParaRPr lang="en-US" dirty="0"/>
          </a:p>
        </p:txBody>
      </p:sp>
      <p:sp>
        <p:nvSpPr>
          <p:cNvPr id="8" name="TextBox 7"/>
          <p:cNvSpPr txBox="1"/>
          <p:nvPr/>
        </p:nvSpPr>
        <p:spPr>
          <a:xfrm>
            <a:off x="483381" y="1527858"/>
            <a:ext cx="8203420" cy="23083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latin typeface="Courier New" panose="02070309020205020404" pitchFamily="49" charset="0"/>
                <a:cs typeface="Courier New" panose="02070309020205020404" pitchFamily="49" charset="0"/>
              </a:rPr>
              <a:t>	public </a:t>
            </a:r>
            <a:r>
              <a:rPr lang="en-US" sz="1600" dirty="0">
                <a:latin typeface="Courier New" panose="02070309020205020404" pitchFamily="49" charset="0"/>
                <a:cs typeface="Courier New" panose="02070309020205020404" pitchFamily="49" charset="0"/>
              </a:rPr>
              <a:t>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long </a:t>
            </a:r>
            <a:r>
              <a:rPr lang="en-US" sz="1600" dirty="0" err="1">
                <a:latin typeface="Courier New" panose="02070309020205020404" pitchFamily="49" charset="0"/>
                <a:cs typeface="Courier New" panose="02070309020205020404" pitchFamily="49" charset="0"/>
              </a:rPr>
              <a:t>startTime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System.nanoTime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test.Worker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long </a:t>
            </a:r>
            <a:r>
              <a:rPr lang="en-US" sz="1600" dirty="0" err="1">
                <a:latin typeface="Courier New" panose="02070309020205020404" pitchFamily="49" charset="0"/>
                <a:cs typeface="Courier New" panose="02070309020205020404" pitchFamily="49" charset="0"/>
              </a:rPr>
              <a:t>endTime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System.nanoTime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long </a:t>
            </a:r>
            <a:r>
              <a:rPr lang="en-US" sz="1600" dirty="0" err="1">
                <a:latin typeface="Courier New" panose="02070309020205020404" pitchFamily="49" charset="0"/>
                <a:cs typeface="Courier New" panose="02070309020205020404" pitchFamily="49" charset="0"/>
              </a:rPr>
              <a:t>durationUs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endTime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startTime</a:t>
            </a:r>
            <a:r>
              <a:rPr lang="en-US" sz="1600" dirty="0">
                <a:latin typeface="Courier New" panose="02070309020205020404" pitchFamily="49" charset="0"/>
                <a:cs typeface="Courier New" panose="02070309020205020404" pitchFamily="49" charset="0"/>
              </a:rPr>
              <a:t>) / 1000;</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("Execution time is " </a:t>
            </a:r>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durationUs</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 us.");</a:t>
            </a:r>
          </a:p>
          <a:p>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1993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Method</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p:txBody>
      </p:sp>
      <p:sp>
        <p:nvSpPr>
          <p:cNvPr id="4" name="Content Placeholder 3"/>
          <p:cNvSpPr>
            <a:spLocks noGrp="1"/>
          </p:cNvSpPr>
          <p:nvPr>
            <p:ph idx="13"/>
          </p:nvPr>
        </p:nvSpPr>
        <p:spPr>
          <a:xfrm>
            <a:off x="4724400" y="1200151"/>
            <a:ext cx="4114800" cy="3394472"/>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b="1" dirty="0">
                <a:latin typeface="Consolas" panose="020B0609020204030204" pitchFamily="49" charset="0"/>
                <a:cs typeface="Consolas" panose="020B0609020204030204" pitchFamily="49" charset="0"/>
              </a:rPr>
              <a:t>final</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r>
              <a:rPr lang="en-US" sz="1200"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21</a:t>
            </a:fld>
            <a:endParaRPr lang="en-US" dirty="0"/>
          </a:p>
        </p:txBody>
      </p:sp>
    </p:spTree>
    <p:extLst>
      <p:ext uri="{BB962C8B-B14F-4D97-AF65-F5344CB8AC3E}">
        <p14:creationId xmlns:p14="http://schemas.microsoft.com/office/powerpoint/2010/main" val="64239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Final Method 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22</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70808010"/>
              </p:ext>
            </p:extLst>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50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chart seriesIdx="-4" categoryIdx="1"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category"/>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is performance better?</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7344331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23</a:t>
            </a:fld>
            <a:endParaRPr lang="en-US" dirty="0"/>
          </a:p>
        </p:txBody>
      </p:sp>
    </p:spTree>
    <p:extLst>
      <p:ext uri="{BB962C8B-B14F-4D97-AF65-F5344CB8AC3E}">
        <p14:creationId xmlns:p14="http://schemas.microsoft.com/office/powerpoint/2010/main" val="273074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32AF9390-0131-4F1B-B91D-0DC77D8D95B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01D26D86-4563-49CD-8AFB-8D6B9D445F7C}"/>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53E3117B-0EF8-4D8D-B27D-95D9D062373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dgm id="{BA3DCBC9-E531-4DB1-AAC2-3A123467167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3C515619-EB05-4B58-BC2F-D748C087F08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Optimization applied</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24</a:t>
            </a:fld>
            <a:endParaRPr lang="en-US" dirty="0"/>
          </a:p>
        </p:txBody>
      </p:sp>
      <p:sp>
        <p:nvSpPr>
          <p:cNvPr id="9" name="Content Placeholder 3"/>
          <p:cNvSpPr>
            <a:spLocks noGrp="1"/>
          </p:cNvSpPr>
          <p:nvPr>
            <p:ph idx="4294967295"/>
          </p:nvPr>
        </p:nvSpPr>
        <p:spPr>
          <a:xfrm>
            <a:off x="2770909" y="1168812"/>
            <a:ext cx="3602182"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b="1" dirty="0">
                <a:latin typeface="Consolas" panose="020B0609020204030204" pitchFamily="49" charset="0"/>
                <a:cs typeface="Consolas" panose="020B0609020204030204" pitchFamily="49" charset="0"/>
              </a:rPr>
              <a:t>final</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p>
        </p:txBody>
      </p:sp>
      <p:sp>
        <p:nvSpPr>
          <p:cNvPr id="10" name="Content Placeholder 3"/>
          <p:cNvSpPr>
            <a:spLocks noGrp="1"/>
          </p:cNvSpPr>
          <p:nvPr>
            <p:ph idx="4294967295"/>
          </p:nvPr>
        </p:nvSpPr>
        <p:spPr>
          <a:xfrm>
            <a:off x="2770910" y="1168812"/>
            <a:ext cx="3602181"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b="1" dirty="0">
                <a:latin typeface="Consolas" panose="020B0609020204030204" pitchFamily="49" charset="0"/>
                <a:cs typeface="Consolas" panose="020B0609020204030204" pitchFamily="49" charset="0"/>
              </a:rPr>
              <a:t>final</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i</a:t>
            </a:r>
            <a:r>
              <a:rPr lang="en-US" sz="1200" b="1" dirty="0" smtClean="0">
                <a:latin typeface="Consolas" panose="020B0609020204030204" pitchFamily="49" charset="0"/>
                <a:cs typeface="Consolas" panose="020B0609020204030204" pitchFamily="49" charset="0"/>
              </a:rPr>
              <a:t>; //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p>
        </p:txBody>
      </p:sp>
    </p:spTree>
    <p:extLst>
      <p:ext uri="{BB962C8B-B14F-4D97-AF65-F5344CB8AC3E}">
        <p14:creationId xmlns:p14="http://schemas.microsoft.com/office/powerpoint/2010/main" val="3948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2 - Mark methods private</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p:txBody>
      </p:sp>
      <p:sp>
        <p:nvSpPr>
          <p:cNvPr id="4" name="Content Placeholder 3"/>
          <p:cNvSpPr>
            <a:spLocks noGrp="1"/>
          </p:cNvSpPr>
          <p:nvPr>
            <p:ph idx="13"/>
          </p:nvPr>
        </p:nvSpPr>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200" b="1" dirty="0" smtClean="0">
                <a:latin typeface="Consolas" panose="020B0609020204030204" pitchFamily="49" charset="0"/>
                <a:cs typeface="Consolas" panose="020B0609020204030204" pitchFamily="49" charset="0"/>
              </a:rPr>
              <a:t>private</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r>
              <a:rPr lang="en-US" sz="1200"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25</a:t>
            </a:fld>
            <a:endParaRPr lang="en-US" dirty="0"/>
          </a:p>
        </p:txBody>
      </p:sp>
      <p:sp>
        <p:nvSpPr>
          <p:cNvPr id="6" name="Rounded Rectangle 5"/>
          <p:cNvSpPr/>
          <p:nvPr/>
        </p:nvSpPr>
        <p:spPr>
          <a:xfrm>
            <a:off x="2338086" y="1800685"/>
            <a:ext cx="4247909" cy="2193403"/>
          </a:xfrm>
          <a:prstGeom prst="round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t>Same performance as marking it final!</a:t>
            </a:r>
            <a:endParaRPr lang="en-US" sz="3200" dirty="0"/>
          </a:p>
        </p:txBody>
      </p:sp>
    </p:spTree>
    <p:extLst>
      <p:ext uri="{BB962C8B-B14F-4D97-AF65-F5344CB8AC3E}">
        <p14:creationId xmlns:p14="http://schemas.microsoft.com/office/powerpoint/2010/main" val="409728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Inlining</a:t>
            </a:r>
            <a:r>
              <a:rPr lang="en-US" dirty="0" smtClean="0"/>
              <a:t> Criteria</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89815712"/>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26</a:t>
            </a:fld>
            <a:endParaRPr lang="en-US" dirty="0"/>
          </a:p>
        </p:txBody>
      </p:sp>
    </p:spTree>
    <p:extLst>
      <p:ext uri="{BB962C8B-B14F-4D97-AF65-F5344CB8AC3E}">
        <p14:creationId xmlns:p14="http://schemas.microsoft.com/office/powerpoint/2010/main" val="2305831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Class</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smtClean="0">
                <a:latin typeface="Consolas" panose="020B0609020204030204" pitchFamily="49" charset="0"/>
                <a:cs typeface="Consolas" panose="020B0609020204030204" pitchFamily="49" charset="0"/>
              </a:rPr>
              <a:t>public class Test {</a:t>
            </a:r>
          </a:p>
          <a:p>
            <a:pPr marL="0" indent="0">
              <a:buNone/>
            </a:pPr>
            <a:r>
              <a:rPr lang="en-US" sz="1200" dirty="0" smtClean="0">
                <a:latin typeface="Consolas" panose="020B0609020204030204" pitchFamily="49" charset="0"/>
                <a:cs typeface="Consolas" panose="020B0609020204030204" pitchFamily="49" charset="0"/>
              </a:rPr>
              <a:t>  public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smtClean="0">
                <a:latin typeface="Consolas" panose="020B0609020204030204" pitchFamily="49" charset="0"/>
                <a:cs typeface="Consolas" panose="020B0609020204030204" pitchFamily="49" charset="0"/>
              </a:rPr>
              <a:t>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p:txBody>
      </p:sp>
      <p:sp>
        <p:nvSpPr>
          <p:cNvPr id="4" name="Content Placeholder 3"/>
          <p:cNvSpPr>
            <a:spLocks noGrp="1"/>
          </p:cNvSpPr>
          <p:nvPr>
            <p:ph idx="13"/>
          </p:nvPr>
        </p:nvSpPr>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b="1" dirty="0" smtClean="0">
                <a:latin typeface="Consolas" panose="020B0609020204030204" pitchFamily="49" charset="0"/>
                <a:cs typeface="Consolas" panose="020B0609020204030204" pitchFamily="49" charset="0"/>
              </a:rPr>
              <a:t>final</a:t>
            </a:r>
            <a:r>
              <a:rPr lang="en-US" sz="1200" dirty="0" smtClean="0">
                <a:latin typeface="Consolas" panose="020B0609020204030204" pitchFamily="49" charset="0"/>
                <a:cs typeface="Consolas" panose="020B0609020204030204" pitchFamily="49" charset="0"/>
              </a:rPr>
              <a:t> class </a:t>
            </a:r>
            <a:r>
              <a:rPr lang="en-US" sz="1200" dirty="0">
                <a:latin typeface="Consolas" panose="020B0609020204030204" pitchFamily="49" charset="0"/>
                <a:cs typeface="Consolas" panose="020B0609020204030204" pitchFamily="49" charset="0"/>
              </a:rPr>
              <a:t>Test </a:t>
            </a:r>
            <a:r>
              <a:rPr lang="en-US" sz="1200"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p>
          <a:p>
            <a:pPr marL="0" indent="0">
              <a:buNone/>
            </a:pPr>
            <a:r>
              <a:rPr lang="en-US" sz="1200" dirty="0">
                <a:latin typeface="Consolas" panose="020B0609020204030204" pitchFamily="49" charset="0"/>
                <a:cs typeface="Consolas" panose="020B0609020204030204" pitchFamily="49" charset="0"/>
              </a:rPr>
              <a:t>    return i;</a:t>
            </a:r>
          </a:p>
          <a:p>
            <a:pPr marL="0" indent="0">
              <a:buNone/>
            </a:pPr>
            <a:r>
              <a:rPr lang="en-US" sz="1200" dirty="0">
                <a:latin typeface="Consolas" panose="020B0609020204030204" pitchFamily="49" charset="0"/>
                <a:cs typeface="Consolas" panose="020B0609020204030204" pitchFamily="49" charset="0"/>
              </a:rPr>
              <a:t>  }</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sum = 0;</a:t>
            </a:r>
          </a:p>
          <a:p>
            <a:pPr marL="0" indent="0">
              <a:buNone/>
            </a:pPr>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a:latin typeface="Consolas" panose="020B0609020204030204" pitchFamily="49" charset="0"/>
                <a:cs typeface="Consolas" panose="020B0609020204030204" pitchFamily="49" charset="0"/>
              </a:rPr>
              <a:t>      sum +=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return sum;</a:t>
            </a:r>
          </a:p>
          <a:p>
            <a:pPr marL="0" indent="0">
              <a:buNone/>
            </a:pPr>
            <a:r>
              <a:rPr lang="en-US" sz="1200" dirty="0">
                <a:latin typeface="Consolas" panose="020B0609020204030204" pitchFamily="49" charset="0"/>
                <a:cs typeface="Consolas" panose="020B0609020204030204" pitchFamily="49" charset="0"/>
              </a:rPr>
              <a:t>  }</a:t>
            </a:r>
            <a:br>
              <a:rPr lang="en-US" sz="1200" dirty="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
        <p:nvSpPr>
          <p:cNvPr id="5" name="Slide Number Placeholder 4"/>
          <p:cNvSpPr>
            <a:spLocks noGrp="1"/>
          </p:cNvSpPr>
          <p:nvPr>
            <p:ph type="sldNum" sz="quarter" idx="4"/>
          </p:nvPr>
        </p:nvSpPr>
        <p:spPr/>
        <p:txBody>
          <a:bodyPr/>
          <a:lstStyle/>
          <a:p>
            <a:fld id="{6A174EDC-730F-0E4F-8F7E-AD594D963D71}" type="slidenum">
              <a:rPr lang="en-US" smtClean="0"/>
              <a:pPr/>
              <a:t>27</a:t>
            </a:fld>
            <a:endParaRPr lang="en-US" dirty="0"/>
          </a:p>
        </p:txBody>
      </p:sp>
    </p:spTree>
    <p:extLst>
      <p:ext uri="{BB962C8B-B14F-4D97-AF65-F5344CB8AC3E}">
        <p14:creationId xmlns:p14="http://schemas.microsoft.com/office/powerpoint/2010/main" val="28253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Final Class 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28</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38766264"/>
              </p:ext>
            </p:extLst>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3"/>
          </a:graphicData>
        </a:graphic>
      </p:graphicFrame>
      <p:sp>
        <p:nvSpPr>
          <p:cNvPr id="10" name="Oval Callout 9"/>
          <p:cNvSpPr/>
          <p:nvPr/>
        </p:nvSpPr>
        <p:spPr>
          <a:xfrm>
            <a:off x="5338916" y="1961535"/>
            <a:ext cx="2477729" cy="1688691"/>
          </a:xfrm>
          <a:prstGeom prst="wedgeEllipse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Yes - the execution time really is 0 </a:t>
            </a:r>
            <a:r>
              <a:rPr lang="en-US" dirty="0" err="1" smtClean="0"/>
              <a:t>ms</a:t>
            </a:r>
            <a:r>
              <a:rPr lang="en-US" dirty="0" smtClean="0"/>
              <a:t>! But why?</a:t>
            </a:r>
            <a:endParaRPr lang="en-US" dirty="0"/>
          </a:p>
        </p:txBody>
      </p:sp>
    </p:spTree>
    <p:extLst>
      <p:ext uri="{BB962C8B-B14F-4D97-AF65-F5344CB8AC3E}">
        <p14:creationId xmlns:p14="http://schemas.microsoft.com/office/powerpoint/2010/main" val="190112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Chart bld="series"/>
        </p:bldSub>
      </p:bldGraphic>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8979"/>
            <a:ext cx="8229600" cy="857250"/>
          </a:xfrm>
        </p:spPr>
        <p:txBody>
          <a:bodyPr/>
          <a:lstStyle/>
          <a:p>
            <a:r>
              <a:rPr lang="en-US" dirty="0" smtClean="0"/>
              <a:t>Remember the test harness?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29</a:t>
            </a:fld>
            <a:endParaRPr lang="en-US" dirty="0"/>
          </a:p>
        </p:txBody>
      </p:sp>
      <p:sp>
        <p:nvSpPr>
          <p:cNvPr id="7" name="TextBox 6"/>
          <p:cNvSpPr txBox="1"/>
          <p:nvPr/>
        </p:nvSpPr>
        <p:spPr>
          <a:xfrm>
            <a:off x="483381" y="2035858"/>
            <a:ext cx="8203420" cy="23083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latin typeface="Courier New" panose="02070309020205020404" pitchFamily="49" charset="0"/>
                <a:cs typeface="Courier New" panose="02070309020205020404" pitchFamily="49" charset="0"/>
              </a:rPr>
              <a:t>	public </a:t>
            </a:r>
            <a:r>
              <a:rPr lang="en-US" sz="1600" dirty="0">
                <a:latin typeface="Courier New" panose="02070309020205020404" pitchFamily="49" charset="0"/>
                <a:cs typeface="Courier New" panose="02070309020205020404" pitchFamily="49" charset="0"/>
              </a:rPr>
              <a:t>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long </a:t>
            </a:r>
            <a:r>
              <a:rPr lang="en-US" sz="1600" dirty="0" err="1">
                <a:latin typeface="Courier New" panose="02070309020205020404" pitchFamily="49" charset="0"/>
                <a:cs typeface="Courier New" panose="02070309020205020404" pitchFamily="49" charset="0"/>
              </a:rPr>
              <a:t>startTime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System.nanoTime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test.Worker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long </a:t>
            </a:r>
            <a:r>
              <a:rPr lang="en-US" sz="1600" dirty="0" err="1">
                <a:latin typeface="Courier New" panose="02070309020205020404" pitchFamily="49" charset="0"/>
                <a:cs typeface="Courier New" panose="02070309020205020404" pitchFamily="49" charset="0"/>
              </a:rPr>
              <a:t>endTime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System.nanoTime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long </a:t>
            </a:r>
            <a:r>
              <a:rPr lang="en-US" sz="1600" dirty="0" err="1">
                <a:latin typeface="Courier New" panose="02070309020205020404" pitchFamily="49" charset="0"/>
                <a:cs typeface="Courier New" panose="02070309020205020404" pitchFamily="49" charset="0"/>
              </a:rPr>
              <a:t>durationUs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endTime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startTime</a:t>
            </a:r>
            <a:r>
              <a:rPr lang="en-US" sz="1600" dirty="0">
                <a:latin typeface="Courier New" panose="02070309020205020404" pitchFamily="49" charset="0"/>
                <a:cs typeface="Courier New" panose="02070309020205020404" pitchFamily="49" charset="0"/>
              </a:rPr>
              <a:t>) / 1000;</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("Execution time is " </a:t>
            </a:r>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durationUs</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 us.");</a:t>
            </a:r>
          </a:p>
          <a:p>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Oval Callout 1"/>
          <p:cNvSpPr/>
          <p:nvPr/>
        </p:nvSpPr>
        <p:spPr>
          <a:xfrm>
            <a:off x="2575232" y="913580"/>
            <a:ext cx="2204884" cy="1563329"/>
          </a:xfrm>
          <a:prstGeom prst="wedgeEllipse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Since class is final, it is </a:t>
            </a:r>
            <a:r>
              <a:rPr lang="en-US" dirty="0" err="1" smtClean="0"/>
              <a:t>inlined</a:t>
            </a:r>
            <a:r>
              <a:rPr lang="en-US" dirty="0" smtClean="0"/>
              <a:t> all the way to the call site!</a:t>
            </a:r>
            <a:endParaRPr lang="en-US" dirty="0"/>
          </a:p>
        </p:txBody>
      </p:sp>
    </p:spTree>
    <p:extLst>
      <p:ext uri="{BB962C8B-B14F-4D97-AF65-F5344CB8AC3E}">
        <p14:creationId xmlns:p14="http://schemas.microsoft.com/office/powerpoint/2010/main" val="52790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6292563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3</a:t>
            </a:fld>
            <a:endParaRPr lang="en-US" dirty="0"/>
          </a:p>
        </p:txBody>
      </p:sp>
    </p:spTree>
    <p:extLst>
      <p:ext uri="{BB962C8B-B14F-4D97-AF65-F5344CB8AC3E}">
        <p14:creationId xmlns:p14="http://schemas.microsoft.com/office/powerpoint/2010/main" val="2498558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power of </a:t>
            </a:r>
            <a:r>
              <a:rPr lang="en-US" dirty="0" err="1" smtClean="0"/>
              <a:t>interprocedural</a:t>
            </a:r>
            <a:r>
              <a:rPr lang="en-US" dirty="0" smtClean="0"/>
              <a:t> optimization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24948067"/>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30</a:t>
            </a:fld>
            <a:endParaRPr lang="en-US" dirty="0"/>
          </a:p>
        </p:txBody>
      </p:sp>
    </p:spTree>
    <p:extLst>
      <p:ext uri="{BB962C8B-B14F-4D97-AF65-F5344CB8AC3E}">
        <p14:creationId xmlns:p14="http://schemas.microsoft.com/office/powerpoint/2010/main" val="12809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B66FBEC2-203F-4CA5-8BAB-12F2D05928A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514E5385-A67A-4C6E-A54F-675E3C9BDEA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A5588F33-EB29-4BAB-829D-D098C489ECB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dgm id="{1456A9F0-617F-4F49-AA89-C4C93124F11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2D4E3A32-336F-4B8B-8D2D-229380C6CA8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 3 - Avoid JNI if possible</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31</a:t>
            </a:fld>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57306740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7966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Method</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p:txBody>
      </p:sp>
      <p:sp>
        <p:nvSpPr>
          <p:cNvPr id="4" name="Content Placeholder 3"/>
          <p:cNvSpPr>
            <a:spLocks noGrp="1"/>
          </p:cNvSpPr>
          <p:nvPr>
            <p:ph idx="13"/>
          </p:nvPr>
        </p:nvSpPr>
        <p:spPr>
          <a:xfrm>
            <a:off x="4724400" y="1200151"/>
            <a:ext cx="4099560" cy="2133358"/>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b="1" dirty="0" smtClean="0">
                <a:latin typeface="Consolas" panose="020B0609020204030204" pitchFamily="49" charset="0"/>
                <a:cs typeface="Consolas" panose="020B0609020204030204" pitchFamily="49" charset="0"/>
              </a:rPr>
              <a:t>native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Worker()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sum = 0;</a:t>
            </a:r>
          </a:p>
          <a:p>
            <a:pPr marL="0" indent="0">
              <a:buNone/>
            </a:pPr>
            <a:r>
              <a:rPr lang="en-US" sz="1200" dirty="0" smtClean="0">
                <a:latin typeface="Consolas" panose="020B0609020204030204" pitchFamily="49" charset="0"/>
                <a:cs typeface="Consolas" panose="020B0609020204030204" pitchFamily="49" charset="0"/>
              </a:rPr>
              <a:t>  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10000000; i++) {</a:t>
            </a:r>
          </a:p>
          <a:p>
            <a:pPr marL="0" indent="0">
              <a:buNone/>
            </a:pPr>
            <a:r>
              <a:rPr lang="en-US" sz="1200" dirty="0" smtClean="0">
                <a:latin typeface="Consolas" panose="020B0609020204030204" pitchFamily="49" charset="0"/>
                <a:cs typeface="Consolas" panose="020B0609020204030204" pitchFamily="49" charset="0"/>
              </a:rPr>
              <a:t>    sum </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ComputeResult</a:t>
            </a:r>
            <a:r>
              <a:rPr lang="en-US" sz="1200" dirty="0">
                <a:latin typeface="Consolas" panose="020B0609020204030204" pitchFamily="49" charset="0"/>
                <a:cs typeface="Consolas" panose="020B0609020204030204" pitchFamily="49" charset="0"/>
              </a:rPr>
              <a:t>(i);</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return </a:t>
            </a:r>
            <a:r>
              <a:rPr lang="en-US" sz="1200" dirty="0">
                <a:latin typeface="Consolas" panose="020B0609020204030204" pitchFamily="49" charset="0"/>
                <a:cs typeface="Consolas" panose="020B0609020204030204" pitchFamily="49" charset="0"/>
              </a:rPr>
              <a:t>sum;</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32</a:t>
            </a:fld>
            <a:endParaRPr lang="en-US" dirty="0"/>
          </a:p>
        </p:txBody>
      </p:sp>
      <p:sp>
        <p:nvSpPr>
          <p:cNvPr id="6" name="Content Placeholder 3"/>
          <p:cNvSpPr txBox="1">
            <a:spLocks/>
          </p:cNvSpPr>
          <p:nvPr/>
        </p:nvSpPr>
        <p:spPr>
          <a:xfrm>
            <a:off x="4724400" y="3470431"/>
            <a:ext cx="4099560" cy="14236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233363" indent="-233363" algn="l" defTabSz="457200" rtl="0" eaLnBrk="1" latinLnBrk="0" hangingPunct="1">
              <a:spcBef>
                <a:spcPct val="20000"/>
              </a:spcBef>
              <a:buClr>
                <a:schemeClr val="accent1"/>
              </a:buClr>
              <a:buFont typeface="Wingdings" charset="2"/>
              <a:buChar char="§"/>
              <a:defRPr sz="2400" kern="1200">
                <a:solidFill>
                  <a:schemeClr val="tx1"/>
                </a:solidFill>
                <a:latin typeface="Intel Clear"/>
                <a:ea typeface="+mn-ea"/>
                <a:cs typeface="Intel Clear"/>
              </a:defRPr>
            </a:lvl1pPr>
            <a:lvl2pPr marL="690563" indent="-233363" algn="l" defTabSz="457200" rtl="0" eaLnBrk="1" latinLnBrk="0" hangingPunct="1">
              <a:spcBef>
                <a:spcPct val="20000"/>
              </a:spcBef>
              <a:buClr>
                <a:schemeClr val="accent1"/>
              </a:buClr>
              <a:buFont typeface="Wingdings" charset="2"/>
              <a:buChar char="§"/>
              <a:defRPr sz="2000" kern="1200">
                <a:solidFill>
                  <a:schemeClr val="tx1"/>
                </a:solidFill>
                <a:latin typeface="Intel Clear"/>
                <a:ea typeface="+mn-ea"/>
                <a:cs typeface="Intel Clear"/>
              </a:defRPr>
            </a:lvl2pPr>
            <a:lvl3pPr marL="1087438" indent="-173038" algn="l" defTabSz="457200" rtl="0" eaLnBrk="1" latinLnBrk="0" hangingPunct="1">
              <a:spcBef>
                <a:spcPct val="20000"/>
              </a:spcBef>
              <a:buClr>
                <a:schemeClr val="accent1"/>
              </a:buClr>
              <a:buFont typeface="Wingdings" charset="2"/>
              <a:buChar char="§"/>
              <a:defRPr sz="1800" kern="1200">
                <a:solidFill>
                  <a:schemeClr val="tx1"/>
                </a:solidFill>
                <a:latin typeface="Intel Clear"/>
                <a:ea typeface="+mn-ea"/>
                <a:cs typeface="Intel Clear"/>
              </a:defRPr>
            </a:lvl3pPr>
            <a:lvl4pPr marL="1544638" indent="-173038" algn="l" defTabSz="457200" rtl="0" eaLnBrk="1" latinLnBrk="0" hangingPunct="1">
              <a:spcBef>
                <a:spcPct val="20000"/>
              </a:spcBef>
              <a:buClr>
                <a:schemeClr val="accent1"/>
              </a:buClr>
              <a:buFont typeface="Wingdings" charset="2"/>
              <a:buChar char="§"/>
              <a:defRPr sz="1600" kern="1200">
                <a:solidFill>
                  <a:schemeClr val="tx1"/>
                </a:solidFill>
                <a:latin typeface="Intel Clear"/>
                <a:ea typeface="+mn-ea"/>
                <a:cs typeface="Intel Clear"/>
              </a:defRPr>
            </a:lvl4pPr>
            <a:lvl5pPr marL="2001838" indent="-173038" algn="l" defTabSz="457200" rtl="0" eaLnBrk="1" latinLnBrk="0" hangingPunct="1">
              <a:spcBef>
                <a:spcPct val="20000"/>
              </a:spcBef>
              <a:buClr>
                <a:schemeClr val="accent1"/>
              </a:buClr>
              <a:buFont typeface="Wingdings" charset="2"/>
              <a:buChar char="§"/>
              <a:defRPr sz="1600" kern="1200">
                <a:solidFill>
                  <a:schemeClr val="tx1"/>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200" dirty="0">
                <a:latin typeface="Consolas" panose="020B0609020204030204" pitchFamily="49" charset="0"/>
                <a:cs typeface="Consolas" panose="020B0609020204030204" pitchFamily="49" charset="0"/>
              </a:rPr>
              <a:t>JNIEXPORT </a:t>
            </a:r>
            <a:r>
              <a:rPr lang="en-US" sz="1200" dirty="0" err="1">
                <a:latin typeface="Consolas" panose="020B0609020204030204" pitchFamily="49" charset="0"/>
                <a:cs typeface="Consolas" panose="020B0609020204030204" pitchFamily="49" charset="0"/>
              </a:rPr>
              <a:t>jint</a:t>
            </a:r>
            <a:r>
              <a:rPr lang="en-US" sz="1200" dirty="0">
                <a:latin typeface="Consolas" panose="020B0609020204030204" pitchFamily="49" charset="0"/>
                <a:cs typeface="Consolas" panose="020B0609020204030204" pitchFamily="49" charset="0"/>
              </a:rPr>
              <a:t> JNICALL </a:t>
            </a:r>
            <a:r>
              <a:rPr lang="en-US" sz="1200" dirty="0" err="1" smtClean="0">
                <a:latin typeface="Consolas" panose="020B0609020204030204" pitchFamily="49" charset="0"/>
                <a:cs typeface="Consolas" panose="020B0609020204030204" pitchFamily="49" charset="0"/>
              </a:rPr>
              <a:t>Java_DevirtTipNative_ComputeResult</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JNIEnv</a:t>
            </a: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env</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jobject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thiz</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jint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arg</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arg</a:t>
            </a:r>
            <a:r>
              <a:rPr lang="en-US" sz="1200" dirty="0" smtClean="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a:t>
            </a:r>
          </a:p>
          <a:p>
            <a:pPr marL="0" indent="0">
              <a:buFont typeface="Wingdings" charset="2"/>
              <a:buNone/>
            </a:pPr>
            <a:endParaRPr lang="en-US" sz="1200" dirty="0"/>
          </a:p>
        </p:txBody>
      </p:sp>
    </p:spTree>
    <p:extLst>
      <p:ext uri="{BB962C8B-B14F-4D97-AF65-F5344CB8AC3E}">
        <p14:creationId xmlns:p14="http://schemas.microsoft.com/office/powerpoint/2010/main" val="153803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Native Method 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33</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83183656"/>
              </p:ext>
            </p:extLst>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3"/>
          </a:graphicData>
        </a:graphic>
      </p:graphicFrame>
      <p:sp>
        <p:nvSpPr>
          <p:cNvPr id="2" name="Oval Callout 1"/>
          <p:cNvSpPr/>
          <p:nvPr/>
        </p:nvSpPr>
        <p:spPr>
          <a:xfrm>
            <a:off x="6861289" y="713347"/>
            <a:ext cx="1894584" cy="124990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13x worse</a:t>
            </a:r>
            <a:endParaRPr lang="en-US" dirty="0"/>
          </a:p>
        </p:txBody>
      </p:sp>
    </p:spTree>
    <p:extLst>
      <p:ext uri="{BB962C8B-B14F-4D97-AF65-F5344CB8AC3E}">
        <p14:creationId xmlns:p14="http://schemas.microsoft.com/office/powerpoint/2010/main" val="98020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Chart bld="category"/>
        </p:bldSub>
      </p:bldGraphic>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 4 - Use locals in loops with calls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34</a:t>
            </a:fld>
            <a:endParaRPr lang="en-US" dirty="0"/>
          </a:p>
        </p:txBody>
      </p:sp>
      <p:sp>
        <p:nvSpPr>
          <p:cNvPr id="8" name="Content Placeholder 2"/>
          <p:cNvSpPr>
            <a:spLocks noGrp="1"/>
          </p:cNvSpPr>
          <p:nvPr>
            <p:ph idx="1"/>
          </p:nvPr>
        </p:nvSpPr>
        <p:spPr>
          <a:xfrm>
            <a:off x="457200" y="1200151"/>
            <a:ext cx="3962400" cy="3394472"/>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class Rider {</a:t>
            </a:r>
          </a:p>
          <a:p>
            <a:pPr marL="0" indent="0">
              <a:buNone/>
            </a:pPr>
            <a:r>
              <a:rPr lang="en-US" sz="1200" dirty="0">
                <a:latin typeface="Consolas" panose="020B0609020204030204" pitchFamily="49" charset="0"/>
                <a:cs typeface="Consolas" panose="020B0609020204030204" pitchFamily="49" charset="0"/>
              </a:rPr>
              <a:t>  private Bicycle bike = new Bicycle();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public void Ride()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rideDistance</a:t>
            </a:r>
            <a:r>
              <a:rPr lang="en-US" sz="1200" dirty="0">
                <a:latin typeface="Consolas" panose="020B0609020204030204" pitchFamily="49" charset="0"/>
                <a:cs typeface="Consolas" panose="020B0609020204030204" pitchFamily="49" charset="0"/>
              </a:rPr>
              <a:t> = 10000000;</a:t>
            </a:r>
          </a:p>
          <a:p>
            <a:pPr marL="0" indent="0">
              <a:buNone/>
            </a:pPr>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a:t>
            </a:r>
            <a:r>
              <a:rPr lang="en-US" sz="1200" dirty="0" err="1">
                <a:latin typeface="Consolas" panose="020B0609020204030204" pitchFamily="49" charset="0"/>
                <a:cs typeface="Consolas" panose="020B0609020204030204" pitchFamily="49" charset="0"/>
              </a:rPr>
              <a:t>rideDistance</a:t>
            </a:r>
            <a:r>
              <a:rPr lang="en-US" sz="1200" dirty="0">
                <a:latin typeface="Consolas" panose="020B0609020204030204" pitchFamily="49" charset="0"/>
                <a:cs typeface="Consolas" panose="020B0609020204030204" pitchFamily="49" charset="0"/>
              </a:rPr>
              <a:t>; i++) {</a:t>
            </a:r>
          </a:p>
          <a:p>
            <a:pPr marL="0"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this.bike.Pedal</a:t>
            </a:r>
            <a:r>
              <a:rPr lang="en-US" sz="1200" dirty="0" smtClean="0">
                <a:latin typeface="Consolas" panose="020B0609020204030204" pitchFamily="49" charset="0"/>
                <a:cs typeface="Consolas" panose="020B0609020204030204" pitchFamily="49" charset="0"/>
              </a:rPr>
              <a:t>(this</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p:txBody>
      </p:sp>
      <p:sp>
        <p:nvSpPr>
          <p:cNvPr id="9" name="Content Placeholder 3"/>
          <p:cNvSpPr txBox="1">
            <a:spLocks/>
          </p:cNvSpPr>
          <p:nvPr/>
        </p:nvSpPr>
        <p:spPr>
          <a:xfrm>
            <a:off x="4724400" y="1200151"/>
            <a:ext cx="3962400"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marL="342900" indent="-342900" algn="l" defTabSz="457200" rtl="0" eaLnBrk="1" latinLnBrk="0" hangingPunct="1">
              <a:spcBef>
                <a:spcPct val="20000"/>
              </a:spcBef>
              <a:buFont typeface="Wingdings" charset="2"/>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Wingdings" charset="2"/>
              <a:buChar char="§"/>
              <a:defRPr sz="1800" kern="1200">
                <a:solidFill>
                  <a:schemeClr val="dk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3pPr>
            <a:lvl4pPr marL="16002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200" dirty="0">
                <a:latin typeface="Consolas" panose="020B0609020204030204" pitchFamily="49" charset="0"/>
                <a:cs typeface="Consolas" panose="020B0609020204030204" pitchFamily="49" charset="0"/>
              </a:rPr>
              <a:t>public class Rider {</a:t>
            </a:r>
          </a:p>
          <a:p>
            <a:pPr marL="0" indent="0">
              <a:buNone/>
            </a:pPr>
            <a:r>
              <a:rPr lang="en-US" sz="1200" dirty="0">
                <a:latin typeface="Consolas" panose="020B0609020204030204" pitchFamily="49" charset="0"/>
                <a:cs typeface="Consolas" panose="020B0609020204030204" pitchFamily="49" charset="0"/>
              </a:rPr>
              <a:t>  private Bicycle bike = new Bicycle();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public void Ride()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rideDistance</a:t>
            </a:r>
            <a:r>
              <a:rPr lang="en-US" sz="1200" dirty="0">
                <a:latin typeface="Consolas" panose="020B0609020204030204" pitchFamily="49" charset="0"/>
                <a:cs typeface="Consolas" panose="020B0609020204030204" pitchFamily="49" charset="0"/>
              </a:rPr>
              <a:t> = 10000000</a:t>
            </a:r>
            <a:r>
              <a:rPr lang="en-US" sz="1200" dirty="0" smtClean="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final Bicycle </a:t>
            </a:r>
            <a:r>
              <a:rPr lang="en-US" sz="1200" dirty="0" err="1" smtClean="0">
                <a:latin typeface="Consolas" panose="020B0609020204030204" pitchFamily="49" charset="0"/>
                <a:cs typeface="Consolas" panose="020B0609020204030204" pitchFamily="49" charset="0"/>
              </a:rPr>
              <a:t>currentBike</a:t>
            </a:r>
            <a:r>
              <a:rPr lang="en-US" sz="1200" dirty="0" smtClean="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this.bike</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a:t>
            </a:r>
            <a:r>
              <a:rPr lang="en-US" sz="1200" dirty="0" err="1">
                <a:latin typeface="Consolas" panose="020B0609020204030204" pitchFamily="49" charset="0"/>
                <a:cs typeface="Consolas" panose="020B0609020204030204" pitchFamily="49" charset="0"/>
              </a:rPr>
              <a:t>rideDistance</a:t>
            </a:r>
            <a:r>
              <a:rPr lang="en-US" sz="1200" dirty="0">
                <a:latin typeface="Consolas" panose="020B0609020204030204" pitchFamily="49" charset="0"/>
                <a:cs typeface="Consolas" panose="020B0609020204030204" pitchFamily="49" charset="0"/>
              </a:rPr>
              <a:t>; i++) {</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currentBike.Pedal</a:t>
            </a:r>
            <a:r>
              <a:rPr lang="en-US" sz="1200" dirty="0" smtClean="0">
                <a:latin typeface="Consolas" panose="020B0609020204030204" pitchFamily="49" charset="0"/>
                <a:cs typeface="Consolas" panose="020B0609020204030204" pitchFamily="49" charset="0"/>
              </a:rPr>
              <a:t>(this);</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5013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not hoisted by compiler?</a:t>
            </a:r>
            <a:endParaRPr lang="en-US" dirty="0"/>
          </a:p>
        </p:txBody>
      </p:sp>
      <p:sp>
        <p:nvSpPr>
          <p:cNvPr id="7" name="Content Placeholder 6"/>
          <p:cNvSpPr>
            <a:spLocks noGrp="1"/>
          </p:cNvSpPr>
          <p:nvPr>
            <p:ph idx="1"/>
          </p:nvPr>
        </p:nvSpPr>
        <p:spPr>
          <a:xfrm>
            <a:off x="457200" y="1200151"/>
            <a:ext cx="8319290" cy="3394472"/>
          </a:xfrm>
        </p:spPr>
        <p:txBody>
          <a:bodyPr/>
          <a:lstStyle/>
          <a:p>
            <a:r>
              <a:rPr lang="en-US" dirty="0" smtClean="0"/>
              <a:t>Currently ART compiles </a:t>
            </a:r>
            <a:r>
              <a:rPr lang="en-US" dirty="0"/>
              <a:t>a</a:t>
            </a:r>
            <a:r>
              <a:rPr lang="en-US" dirty="0" smtClean="0"/>
              <a:t> method-at-a-time</a:t>
            </a:r>
          </a:p>
          <a:p>
            <a:pPr lvl="1"/>
            <a:r>
              <a:rPr lang="en-US" dirty="0"/>
              <a:t>N</a:t>
            </a:r>
            <a:r>
              <a:rPr lang="en-US" dirty="0" smtClean="0"/>
              <a:t>o </a:t>
            </a:r>
            <a:r>
              <a:rPr lang="en-US" dirty="0" err="1" smtClean="0"/>
              <a:t>interprocedural</a:t>
            </a:r>
            <a:r>
              <a:rPr lang="en-US" dirty="0" smtClean="0"/>
              <a:t> analysis.</a:t>
            </a:r>
          </a:p>
          <a:p>
            <a:pPr lvl="1"/>
            <a:r>
              <a:rPr lang="en-US" dirty="0" smtClean="0"/>
              <a:t>So, all calls appear opaque - compiler does not know what’s happening.</a:t>
            </a:r>
          </a:p>
          <a:p>
            <a:r>
              <a:rPr lang="en-US" dirty="0" smtClean="0"/>
              <a:t>Mitigation:</a:t>
            </a:r>
          </a:p>
          <a:p>
            <a:pPr lvl="1"/>
            <a:r>
              <a:rPr lang="en-US" dirty="0" smtClean="0"/>
              <a:t>By using final methods and classes, compiler can </a:t>
            </a:r>
            <a:r>
              <a:rPr lang="en-US" u="sng" dirty="0" smtClean="0"/>
              <a:t>inline</a:t>
            </a:r>
            <a:r>
              <a:rPr lang="en-US" dirty="0" smtClean="0"/>
              <a:t> -&gt; IPO for free.</a:t>
            </a:r>
          </a:p>
          <a:p>
            <a:pPr lvl="1"/>
            <a:r>
              <a:rPr lang="en-US" u="sng" dirty="0" smtClean="0"/>
              <a:t>Manually hoist</a:t>
            </a:r>
            <a:r>
              <a:rPr lang="en-US" dirty="0" smtClean="0"/>
              <a:t> out loop invariants if known to not change.</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35</a:t>
            </a:fld>
            <a:endParaRPr lang="en-US" dirty="0"/>
          </a:p>
        </p:txBody>
      </p:sp>
    </p:spTree>
    <p:extLst>
      <p:ext uri="{BB962C8B-B14F-4D97-AF65-F5344CB8AC3E}">
        <p14:creationId xmlns:p14="http://schemas.microsoft.com/office/powerpoint/2010/main" val="4069013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Alias Analysis for loops</a:t>
            </a:r>
            <a:br>
              <a:rPr lang="en-US" dirty="0" smtClean="0"/>
            </a:br>
            <a:r>
              <a:rPr lang="en-US" sz="2200" dirty="0" smtClean="0"/>
              <a:t>How to decide to hoist a field getter?</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7876665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36</a:t>
            </a:fld>
            <a:endParaRPr lang="en-US" dirty="0"/>
          </a:p>
        </p:txBody>
      </p:sp>
    </p:spTree>
    <p:extLst>
      <p:ext uri="{BB962C8B-B14F-4D97-AF65-F5344CB8AC3E}">
        <p14:creationId xmlns:p14="http://schemas.microsoft.com/office/powerpoint/2010/main" val="2151254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Conservative assumptions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37</a:t>
            </a:fld>
            <a:endParaRPr lang="en-US" dirty="0"/>
          </a:p>
        </p:txBody>
      </p:sp>
      <p:sp>
        <p:nvSpPr>
          <p:cNvPr id="11" name="Content Placeholder 3"/>
          <p:cNvSpPr txBox="1">
            <a:spLocks noGrp="1"/>
          </p:cNvSpPr>
          <p:nvPr>
            <p:ph idx="13"/>
          </p:nvPr>
        </p:nvSpPr>
        <p:spPr>
          <a:xfrm>
            <a:off x="4724399" y="1200151"/>
            <a:ext cx="4038965"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marL="342900" indent="-342900" algn="l" defTabSz="457200" rtl="0" eaLnBrk="1" latinLnBrk="0" hangingPunct="1">
              <a:spcBef>
                <a:spcPct val="20000"/>
              </a:spcBef>
              <a:buFont typeface="Wingdings" charset="2"/>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Wingdings" charset="2"/>
              <a:buChar char="§"/>
              <a:defRPr sz="1800" kern="1200">
                <a:solidFill>
                  <a:schemeClr val="dk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3pPr>
            <a:lvl4pPr marL="16002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200" dirty="0">
                <a:latin typeface="Consolas" panose="020B0609020204030204" pitchFamily="49" charset="0"/>
                <a:cs typeface="Consolas" panose="020B0609020204030204" pitchFamily="49" charset="0"/>
              </a:rPr>
              <a:t>public class Bicycle {  </a:t>
            </a:r>
          </a:p>
          <a:p>
            <a:pPr marL="0" indent="0">
              <a:buNone/>
            </a:pPr>
            <a:r>
              <a:rPr lang="en-US" sz="1200" dirty="0">
                <a:latin typeface="Consolas" panose="020B0609020204030204" pitchFamily="49" charset="0"/>
                <a:cs typeface="Consolas" panose="020B0609020204030204" pitchFamily="49" charset="0"/>
              </a:rPr>
              <a:t>  void Pedal(Rider rider)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rider.UpdateBicycle</a:t>
            </a:r>
            <a:r>
              <a:rPr lang="en-US" sz="1200" dirty="0">
                <a:latin typeface="Consolas" panose="020B0609020204030204" pitchFamily="49" charset="0"/>
                <a:cs typeface="Consolas" panose="020B0609020204030204" pitchFamily="49" charset="0"/>
              </a:rPr>
              <a:t>(new Bicycle</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p:txBody>
      </p:sp>
      <p:sp>
        <p:nvSpPr>
          <p:cNvPr id="12" name="Content Placeholder 2"/>
          <p:cNvSpPr>
            <a:spLocks noGrp="1"/>
          </p:cNvSpPr>
          <p:nvPr>
            <p:ph idx="1"/>
          </p:nvPr>
        </p:nvSpPr>
        <p:spPr>
          <a:xfrm>
            <a:off x="341259" y="1200151"/>
            <a:ext cx="4078341" cy="3394472"/>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class Rider {</a:t>
            </a:r>
          </a:p>
          <a:p>
            <a:pPr marL="0" indent="0">
              <a:buNone/>
            </a:pPr>
            <a:r>
              <a:rPr lang="en-US" sz="1200" dirty="0">
                <a:latin typeface="Consolas" panose="020B0609020204030204" pitchFamily="49" charset="0"/>
                <a:cs typeface="Consolas" panose="020B0609020204030204" pitchFamily="49" charset="0"/>
              </a:rPr>
              <a:t>  private Bicycle bike = new Bicycle();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public void Ride()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rideDistance</a:t>
            </a:r>
            <a:r>
              <a:rPr lang="en-US" sz="1200" dirty="0">
                <a:latin typeface="Consolas" panose="020B0609020204030204" pitchFamily="49" charset="0"/>
                <a:cs typeface="Consolas" panose="020B0609020204030204" pitchFamily="49" charset="0"/>
              </a:rPr>
              <a:t> = 10000000;</a:t>
            </a:r>
          </a:p>
          <a:p>
            <a:pPr marL="0" indent="0">
              <a:buNone/>
            </a:pPr>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a:t>
            </a:r>
            <a:r>
              <a:rPr lang="en-US" sz="1200" dirty="0" err="1">
                <a:latin typeface="Consolas" panose="020B0609020204030204" pitchFamily="49" charset="0"/>
                <a:cs typeface="Consolas" panose="020B0609020204030204" pitchFamily="49" charset="0"/>
              </a:rPr>
              <a:t>rideDistance</a:t>
            </a:r>
            <a:r>
              <a:rPr lang="en-US" sz="1200" dirty="0">
                <a:latin typeface="Consolas" panose="020B0609020204030204" pitchFamily="49" charset="0"/>
                <a:cs typeface="Consolas" panose="020B0609020204030204" pitchFamily="49" charset="0"/>
              </a:rPr>
              <a:t>; i++) {</a:t>
            </a:r>
          </a:p>
          <a:p>
            <a:pPr marL="0"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this.bike.Pedal</a:t>
            </a:r>
            <a:r>
              <a:rPr lang="en-US" sz="1200" dirty="0" smtClean="0">
                <a:latin typeface="Consolas" panose="020B0609020204030204" pitchFamily="49" charset="0"/>
                <a:cs typeface="Consolas" panose="020B0609020204030204" pitchFamily="49" charset="0"/>
              </a:rPr>
              <a:t>(this);</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public void </a:t>
            </a:r>
            <a:r>
              <a:rPr lang="en-US" sz="1200" dirty="0" err="1" smtClean="0">
                <a:latin typeface="Consolas" panose="020B0609020204030204" pitchFamily="49" charset="0"/>
                <a:cs typeface="Consolas" panose="020B0609020204030204" pitchFamily="49" charset="0"/>
              </a:rPr>
              <a:t>UpdateBicycle</a:t>
            </a: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Bicycle </a:t>
            </a:r>
            <a:r>
              <a:rPr lang="en-US" sz="1200" dirty="0" err="1" smtClean="0">
                <a:latin typeface="Consolas" panose="020B0609020204030204" pitchFamily="49" charset="0"/>
                <a:cs typeface="Consolas" panose="020B0609020204030204" pitchFamily="49" charset="0"/>
              </a:rPr>
              <a:t>newBike</a:t>
            </a:r>
            <a:r>
              <a:rPr lang="en-US" sz="1200" dirty="0" smtClean="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this.bike</a:t>
            </a:r>
            <a:r>
              <a:rPr lang="en-US" sz="1200" dirty="0" smtClean="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newBike</a:t>
            </a:r>
            <a:r>
              <a:rPr lang="en-US" sz="1200" dirty="0" smtClean="0">
                <a:latin typeface="Consolas" panose="020B0609020204030204" pitchFamily="49" charset="0"/>
                <a:cs typeface="Consolas" panose="020B0609020204030204" pitchFamily="49" charset="0"/>
              </a:rPr>
              <a:t>; //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a:t>
            </a:r>
          </a:p>
        </p:txBody>
      </p:sp>
      <p:sp>
        <p:nvSpPr>
          <p:cNvPr id="13" name="Rounded Rectangle 12"/>
          <p:cNvSpPr/>
          <p:nvPr/>
        </p:nvSpPr>
        <p:spPr>
          <a:xfrm>
            <a:off x="4897256" y="2730926"/>
            <a:ext cx="3571684" cy="15771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 cannot assume that </a:t>
            </a:r>
            <a:r>
              <a:rPr lang="en-US" dirty="0" err="1" smtClean="0"/>
              <a:t>this.bike</a:t>
            </a:r>
            <a:r>
              <a:rPr lang="en-US" dirty="0" smtClean="0"/>
              <a:t> is invariant - the code here shows how it might change!</a:t>
            </a:r>
            <a:endParaRPr lang="en-US" dirty="0"/>
          </a:p>
        </p:txBody>
      </p:sp>
    </p:spTree>
    <p:extLst>
      <p:ext uri="{BB962C8B-B14F-4D97-AF65-F5344CB8AC3E}">
        <p14:creationId xmlns:p14="http://schemas.microsoft.com/office/powerpoint/2010/main" val="410803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 5 - Keep exceptions exceptional</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38</a:t>
            </a:fld>
            <a:endParaRPr lang="en-US" dirty="0"/>
          </a:p>
        </p:txBody>
      </p:sp>
      <p:sp>
        <p:nvSpPr>
          <p:cNvPr id="8" name="Content Placeholder 2"/>
          <p:cNvSpPr>
            <a:spLocks noGrp="1"/>
          </p:cNvSpPr>
          <p:nvPr>
            <p:ph idx="1"/>
          </p:nvPr>
        </p:nvSpPr>
        <p:spPr>
          <a:xfrm>
            <a:off x="457200" y="1200151"/>
            <a:ext cx="3962400" cy="3394472"/>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900" dirty="0">
                <a:latin typeface="Consolas" panose="020B0609020204030204" pitchFamily="49" charset="0"/>
                <a:cs typeface="Consolas" panose="020B0609020204030204" pitchFamily="49" charset="0"/>
              </a:rPr>
              <a:t>public class </a:t>
            </a:r>
            <a:r>
              <a:rPr lang="en-US" sz="900" dirty="0" err="1">
                <a:latin typeface="Consolas" panose="020B0609020204030204" pitchFamily="49" charset="0"/>
                <a:cs typeface="Consolas" panose="020B0609020204030204" pitchFamily="49" charset="0"/>
              </a:rPr>
              <a:t>ExceptionTest</a:t>
            </a: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  private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value = 1;</a:t>
            </a:r>
          </a:p>
          <a:p>
            <a:pPr marL="0" indent="0">
              <a:buNone/>
            </a:pPr>
            <a:r>
              <a:rPr lang="en-US" sz="900" dirty="0">
                <a:latin typeface="Consolas" panose="020B0609020204030204" pitchFamily="49" charset="0"/>
                <a:cs typeface="Consolas" panose="020B0609020204030204" pitchFamily="49" charset="0"/>
              </a:rPr>
              <a:t>  private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value2 = 3;</a:t>
            </a:r>
          </a:p>
          <a:p>
            <a:pPr marL="0" indent="0">
              <a:buNone/>
            </a:pPr>
            <a:endParaRPr lang="en-US" sz="900"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public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a:t>
            </a:r>
            <a:r>
              <a:rPr lang="en-US" sz="900" dirty="0" err="1">
                <a:latin typeface="Consolas" panose="020B0609020204030204" pitchFamily="49" charset="0"/>
                <a:cs typeface="Consolas" panose="020B0609020204030204" pitchFamily="49" charset="0"/>
              </a:rPr>
              <a:t>ComputeResult</a:t>
            </a:r>
            <a:r>
              <a:rPr lang="en-US" sz="900" dirty="0">
                <a:latin typeface="Consolas" panose="020B0609020204030204" pitchFamily="49" charset="0"/>
                <a:cs typeface="Consolas" panose="020B0609020204030204" pitchFamily="49" charset="0"/>
              </a:rPr>
              <a:t>(</a:t>
            </a:r>
            <a:r>
              <a:rPr lang="en-US" sz="900" dirty="0" err="1">
                <a:latin typeface="Consolas" panose="020B0609020204030204" pitchFamily="49" charset="0"/>
                <a:cs typeface="Consolas" panose="020B0609020204030204" pitchFamily="49" charset="0"/>
              </a:rPr>
              <a:t>ExceptionTest</a:t>
            </a:r>
            <a:r>
              <a:rPr lang="en-US" sz="900" dirty="0">
                <a:latin typeface="Consolas" panose="020B0609020204030204" pitchFamily="49" charset="0"/>
                <a:cs typeface="Consolas" panose="020B0609020204030204" pitchFamily="49" charset="0"/>
              </a:rPr>
              <a:t> other) {</a:t>
            </a:r>
          </a:p>
          <a:p>
            <a:pPr marL="0" indent="0">
              <a:buNone/>
            </a:pPr>
            <a:r>
              <a:rPr lang="en-US" sz="900" dirty="0">
                <a:latin typeface="Consolas" panose="020B0609020204030204" pitchFamily="49" charset="0"/>
                <a:cs typeface="Consolas" panose="020B0609020204030204" pitchFamily="49" charset="0"/>
              </a:rPr>
              <a:t>    return </a:t>
            </a:r>
            <a:r>
              <a:rPr lang="en-US" sz="900" dirty="0" err="1">
                <a:latin typeface="Consolas" panose="020B0609020204030204" pitchFamily="49" charset="0"/>
                <a:cs typeface="Consolas" panose="020B0609020204030204" pitchFamily="49" charset="0"/>
              </a:rPr>
              <a:t>other.value</a:t>
            </a:r>
            <a:r>
              <a:rPr lang="en-US" sz="900"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sym typeface="Wingdings" panose="05000000000000000000" pitchFamily="2" charset="2"/>
              </a:rPr>
              <a:t></a:t>
            </a:r>
            <a:endParaRPr lang="en-US" sz="900"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a:t>
            </a:r>
          </a:p>
          <a:p>
            <a:pPr marL="0" indent="0">
              <a:buNone/>
            </a:pPr>
            <a:endParaRPr lang="en-US" sz="900"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public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Worker(</a:t>
            </a:r>
            <a:r>
              <a:rPr lang="en-US" sz="900" dirty="0" err="1">
                <a:latin typeface="Consolas" panose="020B0609020204030204" pitchFamily="49" charset="0"/>
                <a:cs typeface="Consolas" panose="020B0609020204030204" pitchFamily="49" charset="0"/>
              </a:rPr>
              <a:t>ExceptionTest</a:t>
            </a:r>
            <a:r>
              <a:rPr lang="en-US" sz="900" dirty="0">
                <a:latin typeface="Consolas" panose="020B0609020204030204" pitchFamily="49" charset="0"/>
                <a:cs typeface="Consolas" panose="020B0609020204030204" pitchFamily="49" charset="0"/>
              </a:rPr>
              <a:t> other) {</a:t>
            </a:r>
          </a:p>
          <a:p>
            <a:pPr marL="0" indent="0">
              <a:buNone/>
            </a:pPr>
            <a:r>
              <a:rPr lang="en-US" sz="900" dirty="0">
                <a:latin typeface="Consolas" panose="020B0609020204030204" pitchFamily="49" charset="0"/>
                <a:cs typeface="Consolas" panose="020B0609020204030204" pitchFamily="49" charset="0"/>
              </a:rPr>
              <a:t>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sum = 0;</a:t>
            </a:r>
          </a:p>
          <a:p>
            <a:pPr marL="0" indent="0">
              <a:buNone/>
            </a:pPr>
            <a:r>
              <a:rPr lang="en-US" sz="900" dirty="0">
                <a:latin typeface="Consolas" panose="020B0609020204030204" pitchFamily="49" charset="0"/>
                <a:cs typeface="Consolas" panose="020B0609020204030204" pitchFamily="49" charset="0"/>
              </a:rPr>
              <a:t>    for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i = 0; i &lt; 1000; i++) {</a:t>
            </a:r>
          </a:p>
          <a:p>
            <a:pPr marL="0" indent="0">
              <a:buNone/>
            </a:pPr>
            <a:r>
              <a:rPr lang="en-US" sz="900" dirty="0">
                <a:latin typeface="Consolas" panose="020B0609020204030204" pitchFamily="49" charset="0"/>
                <a:cs typeface="Consolas" panose="020B0609020204030204" pitchFamily="49" charset="0"/>
              </a:rPr>
              <a:t>      try {</a:t>
            </a:r>
          </a:p>
          <a:p>
            <a:pPr marL="0" indent="0">
              <a:buNone/>
            </a:pPr>
            <a:r>
              <a:rPr lang="en-US" sz="900" dirty="0">
                <a:latin typeface="Consolas" panose="020B0609020204030204" pitchFamily="49" charset="0"/>
                <a:cs typeface="Consolas" panose="020B0609020204030204" pitchFamily="49" charset="0"/>
              </a:rPr>
              <a:t>        sum += </a:t>
            </a:r>
            <a:r>
              <a:rPr lang="en-US" sz="900" dirty="0" err="1">
                <a:latin typeface="Consolas" panose="020B0609020204030204" pitchFamily="49" charset="0"/>
                <a:cs typeface="Consolas" panose="020B0609020204030204" pitchFamily="49" charset="0"/>
              </a:rPr>
              <a:t>ComputeResult</a:t>
            </a:r>
            <a:r>
              <a:rPr lang="en-US" sz="900" dirty="0">
                <a:latin typeface="Consolas" panose="020B0609020204030204" pitchFamily="49" charset="0"/>
                <a:cs typeface="Consolas" panose="020B0609020204030204" pitchFamily="49" charset="0"/>
              </a:rPr>
              <a:t>(other);</a:t>
            </a:r>
          </a:p>
          <a:p>
            <a:pPr marL="0" indent="0">
              <a:buNone/>
            </a:pPr>
            <a:r>
              <a:rPr lang="en-US" sz="900" dirty="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 catch (</a:t>
            </a:r>
            <a:r>
              <a:rPr lang="en-US" sz="900" b="1" dirty="0" err="1">
                <a:latin typeface="Consolas" panose="020B0609020204030204" pitchFamily="49" charset="0"/>
                <a:cs typeface="Consolas" panose="020B0609020204030204" pitchFamily="49" charset="0"/>
              </a:rPr>
              <a:t>NullPointerException</a:t>
            </a:r>
            <a:r>
              <a:rPr lang="en-US" sz="900" b="1" dirty="0">
                <a:latin typeface="Consolas" panose="020B0609020204030204" pitchFamily="49" charset="0"/>
                <a:cs typeface="Consolas" panose="020B0609020204030204" pitchFamily="49" charset="0"/>
              </a:rPr>
              <a:t> e) </a:t>
            </a:r>
            <a:r>
              <a:rPr lang="en-US" sz="900" b="1" dirty="0" smtClean="0">
                <a:latin typeface="Consolas" panose="020B0609020204030204" pitchFamily="49" charset="0"/>
                <a:cs typeface="Consolas" panose="020B0609020204030204" pitchFamily="49" charset="0"/>
              </a:rPr>
              <a:t>{ // </a:t>
            </a:r>
            <a:r>
              <a:rPr lang="en-US" sz="900" b="1" dirty="0" smtClean="0">
                <a:latin typeface="Consolas" panose="020B0609020204030204" pitchFamily="49" charset="0"/>
                <a:cs typeface="Consolas" panose="020B0609020204030204" pitchFamily="49" charset="0"/>
                <a:sym typeface="Wingdings" panose="05000000000000000000" pitchFamily="2" charset="2"/>
              </a:rPr>
              <a:t></a:t>
            </a:r>
            <a:endParaRPr lang="en-US" sz="900" b="1"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sum += value2;</a:t>
            </a:r>
          </a:p>
          <a:p>
            <a:pPr marL="0" indent="0">
              <a:buNone/>
            </a:pP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    return sum;</a:t>
            </a:r>
          </a:p>
          <a:p>
            <a:pPr marL="0" indent="0">
              <a:buNone/>
            </a:pP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a:t>
            </a:r>
          </a:p>
        </p:txBody>
      </p:sp>
      <p:sp>
        <p:nvSpPr>
          <p:cNvPr id="9" name="Content Placeholder 3"/>
          <p:cNvSpPr txBox="1">
            <a:spLocks/>
          </p:cNvSpPr>
          <p:nvPr/>
        </p:nvSpPr>
        <p:spPr>
          <a:xfrm>
            <a:off x="4724400" y="1200151"/>
            <a:ext cx="3962400"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marL="342900" indent="-342900" algn="l" defTabSz="457200" rtl="0" eaLnBrk="1" latinLnBrk="0" hangingPunct="1">
              <a:spcBef>
                <a:spcPct val="20000"/>
              </a:spcBef>
              <a:buFont typeface="Wingdings" charset="2"/>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Wingdings" charset="2"/>
              <a:buChar char="§"/>
              <a:defRPr sz="1800" kern="1200">
                <a:solidFill>
                  <a:schemeClr val="dk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3pPr>
            <a:lvl4pPr marL="16002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900" dirty="0">
                <a:latin typeface="Consolas" panose="020B0609020204030204" pitchFamily="49" charset="0"/>
                <a:cs typeface="Consolas" panose="020B0609020204030204" pitchFamily="49" charset="0"/>
              </a:rPr>
              <a:t>public class </a:t>
            </a:r>
            <a:r>
              <a:rPr lang="en-US" sz="900" dirty="0" err="1">
                <a:latin typeface="Consolas" panose="020B0609020204030204" pitchFamily="49" charset="0"/>
                <a:cs typeface="Consolas" panose="020B0609020204030204" pitchFamily="49" charset="0"/>
              </a:rPr>
              <a:t>NoExceptionTest</a:t>
            </a: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  private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value = 1;</a:t>
            </a:r>
          </a:p>
          <a:p>
            <a:pPr marL="0" indent="0">
              <a:buNone/>
            </a:pPr>
            <a:r>
              <a:rPr lang="en-US" sz="900" dirty="0">
                <a:latin typeface="Consolas" panose="020B0609020204030204" pitchFamily="49" charset="0"/>
                <a:cs typeface="Consolas" panose="020B0609020204030204" pitchFamily="49" charset="0"/>
              </a:rPr>
              <a:t>  private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value2 = 3;</a:t>
            </a:r>
          </a:p>
          <a:p>
            <a:pPr marL="0" indent="0">
              <a:buNone/>
            </a:pPr>
            <a:endParaRPr lang="en-US" sz="900"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public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a:t>
            </a:r>
            <a:r>
              <a:rPr lang="en-US" sz="900" dirty="0" err="1">
                <a:latin typeface="Consolas" panose="020B0609020204030204" pitchFamily="49" charset="0"/>
                <a:cs typeface="Consolas" panose="020B0609020204030204" pitchFamily="49" charset="0"/>
              </a:rPr>
              <a:t>ComputeResult</a:t>
            </a:r>
            <a:r>
              <a:rPr lang="en-US" sz="900" dirty="0">
                <a:latin typeface="Consolas" panose="020B0609020204030204" pitchFamily="49" charset="0"/>
                <a:cs typeface="Consolas" panose="020B0609020204030204" pitchFamily="49" charset="0"/>
              </a:rPr>
              <a:t>(</a:t>
            </a:r>
            <a:r>
              <a:rPr lang="en-US" sz="900" dirty="0" err="1">
                <a:latin typeface="Consolas" panose="020B0609020204030204" pitchFamily="49" charset="0"/>
                <a:cs typeface="Consolas" panose="020B0609020204030204" pitchFamily="49" charset="0"/>
              </a:rPr>
              <a:t>NoExceptionTest</a:t>
            </a:r>
            <a:r>
              <a:rPr lang="en-US" sz="900" dirty="0">
                <a:latin typeface="Consolas" panose="020B0609020204030204" pitchFamily="49" charset="0"/>
                <a:cs typeface="Consolas" panose="020B0609020204030204" pitchFamily="49" charset="0"/>
              </a:rPr>
              <a:t> other) {</a:t>
            </a:r>
          </a:p>
          <a:p>
            <a:pPr marL="0" indent="0">
              <a:buNone/>
            </a:pPr>
            <a:r>
              <a:rPr lang="en-US" sz="900" dirty="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if (other != null) </a:t>
            </a:r>
            <a:r>
              <a:rPr lang="en-US" sz="900" b="1" dirty="0" smtClean="0">
                <a:latin typeface="Consolas" panose="020B0609020204030204" pitchFamily="49" charset="0"/>
                <a:cs typeface="Consolas" panose="020B0609020204030204" pitchFamily="49" charset="0"/>
              </a:rPr>
              <a:t>{ // </a:t>
            </a:r>
            <a:r>
              <a:rPr lang="en-US" sz="900" b="1" dirty="0" smtClean="0">
                <a:latin typeface="Consolas" panose="020B0609020204030204" pitchFamily="49" charset="0"/>
                <a:cs typeface="Consolas" panose="020B0609020204030204" pitchFamily="49" charset="0"/>
                <a:sym typeface="Wingdings" panose="05000000000000000000" pitchFamily="2" charset="2"/>
              </a:rPr>
              <a:t></a:t>
            </a:r>
            <a:endParaRPr lang="en-US" sz="900" b="1"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return </a:t>
            </a:r>
            <a:r>
              <a:rPr lang="en-US" sz="900" dirty="0" err="1">
                <a:latin typeface="Consolas" panose="020B0609020204030204" pitchFamily="49" charset="0"/>
                <a:cs typeface="Consolas" panose="020B0609020204030204" pitchFamily="49" charset="0"/>
              </a:rPr>
              <a:t>other.value</a:t>
            </a:r>
            <a:r>
              <a:rPr lang="en-US" sz="900" dirty="0">
                <a:latin typeface="Consolas" panose="020B0609020204030204" pitchFamily="49" charset="0"/>
                <a:cs typeface="Consolas" panose="020B0609020204030204" pitchFamily="49" charset="0"/>
              </a:rPr>
              <a:t>;</a:t>
            </a:r>
          </a:p>
          <a:p>
            <a:pPr marL="0" indent="0">
              <a:buNone/>
            </a:pPr>
            <a:r>
              <a:rPr lang="en-US" sz="900" dirty="0">
                <a:latin typeface="Consolas" panose="020B0609020204030204" pitchFamily="49" charset="0"/>
                <a:cs typeface="Consolas" panose="020B0609020204030204" pitchFamily="49" charset="0"/>
              </a:rPr>
              <a:t>    } else {</a:t>
            </a:r>
          </a:p>
          <a:p>
            <a:pPr marL="0" indent="0">
              <a:buNone/>
            </a:pPr>
            <a:r>
              <a:rPr lang="en-US" sz="900" dirty="0">
                <a:latin typeface="Consolas" panose="020B0609020204030204" pitchFamily="49" charset="0"/>
                <a:cs typeface="Consolas" panose="020B0609020204030204" pitchFamily="49" charset="0"/>
              </a:rPr>
              <a:t>      return value2;</a:t>
            </a:r>
          </a:p>
          <a:p>
            <a:pPr marL="0" indent="0">
              <a:buNone/>
            </a:pP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  }</a:t>
            </a:r>
          </a:p>
          <a:p>
            <a:pPr marL="0" indent="0">
              <a:buNone/>
            </a:pPr>
            <a:endParaRPr lang="en-US" sz="900"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public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Worker(</a:t>
            </a:r>
            <a:r>
              <a:rPr lang="en-US" sz="900" dirty="0" err="1">
                <a:latin typeface="Consolas" panose="020B0609020204030204" pitchFamily="49" charset="0"/>
                <a:cs typeface="Consolas" panose="020B0609020204030204" pitchFamily="49" charset="0"/>
              </a:rPr>
              <a:t>NoExceptionTest</a:t>
            </a:r>
            <a:r>
              <a:rPr lang="en-US" sz="900" dirty="0">
                <a:latin typeface="Consolas" panose="020B0609020204030204" pitchFamily="49" charset="0"/>
                <a:cs typeface="Consolas" panose="020B0609020204030204" pitchFamily="49" charset="0"/>
              </a:rPr>
              <a:t> other) {</a:t>
            </a:r>
          </a:p>
          <a:p>
            <a:pPr marL="0" indent="0">
              <a:buNone/>
            </a:pPr>
            <a:r>
              <a:rPr lang="en-US" sz="900" dirty="0">
                <a:latin typeface="Consolas" panose="020B0609020204030204" pitchFamily="49" charset="0"/>
                <a:cs typeface="Consolas" panose="020B0609020204030204" pitchFamily="49" charset="0"/>
              </a:rPr>
              <a:t>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sum = 0;</a:t>
            </a:r>
          </a:p>
          <a:p>
            <a:pPr marL="0" indent="0">
              <a:buNone/>
            </a:pPr>
            <a:r>
              <a:rPr lang="en-US" sz="900" dirty="0">
                <a:latin typeface="Consolas" panose="020B0609020204030204" pitchFamily="49" charset="0"/>
                <a:cs typeface="Consolas" panose="020B0609020204030204" pitchFamily="49" charset="0"/>
              </a:rPr>
              <a:t>    for (</a:t>
            </a:r>
            <a:r>
              <a:rPr lang="en-US" sz="900" dirty="0" err="1">
                <a:latin typeface="Consolas" panose="020B0609020204030204" pitchFamily="49" charset="0"/>
                <a:cs typeface="Consolas" panose="020B0609020204030204" pitchFamily="49" charset="0"/>
              </a:rPr>
              <a:t>int</a:t>
            </a:r>
            <a:r>
              <a:rPr lang="en-US" sz="900" dirty="0">
                <a:latin typeface="Consolas" panose="020B0609020204030204" pitchFamily="49" charset="0"/>
                <a:cs typeface="Consolas" panose="020B0609020204030204" pitchFamily="49" charset="0"/>
              </a:rPr>
              <a:t> i = 0; i &lt; 1000; i++) {</a:t>
            </a:r>
          </a:p>
          <a:p>
            <a:pPr marL="0" indent="0">
              <a:buNone/>
            </a:pPr>
            <a:r>
              <a:rPr lang="en-US" sz="900" dirty="0">
                <a:latin typeface="Consolas" panose="020B0609020204030204" pitchFamily="49" charset="0"/>
                <a:cs typeface="Consolas" panose="020B0609020204030204" pitchFamily="49" charset="0"/>
              </a:rPr>
              <a:t>      sum += </a:t>
            </a:r>
            <a:r>
              <a:rPr lang="en-US" sz="900" dirty="0" err="1">
                <a:latin typeface="Consolas" panose="020B0609020204030204" pitchFamily="49" charset="0"/>
                <a:cs typeface="Consolas" panose="020B0609020204030204" pitchFamily="49" charset="0"/>
              </a:rPr>
              <a:t>ComputeResult</a:t>
            </a:r>
            <a:r>
              <a:rPr lang="en-US" sz="900" dirty="0">
                <a:latin typeface="Consolas" panose="020B0609020204030204" pitchFamily="49" charset="0"/>
                <a:cs typeface="Consolas" panose="020B0609020204030204" pitchFamily="49" charset="0"/>
              </a:rPr>
              <a:t>(other</a:t>
            </a:r>
            <a:r>
              <a:rPr lang="en-US" sz="900"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sym typeface="Wingdings" panose="05000000000000000000" pitchFamily="2" charset="2"/>
              </a:rPr>
              <a:t></a:t>
            </a:r>
            <a:endParaRPr lang="en-US" sz="900" dirty="0">
              <a:latin typeface="Consolas" panose="020B0609020204030204" pitchFamily="49" charset="0"/>
              <a:cs typeface="Consolas" panose="020B0609020204030204" pitchFamily="49" charset="0"/>
            </a:endParaRPr>
          </a:p>
          <a:p>
            <a:pPr marL="0" indent="0">
              <a:buNone/>
            </a:pP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    return sum;</a:t>
            </a:r>
          </a:p>
          <a:p>
            <a:pPr marL="0" indent="0">
              <a:buNone/>
            </a:pPr>
            <a:r>
              <a:rPr lang="en-US" sz="900" dirty="0">
                <a:latin typeface="Consolas" panose="020B0609020204030204" pitchFamily="49" charset="0"/>
                <a:cs typeface="Consolas" panose="020B0609020204030204" pitchFamily="49" charset="0"/>
              </a:rPr>
              <a:t>  }</a:t>
            </a:r>
          </a:p>
          <a:p>
            <a:pPr marL="0" indent="0">
              <a:buNone/>
            </a:pPr>
            <a:r>
              <a:rPr lang="en-US" sz="9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216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Exceptions 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39</a:t>
            </a:fld>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829249811"/>
              </p:ext>
            </p:extLst>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3"/>
          </a:graphicData>
        </a:graphic>
      </p:graphicFrame>
      <p:sp>
        <p:nvSpPr>
          <p:cNvPr id="11" name="Oval Callout 10"/>
          <p:cNvSpPr/>
          <p:nvPr/>
        </p:nvSpPr>
        <p:spPr>
          <a:xfrm>
            <a:off x="2172688" y="2437819"/>
            <a:ext cx="2693884" cy="1452983"/>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Took 5ns to execute compared to ~15200 ns for other one!</a:t>
            </a:r>
            <a:endParaRPr lang="en-US" dirty="0"/>
          </a:p>
        </p:txBody>
      </p:sp>
    </p:spTree>
    <p:extLst>
      <p:ext uri="{BB962C8B-B14F-4D97-AF65-F5344CB8AC3E}">
        <p14:creationId xmlns:p14="http://schemas.microsoft.com/office/powerpoint/2010/main" val="123361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435105858"/>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4</a:t>
            </a:fld>
            <a:endParaRPr lang="en-US" dirty="0"/>
          </a:p>
        </p:txBody>
      </p:sp>
    </p:spTree>
    <p:extLst>
      <p:ext uri="{BB962C8B-B14F-4D97-AF65-F5344CB8AC3E}">
        <p14:creationId xmlns:p14="http://schemas.microsoft.com/office/powerpoint/2010/main" val="4277158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 6 - Use </a:t>
            </a:r>
            <a:r>
              <a:rPr lang="en-US" dirty="0" err="1" smtClean="0"/>
              <a:t>array.length</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40</a:t>
            </a:fld>
            <a:endParaRPr lang="en-US" dirty="0"/>
          </a:p>
        </p:txBody>
      </p:sp>
      <p:sp>
        <p:nvSpPr>
          <p:cNvPr id="8" name="Content Placeholder 2"/>
          <p:cNvSpPr>
            <a:spLocks noGrp="1"/>
          </p:cNvSpPr>
          <p:nvPr>
            <p:ph idx="1"/>
          </p:nvPr>
        </p:nvSpPr>
        <p:spPr>
          <a:xfrm>
            <a:off x="457200" y="1200151"/>
            <a:ext cx="3962400" cy="3394472"/>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class Game {</a:t>
            </a:r>
          </a:p>
          <a:p>
            <a:pPr marL="0" indent="0">
              <a:buNone/>
            </a:pPr>
            <a:r>
              <a:rPr lang="en-US" sz="1200" dirty="0">
                <a:latin typeface="Consolas" panose="020B0609020204030204" pitchFamily="49" charset="0"/>
                <a:cs typeface="Consolas" panose="020B0609020204030204" pitchFamily="49" charset="0"/>
              </a:rPr>
              <a:t>  private static final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NUM_CHARS </a:t>
            </a:r>
            <a:r>
              <a:rPr lang="en-US" sz="1200" dirty="0">
                <a:latin typeface="Consolas" panose="020B0609020204030204" pitchFamily="49" charset="0"/>
                <a:cs typeface="Consolas" panose="020B0609020204030204" pitchFamily="49" charset="0"/>
              </a:rPr>
              <a:t>= 1000;</a:t>
            </a:r>
          </a:p>
          <a:p>
            <a:pPr marL="0" indent="0">
              <a:buNone/>
            </a:pPr>
            <a:r>
              <a:rPr lang="en-US" sz="1200" dirty="0">
                <a:latin typeface="Consolas" panose="020B0609020204030204" pitchFamily="49" charset="0"/>
                <a:cs typeface="Consolas" panose="020B0609020204030204" pitchFamily="49" charset="0"/>
              </a:rPr>
              <a:t>  private Character[] characters </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new Character[NUM_CHARS</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public void Play() {</a:t>
            </a:r>
          </a:p>
          <a:p>
            <a:pPr marL="0" indent="0">
              <a:buNone/>
            </a:pPr>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a:t>
            </a:r>
            <a:r>
              <a:rPr lang="en-US" sz="1200" dirty="0" smtClean="0">
                <a:latin typeface="Consolas" panose="020B0609020204030204" pitchFamily="49" charset="0"/>
                <a:cs typeface="Consolas" panose="020B0609020204030204" pitchFamily="49" charset="0"/>
              </a:rPr>
              <a:t>0;</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i </a:t>
            </a:r>
            <a:r>
              <a:rPr lang="en-US" sz="1200" dirty="0">
                <a:latin typeface="Consolas" panose="020B0609020204030204" pitchFamily="49" charset="0"/>
                <a:cs typeface="Consolas" panose="020B0609020204030204" pitchFamily="49" charset="0"/>
              </a:rPr>
              <a:t>&lt; </a:t>
            </a:r>
            <a:r>
              <a:rPr lang="en-US" sz="1200" dirty="0" smtClean="0">
                <a:latin typeface="Consolas" panose="020B0609020204030204" pitchFamily="49" charset="0"/>
                <a:cs typeface="Consolas" panose="020B0609020204030204" pitchFamily="49" charset="0"/>
              </a:rPr>
              <a:t>NUM_CHARS</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i</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characters[i].Update();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p:txBody>
      </p:sp>
      <p:sp>
        <p:nvSpPr>
          <p:cNvPr id="9" name="Content Placeholder 3"/>
          <p:cNvSpPr txBox="1">
            <a:spLocks/>
          </p:cNvSpPr>
          <p:nvPr/>
        </p:nvSpPr>
        <p:spPr>
          <a:xfrm>
            <a:off x="4724400" y="1200151"/>
            <a:ext cx="3962400"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marL="342900" indent="-342900" algn="l" defTabSz="457200" rtl="0" eaLnBrk="1" latinLnBrk="0" hangingPunct="1">
              <a:spcBef>
                <a:spcPct val="20000"/>
              </a:spcBef>
              <a:buFont typeface="Wingdings" charset="2"/>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Wingdings" charset="2"/>
              <a:buChar char="§"/>
              <a:defRPr sz="1800" kern="1200">
                <a:solidFill>
                  <a:schemeClr val="dk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3pPr>
            <a:lvl4pPr marL="16002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200" dirty="0">
                <a:latin typeface="Consolas" panose="020B0609020204030204" pitchFamily="49" charset="0"/>
                <a:cs typeface="Consolas" panose="020B0609020204030204" pitchFamily="49" charset="0"/>
              </a:rPr>
              <a:t>public class Game {</a:t>
            </a:r>
          </a:p>
          <a:p>
            <a:pPr marL="0" indent="0">
              <a:buNone/>
            </a:pPr>
            <a:r>
              <a:rPr lang="en-US" sz="1200" dirty="0">
                <a:latin typeface="Consolas" panose="020B0609020204030204" pitchFamily="49" charset="0"/>
                <a:cs typeface="Consolas" panose="020B0609020204030204" pitchFamily="49" charset="0"/>
              </a:rPr>
              <a:t>  private static final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NUM_CHARS </a:t>
            </a:r>
            <a:r>
              <a:rPr lang="en-US" sz="1200" dirty="0">
                <a:latin typeface="Consolas" panose="020B0609020204030204" pitchFamily="49" charset="0"/>
                <a:cs typeface="Consolas" panose="020B0609020204030204" pitchFamily="49" charset="0"/>
              </a:rPr>
              <a:t>= 1000;</a:t>
            </a:r>
          </a:p>
          <a:p>
            <a:pPr marL="0" indent="0">
              <a:buNone/>
            </a:pPr>
            <a:r>
              <a:rPr lang="en-US" sz="1200" dirty="0">
                <a:latin typeface="Consolas" panose="020B0609020204030204" pitchFamily="49" charset="0"/>
                <a:cs typeface="Consolas" panose="020B0609020204030204" pitchFamily="49" charset="0"/>
              </a:rPr>
              <a:t>  private Character[] characters </a:t>
            </a:r>
            <a:r>
              <a:rPr lang="en-US" sz="1200" dirty="0" smtClean="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new Character[NUM_CHARS</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public void Play() {</a:t>
            </a:r>
          </a:p>
          <a:p>
            <a:pPr marL="0" indent="0">
              <a:buNone/>
            </a:pPr>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a:t>
            </a:r>
            <a:r>
              <a:rPr lang="en-US" sz="1200" dirty="0" smtClean="0">
                <a:latin typeface="Consolas" panose="020B0609020204030204" pitchFamily="49" charset="0"/>
                <a:cs typeface="Consolas" panose="020B0609020204030204" pitchFamily="49" charset="0"/>
              </a:rPr>
              <a:t>0;</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i </a:t>
            </a:r>
            <a:r>
              <a:rPr lang="en-US" sz="1200" dirty="0">
                <a:latin typeface="Consolas" panose="020B0609020204030204" pitchFamily="49" charset="0"/>
                <a:cs typeface="Consolas" panose="020B0609020204030204" pitchFamily="49" charset="0"/>
              </a:rPr>
              <a:t>&lt; </a:t>
            </a:r>
            <a:r>
              <a:rPr lang="en-US" sz="1200" dirty="0" err="1" smtClean="0">
                <a:latin typeface="Consolas" panose="020B0609020204030204" pitchFamily="49" charset="0"/>
                <a:cs typeface="Consolas" panose="020B0609020204030204" pitchFamily="49" charset="0"/>
              </a:rPr>
              <a:t>characters.length</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i++)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characters[i].Update();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4781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8979"/>
            <a:ext cx="8229600" cy="857250"/>
          </a:xfrm>
        </p:spPr>
        <p:txBody>
          <a:bodyPr/>
          <a:lstStyle/>
          <a:p>
            <a:r>
              <a:rPr lang="en-US" dirty="0" smtClean="0"/>
              <a:t>Java Semantics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25604248"/>
              </p:ext>
            </p:extLst>
          </p:nvPr>
        </p:nvGraphicFramePr>
        <p:xfrm>
          <a:off x="457200" y="936230"/>
          <a:ext cx="4815840" cy="3530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41</a:t>
            </a:fld>
            <a:endParaRPr lang="en-US" dirty="0"/>
          </a:p>
        </p:txBody>
      </p:sp>
      <p:sp>
        <p:nvSpPr>
          <p:cNvPr id="9" name="TextBox 8"/>
          <p:cNvSpPr txBox="1"/>
          <p:nvPr/>
        </p:nvSpPr>
        <p:spPr>
          <a:xfrm>
            <a:off x="5603003" y="1706063"/>
            <a:ext cx="3142098"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For more on this tip, check out:</a:t>
            </a:r>
          </a:p>
          <a:p>
            <a:r>
              <a:rPr lang="en-US" dirty="0"/>
              <a:t>https://software.intel.com/en-us/articles/how-to-optimize-java-code-in-android-marshmallow</a:t>
            </a:r>
          </a:p>
        </p:txBody>
      </p:sp>
    </p:spTree>
    <p:extLst>
      <p:ext uri="{BB962C8B-B14F-4D97-AF65-F5344CB8AC3E}">
        <p14:creationId xmlns:p14="http://schemas.microsoft.com/office/powerpoint/2010/main" val="22084563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Array.length</a:t>
            </a:r>
            <a:r>
              <a:rPr lang="en-US" dirty="0" smtClean="0"/>
              <a:t> </a:t>
            </a:r>
            <a:r>
              <a:rPr lang="en-US" dirty="0" smtClean="0"/>
              <a:t>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42</a:t>
            </a:fld>
            <a:endParaRPr lang="en-US" dirty="0"/>
          </a:p>
        </p:txBody>
      </p:sp>
      <p:graphicFrame>
        <p:nvGraphicFramePr>
          <p:cNvPr id="7" name="Chart 6"/>
          <p:cNvGraphicFramePr/>
          <p:nvPr>
            <p:extLst>
              <p:ext uri="{D42A27DB-BD31-4B8C-83A1-F6EECF244321}">
                <p14:modId xmlns:p14="http://schemas.microsoft.com/office/powerpoint/2010/main" val="175209944"/>
              </p:ext>
            </p:extLst>
          </p:nvPr>
        </p:nvGraphicFramePr>
        <p:xfrm>
          <a:off x="624840" y="1063228"/>
          <a:ext cx="7909560" cy="35405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2074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8979"/>
            <a:ext cx="8229600" cy="857250"/>
          </a:xfrm>
        </p:spPr>
        <p:txBody>
          <a:bodyPr/>
          <a:lstStyle/>
          <a:p>
            <a:r>
              <a:rPr lang="en-US" dirty="0" smtClean="0"/>
              <a:t>Tip 7 – Bound Check Elimination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43</a:t>
            </a:fld>
            <a:endParaRPr lang="en-US" dirty="0"/>
          </a:p>
        </p:txBody>
      </p:sp>
      <p:sp>
        <p:nvSpPr>
          <p:cNvPr id="8" name="Content Placeholder 2"/>
          <p:cNvSpPr>
            <a:spLocks noGrp="1"/>
          </p:cNvSpPr>
          <p:nvPr>
            <p:ph idx="1"/>
          </p:nvPr>
        </p:nvSpPr>
        <p:spPr>
          <a:xfrm>
            <a:off x="350520" y="936229"/>
            <a:ext cx="4191000" cy="3658394"/>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err="1">
                <a:latin typeface="Consolas" panose="020B0609020204030204" pitchFamily="49" charset="0"/>
                <a:cs typeface="Consolas" panose="020B0609020204030204" pitchFamily="49" charset="0"/>
              </a:rPr>
              <a:t>i</a:t>
            </a:r>
            <a:r>
              <a:rPr lang="en-US" sz="1200" dirty="0" err="1" smtClean="0">
                <a:latin typeface="Consolas" panose="020B0609020204030204" pitchFamily="49" charset="0"/>
                <a:cs typeface="Consolas" panose="020B0609020204030204" pitchFamily="49" charset="0"/>
              </a:rPr>
              <a:t>nt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totalAge</a:t>
            </a:r>
            <a:r>
              <a:rPr lang="en-US" sz="1200" dirty="0" smtClean="0">
                <a:latin typeface="Consolas" panose="020B0609020204030204" pitchFamily="49" charset="0"/>
                <a:cs typeface="Consolas" panose="020B0609020204030204" pitchFamily="49" charset="0"/>
              </a:rPr>
              <a:t> = 0, </a:t>
            </a:r>
            <a:r>
              <a:rPr lang="en-US" sz="1200" dirty="0" err="1" smtClean="0">
                <a:latin typeface="Consolas" panose="020B0609020204030204" pitchFamily="49" charset="0"/>
                <a:cs typeface="Consolas" panose="020B0609020204030204" pitchFamily="49" charset="0"/>
              </a:rPr>
              <a:t>totalSalary</a:t>
            </a:r>
            <a:r>
              <a:rPr lang="en-US" sz="1200" dirty="0" smtClean="0">
                <a:latin typeface="Consolas" panose="020B0609020204030204" pitchFamily="49" charset="0"/>
                <a:cs typeface="Consolas" panose="020B0609020204030204" pitchFamily="49" charset="0"/>
              </a:rPr>
              <a:t> = 0;</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Bad code</a:t>
            </a:r>
          </a:p>
          <a:p>
            <a:pPr marL="0" indent="0">
              <a:buNone/>
            </a:pPr>
            <a:r>
              <a:rPr lang="en-US" sz="1200" dirty="0" smtClean="0">
                <a:latin typeface="Consolas" panose="020B0609020204030204" pitchFamily="49" charset="0"/>
                <a:cs typeface="Consolas" panose="020B0609020204030204" pitchFamily="49" charset="0"/>
              </a:rPr>
              <a:t>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a:t>
            </a:r>
            <a:r>
              <a:rPr lang="en-US" sz="1200" dirty="0" smtClean="0">
                <a:latin typeface="Consolas" panose="020B0609020204030204" pitchFamily="49" charset="0"/>
                <a:cs typeface="Consolas" panose="020B0609020204030204" pitchFamily="49" charset="0"/>
              </a:rPr>
              <a:t>0; i &lt; </a:t>
            </a:r>
            <a:r>
              <a:rPr lang="en-US" sz="1200" dirty="0" err="1" smtClean="0">
                <a:latin typeface="Consolas" panose="020B0609020204030204" pitchFamily="49" charset="0"/>
                <a:cs typeface="Consolas" panose="020B0609020204030204" pitchFamily="49" charset="0"/>
              </a:rPr>
              <a:t>age.length</a:t>
            </a:r>
            <a:r>
              <a:rPr lang="en-US" sz="1200" dirty="0" smtClean="0">
                <a:latin typeface="Consolas" panose="020B0609020204030204" pitchFamily="49" charset="0"/>
                <a:cs typeface="Consolas" panose="020B0609020204030204" pitchFamily="49" charset="0"/>
              </a:rPr>
              <a:t>; i++) </a:t>
            </a:r>
            <a:r>
              <a:rPr lang="en-US" sz="1200" dirty="0" smtClean="0">
                <a:latin typeface="Consolas" panose="020B0609020204030204" pitchFamily="49" charset="0"/>
                <a:cs typeface="Consolas" panose="020B0609020204030204" pitchFamily="49" charset="0"/>
              </a:rPr>
              <a:t>{</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totalAge</a:t>
            </a:r>
            <a:r>
              <a:rPr lang="en-US" sz="1200" dirty="0" smtClean="0">
                <a:latin typeface="Consolas" panose="020B0609020204030204" pitchFamily="49" charset="0"/>
                <a:cs typeface="Consolas" panose="020B0609020204030204" pitchFamily="49" charset="0"/>
              </a:rPr>
              <a:t> += age[i];</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totalSalary</a:t>
            </a:r>
            <a:r>
              <a:rPr lang="en-US" sz="1200" dirty="0" smtClean="0">
                <a:latin typeface="Consolas" panose="020B0609020204030204" pitchFamily="49" charset="0"/>
                <a:cs typeface="Consolas" panose="020B0609020204030204" pitchFamily="49" charset="0"/>
              </a:rPr>
              <a:t> += salary[i]; // OOB possible!</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Good code: multiple conditions, so bound</a:t>
            </a:r>
          </a:p>
          <a:p>
            <a:pPr marL="0" indent="0">
              <a:buNone/>
            </a:pPr>
            <a:r>
              <a:rPr lang="en-US" sz="1200" dirty="0" smtClean="0">
                <a:latin typeface="Consolas" panose="020B0609020204030204" pitchFamily="49" charset="0"/>
                <a:cs typeface="Consolas" panose="020B0609020204030204" pitchFamily="49" charset="0"/>
              </a:rPr>
              <a:t>// checks can’t be eliminated!</a:t>
            </a:r>
          </a:p>
          <a:p>
            <a:pPr marL="0" indent="0">
              <a:buNone/>
            </a:pPr>
            <a:r>
              <a:rPr lang="en-US" sz="1200" dirty="0">
                <a:latin typeface="Consolas" panose="020B0609020204030204" pitchFamily="49" charset="0"/>
                <a:cs typeface="Consolas" panose="020B0609020204030204" pitchFamily="49" charset="0"/>
              </a:rPr>
              <a:t>for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a:t>
            </a:r>
            <a:r>
              <a:rPr lang="en-US" sz="1200" dirty="0" smtClean="0">
                <a:latin typeface="Consolas" panose="020B0609020204030204" pitchFamily="49" charset="0"/>
                <a:cs typeface="Consolas" panose="020B0609020204030204" pitchFamily="49" charset="0"/>
              </a:rPr>
              <a:t>0;</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i </a:t>
            </a:r>
            <a:r>
              <a:rPr lang="en-US" sz="1200" dirty="0">
                <a:latin typeface="Consolas" panose="020B0609020204030204" pitchFamily="49" charset="0"/>
                <a:cs typeface="Consolas" panose="020B0609020204030204" pitchFamily="49" charset="0"/>
              </a:rPr>
              <a:t>&lt; </a:t>
            </a:r>
            <a:r>
              <a:rPr lang="en-US" sz="1200" dirty="0" err="1" smtClean="0">
                <a:latin typeface="Consolas" panose="020B0609020204030204" pitchFamily="49" charset="0"/>
                <a:cs typeface="Consolas" panose="020B0609020204030204" pitchFamily="49" charset="0"/>
              </a:rPr>
              <a:t>age.length</a:t>
            </a:r>
            <a:r>
              <a:rPr lang="en-US" sz="1200" dirty="0" smtClean="0">
                <a:latin typeface="Consolas" panose="020B0609020204030204" pitchFamily="49" charset="0"/>
                <a:cs typeface="Consolas" panose="020B0609020204030204" pitchFamily="49" charset="0"/>
              </a:rPr>
              <a:t> &amp;&amp; i &lt; </a:t>
            </a:r>
            <a:r>
              <a:rPr lang="en-US" sz="1200" dirty="0" err="1" smtClean="0">
                <a:latin typeface="Consolas" panose="020B0609020204030204" pitchFamily="49" charset="0"/>
                <a:cs typeface="Consolas" panose="020B0609020204030204" pitchFamily="49" charset="0"/>
              </a:rPr>
              <a:t>salary.length</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i++)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totalAge</a:t>
            </a:r>
            <a:r>
              <a:rPr lang="en-US" sz="1200" dirty="0">
                <a:latin typeface="Consolas" panose="020B0609020204030204" pitchFamily="49" charset="0"/>
                <a:cs typeface="Consolas" panose="020B0609020204030204" pitchFamily="49" charset="0"/>
              </a:rPr>
              <a:t> += age[i];</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totalSalary</a:t>
            </a:r>
            <a:r>
              <a:rPr lang="en-US" sz="1200" dirty="0">
                <a:latin typeface="Consolas" panose="020B0609020204030204" pitchFamily="49" charset="0"/>
                <a:cs typeface="Consolas" panose="020B0609020204030204" pitchFamily="49" charset="0"/>
              </a:rPr>
              <a:t> += salary[i];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p:txBody>
      </p:sp>
      <p:sp>
        <p:nvSpPr>
          <p:cNvPr id="9" name="Content Placeholder 3"/>
          <p:cNvSpPr txBox="1">
            <a:spLocks/>
          </p:cNvSpPr>
          <p:nvPr/>
        </p:nvSpPr>
        <p:spPr>
          <a:xfrm>
            <a:off x="4861560" y="936229"/>
            <a:ext cx="3931920" cy="3658394"/>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marL="342900" indent="-342900" algn="l" defTabSz="457200" rtl="0" eaLnBrk="1" latinLnBrk="0" hangingPunct="1">
              <a:spcBef>
                <a:spcPct val="20000"/>
              </a:spcBef>
              <a:buFont typeface="Wingdings" charset="2"/>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Wingdings" charset="2"/>
              <a:buChar char="§"/>
              <a:defRPr sz="1800" kern="1200">
                <a:solidFill>
                  <a:schemeClr val="dk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3pPr>
            <a:lvl4pPr marL="16002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totalAge</a:t>
            </a:r>
            <a:r>
              <a:rPr lang="en-US" sz="1200" dirty="0">
                <a:latin typeface="Consolas" panose="020B0609020204030204" pitchFamily="49" charset="0"/>
                <a:cs typeface="Consolas" panose="020B0609020204030204" pitchFamily="49" charset="0"/>
              </a:rPr>
              <a:t> = 0, </a:t>
            </a:r>
            <a:r>
              <a:rPr lang="en-US" sz="1200" dirty="0" err="1">
                <a:latin typeface="Consolas" panose="020B0609020204030204" pitchFamily="49" charset="0"/>
                <a:cs typeface="Consolas" panose="020B0609020204030204" pitchFamily="49" charset="0"/>
              </a:rPr>
              <a:t>totalSalary</a:t>
            </a:r>
            <a:r>
              <a:rPr lang="en-US" sz="1200" dirty="0">
                <a:latin typeface="Consolas" panose="020B0609020204030204" pitchFamily="49" charset="0"/>
                <a:cs typeface="Consolas" panose="020B0609020204030204" pitchFamily="49" charset="0"/>
              </a:rPr>
              <a:t> = 0</a:t>
            </a:r>
            <a:r>
              <a:rPr lang="en-US" sz="1200" dirty="0" smtClean="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Better code</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Bound check eliminated</a:t>
            </a:r>
          </a:p>
          <a:p>
            <a:pPr marL="0" indent="0">
              <a:buNone/>
            </a:pPr>
            <a:r>
              <a:rPr lang="en-US" sz="1200" dirty="0" smtClean="0">
                <a:latin typeface="Consolas" panose="020B0609020204030204" pitchFamily="49" charset="0"/>
                <a:cs typeface="Consolas" panose="020B0609020204030204" pitchFamily="49" charset="0"/>
              </a:rPr>
              <a:t>for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i = 0; i &lt; </a:t>
            </a:r>
            <a:r>
              <a:rPr lang="en-US" sz="1200" dirty="0" err="1" smtClean="0">
                <a:latin typeface="Consolas" panose="020B0609020204030204" pitchFamily="49" charset="0"/>
                <a:cs typeface="Consolas" panose="020B0609020204030204" pitchFamily="49" charset="0"/>
              </a:rPr>
              <a:t>age.length</a:t>
            </a:r>
            <a:r>
              <a:rPr lang="en-US" sz="1200" dirty="0" smtClean="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totalAge</a:t>
            </a:r>
            <a:r>
              <a:rPr lang="en-US" sz="1200" dirty="0" smtClean="0">
                <a:latin typeface="Consolas" panose="020B0609020204030204" pitchFamily="49" charset="0"/>
                <a:cs typeface="Consolas" panose="020B0609020204030204" pitchFamily="49" charset="0"/>
              </a:rPr>
              <a:t> += age[i];</a:t>
            </a:r>
          </a:p>
          <a:p>
            <a:pPr marL="0" indent="0">
              <a:buNone/>
            </a:pPr>
            <a:r>
              <a:rPr lang="en-US" sz="1200" dirty="0" smtClean="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Bound check eliminated</a:t>
            </a:r>
          </a:p>
          <a:p>
            <a:pPr marL="0" indent="0">
              <a:buNone/>
            </a:pPr>
            <a:r>
              <a:rPr lang="en-US" sz="1200" dirty="0" smtClean="0">
                <a:latin typeface="Consolas" panose="020B0609020204030204" pitchFamily="49" charset="0"/>
                <a:cs typeface="Consolas" panose="020B0609020204030204" pitchFamily="49" charset="0"/>
              </a:rPr>
              <a:t>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a:t>
            </a:r>
            <a:r>
              <a:rPr lang="en-US" sz="1200" dirty="0" err="1" smtClean="0">
                <a:latin typeface="Consolas" panose="020B0609020204030204" pitchFamily="49" charset="0"/>
                <a:cs typeface="Consolas" panose="020B0609020204030204" pitchFamily="49" charset="0"/>
              </a:rPr>
              <a:t>salary.length</a:t>
            </a:r>
            <a:r>
              <a:rPr lang="en-US" sz="1200" dirty="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totalSalary</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 salary[i];</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1044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BCE </a:t>
            </a:r>
            <a:r>
              <a:rPr lang="en-US" dirty="0" smtClean="0"/>
              <a:t>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44</a:t>
            </a:fld>
            <a:endParaRPr lang="en-US" dirty="0"/>
          </a:p>
        </p:txBody>
      </p:sp>
      <p:graphicFrame>
        <p:nvGraphicFramePr>
          <p:cNvPr id="7" name="Chart 6"/>
          <p:cNvGraphicFramePr/>
          <p:nvPr>
            <p:extLst>
              <p:ext uri="{D42A27DB-BD31-4B8C-83A1-F6EECF244321}">
                <p14:modId xmlns:p14="http://schemas.microsoft.com/office/powerpoint/2010/main" val="4181900673"/>
              </p:ext>
            </p:extLst>
          </p:nvPr>
        </p:nvGraphicFramePr>
        <p:xfrm>
          <a:off x="624840" y="1063228"/>
          <a:ext cx="7909560" cy="35405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01491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 8 – Avoid False Sharing</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45</a:t>
            </a:fld>
            <a:endParaRPr lang="en-US" dirty="0"/>
          </a:p>
        </p:txBody>
      </p:sp>
      <p:sp>
        <p:nvSpPr>
          <p:cNvPr id="8" name="Content Placeholder 2"/>
          <p:cNvSpPr>
            <a:spLocks noGrp="1"/>
          </p:cNvSpPr>
          <p:nvPr>
            <p:ph idx="1"/>
          </p:nvPr>
        </p:nvSpPr>
        <p:spPr>
          <a:xfrm>
            <a:off x="350520" y="1200151"/>
            <a:ext cx="4358640" cy="3394472"/>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smtClean="0">
                <a:latin typeface="Consolas" panose="020B0609020204030204" pitchFamily="49" charset="0"/>
                <a:cs typeface="Consolas" panose="020B0609020204030204" pitchFamily="49" charset="0"/>
              </a:rPr>
              <a:t>// Spawn four threads that each execute</a:t>
            </a:r>
          </a:p>
          <a:p>
            <a:pPr marL="0" indent="0">
              <a:buNone/>
            </a:pPr>
            <a:r>
              <a:rPr lang="en-US" sz="1200" dirty="0" smtClean="0">
                <a:latin typeface="Consolas" panose="020B0609020204030204" pitchFamily="49" charset="0"/>
                <a:cs typeface="Consolas" panose="020B0609020204030204" pitchFamily="49" charset="0"/>
              </a:rPr>
              <a:t>// the following</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a:t>
            </a:r>
            <a:r>
              <a:rPr lang="en-US" sz="1200" dirty="0" smtClean="0">
                <a:latin typeface="Consolas" panose="020B0609020204030204" pitchFamily="49" charset="0"/>
                <a:cs typeface="Consolas" panose="020B0609020204030204" pitchFamily="49" charset="0"/>
              </a:rPr>
              <a:t>ublic static </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num_tasks</a:t>
            </a:r>
            <a:r>
              <a:rPr lang="en-US" sz="1200" dirty="0" smtClean="0">
                <a:latin typeface="Consolas" panose="020B0609020204030204" pitchFamily="49" charset="0"/>
                <a:cs typeface="Consolas" panose="020B0609020204030204" pitchFamily="49" charset="0"/>
              </a:rPr>
              <a:t> = 10000000;</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for </a:t>
            </a:r>
            <a:r>
              <a:rPr lang="en-US" sz="1200" dirty="0" smtClean="0">
                <a:latin typeface="Consolas" panose="020B0609020204030204" pitchFamily="49" charset="0"/>
                <a:cs typeface="Consolas" panose="020B0609020204030204" pitchFamily="49" charset="0"/>
              </a:rPr>
              <a:t>(</a:t>
            </a: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i = 0; i &lt; </a:t>
            </a:r>
            <a:r>
              <a:rPr lang="en-US" sz="1200" dirty="0" err="1" smtClean="0">
                <a:latin typeface="Consolas" panose="020B0609020204030204" pitchFamily="49" charset="0"/>
                <a:cs typeface="Consolas" panose="020B0609020204030204" pitchFamily="49" charset="0"/>
              </a:rPr>
              <a:t>num_tasks</a:t>
            </a:r>
            <a:r>
              <a:rPr lang="en-US" sz="1200" dirty="0" smtClean="0">
                <a:latin typeface="Consolas" panose="020B0609020204030204" pitchFamily="49" charset="0"/>
                <a:cs typeface="Consolas" panose="020B0609020204030204" pitchFamily="49" charset="0"/>
              </a:rPr>
              <a:t>; i++) {</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thread_array_sum</a:t>
            </a:r>
            <a:r>
              <a:rPr lang="en-US" sz="1200" dirty="0" smtClean="0">
                <a:latin typeface="Consolas" panose="020B0609020204030204" pitchFamily="49" charset="0"/>
                <a:cs typeface="Consolas" panose="020B0609020204030204" pitchFamily="49" charset="0"/>
              </a:rPr>
              <a:t>[</a:t>
            </a:r>
            <a:r>
              <a:rPr lang="en-US" sz="1200" dirty="0" err="1" smtClean="0">
                <a:latin typeface="Consolas" panose="020B0609020204030204" pitchFamily="49" charset="0"/>
                <a:cs typeface="Consolas" panose="020B0609020204030204" pitchFamily="49" charset="0"/>
              </a:rPr>
              <a:t>myThreadIdx</a:t>
            </a:r>
            <a:r>
              <a:rPr lang="en-US" sz="1200" dirty="0" smtClean="0">
                <a:latin typeface="Consolas" panose="020B0609020204030204" pitchFamily="49" charset="0"/>
                <a:cs typeface="Consolas" panose="020B0609020204030204" pitchFamily="49" charset="0"/>
              </a:rPr>
              <a:t>] += work(i</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
        <p:nvSpPr>
          <p:cNvPr id="9" name="Content Placeholder 3"/>
          <p:cNvSpPr txBox="1">
            <a:spLocks/>
          </p:cNvSpPr>
          <p:nvPr/>
        </p:nvSpPr>
        <p:spPr>
          <a:xfrm>
            <a:off x="5029200" y="1200151"/>
            <a:ext cx="3657600"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marL="342900" indent="-342900" algn="l" defTabSz="457200" rtl="0" eaLnBrk="1" latinLnBrk="0" hangingPunct="1">
              <a:spcBef>
                <a:spcPct val="20000"/>
              </a:spcBef>
              <a:buFont typeface="Wingdings" charset="2"/>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Wingdings" charset="2"/>
              <a:buChar char="§"/>
              <a:defRPr sz="1800" kern="1200">
                <a:solidFill>
                  <a:schemeClr val="dk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3pPr>
            <a:lvl4pPr marL="16002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200" dirty="0">
                <a:latin typeface="Consolas" panose="020B0609020204030204" pitchFamily="49" charset="0"/>
                <a:cs typeface="Consolas" panose="020B0609020204030204" pitchFamily="49" charset="0"/>
              </a:rPr>
              <a:t>// Spawn </a:t>
            </a:r>
            <a:r>
              <a:rPr lang="en-US" sz="1200" dirty="0" smtClean="0">
                <a:latin typeface="Consolas" panose="020B0609020204030204" pitchFamily="49" charset="0"/>
                <a:cs typeface="Consolas" panose="020B0609020204030204" pitchFamily="49" charset="0"/>
              </a:rPr>
              <a:t>four threads that each execute</a:t>
            </a:r>
          </a:p>
          <a:p>
            <a:pPr marL="0" indent="0">
              <a:buNone/>
            </a:pPr>
            <a:r>
              <a:rPr lang="en-US" sz="1200" dirty="0" smtClean="0">
                <a:latin typeface="Consolas" panose="020B0609020204030204" pitchFamily="49" charset="0"/>
                <a:cs typeface="Consolas" panose="020B0609020204030204" pitchFamily="49" charset="0"/>
              </a:rPr>
              <a:t>// the following</a:t>
            </a:r>
            <a:endParaRPr lang="en-US" sz="1200" dirty="0">
              <a:latin typeface="Consolas" panose="020B0609020204030204" pitchFamily="49" charset="0"/>
              <a:cs typeface="Consolas" panose="020B0609020204030204" pitchFamily="49" charset="0"/>
            </a:endParaRP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static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num_tasks</a:t>
            </a:r>
            <a:r>
              <a:rPr lang="en-US" sz="1200" dirty="0">
                <a:latin typeface="Consolas" panose="020B0609020204030204" pitchFamily="49" charset="0"/>
                <a:cs typeface="Consolas" panose="020B0609020204030204" pitchFamily="49" charset="0"/>
              </a:rPr>
              <a:t> = 10000000</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err="1" smtClean="0">
                <a:latin typeface="Consolas" panose="020B0609020204030204" pitchFamily="49" charset="0"/>
                <a:cs typeface="Consolas" panose="020B0609020204030204" pitchFamily="49" charset="0"/>
              </a:rPr>
              <a:t>int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tmp</a:t>
            </a:r>
            <a:r>
              <a:rPr lang="en-US" sz="1200" dirty="0" smtClean="0">
                <a:latin typeface="Consolas" panose="020B0609020204030204" pitchFamily="49" charset="0"/>
                <a:cs typeface="Consolas" panose="020B0609020204030204" pitchFamily="49" charset="0"/>
              </a:rPr>
              <a:t> = 0</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for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i = 0; i &lt; </a:t>
            </a:r>
            <a:r>
              <a:rPr lang="en-US" sz="1200" dirty="0" err="1">
                <a:latin typeface="Consolas" panose="020B0609020204030204" pitchFamily="49" charset="0"/>
                <a:cs typeface="Consolas" panose="020B0609020204030204" pitchFamily="49" charset="0"/>
              </a:rPr>
              <a:t>num_tasks</a:t>
            </a:r>
            <a:r>
              <a:rPr lang="en-US" sz="1200" dirty="0">
                <a:latin typeface="Consolas" panose="020B0609020204030204" pitchFamily="49" charset="0"/>
                <a:cs typeface="Consolas" panose="020B0609020204030204" pitchFamily="49" charset="0"/>
              </a:rPr>
              <a:t>; i++) {</a:t>
            </a:r>
          </a:p>
          <a:p>
            <a:pPr marL="0"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tmp</a:t>
            </a:r>
            <a:r>
              <a:rPr lang="en-US" sz="1200" dirty="0" smtClean="0">
                <a:latin typeface="Consolas" panose="020B0609020204030204" pitchFamily="49" charset="0"/>
                <a:cs typeface="Consolas" panose="020B0609020204030204" pitchFamily="49" charset="0"/>
              </a:rPr>
              <a:t> += work(i</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err="1">
                <a:latin typeface="Consolas" panose="020B0609020204030204" pitchFamily="49" charset="0"/>
                <a:cs typeface="Consolas" panose="020B0609020204030204" pitchFamily="49" charset="0"/>
              </a:rPr>
              <a:t>thread_array_sum</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myThreadIdx</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tmp</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950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False Sharing</a:t>
            </a:r>
            <a:r>
              <a:rPr lang="en-US" dirty="0" smtClean="0"/>
              <a:t> </a:t>
            </a:r>
            <a:r>
              <a:rPr lang="en-US" dirty="0" smtClean="0"/>
              <a:t>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46</a:t>
            </a:fld>
            <a:endParaRPr lang="en-US" dirty="0"/>
          </a:p>
        </p:txBody>
      </p:sp>
      <p:graphicFrame>
        <p:nvGraphicFramePr>
          <p:cNvPr id="7" name="Chart 6"/>
          <p:cNvGraphicFramePr/>
          <p:nvPr>
            <p:extLst>
              <p:ext uri="{D42A27DB-BD31-4B8C-83A1-F6EECF244321}">
                <p14:modId xmlns:p14="http://schemas.microsoft.com/office/powerpoint/2010/main" val="2714254692"/>
              </p:ext>
            </p:extLst>
          </p:nvPr>
        </p:nvGraphicFramePr>
        <p:xfrm>
          <a:off x="624840" y="1063228"/>
          <a:ext cx="7909560" cy="35405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4376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Tip </a:t>
            </a:r>
            <a:r>
              <a:rPr lang="en-US" dirty="0"/>
              <a:t>9</a:t>
            </a:r>
            <a:r>
              <a:rPr lang="en-US" dirty="0" smtClean="0"/>
              <a:t> - Use Standard Libraries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47</a:t>
            </a:fld>
            <a:endParaRPr lang="en-US" dirty="0"/>
          </a:p>
        </p:txBody>
      </p:sp>
      <p:sp>
        <p:nvSpPr>
          <p:cNvPr id="8" name="Content Placeholder 2"/>
          <p:cNvSpPr>
            <a:spLocks noGrp="1"/>
          </p:cNvSpPr>
          <p:nvPr>
            <p:ph idx="1"/>
          </p:nvPr>
        </p:nvSpPr>
        <p:spPr>
          <a:xfrm>
            <a:off x="457200" y="1200151"/>
            <a:ext cx="3962400" cy="3394472"/>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1200" dirty="0">
                <a:latin typeface="Consolas" panose="020B0609020204030204" pitchFamily="49" charset="0"/>
                <a:cs typeface="Consolas" panose="020B0609020204030204" pitchFamily="49" charset="0"/>
              </a:rPr>
              <a:t>public </a:t>
            </a:r>
            <a:r>
              <a:rPr lang="en-US" sz="1200" dirty="0" smtClean="0">
                <a:latin typeface="Consolas" panose="020B0609020204030204" pitchFamily="49" charset="0"/>
                <a:cs typeface="Consolas" panose="020B0609020204030204" pitchFamily="49" charset="0"/>
              </a:rPr>
              <a:t>final class math {</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public </a:t>
            </a:r>
            <a:r>
              <a:rPr lang="en-US" sz="1200" dirty="0" smtClean="0">
                <a:latin typeface="Consolas" panose="020B0609020204030204" pitchFamily="49" charset="0"/>
                <a:cs typeface="Consolas" panose="020B0609020204030204" pitchFamily="49" charset="0"/>
              </a:rPr>
              <a:t>static float abs(float </a:t>
            </a:r>
            <a:r>
              <a:rPr lang="en-US" sz="1200" dirty="0">
                <a:latin typeface="Consolas" panose="020B0609020204030204" pitchFamily="49" charset="0"/>
                <a:cs typeface="Consolas" panose="020B0609020204030204" pitchFamily="49" charset="0"/>
              </a:rPr>
              <a:t>f</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return f &lt; 0 ? –f : f</a:t>
            </a:r>
            <a:r>
              <a:rPr lang="en-US" sz="1200"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ucomiss</a:t>
            </a:r>
            <a:r>
              <a:rPr lang="en-US" sz="1200" dirty="0" smtClean="0">
                <a:latin typeface="Consolas" panose="020B0609020204030204" pitchFamily="49" charset="0"/>
                <a:cs typeface="Consolas" panose="020B0609020204030204" pitchFamily="49" charset="0"/>
              </a:rPr>
              <a:t>	f, [0]</a:t>
            </a:r>
          </a:p>
          <a:p>
            <a:pPr marL="0"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jge</a:t>
            </a:r>
            <a:r>
              <a:rPr lang="en-US" sz="1200" dirty="0" smtClean="0">
                <a:latin typeface="Consolas" panose="020B0609020204030204" pitchFamily="49" charset="0"/>
                <a:cs typeface="Consolas" panose="020B0609020204030204" pitchFamily="49" charset="0"/>
              </a:rPr>
              <a:t>		1f</a:t>
            </a:r>
          </a:p>
          <a:p>
            <a:pPr marL="0" indent="0">
              <a:buNone/>
            </a:pPr>
            <a:r>
              <a:rPr lang="en-US" sz="1200" dirty="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xorps</a:t>
            </a:r>
            <a:r>
              <a:rPr lang="en-US" sz="1200" dirty="0" smtClean="0">
                <a:latin typeface="Consolas" panose="020B0609020204030204" pitchFamily="49" charset="0"/>
                <a:cs typeface="Consolas" panose="020B0609020204030204" pitchFamily="49" charset="0"/>
              </a:rPr>
              <a:t>		f, [0x80000000]</a:t>
            </a:r>
          </a:p>
          <a:p>
            <a:pPr marL="0" indent="0">
              <a:buNone/>
            </a:pPr>
            <a:r>
              <a:rPr lang="en-US" sz="1200" dirty="0" smtClean="0">
                <a:latin typeface="Consolas" panose="020B0609020204030204" pitchFamily="49" charset="0"/>
                <a:cs typeface="Consolas" panose="020B0609020204030204" pitchFamily="49" charset="0"/>
              </a:rPr>
              <a:t>1:</a:t>
            </a:r>
          </a:p>
          <a:p>
            <a:pPr marL="0" indent="0">
              <a:buNone/>
            </a:pPr>
            <a:r>
              <a:rPr lang="en-US" sz="1200" dirty="0">
                <a:latin typeface="Consolas" panose="020B0609020204030204" pitchFamily="49" charset="0"/>
                <a:cs typeface="Consolas" panose="020B0609020204030204" pitchFamily="49" charset="0"/>
              </a:rPr>
              <a:t>	</a:t>
            </a:r>
          </a:p>
        </p:txBody>
      </p:sp>
      <p:sp>
        <p:nvSpPr>
          <p:cNvPr id="9" name="Content Placeholder 3"/>
          <p:cNvSpPr txBox="1">
            <a:spLocks/>
          </p:cNvSpPr>
          <p:nvPr/>
        </p:nvSpPr>
        <p:spPr>
          <a:xfrm>
            <a:off x="4724400" y="1200151"/>
            <a:ext cx="3962400" cy="3394472"/>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marL="342900" indent="-342900" algn="l" defTabSz="457200" rtl="0" eaLnBrk="1" latinLnBrk="0" hangingPunct="1">
              <a:spcBef>
                <a:spcPct val="20000"/>
              </a:spcBef>
              <a:buFont typeface="Wingdings" charset="2"/>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Wingdings" charset="2"/>
              <a:buChar char="§"/>
              <a:defRPr sz="1800" kern="1200">
                <a:solidFill>
                  <a:schemeClr val="dk1"/>
                </a:solidFill>
                <a:latin typeface="+mn-lt"/>
                <a:ea typeface="+mn-ea"/>
                <a:cs typeface="+mn-cs"/>
              </a:defRPr>
            </a:lvl2pPr>
            <a:lvl3pPr marL="11430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3pPr>
            <a:lvl4pPr marL="16002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None/>
            </a:pPr>
            <a:r>
              <a:rPr lang="en-US" sz="1200" dirty="0">
                <a:latin typeface="Consolas" panose="020B0609020204030204" pitchFamily="49" charset="0"/>
                <a:cs typeface="Consolas" panose="020B0609020204030204" pitchFamily="49" charset="0"/>
              </a:rPr>
              <a:t>public </a:t>
            </a:r>
            <a:r>
              <a:rPr lang="en-US" sz="1200" dirty="0" smtClean="0">
                <a:latin typeface="Consolas" panose="020B0609020204030204" pitchFamily="49" charset="0"/>
                <a:cs typeface="Consolas" panose="020B0609020204030204" pitchFamily="49" charset="0"/>
              </a:rPr>
              <a:t>final class math </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public static float abs(float f) {</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return </a:t>
            </a:r>
            <a:r>
              <a:rPr lang="en-US" sz="1200" dirty="0" err="1" smtClean="0">
                <a:latin typeface="Consolas" panose="020B0609020204030204" pitchFamily="49" charset="0"/>
                <a:cs typeface="Consolas" panose="020B0609020204030204" pitchFamily="49" charset="0"/>
              </a:rPr>
              <a:t>java.lang.Math.abs</a:t>
            </a:r>
            <a:r>
              <a:rPr lang="en-US" sz="1200" dirty="0" smtClean="0">
                <a:latin typeface="Consolas" panose="020B0609020204030204" pitchFamily="49" charset="0"/>
                <a:cs typeface="Consolas" panose="020B0609020204030204" pitchFamily="49" charset="0"/>
              </a:rPr>
              <a:t>(f); </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sym typeface="Wingdings" panose="05000000000000000000" pitchFamily="2" charset="2"/>
              </a:rPr>
              <a:t></a:t>
            </a: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andps</a:t>
            </a:r>
            <a:r>
              <a:rPr lang="en-US" sz="1200" dirty="0" smtClean="0">
                <a:latin typeface="Consolas" panose="020B0609020204030204" pitchFamily="49" charset="0"/>
                <a:cs typeface="Consolas" panose="020B0609020204030204" pitchFamily="49" charset="0"/>
              </a:rPr>
              <a:t>		f, [0x7fffffff]</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7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Math Library </a:t>
            </a:r>
            <a:r>
              <a:rPr lang="en-US" dirty="0" smtClean="0"/>
              <a:t>Comparison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48</a:t>
            </a:fld>
            <a:endParaRPr lang="en-US" dirty="0"/>
          </a:p>
        </p:txBody>
      </p:sp>
      <p:graphicFrame>
        <p:nvGraphicFramePr>
          <p:cNvPr id="7" name="Chart 6"/>
          <p:cNvGraphicFramePr/>
          <p:nvPr>
            <p:extLst>
              <p:ext uri="{D42A27DB-BD31-4B8C-83A1-F6EECF244321}">
                <p14:modId xmlns:p14="http://schemas.microsoft.com/office/powerpoint/2010/main" val="399388935"/>
              </p:ext>
            </p:extLst>
          </p:nvPr>
        </p:nvGraphicFramePr>
        <p:xfrm>
          <a:off x="624840" y="1063228"/>
          <a:ext cx="7909560" cy="35405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12514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Tip </a:t>
            </a:r>
            <a:r>
              <a:rPr lang="en-US" dirty="0" smtClean="0"/>
              <a:t>10 </a:t>
            </a:r>
            <a:r>
              <a:rPr lang="en-US" dirty="0" smtClean="0"/>
              <a:t>- Mark release apps as non-</a:t>
            </a:r>
            <a:r>
              <a:rPr lang="en-US" dirty="0" err="1" smtClean="0"/>
              <a:t>debuggable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0862392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49</a:t>
            </a:fld>
            <a:endParaRPr lang="en-US" dirty="0"/>
          </a:p>
        </p:txBody>
      </p:sp>
    </p:spTree>
    <p:extLst>
      <p:ext uri="{BB962C8B-B14F-4D97-AF65-F5344CB8AC3E}">
        <p14:creationId xmlns:p14="http://schemas.microsoft.com/office/powerpoint/2010/main" val="2147371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8979"/>
            <a:ext cx="8229600" cy="857250"/>
          </a:xfrm>
        </p:spPr>
        <p:txBody>
          <a:bodyPr/>
          <a:lstStyle/>
          <a:p>
            <a:r>
              <a:rPr lang="en-US" dirty="0" smtClean="0"/>
              <a:t>What’s shaping Intel’s strategy?</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01790506"/>
              </p:ext>
            </p:extLst>
          </p:nvPr>
        </p:nvGraphicFramePr>
        <p:xfrm>
          <a:off x="457200" y="743578"/>
          <a:ext cx="8417490" cy="3850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p:txBody>
          <a:bodyPr/>
          <a:lstStyle/>
          <a:p>
            <a:fld id="{6A174EDC-730F-0E4F-8F7E-AD594D963D71}" type="slidenum">
              <a:rPr lang="en-US" smtClean="0"/>
              <a:pPr/>
              <a:t>5</a:t>
            </a:fld>
            <a:endParaRPr lang="en-US" dirty="0"/>
          </a:p>
        </p:txBody>
      </p:sp>
      <p:sp>
        <p:nvSpPr>
          <p:cNvPr id="10" name="TextBox 9"/>
          <p:cNvSpPr txBox="1"/>
          <p:nvPr/>
        </p:nvSpPr>
        <p:spPr>
          <a:xfrm>
            <a:off x="4566460" y="4530407"/>
            <a:ext cx="4205638" cy="27699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200" dirty="0" smtClean="0"/>
              <a:t>*Intel App Market Data - Top 2000 Worldwide Apps WW48 2015</a:t>
            </a:r>
            <a:endParaRPr lang="en-US" sz="1200" dirty="0"/>
          </a:p>
        </p:txBody>
      </p:sp>
      <p:sp>
        <p:nvSpPr>
          <p:cNvPr id="11" name="TextBox 10"/>
          <p:cNvSpPr txBox="1"/>
          <p:nvPr/>
        </p:nvSpPr>
        <p:spPr>
          <a:xfrm>
            <a:off x="4566460" y="4807406"/>
            <a:ext cx="3502177"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**Evan’s </a:t>
            </a:r>
            <a:r>
              <a:rPr lang="en-US" sz="1200" dirty="0"/>
              <a:t>Mobile Development Survey 2015 Volume II</a:t>
            </a:r>
          </a:p>
        </p:txBody>
      </p:sp>
    </p:spTree>
    <p:extLst>
      <p:ext uri="{BB962C8B-B14F-4D97-AF65-F5344CB8AC3E}">
        <p14:creationId xmlns:p14="http://schemas.microsoft.com/office/powerpoint/2010/main" val="3700142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8021"/>
            <a:ext cx="8229600" cy="857250"/>
          </a:xfrm>
        </p:spPr>
        <p:txBody>
          <a:bodyPr/>
          <a:lstStyle/>
          <a:p>
            <a:r>
              <a:rPr lang="en-US" dirty="0" smtClean="0"/>
              <a:t>Check out these articles!</a:t>
            </a:r>
            <a:endParaRPr lang="en-US" dirty="0"/>
          </a:p>
        </p:txBody>
      </p:sp>
      <p:sp>
        <p:nvSpPr>
          <p:cNvPr id="7" name="Content Placeholder 6"/>
          <p:cNvSpPr>
            <a:spLocks noGrp="1"/>
          </p:cNvSpPr>
          <p:nvPr>
            <p:ph idx="1"/>
          </p:nvPr>
        </p:nvSpPr>
        <p:spPr>
          <a:xfrm>
            <a:off x="0" y="650241"/>
            <a:ext cx="9144000" cy="4395788"/>
          </a:xfrm>
        </p:spPr>
        <p:txBody>
          <a:bodyPr>
            <a:normAutofit fontScale="62500" lnSpcReduction="20000"/>
          </a:bodyPr>
          <a:lstStyle/>
          <a:p>
            <a:r>
              <a:rPr lang="en-US" dirty="0"/>
              <a:t>5 Ways to Optimize Your Code for Android 5.0 </a:t>
            </a:r>
            <a:r>
              <a:rPr lang="en-US" dirty="0" smtClean="0"/>
              <a:t>Lollipop</a:t>
            </a:r>
          </a:p>
          <a:p>
            <a:pPr lvl="1"/>
            <a:r>
              <a:rPr lang="en-US" dirty="0" smtClean="0">
                <a:hlinkClick r:id="rId3"/>
              </a:rPr>
              <a:t>https</a:t>
            </a:r>
            <a:r>
              <a:rPr lang="en-US" dirty="0">
                <a:hlinkClick r:id="rId3"/>
              </a:rPr>
              <a:t>://</a:t>
            </a:r>
            <a:r>
              <a:rPr lang="en-US" dirty="0" smtClean="0">
                <a:hlinkClick r:id="rId3"/>
              </a:rPr>
              <a:t>software.intel.com/en-us/android/articles/5-ways-to-optimize-your-code-for-android-5.0-lollipop</a:t>
            </a:r>
            <a:endParaRPr lang="en-US" dirty="0" smtClean="0"/>
          </a:p>
          <a:p>
            <a:r>
              <a:rPr lang="en-US" dirty="0" smtClean="0"/>
              <a:t>How </a:t>
            </a:r>
            <a:r>
              <a:rPr lang="en-US" dirty="0"/>
              <a:t>to Optimize Java* Code in Android* Marshmallow</a:t>
            </a:r>
          </a:p>
          <a:p>
            <a:pPr lvl="1"/>
            <a:r>
              <a:rPr lang="en-US" dirty="0" smtClean="0">
                <a:hlinkClick r:id="rId4"/>
              </a:rPr>
              <a:t>https</a:t>
            </a:r>
            <a:r>
              <a:rPr lang="en-US" dirty="0">
                <a:hlinkClick r:id="rId4"/>
              </a:rPr>
              <a:t>://</a:t>
            </a:r>
            <a:r>
              <a:rPr lang="en-US" dirty="0" smtClean="0">
                <a:hlinkClick r:id="rId4"/>
              </a:rPr>
              <a:t>software.intel.com/en-us/articles/how-to-optimize-java-code-in-android-marshmallow</a:t>
            </a:r>
            <a:endParaRPr lang="en-US" dirty="0" smtClean="0"/>
          </a:p>
          <a:p>
            <a:r>
              <a:rPr lang="en-US" dirty="0" smtClean="0"/>
              <a:t>Intel </a:t>
            </a:r>
            <a:r>
              <a:rPr lang="en-US" dirty="0"/>
              <a:t>Optimizations in the Android* Compiler</a:t>
            </a:r>
            <a:endParaRPr lang="en-US" dirty="0" smtClean="0"/>
          </a:p>
          <a:p>
            <a:pPr lvl="1"/>
            <a:r>
              <a:rPr lang="en-US" dirty="0" smtClean="0">
                <a:hlinkClick r:id="rId5"/>
              </a:rPr>
              <a:t>https</a:t>
            </a:r>
            <a:r>
              <a:rPr lang="en-US" dirty="0">
                <a:hlinkClick r:id="rId5"/>
              </a:rPr>
              <a:t>://</a:t>
            </a:r>
            <a:r>
              <a:rPr lang="en-US" dirty="0" smtClean="0">
                <a:hlinkClick r:id="rId5"/>
              </a:rPr>
              <a:t>software.intel.com/en-us/articles/intel-optimizations-in-the-android-compiler</a:t>
            </a:r>
            <a:endParaRPr lang="en-US" dirty="0" smtClean="0"/>
          </a:p>
          <a:p>
            <a:r>
              <a:rPr lang="en-US" dirty="0" smtClean="0"/>
              <a:t>Intel Optimizations in the Android* Marshmallow Compiler</a:t>
            </a:r>
          </a:p>
          <a:p>
            <a:pPr lvl="1"/>
            <a:r>
              <a:rPr lang="en-US" u="sng" dirty="0" smtClean="0">
                <a:hlinkClick r:id="rId6"/>
              </a:rPr>
              <a:t>https</a:t>
            </a:r>
            <a:r>
              <a:rPr lang="en-US" u="sng" dirty="0">
                <a:hlinkClick r:id="rId6"/>
              </a:rPr>
              <a:t>://software.intel.com/en-us/android/articles/intel-optimizations-in-the-android-marshmallow-compiler</a:t>
            </a:r>
            <a:endParaRPr lang="en-US" dirty="0" smtClean="0"/>
          </a:p>
          <a:p>
            <a:r>
              <a:rPr lang="en-US" dirty="0" smtClean="0"/>
              <a:t>Icy </a:t>
            </a:r>
            <a:r>
              <a:rPr lang="en-US" dirty="0"/>
              <a:t>Rocks Workload: A Real Workload for the Android* Platform</a:t>
            </a:r>
          </a:p>
          <a:p>
            <a:pPr lvl="1"/>
            <a:r>
              <a:rPr lang="en-US" dirty="0" smtClean="0">
                <a:hlinkClick r:id="rId7"/>
              </a:rPr>
              <a:t>https</a:t>
            </a:r>
            <a:r>
              <a:rPr lang="en-US" dirty="0">
                <a:hlinkClick r:id="rId7"/>
              </a:rPr>
              <a:t>://</a:t>
            </a:r>
            <a:r>
              <a:rPr lang="en-US" dirty="0" smtClean="0">
                <a:hlinkClick r:id="rId7"/>
              </a:rPr>
              <a:t>software.intel.com/en-us/android/articles/icy-rocks-workload-a-real-workload-for-the-android-platform</a:t>
            </a:r>
            <a:endParaRPr lang="en-US" dirty="0" smtClean="0"/>
          </a:p>
          <a:p>
            <a:r>
              <a:rPr lang="en-US" dirty="0" smtClean="0"/>
              <a:t>Garbage </a:t>
            </a:r>
            <a:r>
              <a:rPr lang="en-US" dirty="0"/>
              <a:t>Collection Workload for Android*</a:t>
            </a:r>
          </a:p>
          <a:p>
            <a:pPr lvl="1"/>
            <a:r>
              <a:rPr lang="en-US" dirty="0">
                <a:hlinkClick r:id="rId8"/>
              </a:rPr>
              <a:t>https://</a:t>
            </a:r>
            <a:r>
              <a:rPr lang="en-US" dirty="0" smtClean="0">
                <a:hlinkClick r:id="rId8"/>
              </a:rPr>
              <a:t>software.intel.com/en-us/android/articles/garbage-collection-workload-for-android</a:t>
            </a:r>
            <a:endParaRPr lang="en-US" dirty="0" smtClean="0"/>
          </a:p>
          <a:p>
            <a:r>
              <a:rPr lang="en-US" dirty="0"/>
              <a:t>Android: Road to JIT/AOT </a:t>
            </a:r>
            <a:r>
              <a:rPr lang="en-US" dirty="0" smtClean="0"/>
              <a:t>Hybrid </a:t>
            </a:r>
            <a:r>
              <a:rPr lang="en-US" dirty="0"/>
              <a:t>C</a:t>
            </a:r>
            <a:r>
              <a:rPr lang="en-US" dirty="0" smtClean="0"/>
              <a:t>ompilation </a:t>
            </a:r>
            <a:r>
              <a:rPr lang="en-US" dirty="0"/>
              <a:t>B</a:t>
            </a:r>
            <a:r>
              <a:rPr lang="en-US" dirty="0" smtClean="0"/>
              <a:t>ased </a:t>
            </a:r>
            <a:r>
              <a:rPr lang="en-US" dirty="0"/>
              <a:t>A</a:t>
            </a:r>
            <a:r>
              <a:rPr lang="en-US" dirty="0" smtClean="0"/>
              <a:t>pplication </a:t>
            </a:r>
            <a:r>
              <a:rPr lang="en-US" dirty="0"/>
              <a:t>User </a:t>
            </a:r>
            <a:r>
              <a:rPr lang="en-US" dirty="0" smtClean="0"/>
              <a:t>Experience</a:t>
            </a:r>
          </a:p>
          <a:p>
            <a:pPr lvl="1"/>
            <a:r>
              <a:rPr lang="en-US" u="sng" dirty="0">
                <a:hlinkClick r:id="rId9"/>
              </a:rPr>
              <a:t>https://</a:t>
            </a:r>
            <a:r>
              <a:rPr lang="en-US" u="sng" dirty="0" smtClean="0">
                <a:hlinkClick r:id="rId9"/>
              </a:rPr>
              <a:t>software.intel.com/en-us/articles/android-the-road-to-jitaot-hybrid-compilation-based-application-user-experience</a:t>
            </a:r>
            <a:endParaRPr lang="en-US" u="sng" dirty="0" smtClean="0"/>
          </a:p>
          <a:p>
            <a:r>
              <a:rPr lang="en-US" dirty="0"/>
              <a:t>The Java* Application Component Workload for Android</a:t>
            </a:r>
            <a:r>
              <a:rPr lang="en-US" dirty="0" smtClean="0"/>
              <a:t>* :</a:t>
            </a:r>
            <a:r>
              <a:rPr lang="en-US" dirty="0"/>
              <a:t> </a:t>
            </a:r>
            <a:r>
              <a:rPr lang="en-US" dirty="0" smtClean="0"/>
              <a:t>Real </a:t>
            </a:r>
            <a:r>
              <a:rPr lang="en-US" dirty="0"/>
              <a:t>Java* </a:t>
            </a:r>
            <a:r>
              <a:rPr lang="en-US" dirty="0" smtClean="0"/>
              <a:t>Application Use </a:t>
            </a:r>
            <a:r>
              <a:rPr lang="en-US" dirty="0"/>
              <a:t>Cases for </a:t>
            </a:r>
            <a:r>
              <a:rPr lang="en-US" dirty="0" smtClean="0"/>
              <a:t>Android*</a:t>
            </a:r>
          </a:p>
          <a:p>
            <a:pPr lvl="1"/>
            <a:r>
              <a:rPr lang="en-US" u="sng" dirty="0">
                <a:hlinkClick r:id="rId10"/>
              </a:rPr>
              <a:t>https://software.intel.com/en-us/android/articles/the-java-app-component-workload-for-android-real-java-app-use-cases-for-android</a:t>
            </a:r>
            <a:endParaRPr lang="en-US" dirty="0" smtClean="0"/>
          </a:p>
          <a:p>
            <a:r>
              <a:rPr lang="en-US" dirty="0" smtClean="0"/>
              <a:t>Open-source workloads</a:t>
            </a:r>
          </a:p>
          <a:p>
            <a:pPr lvl="1"/>
            <a:r>
              <a:rPr lang="en-US" dirty="0">
                <a:hlinkClick r:id="rId11"/>
              </a:rPr>
              <a:t>https://</a:t>
            </a:r>
            <a:r>
              <a:rPr lang="en-US" dirty="0" smtClean="0">
                <a:hlinkClick r:id="rId11"/>
              </a:rPr>
              <a:t>github.com/android-workloads</a:t>
            </a:r>
            <a:endParaRPr lang="en-US" dirty="0" smtClean="0"/>
          </a:p>
        </p:txBody>
      </p:sp>
      <p:sp>
        <p:nvSpPr>
          <p:cNvPr id="5" name="Slide Number Placeholder 4"/>
          <p:cNvSpPr>
            <a:spLocks noGrp="1"/>
          </p:cNvSpPr>
          <p:nvPr>
            <p:ph type="sldNum" sz="quarter" idx="4"/>
          </p:nvPr>
        </p:nvSpPr>
        <p:spPr/>
        <p:txBody>
          <a:bodyPr/>
          <a:lstStyle/>
          <a:p>
            <a:fld id="{6A174EDC-730F-0E4F-8F7E-AD594D963D71}" type="slidenum">
              <a:rPr lang="en-US" smtClean="0"/>
              <a:pPr/>
              <a:t>50</a:t>
            </a:fld>
            <a:endParaRPr lang="en-US" dirty="0"/>
          </a:p>
        </p:txBody>
      </p:sp>
    </p:spTree>
    <p:extLst>
      <p:ext uri="{BB962C8B-B14F-4D97-AF65-F5344CB8AC3E}">
        <p14:creationId xmlns:p14="http://schemas.microsoft.com/office/powerpoint/2010/main" val="3963957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262472548"/>
              </p:ext>
            </p:extLst>
          </p:nvPr>
        </p:nvGraphicFramePr>
        <p:xfrm>
          <a:off x="866328" y="221064"/>
          <a:ext cx="7755158" cy="4504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p:cNvSpPr>
            <a:spLocks noGrp="1"/>
          </p:cNvSpPr>
          <p:nvPr>
            <p:ph type="title"/>
          </p:nvPr>
        </p:nvSpPr>
        <p:spPr>
          <a:xfrm>
            <a:off x="76200" y="78979"/>
            <a:ext cx="8229600" cy="857250"/>
          </a:xfrm>
        </p:spPr>
        <p:txBody>
          <a:bodyPr/>
          <a:lstStyle/>
          <a:p>
            <a:r>
              <a:rPr lang="en-US" dirty="0" smtClean="0"/>
              <a:t>Closing Thoughts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51</a:t>
            </a:fld>
            <a:endParaRPr lang="en-US" dirty="0"/>
          </a:p>
        </p:txBody>
      </p:sp>
    </p:spTree>
    <p:extLst>
      <p:ext uri="{BB962C8B-B14F-4D97-AF65-F5344CB8AC3E}">
        <p14:creationId xmlns:p14="http://schemas.microsoft.com/office/powerpoint/2010/main" val="2366168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 &amp; A</a:t>
            </a:r>
            <a:endParaRPr lang="en-US" dirty="0"/>
          </a:p>
        </p:txBody>
      </p:sp>
      <p:sp>
        <p:nvSpPr>
          <p:cNvPr id="5" name="Slide Number Placeholder 4"/>
          <p:cNvSpPr>
            <a:spLocks noGrp="1"/>
          </p:cNvSpPr>
          <p:nvPr>
            <p:ph type="sldNum" sz="quarter" idx="4"/>
          </p:nvPr>
        </p:nvSpPr>
        <p:spPr>
          <a:xfrm>
            <a:off x="0" y="4910138"/>
            <a:ext cx="460375" cy="274637"/>
          </a:xfrm>
          <a:prstGeom prst="rect">
            <a:avLst/>
          </a:prstGeom>
        </p:spPr>
        <p:txBody>
          <a:bodyPr/>
          <a:lstStyle/>
          <a:p>
            <a:fld id="{6A174EDC-730F-0E4F-8F7E-AD594D963D71}" type="slidenum">
              <a:rPr lang="en-US" smtClean="0"/>
              <a:pPr/>
              <a:t>52</a:t>
            </a:fld>
            <a:endParaRPr lang="en-US" dirty="0"/>
          </a:p>
        </p:txBody>
      </p:sp>
    </p:spTree>
    <p:extLst>
      <p:ext uri="{BB962C8B-B14F-4D97-AF65-F5344CB8AC3E}">
        <p14:creationId xmlns:p14="http://schemas.microsoft.com/office/powerpoint/2010/main" val="386951508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3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6847839" y="4725114"/>
            <a:ext cx="2133599" cy="273843"/>
          </a:xfrm>
          <a:prstGeom prst="rect">
            <a:avLst/>
          </a:prstGeom>
        </p:spPr>
        <p:txBody>
          <a:bodyPr/>
          <a:lstStyle/>
          <a:p>
            <a:pPr marL="0" lvl="0" indent="0">
              <a:spcBef>
                <a:spcPts val="0"/>
              </a:spcBef>
              <a:buSzPct val="25000"/>
              <a:buNone/>
            </a:pPr>
            <a:fld id="{00000000-1234-1234-1234-123412341234}" type="slidenum">
              <a:rPr lang="en-US" smtClean="0"/>
              <a:t>54</a:t>
            </a:fld>
            <a:endParaRPr lang="en-US"/>
          </a:p>
        </p:txBody>
      </p:sp>
      <p:graphicFrame>
        <p:nvGraphicFramePr>
          <p:cNvPr id="8" name="Chart 7"/>
          <p:cNvGraphicFramePr>
            <a:graphicFrameLocks/>
          </p:cNvGraphicFramePr>
          <p:nvPr>
            <p:extLst/>
          </p:nvPr>
        </p:nvGraphicFramePr>
        <p:xfrm>
          <a:off x="478761" y="354568"/>
          <a:ext cx="7499349" cy="353272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34"/>
          <p:cNvSpPr txBox="1"/>
          <p:nvPr/>
        </p:nvSpPr>
        <p:spPr>
          <a:xfrm>
            <a:off x="7105339" y="1145750"/>
            <a:ext cx="925638" cy="4680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700" b="1" dirty="0">
                <a:solidFill>
                  <a:srgbClr val="FFFF00"/>
                </a:solidFill>
              </a:rPr>
              <a:t>CHT </a:t>
            </a:r>
            <a:br>
              <a:rPr lang="en-US" sz="700" b="1" dirty="0">
                <a:solidFill>
                  <a:srgbClr val="FFFF00"/>
                </a:solidFill>
              </a:rPr>
            </a:br>
            <a:r>
              <a:rPr lang="en-US" sz="700" b="1" dirty="0">
                <a:solidFill>
                  <a:srgbClr val="FFFF00"/>
                </a:solidFill>
              </a:rPr>
              <a:t>(ART-silver</a:t>
            </a:r>
            <a:r>
              <a:rPr lang="en-US" sz="700" b="1" baseline="0" dirty="0">
                <a:solidFill>
                  <a:srgbClr val="FFFF00"/>
                </a:solidFill>
              </a:rPr>
              <a:t>)</a:t>
            </a:r>
            <a:endParaRPr lang="en-US" sz="700" b="1" dirty="0">
              <a:solidFill>
                <a:srgbClr val="FFFF00"/>
              </a:solidFill>
            </a:endParaRPr>
          </a:p>
        </p:txBody>
      </p:sp>
      <p:sp>
        <p:nvSpPr>
          <p:cNvPr id="10" name="TextBox 135"/>
          <p:cNvSpPr txBox="1"/>
          <p:nvPr/>
        </p:nvSpPr>
        <p:spPr>
          <a:xfrm>
            <a:off x="7105339" y="1379789"/>
            <a:ext cx="693587" cy="4680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700" b="1" dirty="0">
                <a:solidFill>
                  <a:schemeClr val="bg2">
                    <a:lumMod val="20000"/>
                    <a:lumOff val="80000"/>
                  </a:schemeClr>
                </a:solidFill>
              </a:rPr>
              <a:t>Pixel</a:t>
            </a:r>
            <a:r>
              <a:rPr lang="en-US" sz="700" b="1" baseline="0" dirty="0">
                <a:solidFill>
                  <a:schemeClr val="bg2">
                    <a:lumMod val="20000"/>
                    <a:lumOff val="80000"/>
                  </a:schemeClr>
                </a:solidFill>
              </a:rPr>
              <a:t> C</a:t>
            </a:r>
            <a:br>
              <a:rPr lang="en-US" sz="700" b="1" baseline="0" dirty="0">
                <a:solidFill>
                  <a:schemeClr val="bg2">
                    <a:lumMod val="20000"/>
                    <a:lumOff val="80000"/>
                  </a:schemeClr>
                </a:solidFill>
              </a:rPr>
            </a:br>
            <a:r>
              <a:rPr lang="en-US" sz="700" b="1" baseline="0" dirty="0">
                <a:solidFill>
                  <a:schemeClr val="bg2">
                    <a:lumMod val="20000"/>
                    <a:lumOff val="80000"/>
                  </a:schemeClr>
                </a:solidFill>
              </a:rPr>
              <a:t>$499.00</a:t>
            </a:r>
            <a:endParaRPr lang="en-US" sz="700" b="1" dirty="0">
              <a:solidFill>
                <a:schemeClr val="bg2">
                  <a:lumMod val="20000"/>
                  <a:lumOff val="80000"/>
                </a:schemeClr>
              </a:solidFill>
            </a:endParaRPr>
          </a:p>
        </p:txBody>
      </p:sp>
      <p:sp>
        <p:nvSpPr>
          <p:cNvPr id="11" name="TextBox 136"/>
          <p:cNvSpPr txBox="1"/>
          <p:nvPr/>
        </p:nvSpPr>
        <p:spPr>
          <a:xfrm>
            <a:off x="7105339" y="1741694"/>
            <a:ext cx="801566" cy="4680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700" b="1" dirty="0">
                <a:solidFill>
                  <a:srgbClr val="FFC000"/>
                </a:solidFill>
              </a:rPr>
              <a:t>Galaxy S6</a:t>
            </a:r>
            <a:br>
              <a:rPr lang="en-US" sz="700" b="1" dirty="0">
                <a:solidFill>
                  <a:srgbClr val="FFC000"/>
                </a:solidFill>
              </a:rPr>
            </a:br>
            <a:r>
              <a:rPr lang="en-US" sz="700" b="1" dirty="0">
                <a:solidFill>
                  <a:srgbClr val="FFC000"/>
                </a:solidFill>
              </a:rPr>
              <a:t>$599</a:t>
            </a:r>
          </a:p>
        </p:txBody>
      </p:sp>
      <p:sp>
        <p:nvSpPr>
          <p:cNvPr id="12" name="TextBox 137"/>
          <p:cNvSpPr txBox="1"/>
          <p:nvPr/>
        </p:nvSpPr>
        <p:spPr>
          <a:xfrm>
            <a:off x="7115522" y="2231466"/>
            <a:ext cx="632481" cy="4680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700" b="1" dirty="0">
                <a:solidFill>
                  <a:schemeClr val="accent1">
                    <a:lumMod val="40000"/>
                    <a:lumOff val="60000"/>
                  </a:schemeClr>
                </a:solidFill>
              </a:rPr>
              <a:t>CHT</a:t>
            </a:r>
            <a:br>
              <a:rPr lang="en-US" sz="700" b="1" dirty="0">
                <a:solidFill>
                  <a:schemeClr val="accent1">
                    <a:lumMod val="40000"/>
                    <a:lumOff val="60000"/>
                  </a:schemeClr>
                </a:solidFill>
              </a:rPr>
            </a:br>
            <a:r>
              <a:rPr lang="en-US" sz="700" b="1" dirty="0">
                <a:solidFill>
                  <a:schemeClr val="accent1">
                    <a:lumMod val="40000"/>
                    <a:lumOff val="60000"/>
                  </a:schemeClr>
                </a:solidFill>
              </a:rPr>
              <a:t>(AOSP)</a:t>
            </a:r>
          </a:p>
        </p:txBody>
      </p:sp>
      <p:graphicFrame>
        <p:nvGraphicFramePr>
          <p:cNvPr id="13" name="Table 12"/>
          <p:cNvGraphicFramePr>
            <a:graphicFrameLocks noGrp="1"/>
          </p:cNvGraphicFramePr>
          <p:nvPr>
            <p:extLst/>
          </p:nvPr>
        </p:nvGraphicFramePr>
        <p:xfrm>
          <a:off x="1148281" y="3958128"/>
          <a:ext cx="6249862" cy="1114077"/>
        </p:xfrm>
        <a:graphic>
          <a:graphicData uri="http://schemas.openxmlformats.org/drawingml/2006/table">
            <a:tbl>
              <a:tblPr>
                <a:tableStyleId>{D03447BB-5D67-496B-8E87-E561075AD55C}</a:tableStyleId>
              </a:tblPr>
              <a:tblGrid>
                <a:gridCol w="847815"/>
                <a:gridCol w="971550"/>
                <a:gridCol w="963572"/>
                <a:gridCol w="621695"/>
                <a:gridCol w="891233"/>
                <a:gridCol w="596900"/>
                <a:gridCol w="662667"/>
                <a:gridCol w="694430"/>
              </a:tblGrid>
              <a:tr h="337242">
                <a:tc>
                  <a:txBody>
                    <a:bodyPr/>
                    <a:lstStyle/>
                    <a:p>
                      <a:pPr algn="ctr" fontAlgn="b"/>
                      <a:r>
                        <a:rPr lang="en-US" sz="800" u="none" strike="noStrike" dirty="0">
                          <a:effectLst/>
                        </a:rPr>
                        <a:t>Device</a:t>
                      </a:r>
                      <a:endParaRPr lang="en-US" sz="800" b="1" i="0" u="none" strike="noStrike" dirty="0">
                        <a:solidFill>
                          <a:schemeClr val="bg1"/>
                        </a:solidFill>
                        <a:effectLst/>
                        <a:latin typeface="Calibri" panose="020F0502020204030204" pitchFamily="34" charset="0"/>
                      </a:endParaRPr>
                    </a:p>
                  </a:txBody>
                  <a:tcPr marL="9063" marR="9063" marT="9063" marB="0" anchor="ctr">
                    <a:solidFill>
                      <a:srgbClr val="145A95"/>
                    </a:solidFill>
                  </a:tcPr>
                </a:tc>
                <a:tc>
                  <a:txBody>
                    <a:bodyPr/>
                    <a:lstStyle/>
                    <a:p>
                      <a:pPr algn="ctr" fontAlgn="b"/>
                      <a:r>
                        <a:rPr lang="en-US" sz="800" u="none" strike="noStrike" dirty="0">
                          <a:effectLst/>
                        </a:rPr>
                        <a:t>App Compile </a:t>
                      </a:r>
                      <a:endParaRPr lang="en-US" sz="800" u="none" strike="noStrike" dirty="0" smtClean="0">
                        <a:effectLst/>
                      </a:endParaRPr>
                    </a:p>
                    <a:p>
                      <a:pPr algn="ctr" fontAlgn="b"/>
                      <a:r>
                        <a:rPr lang="en-US" sz="800" u="none" strike="noStrike" dirty="0" smtClean="0">
                          <a:effectLst/>
                        </a:rPr>
                        <a:t>Time </a:t>
                      </a:r>
                      <a:r>
                        <a:rPr lang="en-US" sz="800" u="none" strike="noStrike" dirty="0">
                          <a:effectLst/>
                        </a:rPr>
                        <a:t>Workload</a:t>
                      </a:r>
                      <a:endParaRPr lang="en-US" sz="800" b="1" i="0" u="none" strike="noStrike" dirty="0">
                        <a:solidFill>
                          <a:schemeClr val="bg1"/>
                        </a:solidFill>
                        <a:effectLst/>
                        <a:latin typeface="Calibri" panose="020F0502020204030204" pitchFamily="34" charset="0"/>
                      </a:endParaRPr>
                    </a:p>
                  </a:txBody>
                  <a:tcPr marL="9063" marR="9063" marT="9063" marB="0" anchor="ctr">
                    <a:solidFill>
                      <a:srgbClr val="145A95"/>
                    </a:solidFill>
                  </a:tcPr>
                </a:tc>
                <a:tc>
                  <a:txBody>
                    <a:bodyPr/>
                    <a:lstStyle/>
                    <a:p>
                      <a:pPr algn="ctr" fontAlgn="b"/>
                      <a:r>
                        <a:rPr lang="en-US" sz="800" u="none" strike="noStrike" dirty="0" smtClean="0">
                          <a:effectLst/>
                        </a:rPr>
                        <a:t>Garbage</a:t>
                      </a:r>
                      <a:r>
                        <a:rPr lang="en-US" sz="800" u="none" strike="noStrike" baseline="0" dirty="0" smtClean="0">
                          <a:effectLst/>
                        </a:rPr>
                        <a:t> Collection Workload - </a:t>
                      </a:r>
                      <a:r>
                        <a:rPr lang="en-US" sz="800" u="none" strike="noStrike" dirty="0" smtClean="0">
                          <a:effectLst/>
                        </a:rPr>
                        <a:t>4Thread</a:t>
                      </a:r>
                      <a:endParaRPr lang="en-US" sz="800" b="1" i="0" u="none" strike="noStrike" dirty="0">
                        <a:solidFill>
                          <a:schemeClr val="bg1"/>
                        </a:solidFill>
                        <a:effectLst/>
                        <a:latin typeface="Calibri" panose="020F0502020204030204" pitchFamily="34" charset="0"/>
                      </a:endParaRPr>
                    </a:p>
                  </a:txBody>
                  <a:tcPr marL="9063" marR="9063" marT="9063" marB="0" anchor="ctr">
                    <a:solidFill>
                      <a:srgbClr val="145A95"/>
                    </a:solidFill>
                  </a:tcPr>
                </a:tc>
                <a:tc>
                  <a:txBody>
                    <a:bodyPr/>
                    <a:lstStyle/>
                    <a:p>
                      <a:pPr algn="ctr" fontAlgn="b"/>
                      <a:r>
                        <a:rPr lang="en-US" sz="800" u="none" strike="noStrike">
                          <a:effectLst/>
                        </a:rPr>
                        <a:t>AnTuTu 5.6</a:t>
                      </a:r>
                      <a:endParaRPr lang="en-US" sz="800" b="1" i="0" u="none" strike="noStrike">
                        <a:solidFill>
                          <a:schemeClr val="bg1"/>
                        </a:solidFill>
                        <a:effectLst/>
                        <a:latin typeface="Calibri" panose="020F0502020204030204" pitchFamily="34" charset="0"/>
                      </a:endParaRPr>
                    </a:p>
                  </a:txBody>
                  <a:tcPr marL="9063" marR="9063" marT="9063" marB="0" anchor="ctr">
                    <a:solidFill>
                      <a:srgbClr val="145A95"/>
                    </a:solidFill>
                  </a:tcPr>
                </a:tc>
                <a:tc>
                  <a:txBody>
                    <a:bodyPr/>
                    <a:lstStyle/>
                    <a:p>
                      <a:pPr algn="ctr" fontAlgn="b"/>
                      <a:r>
                        <a:rPr lang="en-US" sz="800" u="none" strike="noStrike">
                          <a:effectLst/>
                        </a:rPr>
                        <a:t>CaffeineMark-RR</a:t>
                      </a:r>
                      <a:endParaRPr lang="en-US" sz="800" b="1" i="0" u="none" strike="noStrike">
                        <a:solidFill>
                          <a:schemeClr val="bg1"/>
                        </a:solidFill>
                        <a:effectLst/>
                        <a:latin typeface="Calibri" panose="020F0502020204030204" pitchFamily="34" charset="0"/>
                      </a:endParaRPr>
                    </a:p>
                  </a:txBody>
                  <a:tcPr marL="9063" marR="9063" marT="9063" marB="0" anchor="ctr">
                    <a:solidFill>
                      <a:srgbClr val="145A95"/>
                    </a:solidFill>
                  </a:tcPr>
                </a:tc>
                <a:tc>
                  <a:txBody>
                    <a:bodyPr/>
                    <a:lstStyle/>
                    <a:p>
                      <a:pPr algn="ctr" fontAlgn="b"/>
                      <a:r>
                        <a:rPr lang="en-US" sz="800" u="none" strike="noStrike">
                          <a:effectLst/>
                        </a:rPr>
                        <a:t>IcyRocks</a:t>
                      </a:r>
                      <a:endParaRPr lang="en-US" sz="800" b="1" i="0" u="none" strike="noStrike">
                        <a:solidFill>
                          <a:schemeClr val="bg1"/>
                        </a:solidFill>
                        <a:effectLst/>
                        <a:latin typeface="Calibri" panose="020F0502020204030204" pitchFamily="34" charset="0"/>
                      </a:endParaRPr>
                    </a:p>
                  </a:txBody>
                  <a:tcPr marL="9063" marR="9063" marT="9063" marB="0" anchor="ctr">
                    <a:solidFill>
                      <a:srgbClr val="145A95"/>
                    </a:solidFill>
                  </a:tcPr>
                </a:tc>
                <a:tc>
                  <a:txBody>
                    <a:bodyPr/>
                    <a:lstStyle/>
                    <a:p>
                      <a:pPr algn="ctr" fontAlgn="b"/>
                      <a:r>
                        <a:rPr lang="en-US" sz="800" u="none" strike="noStrike" dirty="0" err="1">
                          <a:effectLst/>
                        </a:rPr>
                        <a:t>SmartBench</a:t>
                      </a:r>
                      <a:endParaRPr lang="en-US" sz="800" b="1" i="0" u="none" strike="noStrike" dirty="0">
                        <a:solidFill>
                          <a:schemeClr val="bg1"/>
                        </a:solidFill>
                        <a:effectLst/>
                        <a:latin typeface="Calibri" panose="020F0502020204030204" pitchFamily="34" charset="0"/>
                      </a:endParaRPr>
                    </a:p>
                  </a:txBody>
                  <a:tcPr marL="9063" marR="9063" marT="9063" marB="0" anchor="ctr">
                    <a:solidFill>
                      <a:srgbClr val="145A95"/>
                    </a:solidFill>
                  </a:tcPr>
                </a:tc>
                <a:tc>
                  <a:txBody>
                    <a:bodyPr/>
                    <a:lstStyle/>
                    <a:p>
                      <a:pPr algn="ctr" fontAlgn="b"/>
                      <a:r>
                        <a:rPr lang="en-US" sz="800" u="none" strike="noStrike" dirty="0" err="1">
                          <a:effectLst/>
                        </a:rPr>
                        <a:t>Geomean</a:t>
                      </a:r>
                      <a:endParaRPr lang="en-US" sz="800" b="1" i="0" u="none" strike="noStrike" dirty="0">
                        <a:solidFill>
                          <a:schemeClr val="bg1"/>
                        </a:solidFill>
                        <a:effectLst/>
                        <a:latin typeface="Calibri" panose="020F0502020204030204" pitchFamily="34" charset="0"/>
                      </a:endParaRPr>
                    </a:p>
                  </a:txBody>
                  <a:tcPr marL="9063" marR="9063" marT="9063" marB="0" anchor="ctr">
                    <a:solidFill>
                      <a:srgbClr val="145A95"/>
                    </a:solidFill>
                  </a:tcPr>
                </a:tc>
              </a:tr>
              <a:tr h="125369">
                <a:tc>
                  <a:txBody>
                    <a:bodyPr/>
                    <a:lstStyle/>
                    <a:p>
                      <a:pPr algn="l" fontAlgn="b"/>
                      <a:r>
                        <a:rPr lang="en-US" sz="800" u="none" strike="noStrike">
                          <a:effectLst/>
                        </a:rPr>
                        <a:t>ART-AOSP</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1,505</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57,485</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4,098</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43,803</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12,343</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5,326</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2,600</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r>
              <a:tr h="125369">
                <a:tc>
                  <a:txBody>
                    <a:bodyPr/>
                    <a:lstStyle/>
                    <a:p>
                      <a:pPr algn="l" fontAlgn="b"/>
                      <a:r>
                        <a:rPr lang="en-US" sz="800" u="none" strike="noStrike">
                          <a:effectLst/>
                        </a:rPr>
                        <a:t>Nexus 6p (OOB)</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539</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81,082</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4,199</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66,000</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7,737</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10,901</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2,318</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r>
              <a:tr h="125369">
                <a:tc>
                  <a:txBody>
                    <a:bodyPr/>
                    <a:lstStyle/>
                    <a:p>
                      <a:pPr algn="l" fontAlgn="b"/>
                      <a:r>
                        <a:rPr lang="en-US" sz="800" u="none" strike="noStrike">
                          <a:effectLst/>
                        </a:rPr>
                        <a:t>Galaxy S6 Edge (OOB)</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1,802</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98,241</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4,225</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54,258</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14,444</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13,024</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3,041</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r>
              <a:tr h="125369">
                <a:tc>
                  <a:txBody>
                    <a:bodyPr/>
                    <a:lstStyle/>
                    <a:p>
                      <a:pPr algn="l" fontAlgn="b"/>
                      <a:r>
                        <a:rPr lang="en-US" sz="800" u="none" strike="noStrike">
                          <a:effectLst/>
                        </a:rPr>
                        <a:t>Pixel (OOB)</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1,593</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49,606</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4,206</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70,765</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15,299</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10,018</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3,370</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r>
              <a:tr h="125369">
                <a:tc>
                  <a:txBody>
                    <a:bodyPr/>
                    <a:lstStyle/>
                    <a:p>
                      <a:pPr algn="l" fontAlgn="b"/>
                      <a:r>
                        <a:rPr lang="en-US" sz="800" u="none" strike="noStrike">
                          <a:effectLst/>
                        </a:rPr>
                        <a:t>ART-Silver</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1,503</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43,277</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4,459</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66,377</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13,621</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a:effectLst/>
                        </a:rPr>
                        <a:t>14,861</a:t>
                      </a:r>
                      <a:endParaRPr lang="en-US" sz="800" b="0" i="0" u="none" strike="noStrike">
                        <a:solidFill>
                          <a:schemeClr val="bg1"/>
                        </a:solidFill>
                        <a:effectLst/>
                        <a:latin typeface="Calibri" panose="020F0502020204030204" pitchFamily="34" charset="0"/>
                      </a:endParaRPr>
                    </a:p>
                  </a:txBody>
                  <a:tcPr marL="9063" marR="9063" marT="9063" marB="0" anchor="b">
                    <a:solidFill>
                      <a:srgbClr val="145A95"/>
                    </a:solidFill>
                  </a:tcPr>
                </a:tc>
                <a:tc>
                  <a:txBody>
                    <a:bodyPr/>
                    <a:lstStyle/>
                    <a:p>
                      <a:pPr algn="r" fontAlgn="b"/>
                      <a:r>
                        <a:rPr lang="en-US" sz="800" u="none" strike="noStrike" dirty="0">
                          <a:effectLst/>
                        </a:rPr>
                        <a:t>3,573</a:t>
                      </a:r>
                      <a:endParaRPr lang="en-US" sz="800" b="0" i="0" u="none" strike="noStrike" dirty="0">
                        <a:solidFill>
                          <a:schemeClr val="bg1"/>
                        </a:solidFill>
                        <a:effectLst/>
                        <a:latin typeface="Calibri" panose="020F0502020204030204" pitchFamily="34" charset="0"/>
                      </a:endParaRPr>
                    </a:p>
                  </a:txBody>
                  <a:tcPr marL="9063" marR="9063" marT="9063" marB="0" anchor="b">
                    <a:solidFill>
                      <a:srgbClr val="145A95"/>
                    </a:solidFill>
                  </a:tcPr>
                </a:tc>
              </a:tr>
            </a:tbl>
          </a:graphicData>
        </a:graphic>
      </p:graphicFrame>
      <p:sp>
        <p:nvSpPr>
          <p:cNvPr id="14" name="TextBox 13"/>
          <p:cNvSpPr txBox="1"/>
          <p:nvPr/>
        </p:nvSpPr>
        <p:spPr>
          <a:xfrm>
            <a:off x="4839278" y="422914"/>
            <a:ext cx="3066865" cy="584775"/>
          </a:xfrm>
          <a:prstGeom prst="rect">
            <a:avLst/>
          </a:prstGeom>
          <a:noFill/>
          <a:ln>
            <a:solidFill>
              <a:schemeClr val="bg1"/>
            </a:solidFill>
          </a:ln>
        </p:spPr>
        <p:txBody>
          <a:bodyPr wrap="none" rtlCol="0">
            <a:spAutoFit/>
          </a:bodyPr>
          <a:lstStyle/>
          <a:p>
            <a:r>
              <a:rPr lang="en-US" sz="800" dirty="0" smtClean="0"/>
              <a:t>CHT: Intel x5-Z8500 “Cherry Trail” 2.24GHz 4C, Android 6.0, 2GB RAM</a:t>
            </a:r>
          </a:p>
          <a:p>
            <a:r>
              <a:rPr lang="en-US" sz="800" dirty="0" smtClean="0"/>
              <a:t>Pixel C: 1.9GHz 4C </a:t>
            </a:r>
            <a:r>
              <a:rPr lang="en-US" sz="800" dirty="0" err="1" smtClean="0"/>
              <a:t>Tegra</a:t>
            </a:r>
            <a:r>
              <a:rPr lang="en-US" sz="800" dirty="0" smtClean="0"/>
              <a:t> X1 ARM Cortex A53 + A576.0.1, 3GB RAM</a:t>
            </a:r>
          </a:p>
          <a:p>
            <a:r>
              <a:rPr lang="en-US" sz="800" dirty="0" smtClean="0"/>
              <a:t>Galaxy S6 Edge: 2.1+1.5GHz 8C </a:t>
            </a:r>
            <a:r>
              <a:rPr lang="en-US" sz="800" dirty="0" err="1" smtClean="0"/>
              <a:t>Exynos</a:t>
            </a:r>
            <a:r>
              <a:rPr lang="en-US" sz="800" dirty="0" smtClean="0"/>
              <a:t> 7420/Cortex A53+A57. </a:t>
            </a:r>
            <a:br>
              <a:rPr lang="en-US" sz="800" dirty="0" smtClean="0"/>
            </a:br>
            <a:r>
              <a:rPr lang="en-US" sz="800" dirty="0" smtClean="0"/>
              <a:t>Android 5.0.2, 3GB RAM</a:t>
            </a:r>
            <a:endParaRPr lang="en-US" sz="800" dirty="0"/>
          </a:p>
        </p:txBody>
      </p:sp>
    </p:spTree>
    <p:extLst>
      <p:ext uri="{BB962C8B-B14F-4D97-AF65-F5344CB8AC3E}">
        <p14:creationId xmlns:p14="http://schemas.microsoft.com/office/powerpoint/2010/main" val="33452828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1459" y="175399"/>
            <a:ext cx="7180385" cy="715888"/>
          </a:xfrm>
        </p:spPr>
        <p:txBody>
          <a:bodyPr/>
          <a:lstStyle/>
          <a:p>
            <a:r>
              <a:rPr lang="en-US" sz="2800" dirty="0" err="1" smtClean="0">
                <a:solidFill>
                  <a:schemeClr val="tx1"/>
                </a:solidFill>
              </a:rPr>
              <a:t>Dalvik</a:t>
            </a:r>
            <a:r>
              <a:rPr lang="en-US" sz="2800" dirty="0" smtClean="0">
                <a:solidFill>
                  <a:schemeClr val="tx1"/>
                </a:solidFill>
              </a:rPr>
              <a:t> vs. ART GC Overview</a:t>
            </a:r>
            <a:endParaRPr lang="en-US" sz="2800" dirty="0">
              <a:solidFill>
                <a:schemeClr val="tx1"/>
              </a:solidFill>
            </a:endParaRPr>
          </a:p>
        </p:txBody>
      </p:sp>
      <p:sp>
        <p:nvSpPr>
          <p:cNvPr id="71" name="TextBox 70"/>
          <p:cNvSpPr txBox="1"/>
          <p:nvPr/>
        </p:nvSpPr>
        <p:spPr>
          <a:xfrm>
            <a:off x="601296" y="1138046"/>
            <a:ext cx="1247393" cy="507831"/>
          </a:xfrm>
          <a:prstGeom prst="rect">
            <a:avLst/>
          </a:prstGeom>
          <a:noFill/>
        </p:spPr>
        <p:txBody>
          <a:bodyPr wrap="none" rtlCol="0">
            <a:spAutoFit/>
          </a:bodyPr>
          <a:lstStyle/>
          <a:p>
            <a:pPr algn="ctr"/>
            <a:r>
              <a:rPr lang="en-US" sz="1350" dirty="0"/>
              <a:t>Serial Collector</a:t>
            </a:r>
            <a:br>
              <a:rPr lang="en-US" sz="1350" dirty="0"/>
            </a:br>
            <a:r>
              <a:rPr lang="en-US" sz="1350" dirty="0"/>
              <a:t>(GC for </a:t>
            </a:r>
            <a:r>
              <a:rPr lang="en-US" sz="1350" dirty="0" err="1"/>
              <a:t>alloc</a:t>
            </a:r>
            <a:r>
              <a:rPr lang="en-US" sz="1350" dirty="0"/>
              <a:t>)</a:t>
            </a:r>
          </a:p>
        </p:txBody>
      </p:sp>
      <p:sp>
        <p:nvSpPr>
          <p:cNvPr id="72" name="TextBox 71"/>
          <p:cNvSpPr txBox="1"/>
          <p:nvPr/>
        </p:nvSpPr>
        <p:spPr>
          <a:xfrm>
            <a:off x="1880544" y="1138045"/>
            <a:ext cx="1253869" cy="507831"/>
          </a:xfrm>
          <a:prstGeom prst="rect">
            <a:avLst/>
          </a:prstGeom>
          <a:noFill/>
        </p:spPr>
        <p:txBody>
          <a:bodyPr wrap="none" rtlCol="0">
            <a:spAutoFit/>
          </a:bodyPr>
          <a:lstStyle/>
          <a:p>
            <a:pPr algn="ctr"/>
            <a:r>
              <a:rPr lang="en-US" sz="1350" dirty="0"/>
              <a:t>Concurrent GC</a:t>
            </a:r>
            <a:br>
              <a:rPr lang="en-US" sz="1350" dirty="0"/>
            </a:br>
            <a:r>
              <a:rPr lang="en-US" sz="1350" dirty="0"/>
              <a:t>(GC as </a:t>
            </a:r>
            <a:r>
              <a:rPr lang="en-US" sz="1350" dirty="0" smtClean="0"/>
              <a:t>needed)</a:t>
            </a:r>
            <a:endParaRPr lang="en-US" sz="1350" dirty="0"/>
          </a:p>
        </p:txBody>
      </p:sp>
      <p:sp>
        <p:nvSpPr>
          <p:cNvPr id="73" name="TextBox 72"/>
          <p:cNvSpPr txBox="1"/>
          <p:nvPr/>
        </p:nvSpPr>
        <p:spPr>
          <a:xfrm rot="16200000">
            <a:off x="81816" y="1891069"/>
            <a:ext cx="941283" cy="461665"/>
          </a:xfrm>
          <a:prstGeom prst="rect">
            <a:avLst/>
          </a:prstGeom>
          <a:noFill/>
        </p:spPr>
        <p:txBody>
          <a:bodyPr wrap="none" rtlCol="0">
            <a:spAutoFit/>
          </a:bodyPr>
          <a:lstStyle/>
          <a:p>
            <a:r>
              <a:rPr lang="en-US" sz="2400" dirty="0" err="1"/>
              <a:t>Dalvik</a:t>
            </a:r>
            <a:endParaRPr lang="en-US" sz="2400" dirty="0"/>
          </a:p>
        </p:txBody>
      </p:sp>
      <p:sp>
        <p:nvSpPr>
          <p:cNvPr id="74" name="TextBox 73"/>
          <p:cNvSpPr txBox="1"/>
          <p:nvPr/>
        </p:nvSpPr>
        <p:spPr>
          <a:xfrm rot="16200000">
            <a:off x="4586339" y="1835343"/>
            <a:ext cx="676980" cy="461665"/>
          </a:xfrm>
          <a:prstGeom prst="rect">
            <a:avLst/>
          </a:prstGeom>
          <a:noFill/>
        </p:spPr>
        <p:txBody>
          <a:bodyPr wrap="none" rtlCol="0">
            <a:spAutoFit/>
          </a:bodyPr>
          <a:lstStyle/>
          <a:p>
            <a:r>
              <a:rPr lang="en-US" sz="2400" dirty="0" smtClean="0"/>
              <a:t>ART</a:t>
            </a:r>
            <a:endParaRPr lang="en-US" sz="2400" dirty="0"/>
          </a:p>
        </p:txBody>
      </p:sp>
      <p:sp>
        <p:nvSpPr>
          <p:cNvPr id="75" name="TextBox 74"/>
          <p:cNvSpPr txBox="1"/>
          <p:nvPr/>
        </p:nvSpPr>
        <p:spPr>
          <a:xfrm>
            <a:off x="4853193" y="1115173"/>
            <a:ext cx="1366463" cy="507831"/>
          </a:xfrm>
          <a:prstGeom prst="rect">
            <a:avLst/>
          </a:prstGeom>
          <a:noFill/>
        </p:spPr>
        <p:txBody>
          <a:bodyPr wrap="none" rtlCol="0">
            <a:spAutoFit/>
          </a:bodyPr>
          <a:lstStyle/>
          <a:p>
            <a:pPr algn="ctr"/>
            <a:r>
              <a:rPr lang="en-US" sz="1350" dirty="0"/>
              <a:t>Serial Collector</a:t>
            </a:r>
            <a:br>
              <a:rPr lang="en-US" sz="1350" dirty="0"/>
            </a:br>
            <a:r>
              <a:rPr lang="en-US" sz="1350" dirty="0" smtClean="0"/>
              <a:t>(Background GC)</a:t>
            </a:r>
            <a:endParaRPr lang="en-US" sz="1350" dirty="0"/>
          </a:p>
        </p:txBody>
      </p:sp>
      <p:sp>
        <p:nvSpPr>
          <p:cNvPr id="76" name="TextBox 75"/>
          <p:cNvSpPr txBox="1"/>
          <p:nvPr/>
        </p:nvSpPr>
        <p:spPr>
          <a:xfrm>
            <a:off x="6191975" y="1115173"/>
            <a:ext cx="1253869" cy="507831"/>
          </a:xfrm>
          <a:prstGeom prst="rect">
            <a:avLst/>
          </a:prstGeom>
          <a:noFill/>
        </p:spPr>
        <p:txBody>
          <a:bodyPr wrap="none" rtlCol="0">
            <a:spAutoFit/>
          </a:bodyPr>
          <a:lstStyle/>
          <a:p>
            <a:pPr algn="ctr"/>
            <a:r>
              <a:rPr lang="en-US" sz="1350" dirty="0"/>
              <a:t>Concurrent GC</a:t>
            </a:r>
            <a:br>
              <a:rPr lang="en-US" sz="1350" dirty="0"/>
            </a:br>
            <a:r>
              <a:rPr lang="en-US" sz="1350" dirty="0"/>
              <a:t>(GC as </a:t>
            </a:r>
            <a:r>
              <a:rPr lang="en-US" sz="1350" dirty="0" smtClean="0"/>
              <a:t>needed)</a:t>
            </a:r>
            <a:endParaRPr lang="en-US" sz="1350" dirty="0"/>
          </a:p>
        </p:txBody>
      </p:sp>
      <p:grpSp>
        <p:nvGrpSpPr>
          <p:cNvPr id="104" name="Group 103"/>
          <p:cNvGrpSpPr/>
          <p:nvPr/>
        </p:nvGrpSpPr>
        <p:grpSpPr>
          <a:xfrm>
            <a:off x="955716" y="1660904"/>
            <a:ext cx="457200" cy="858218"/>
            <a:chOff x="1088070" y="2341538"/>
            <a:chExt cx="609600" cy="1144291"/>
          </a:xfrm>
        </p:grpSpPr>
        <p:cxnSp>
          <p:nvCxnSpPr>
            <p:cNvPr id="3" name="Straight Arrow Connector 2"/>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11473" y="2626643"/>
            <a:ext cx="0" cy="85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819825" y="2546242"/>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819825" y="3523606"/>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V="1">
            <a:off x="2083544" y="2546242"/>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2083544" y="3523606"/>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2685336" y="3240763"/>
            <a:ext cx="0" cy="2644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2678082" y="2587896"/>
            <a:ext cx="0" cy="2644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161" name="Group 160"/>
          <p:cNvGrpSpPr/>
          <p:nvPr/>
        </p:nvGrpSpPr>
        <p:grpSpPr>
          <a:xfrm>
            <a:off x="2228136" y="2936142"/>
            <a:ext cx="457200" cy="264438"/>
            <a:chOff x="1088070" y="2341538"/>
            <a:chExt cx="609600" cy="1144291"/>
          </a:xfrm>
        </p:grpSpPr>
        <p:cxnSp>
          <p:nvCxnSpPr>
            <p:cNvPr id="162" name="Straight Arrow Connector 161"/>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67" name="Straight Connector 166"/>
          <p:cNvCxnSpPr/>
          <p:nvPr/>
        </p:nvCxnSpPr>
        <p:spPr>
          <a:xfrm flipV="1">
            <a:off x="2091784" y="288187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2083083" y="321799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a:off x="5783656" y="2626643"/>
            <a:ext cx="0" cy="85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5192008" y="2546242"/>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flipV="1">
            <a:off x="5192008" y="3523606"/>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6455727" y="2546242"/>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6455727" y="350678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a:off x="7057520" y="32768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200" name="Group 199"/>
          <p:cNvGrpSpPr/>
          <p:nvPr/>
        </p:nvGrpSpPr>
        <p:grpSpPr>
          <a:xfrm>
            <a:off x="6600320" y="2936142"/>
            <a:ext cx="457200" cy="264438"/>
            <a:chOff x="1088070" y="2341538"/>
            <a:chExt cx="609600" cy="1144291"/>
          </a:xfrm>
        </p:grpSpPr>
        <p:cxnSp>
          <p:nvCxnSpPr>
            <p:cNvPr id="201" name="Straight Arrow Connector 200"/>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2" name="Straight Arrow Connector 201"/>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206" name="Straight Connector 205"/>
          <p:cNvCxnSpPr/>
          <p:nvPr/>
        </p:nvCxnSpPr>
        <p:spPr>
          <a:xfrm flipV="1">
            <a:off x="6463968" y="288187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flipV="1">
            <a:off x="6455266" y="3217999"/>
            <a:ext cx="729904" cy="8718"/>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grpSp>
        <p:nvGrpSpPr>
          <p:cNvPr id="208" name="Group 207"/>
          <p:cNvGrpSpPr/>
          <p:nvPr/>
        </p:nvGrpSpPr>
        <p:grpSpPr>
          <a:xfrm>
            <a:off x="6593067" y="2596617"/>
            <a:ext cx="457200" cy="264438"/>
            <a:chOff x="1088070" y="2341538"/>
            <a:chExt cx="609600" cy="1144291"/>
          </a:xfrm>
        </p:grpSpPr>
        <p:cxnSp>
          <p:nvCxnSpPr>
            <p:cNvPr id="209" name="Straight Arrow Connector 208"/>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216" name="TextBox 215"/>
          <p:cNvSpPr txBox="1"/>
          <p:nvPr/>
        </p:nvSpPr>
        <p:spPr>
          <a:xfrm>
            <a:off x="4650294" y="2608562"/>
            <a:ext cx="1264355" cy="830997"/>
          </a:xfrm>
          <a:prstGeom prst="rect">
            <a:avLst/>
          </a:prstGeom>
          <a:noFill/>
        </p:spPr>
        <p:txBody>
          <a:bodyPr wrap="square" rtlCol="0">
            <a:spAutoFit/>
          </a:bodyPr>
          <a:lstStyle/>
          <a:p>
            <a:r>
              <a:rPr lang="en-US" sz="1200" dirty="0" smtClean="0"/>
              <a:t>STW pause </a:t>
            </a:r>
            <a:r>
              <a:rPr lang="en-US" sz="1200" dirty="0"/>
              <a:t/>
            </a:r>
            <a:br>
              <a:rPr lang="en-US" sz="1200" dirty="0"/>
            </a:br>
            <a:r>
              <a:rPr lang="en-US" sz="1200" dirty="0" smtClean="0"/>
              <a:t>almost never happens</a:t>
            </a:r>
            <a:endParaRPr lang="en-US" sz="1200" dirty="0"/>
          </a:p>
          <a:p>
            <a:r>
              <a:rPr lang="en-US" sz="1200" dirty="0"/>
              <a:t>in ART</a:t>
            </a:r>
          </a:p>
        </p:txBody>
      </p:sp>
      <p:cxnSp>
        <p:nvCxnSpPr>
          <p:cNvPr id="221" name="Straight Connector 220"/>
          <p:cNvCxnSpPr/>
          <p:nvPr/>
        </p:nvCxnSpPr>
        <p:spPr>
          <a:xfrm>
            <a:off x="4476750" y="1138046"/>
            <a:ext cx="0" cy="35917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2" name="Right Brace 221"/>
          <p:cNvSpPr/>
          <p:nvPr/>
        </p:nvSpPr>
        <p:spPr>
          <a:xfrm flipH="1">
            <a:off x="1008713" y="2692081"/>
            <a:ext cx="253975" cy="692498"/>
          </a:xfrm>
          <a:prstGeom prst="rightBrace">
            <a:avLst/>
          </a:prstGeom>
          <a:ln w="3175">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endParaRPr lang="en-US" sz="1350" dirty="0"/>
          </a:p>
        </p:txBody>
      </p:sp>
      <p:sp>
        <p:nvSpPr>
          <p:cNvPr id="223" name="TextBox 222"/>
          <p:cNvSpPr txBox="1"/>
          <p:nvPr/>
        </p:nvSpPr>
        <p:spPr>
          <a:xfrm>
            <a:off x="217426" y="2593705"/>
            <a:ext cx="979742" cy="646331"/>
          </a:xfrm>
          <a:prstGeom prst="rect">
            <a:avLst/>
          </a:prstGeom>
          <a:noFill/>
        </p:spPr>
        <p:txBody>
          <a:bodyPr wrap="square" rtlCol="0">
            <a:spAutoFit/>
          </a:bodyPr>
          <a:lstStyle/>
          <a:p>
            <a:r>
              <a:rPr lang="en-US" sz="1200" dirty="0" smtClean="0"/>
              <a:t>STW pause: GC </a:t>
            </a:r>
            <a:r>
              <a:rPr lang="en-US" sz="1200" dirty="0"/>
              <a:t>pauses </a:t>
            </a:r>
            <a:br>
              <a:rPr lang="en-US" sz="1200" dirty="0"/>
            </a:br>
            <a:r>
              <a:rPr lang="en-US" sz="1200" dirty="0" smtClean="0"/>
              <a:t>app </a:t>
            </a:r>
            <a:r>
              <a:rPr lang="en-US" sz="1200" dirty="0"/>
              <a:t>threads</a:t>
            </a:r>
          </a:p>
        </p:txBody>
      </p:sp>
      <p:sp>
        <p:nvSpPr>
          <p:cNvPr id="224" name="Rectangle 223"/>
          <p:cNvSpPr/>
          <p:nvPr/>
        </p:nvSpPr>
        <p:spPr>
          <a:xfrm>
            <a:off x="2745572" y="2594466"/>
            <a:ext cx="1773729" cy="276999"/>
          </a:xfrm>
          <a:prstGeom prst="rect">
            <a:avLst/>
          </a:prstGeom>
        </p:spPr>
        <p:txBody>
          <a:bodyPr wrap="square">
            <a:spAutoFit/>
          </a:bodyPr>
          <a:lstStyle/>
          <a:p>
            <a:r>
              <a:rPr lang="en-US" sz="1200" dirty="0" smtClean="0"/>
              <a:t>Initial Mark STW </a:t>
            </a:r>
            <a:r>
              <a:rPr lang="en-US" sz="1200" dirty="0"/>
              <a:t>pause </a:t>
            </a:r>
          </a:p>
        </p:txBody>
      </p:sp>
      <p:sp>
        <p:nvSpPr>
          <p:cNvPr id="225" name="Rectangle 224"/>
          <p:cNvSpPr/>
          <p:nvPr/>
        </p:nvSpPr>
        <p:spPr>
          <a:xfrm>
            <a:off x="2761286" y="3212431"/>
            <a:ext cx="1421671" cy="276999"/>
          </a:xfrm>
          <a:prstGeom prst="rect">
            <a:avLst/>
          </a:prstGeom>
        </p:spPr>
        <p:txBody>
          <a:bodyPr wrap="none">
            <a:spAutoFit/>
          </a:bodyPr>
          <a:lstStyle/>
          <a:p>
            <a:r>
              <a:rPr lang="en-US" sz="1200" dirty="0" smtClean="0"/>
              <a:t>Remark STW </a:t>
            </a:r>
            <a:r>
              <a:rPr lang="en-US" sz="1200" dirty="0"/>
              <a:t>pause </a:t>
            </a:r>
          </a:p>
        </p:txBody>
      </p:sp>
      <p:sp>
        <p:nvSpPr>
          <p:cNvPr id="226" name="Rectangle 225"/>
          <p:cNvSpPr/>
          <p:nvPr/>
        </p:nvSpPr>
        <p:spPr>
          <a:xfrm>
            <a:off x="7143144" y="3124253"/>
            <a:ext cx="1943417" cy="461665"/>
          </a:xfrm>
          <a:prstGeom prst="rect">
            <a:avLst/>
          </a:prstGeom>
        </p:spPr>
        <p:txBody>
          <a:bodyPr wrap="none">
            <a:spAutoFit/>
          </a:bodyPr>
          <a:lstStyle/>
          <a:p>
            <a:r>
              <a:rPr lang="en-US" sz="1200" dirty="0" smtClean="0"/>
              <a:t>Parallel remark (sometimes)</a:t>
            </a:r>
          </a:p>
          <a:p>
            <a:r>
              <a:rPr lang="en-US" sz="1200" dirty="0" smtClean="0"/>
              <a:t>STW pause: 2-3 ms typical </a:t>
            </a:r>
            <a:endParaRPr lang="en-US" sz="1200" dirty="0"/>
          </a:p>
        </p:txBody>
      </p:sp>
      <p:sp>
        <p:nvSpPr>
          <p:cNvPr id="100" name="Rectangle 99"/>
          <p:cNvSpPr/>
          <p:nvPr/>
        </p:nvSpPr>
        <p:spPr>
          <a:xfrm>
            <a:off x="7143144" y="2869303"/>
            <a:ext cx="1276055" cy="276999"/>
          </a:xfrm>
          <a:prstGeom prst="rect">
            <a:avLst/>
          </a:prstGeom>
        </p:spPr>
        <p:txBody>
          <a:bodyPr wrap="none">
            <a:spAutoFit/>
          </a:bodyPr>
          <a:lstStyle/>
          <a:p>
            <a:r>
              <a:rPr lang="en-US" sz="1200" dirty="0" smtClean="0"/>
              <a:t>Concurrent mark </a:t>
            </a:r>
            <a:endParaRPr lang="en-US" sz="1200" dirty="0"/>
          </a:p>
        </p:txBody>
      </p:sp>
      <p:cxnSp>
        <p:nvCxnSpPr>
          <p:cNvPr id="101" name="Straight Arrow Connector 100"/>
          <p:cNvCxnSpPr/>
          <p:nvPr/>
        </p:nvCxnSpPr>
        <p:spPr>
          <a:xfrm>
            <a:off x="6943220"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6828920"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6714620"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6600320" y="3281329"/>
            <a:ext cx="0" cy="16273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7143144" y="2574028"/>
            <a:ext cx="1895455" cy="276999"/>
          </a:xfrm>
          <a:prstGeom prst="rect">
            <a:avLst/>
          </a:prstGeom>
        </p:spPr>
        <p:txBody>
          <a:bodyPr wrap="none">
            <a:spAutoFit/>
          </a:bodyPr>
          <a:lstStyle/>
          <a:p>
            <a:r>
              <a:rPr lang="en-US" sz="1200" dirty="0" smtClean="0"/>
              <a:t>Initial Mark by app threads </a:t>
            </a:r>
            <a:endParaRPr lang="en-US" sz="1200" dirty="0"/>
          </a:p>
        </p:txBody>
      </p:sp>
      <p:sp>
        <p:nvSpPr>
          <p:cNvPr id="114" name="Rectangle 113"/>
          <p:cNvSpPr/>
          <p:nvPr/>
        </p:nvSpPr>
        <p:spPr>
          <a:xfrm>
            <a:off x="2748773" y="2914501"/>
            <a:ext cx="1276055" cy="276999"/>
          </a:xfrm>
          <a:prstGeom prst="rect">
            <a:avLst/>
          </a:prstGeom>
        </p:spPr>
        <p:txBody>
          <a:bodyPr wrap="none">
            <a:spAutoFit/>
          </a:bodyPr>
          <a:lstStyle/>
          <a:p>
            <a:r>
              <a:rPr lang="en-US" sz="1200" dirty="0" smtClean="0"/>
              <a:t>Concurrent mark </a:t>
            </a:r>
            <a:endParaRPr lang="en-US" sz="1200" dirty="0"/>
          </a:p>
        </p:txBody>
      </p:sp>
      <p:sp>
        <p:nvSpPr>
          <p:cNvPr id="115" name="Rectangle 114"/>
          <p:cNvSpPr/>
          <p:nvPr/>
        </p:nvSpPr>
        <p:spPr>
          <a:xfrm>
            <a:off x="2768648" y="3844102"/>
            <a:ext cx="1358898" cy="276999"/>
          </a:xfrm>
          <a:prstGeom prst="rect">
            <a:avLst/>
          </a:prstGeom>
        </p:spPr>
        <p:txBody>
          <a:bodyPr wrap="none">
            <a:spAutoFit/>
          </a:bodyPr>
          <a:lstStyle/>
          <a:p>
            <a:r>
              <a:rPr lang="en-US" sz="1200" dirty="0"/>
              <a:t>Concurrent sweep </a:t>
            </a:r>
          </a:p>
        </p:txBody>
      </p:sp>
      <p:sp>
        <p:nvSpPr>
          <p:cNvPr id="116" name="Rectangle 115"/>
          <p:cNvSpPr/>
          <p:nvPr/>
        </p:nvSpPr>
        <p:spPr>
          <a:xfrm>
            <a:off x="7158818" y="3851464"/>
            <a:ext cx="1358898" cy="276999"/>
          </a:xfrm>
          <a:prstGeom prst="rect">
            <a:avLst/>
          </a:prstGeom>
        </p:spPr>
        <p:txBody>
          <a:bodyPr wrap="none">
            <a:spAutoFit/>
          </a:bodyPr>
          <a:lstStyle/>
          <a:p>
            <a:r>
              <a:rPr lang="en-US" sz="1200" dirty="0" smtClean="0"/>
              <a:t>Concurrent sweep </a:t>
            </a:r>
            <a:endParaRPr lang="en-US" sz="1200" dirty="0"/>
          </a:p>
        </p:txBody>
      </p:sp>
      <p:sp>
        <p:nvSpPr>
          <p:cNvPr id="121" name="Rectangle 120"/>
          <p:cNvSpPr/>
          <p:nvPr/>
        </p:nvSpPr>
        <p:spPr>
          <a:xfrm>
            <a:off x="2757088" y="1883923"/>
            <a:ext cx="1539780" cy="276999"/>
          </a:xfrm>
          <a:prstGeom prst="rect">
            <a:avLst/>
          </a:prstGeom>
        </p:spPr>
        <p:txBody>
          <a:bodyPr wrap="none">
            <a:spAutoFit/>
          </a:bodyPr>
          <a:lstStyle/>
          <a:p>
            <a:r>
              <a:rPr lang="en-US" sz="1200" dirty="0" smtClean="0"/>
              <a:t>Lock heap to allocate </a:t>
            </a:r>
            <a:endParaRPr lang="en-US" sz="1200" dirty="0"/>
          </a:p>
        </p:txBody>
      </p:sp>
      <p:sp>
        <p:nvSpPr>
          <p:cNvPr id="134" name="Rectangle 133"/>
          <p:cNvSpPr/>
          <p:nvPr/>
        </p:nvSpPr>
        <p:spPr>
          <a:xfrm>
            <a:off x="7153555" y="1884975"/>
            <a:ext cx="1773242" cy="461665"/>
          </a:xfrm>
          <a:prstGeom prst="rect">
            <a:avLst/>
          </a:prstGeom>
        </p:spPr>
        <p:txBody>
          <a:bodyPr wrap="none">
            <a:spAutoFit/>
          </a:bodyPr>
          <a:lstStyle/>
          <a:p>
            <a:r>
              <a:rPr lang="en-US" sz="1200" dirty="0" smtClean="0"/>
              <a:t>Thread-local ROS, no lock</a:t>
            </a:r>
          </a:p>
          <a:p>
            <a:r>
              <a:rPr lang="en-US" sz="1200" dirty="0" smtClean="0"/>
              <a:t>(mostly) </a:t>
            </a:r>
            <a:endParaRPr lang="en-US" sz="1200" dirty="0"/>
          </a:p>
        </p:txBody>
      </p:sp>
      <p:grpSp>
        <p:nvGrpSpPr>
          <p:cNvPr id="118" name="Group 117"/>
          <p:cNvGrpSpPr/>
          <p:nvPr/>
        </p:nvGrpSpPr>
        <p:grpSpPr>
          <a:xfrm>
            <a:off x="2216151" y="1651935"/>
            <a:ext cx="457200" cy="858218"/>
            <a:chOff x="1088070" y="2341538"/>
            <a:chExt cx="609600" cy="1144291"/>
          </a:xfrm>
        </p:grpSpPr>
        <p:cxnSp>
          <p:nvCxnSpPr>
            <p:cNvPr id="137" name="Straight Arrow Connector 136"/>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946746" y="3599075"/>
            <a:ext cx="457200" cy="858218"/>
            <a:chOff x="1088070" y="2341538"/>
            <a:chExt cx="609600" cy="1144291"/>
          </a:xfrm>
        </p:grpSpPr>
        <p:cxnSp>
          <p:nvCxnSpPr>
            <p:cNvPr id="143" name="Straight Arrow Connector 142"/>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9" name="Group 148"/>
          <p:cNvGrpSpPr/>
          <p:nvPr/>
        </p:nvGrpSpPr>
        <p:grpSpPr>
          <a:xfrm>
            <a:off x="2216157" y="3577567"/>
            <a:ext cx="457200" cy="858218"/>
            <a:chOff x="1088070" y="2341538"/>
            <a:chExt cx="609600" cy="1144291"/>
          </a:xfrm>
        </p:grpSpPr>
        <p:cxnSp>
          <p:nvCxnSpPr>
            <p:cNvPr id="150" name="Straight Arrow Connector 149"/>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6607064" y="3579356"/>
            <a:ext cx="457200" cy="858218"/>
            <a:chOff x="1088070" y="2341538"/>
            <a:chExt cx="609600" cy="1144291"/>
          </a:xfrm>
        </p:grpSpPr>
        <p:cxnSp>
          <p:nvCxnSpPr>
            <p:cNvPr id="156" name="Straight Arrow Connector 155"/>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p:cNvCxnSpPr/>
            <p:nvPr/>
          </p:nvCxnSpPr>
          <p:spPr>
            <a:xfrm>
              <a:off x="1697670" y="2341538"/>
              <a:ext cx="0" cy="11442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27" name="Group 226"/>
          <p:cNvGrpSpPr/>
          <p:nvPr/>
        </p:nvGrpSpPr>
        <p:grpSpPr>
          <a:xfrm>
            <a:off x="5316143" y="3600863"/>
            <a:ext cx="457200" cy="858218"/>
            <a:chOff x="1088070" y="2341538"/>
            <a:chExt cx="609600" cy="1144291"/>
          </a:xfrm>
        </p:grpSpPr>
        <p:cxnSp>
          <p:nvCxnSpPr>
            <p:cNvPr id="228" name="Straight Arrow Connector 227"/>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5323846" y="1658926"/>
            <a:ext cx="457200" cy="858218"/>
            <a:chOff x="1088070" y="2341538"/>
            <a:chExt cx="609600" cy="1144291"/>
          </a:xfrm>
        </p:grpSpPr>
        <p:cxnSp>
          <p:nvCxnSpPr>
            <p:cNvPr id="234" name="Straight Arrow Connector 233"/>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6596165" y="1649956"/>
            <a:ext cx="457200" cy="858218"/>
            <a:chOff x="1088070" y="2341538"/>
            <a:chExt cx="609600" cy="1144291"/>
          </a:xfrm>
        </p:grpSpPr>
        <p:cxnSp>
          <p:nvCxnSpPr>
            <p:cNvPr id="240" name="Straight Arrow Connector 239"/>
            <p:cNvCxnSpPr/>
            <p:nvPr/>
          </p:nvCxnSpPr>
          <p:spPr>
            <a:xfrm>
              <a:off x="10880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p:nvPr/>
          </p:nvCxnSpPr>
          <p:spPr>
            <a:xfrm>
              <a:off x="12404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p:nvPr/>
          </p:nvCxnSpPr>
          <p:spPr>
            <a:xfrm>
              <a:off x="13928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3" name="Straight Arrow Connector 242"/>
            <p:cNvCxnSpPr/>
            <p:nvPr/>
          </p:nvCxnSpPr>
          <p:spPr>
            <a:xfrm>
              <a:off x="15452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p:nvPr/>
          </p:nvCxnSpPr>
          <p:spPr>
            <a:xfrm>
              <a:off x="1697670" y="2341538"/>
              <a:ext cx="0" cy="1144291"/>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sp>
        <p:nvSpPr>
          <p:cNvPr id="4" name="Slide Number Placeholder 3"/>
          <p:cNvSpPr>
            <a:spLocks noGrp="1"/>
          </p:cNvSpPr>
          <p:nvPr>
            <p:ph type="sldNum" idx="4294967295"/>
          </p:nvPr>
        </p:nvSpPr>
        <p:spPr>
          <a:xfrm>
            <a:off x="6847839" y="4725114"/>
            <a:ext cx="2133599" cy="273843"/>
          </a:xfrm>
          <a:prstGeom prst="rect">
            <a:avLst/>
          </a:prstGeom>
        </p:spPr>
        <p:txBody>
          <a:bodyPr/>
          <a:lstStyle/>
          <a:p>
            <a:pPr marL="0" lvl="0" indent="0">
              <a:spcBef>
                <a:spcPts val="0"/>
              </a:spcBef>
              <a:buSzPct val="25000"/>
              <a:buNone/>
            </a:pPr>
            <a:fld id="{00000000-1234-1234-1234-123412341234}" type="slidenum">
              <a:rPr lang="en-US" smtClean="0"/>
              <a:t>55</a:t>
            </a:fld>
            <a:endParaRPr lang="en-US"/>
          </a:p>
        </p:txBody>
      </p:sp>
    </p:spTree>
    <p:extLst>
      <p:ext uri="{BB962C8B-B14F-4D97-AF65-F5344CB8AC3E}">
        <p14:creationId xmlns:p14="http://schemas.microsoft.com/office/powerpoint/2010/main" val="21280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593684" y="2037213"/>
            <a:ext cx="968378" cy="510472"/>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45" name="TextBox 44"/>
          <p:cNvSpPr txBox="1"/>
          <p:nvPr/>
        </p:nvSpPr>
        <p:spPr>
          <a:xfrm>
            <a:off x="5503456" y="2173165"/>
            <a:ext cx="968378" cy="510472"/>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46" name="TextBox 45"/>
          <p:cNvSpPr txBox="1"/>
          <p:nvPr/>
        </p:nvSpPr>
        <p:spPr>
          <a:xfrm>
            <a:off x="5387833" y="2304087"/>
            <a:ext cx="968378" cy="510472"/>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47" name="TextBox 46"/>
          <p:cNvSpPr txBox="1"/>
          <p:nvPr/>
        </p:nvSpPr>
        <p:spPr>
          <a:xfrm>
            <a:off x="5284337" y="2414521"/>
            <a:ext cx="968378" cy="510472"/>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grpSp>
        <p:nvGrpSpPr>
          <p:cNvPr id="35" name="Group 34"/>
          <p:cNvGrpSpPr/>
          <p:nvPr/>
        </p:nvGrpSpPr>
        <p:grpSpPr>
          <a:xfrm>
            <a:off x="7643408" y="657440"/>
            <a:ext cx="1354024" cy="3146678"/>
            <a:chOff x="94066" y="2078863"/>
            <a:chExt cx="1354024" cy="2422817"/>
          </a:xfrm>
        </p:grpSpPr>
        <p:sp>
          <p:nvSpPr>
            <p:cNvPr id="36" name="TextBox 35"/>
            <p:cNvSpPr txBox="1"/>
            <p:nvPr/>
          </p:nvSpPr>
          <p:spPr>
            <a:xfrm>
              <a:off x="479712" y="2078863"/>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37" name="TextBox 36"/>
            <p:cNvSpPr txBox="1"/>
            <p:nvPr/>
          </p:nvSpPr>
          <p:spPr>
            <a:xfrm>
              <a:off x="320325" y="2199101"/>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38" name="TextBox 37"/>
            <p:cNvSpPr txBox="1"/>
            <p:nvPr/>
          </p:nvSpPr>
          <p:spPr>
            <a:xfrm>
              <a:off x="214576" y="2319339"/>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39" name="TextBox 38"/>
            <p:cNvSpPr txBox="1"/>
            <p:nvPr/>
          </p:nvSpPr>
          <p:spPr>
            <a:xfrm>
              <a:off x="94066" y="2449160"/>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grpSp>
      <p:grpSp>
        <p:nvGrpSpPr>
          <p:cNvPr id="30" name="Group 29"/>
          <p:cNvGrpSpPr/>
          <p:nvPr/>
        </p:nvGrpSpPr>
        <p:grpSpPr>
          <a:xfrm>
            <a:off x="3439648" y="1523953"/>
            <a:ext cx="1354024" cy="2422817"/>
            <a:chOff x="94066" y="2078863"/>
            <a:chExt cx="1354024" cy="2422817"/>
          </a:xfrm>
        </p:grpSpPr>
        <p:sp>
          <p:nvSpPr>
            <p:cNvPr id="31" name="TextBox 30"/>
            <p:cNvSpPr txBox="1"/>
            <p:nvPr/>
          </p:nvSpPr>
          <p:spPr>
            <a:xfrm>
              <a:off x="479712" y="2078863"/>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32" name="TextBox 31"/>
            <p:cNvSpPr txBox="1"/>
            <p:nvPr/>
          </p:nvSpPr>
          <p:spPr>
            <a:xfrm>
              <a:off x="320325" y="2199101"/>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33" name="TextBox 32"/>
            <p:cNvSpPr txBox="1"/>
            <p:nvPr/>
          </p:nvSpPr>
          <p:spPr>
            <a:xfrm>
              <a:off x="214576" y="2319339"/>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34" name="TextBox 33"/>
            <p:cNvSpPr txBox="1"/>
            <p:nvPr/>
          </p:nvSpPr>
          <p:spPr>
            <a:xfrm>
              <a:off x="94066" y="2449160"/>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grpSp>
      <p:grpSp>
        <p:nvGrpSpPr>
          <p:cNvPr id="25" name="Group 24"/>
          <p:cNvGrpSpPr/>
          <p:nvPr/>
        </p:nvGrpSpPr>
        <p:grpSpPr>
          <a:xfrm>
            <a:off x="1776066" y="1521425"/>
            <a:ext cx="1354024" cy="2422817"/>
            <a:chOff x="94066" y="2078863"/>
            <a:chExt cx="1354024" cy="2422817"/>
          </a:xfrm>
        </p:grpSpPr>
        <p:sp>
          <p:nvSpPr>
            <p:cNvPr id="26" name="TextBox 25"/>
            <p:cNvSpPr txBox="1"/>
            <p:nvPr/>
          </p:nvSpPr>
          <p:spPr>
            <a:xfrm>
              <a:off x="479712" y="2078863"/>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27" name="TextBox 26"/>
            <p:cNvSpPr txBox="1"/>
            <p:nvPr/>
          </p:nvSpPr>
          <p:spPr>
            <a:xfrm>
              <a:off x="320325" y="2199101"/>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28" name="TextBox 27"/>
            <p:cNvSpPr txBox="1"/>
            <p:nvPr/>
          </p:nvSpPr>
          <p:spPr>
            <a:xfrm>
              <a:off x="214576" y="2319339"/>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29" name="TextBox 28"/>
            <p:cNvSpPr txBox="1"/>
            <p:nvPr/>
          </p:nvSpPr>
          <p:spPr>
            <a:xfrm>
              <a:off x="94066" y="2449160"/>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grpSp>
      <p:grpSp>
        <p:nvGrpSpPr>
          <p:cNvPr id="3" name="Group 2"/>
          <p:cNvGrpSpPr/>
          <p:nvPr/>
        </p:nvGrpSpPr>
        <p:grpSpPr>
          <a:xfrm>
            <a:off x="219125" y="1553396"/>
            <a:ext cx="1354024" cy="2422817"/>
            <a:chOff x="94066" y="2078863"/>
            <a:chExt cx="1354024" cy="2422817"/>
          </a:xfrm>
        </p:grpSpPr>
        <p:sp>
          <p:nvSpPr>
            <p:cNvPr id="20" name="TextBox 19"/>
            <p:cNvSpPr txBox="1"/>
            <p:nvPr/>
          </p:nvSpPr>
          <p:spPr>
            <a:xfrm>
              <a:off x="479712" y="2078863"/>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21" name="TextBox 20"/>
            <p:cNvSpPr txBox="1"/>
            <p:nvPr/>
          </p:nvSpPr>
          <p:spPr>
            <a:xfrm>
              <a:off x="320325" y="2199101"/>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22" name="TextBox 21"/>
            <p:cNvSpPr txBox="1"/>
            <p:nvPr/>
          </p:nvSpPr>
          <p:spPr>
            <a:xfrm>
              <a:off x="214576" y="2319339"/>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sp>
          <p:nvSpPr>
            <p:cNvPr id="23" name="TextBox 22"/>
            <p:cNvSpPr txBox="1"/>
            <p:nvPr/>
          </p:nvSpPr>
          <p:spPr>
            <a:xfrm>
              <a:off x="94066" y="2449160"/>
              <a:ext cx="968378" cy="2052520"/>
            </a:xfrm>
            <a:prstGeom prst="rect">
              <a:avLst/>
            </a:prstGeom>
            <a:solidFill>
              <a:schemeClr val="accent1">
                <a:lumMod val="75000"/>
              </a:schemeClr>
            </a:solidFill>
            <a:ln>
              <a:solidFill>
                <a:schemeClr val="accent4"/>
              </a:solidFill>
            </a:ln>
          </p:spPr>
          <p:txBody>
            <a:bodyPr wrap="square" rtlCol="0">
              <a:noAutofit/>
            </a:bodyPr>
            <a:lstStyle/>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p:txBody>
        </p:sp>
      </p:grpSp>
      <p:sp>
        <p:nvSpPr>
          <p:cNvPr id="8210" name="Rectangle 18"/>
          <p:cNvSpPr>
            <a:spLocks noGrp="1" noChangeArrowheads="1"/>
          </p:cNvSpPr>
          <p:nvPr>
            <p:ph type="title"/>
          </p:nvPr>
        </p:nvSpPr>
        <p:spPr>
          <a:xfrm>
            <a:off x="457200" y="10844"/>
            <a:ext cx="8229600" cy="873125"/>
          </a:xfrm>
        </p:spPr>
        <p:txBody>
          <a:bodyPr/>
          <a:lstStyle/>
          <a:p>
            <a:pPr>
              <a:defRPr/>
            </a:pPr>
            <a:r>
              <a:rPr lang="en-US" sz="2400" dirty="0">
                <a:solidFill>
                  <a:schemeClr val="tx1"/>
                </a:solidFill>
              </a:rPr>
              <a:t>Intel’s Planned Memory Management: </a:t>
            </a:r>
            <a:r>
              <a:rPr lang="en-US" sz="2400" dirty="0" smtClean="0">
                <a:solidFill>
                  <a:schemeClr val="tx1"/>
                </a:solidFill>
              </a:rPr>
              <a:t>TLAB Allocation</a:t>
            </a:r>
            <a:endParaRPr lang="en-US" sz="2400" dirty="0">
              <a:solidFill>
                <a:schemeClr val="tx1"/>
              </a:solidFill>
            </a:endParaRPr>
          </a:p>
        </p:txBody>
      </p:sp>
      <p:sp>
        <p:nvSpPr>
          <p:cNvPr id="5" name="Content Placeholder 4"/>
          <p:cNvSpPr>
            <a:spLocks noGrp="1"/>
          </p:cNvSpPr>
          <p:nvPr>
            <p:ph idx="4294967295"/>
          </p:nvPr>
        </p:nvSpPr>
        <p:spPr>
          <a:xfrm>
            <a:off x="457399" y="820534"/>
            <a:ext cx="8229203" cy="568877"/>
          </a:xfrm>
          <a:prstGeom prst="rect">
            <a:avLst/>
          </a:prstGeom>
        </p:spPr>
        <p:txBody>
          <a:bodyPr lIns="57150" tIns="28575" rIns="57150" bIns="28575">
            <a:normAutofit fontScale="77500" lnSpcReduction="20000"/>
          </a:bodyPr>
          <a:lstStyle/>
          <a:p>
            <a:pPr marL="0" indent="0">
              <a:buNone/>
              <a:defRPr/>
            </a:pPr>
            <a:r>
              <a:rPr lang="en-US" sz="2600" dirty="0" smtClean="0">
                <a:solidFill>
                  <a:schemeClr val="tx1"/>
                </a:solidFill>
              </a:rPr>
              <a:t>A, B and C objects allocated and used at the same time</a:t>
            </a:r>
            <a:endParaRPr lang="en-US" sz="2600" dirty="0">
              <a:solidFill>
                <a:schemeClr val="tx1"/>
              </a:solidFill>
            </a:endParaRPr>
          </a:p>
          <a:p>
            <a:pPr lvl="1" indent="0">
              <a:buNone/>
              <a:defRPr/>
            </a:pPr>
            <a:r>
              <a:rPr lang="en-US" sz="1900" dirty="0" smtClean="0">
                <a:solidFill>
                  <a:schemeClr val="tx1"/>
                </a:solidFill>
              </a:rPr>
              <a:t>A is 16 bytes, B is 20 bytes, C is 40 bytes </a:t>
            </a:r>
          </a:p>
          <a:p>
            <a:pPr marL="508801" lvl="1" indent="-201253">
              <a:defRPr/>
            </a:pPr>
            <a:endParaRPr lang="en-US" dirty="0" smtClean="0">
              <a:solidFill>
                <a:schemeClr val="bg1"/>
              </a:solidFill>
            </a:endParaRPr>
          </a:p>
        </p:txBody>
      </p:sp>
      <p:sp>
        <p:nvSpPr>
          <p:cNvPr id="2" name="TextBox 1"/>
          <p:cNvSpPr txBox="1"/>
          <p:nvPr/>
        </p:nvSpPr>
        <p:spPr>
          <a:xfrm>
            <a:off x="46795" y="2069280"/>
            <a:ext cx="985652" cy="2062103"/>
          </a:xfrm>
          <a:prstGeom prst="rect">
            <a:avLst/>
          </a:prstGeom>
          <a:solidFill>
            <a:schemeClr val="accent1">
              <a:lumMod val="75000"/>
            </a:schemeClr>
          </a:solidFill>
          <a:ln>
            <a:solidFill>
              <a:schemeClr val="accent4"/>
            </a:solidFill>
          </a:ln>
        </p:spPr>
        <p:txBody>
          <a:bodyPr wrap="square" rtlCol="0">
            <a:spAutoFit/>
          </a:bodyPr>
          <a:lstStyle/>
          <a:p>
            <a:pPr algn="ctr"/>
            <a:r>
              <a:rPr lang="en-US" sz="1600" dirty="0" smtClean="0">
                <a:solidFill>
                  <a:schemeClr val="bg1"/>
                </a:solidFill>
              </a:rPr>
              <a:t>ROS 16</a:t>
            </a: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No frag</a:t>
            </a:r>
            <a:endParaRPr lang="en-US" sz="1600" dirty="0">
              <a:solidFill>
                <a:schemeClr val="bg1"/>
              </a:solidFill>
            </a:endParaRPr>
          </a:p>
        </p:txBody>
      </p:sp>
      <p:sp>
        <p:nvSpPr>
          <p:cNvPr id="6" name="Rounded Rectangle 5"/>
          <p:cNvSpPr/>
          <p:nvPr/>
        </p:nvSpPr>
        <p:spPr>
          <a:xfrm>
            <a:off x="47742" y="3271092"/>
            <a:ext cx="984705" cy="327314"/>
          </a:xfrm>
          <a:prstGeom prst="roundRect">
            <a:avLst/>
          </a:prstGeom>
          <a:solidFill>
            <a:schemeClr val="accent4"/>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smtClean="0"/>
              <a:t>Object A</a:t>
            </a:r>
            <a:endParaRPr lang="en-US" sz="1350" dirty="0"/>
          </a:p>
        </p:txBody>
      </p:sp>
      <p:sp>
        <p:nvSpPr>
          <p:cNvPr id="7" name="TextBox 6"/>
          <p:cNvSpPr txBox="1"/>
          <p:nvPr/>
        </p:nvSpPr>
        <p:spPr>
          <a:xfrm>
            <a:off x="1680970" y="2078863"/>
            <a:ext cx="985652" cy="2062103"/>
          </a:xfrm>
          <a:prstGeom prst="rect">
            <a:avLst/>
          </a:prstGeom>
          <a:solidFill>
            <a:schemeClr val="accent1">
              <a:lumMod val="75000"/>
            </a:schemeClr>
          </a:solidFill>
          <a:ln>
            <a:solidFill>
              <a:schemeClr val="accent4"/>
            </a:solidFill>
          </a:ln>
        </p:spPr>
        <p:txBody>
          <a:bodyPr wrap="square" rtlCol="0">
            <a:spAutoFit/>
          </a:bodyPr>
          <a:lstStyle/>
          <a:p>
            <a:pPr algn="ctr"/>
            <a:r>
              <a:rPr lang="en-US" sz="1600" dirty="0" smtClean="0">
                <a:solidFill>
                  <a:schemeClr val="bg1"/>
                </a:solidFill>
              </a:rPr>
              <a:t>ROS 32</a:t>
            </a: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12b frag</a:t>
            </a:r>
            <a:endParaRPr lang="en-US" sz="1600" dirty="0">
              <a:solidFill>
                <a:schemeClr val="bg1"/>
              </a:solidFill>
            </a:endParaRPr>
          </a:p>
        </p:txBody>
      </p:sp>
      <p:sp>
        <p:nvSpPr>
          <p:cNvPr id="8" name="Rounded Rectangle 7"/>
          <p:cNvSpPr/>
          <p:nvPr/>
        </p:nvSpPr>
        <p:spPr>
          <a:xfrm>
            <a:off x="1681917" y="3178149"/>
            <a:ext cx="984705" cy="442032"/>
          </a:xfrm>
          <a:prstGeom prst="roundRect">
            <a:avLst/>
          </a:prstGeom>
          <a:solidFill>
            <a:schemeClr val="accent4"/>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smtClean="0"/>
              <a:t>Object B</a:t>
            </a:r>
            <a:endParaRPr lang="en-US" sz="1350" dirty="0"/>
          </a:p>
        </p:txBody>
      </p:sp>
      <p:sp>
        <p:nvSpPr>
          <p:cNvPr id="9" name="TextBox 8"/>
          <p:cNvSpPr txBox="1"/>
          <p:nvPr/>
        </p:nvSpPr>
        <p:spPr>
          <a:xfrm>
            <a:off x="3275297" y="2069280"/>
            <a:ext cx="985652" cy="2062103"/>
          </a:xfrm>
          <a:prstGeom prst="rect">
            <a:avLst/>
          </a:prstGeom>
          <a:solidFill>
            <a:schemeClr val="accent1">
              <a:lumMod val="75000"/>
            </a:schemeClr>
          </a:solidFill>
          <a:ln>
            <a:solidFill>
              <a:schemeClr val="accent4"/>
            </a:solidFill>
          </a:ln>
        </p:spPr>
        <p:txBody>
          <a:bodyPr wrap="square" rtlCol="0">
            <a:spAutoFit/>
          </a:bodyPr>
          <a:lstStyle/>
          <a:p>
            <a:pPr algn="ctr"/>
            <a:r>
              <a:rPr lang="en-US" sz="1600" dirty="0" smtClean="0">
                <a:solidFill>
                  <a:schemeClr val="bg1"/>
                </a:solidFill>
              </a:rPr>
              <a:t>ROS 48</a:t>
            </a: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8b frag</a:t>
            </a:r>
            <a:endParaRPr lang="en-US" sz="1600" dirty="0">
              <a:solidFill>
                <a:schemeClr val="bg1"/>
              </a:solidFill>
            </a:endParaRPr>
          </a:p>
        </p:txBody>
      </p:sp>
      <p:sp>
        <p:nvSpPr>
          <p:cNvPr id="10" name="Rounded Rectangle 9"/>
          <p:cNvSpPr/>
          <p:nvPr/>
        </p:nvSpPr>
        <p:spPr>
          <a:xfrm>
            <a:off x="3276244" y="2764805"/>
            <a:ext cx="984705" cy="857668"/>
          </a:xfrm>
          <a:prstGeom prst="roundRect">
            <a:avLst/>
          </a:prstGeom>
          <a:solidFill>
            <a:schemeClr val="accent4"/>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smtClean="0"/>
              <a:t>Object C</a:t>
            </a:r>
            <a:endParaRPr lang="en-US" sz="1350" dirty="0"/>
          </a:p>
        </p:txBody>
      </p:sp>
      <p:sp>
        <p:nvSpPr>
          <p:cNvPr id="11" name="TextBox 10"/>
          <p:cNvSpPr txBox="1"/>
          <p:nvPr/>
        </p:nvSpPr>
        <p:spPr>
          <a:xfrm>
            <a:off x="7432174" y="1289882"/>
            <a:ext cx="994599" cy="2800767"/>
          </a:xfrm>
          <a:prstGeom prst="rect">
            <a:avLst/>
          </a:prstGeom>
          <a:solidFill>
            <a:schemeClr val="accent1">
              <a:lumMod val="75000"/>
            </a:schemeClr>
          </a:solidFill>
          <a:ln>
            <a:solidFill>
              <a:schemeClr val="accent4"/>
            </a:solidFill>
          </a:ln>
        </p:spPr>
        <p:txBody>
          <a:bodyPr wrap="square" rtlCol="0">
            <a:spAutoFit/>
          </a:bodyPr>
          <a:lstStyle/>
          <a:p>
            <a:pPr algn="ctr"/>
            <a:r>
              <a:rPr lang="en-US" sz="1600" dirty="0" smtClean="0">
                <a:solidFill>
                  <a:schemeClr val="bg1"/>
                </a:solidFill>
              </a:rPr>
              <a:t>TLAB</a:t>
            </a: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4b frag</a:t>
            </a:r>
          </a:p>
          <a:p>
            <a:endParaRPr lang="en-US" sz="1600" dirty="0">
              <a:solidFill>
                <a:schemeClr val="bg1"/>
              </a:solidFill>
            </a:endParaRPr>
          </a:p>
        </p:txBody>
      </p:sp>
      <p:sp>
        <p:nvSpPr>
          <p:cNvPr id="12" name="Rounded Rectangle 11"/>
          <p:cNvSpPr/>
          <p:nvPr/>
        </p:nvSpPr>
        <p:spPr>
          <a:xfrm>
            <a:off x="7433046" y="1707387"/>
            <a:ext cx="984705" cy="327314"/>
          </a:xfrm>
          <a:prstGeom prst="roundRect">
            <a:avLst/>
          </a:prstGeom>
          <a:solidFill>
            <a:schemeClr val="accent4"/>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smtClean="0"/>
              <a:t>Object A</a:t>
            </a:r>
            <a:endParaRPr lang="en-US" sz="1350" dirty="0"/>
          </a:p>
        </p:txBody>
      </p:sp>
      <p:sp>
        <p:nvSpPr>
          <p:cNvPr id="13" name="Rounded Rectangle 12"/>
          <p:cNvSpPr/>
          <p:nvPr/>
        </p:nvSpPr>
        <p:spPr>
          <a:xfrm>
            <a:off x="7437557" y="2035149"/>
            <a:ext cx="984705" cy="442032"/>
          </a:xfrm>
          <a:prstGeom prst="roundRect">
            <a:avLst/>
          </a:prstGeom>
          <a:solidFill>
            <a:schemeClr val="accent4"/>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smtClean="0"/>
              <a:t>Object B</a:t>
            </a:r>
            <a:endParaRPr lang="en-US" sz="1350" dirty="0"/>
          </a:p>
        </p:txBody>
      </p:sp>
      <p:sp>
        <p:nvSpPr>
          <p:cNvPr id="14" name="Rounded Rectangle 13"/>
          <p:cNvSpPr/>
          <p:nvPr/>
        </p:nvSpPr>
        <p:spPr>
          <a:xfrm>
            <a:off x="7432174" y="2545788"/>
            <a:ext cx="984705" cy="857668"/>
          </a:xfrm>
          <a:prstGeom prst="roundRect">
            <a:avLst/>
          </a:prstGeom>
          <a:solidFill>
            <a:schemeClr val="accent4"/>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350" dirty="0" smtClean="0"/>
              <a:t>Object C</a:t>
            </a:r>
            <a:endParaRPr lang="en-US" sz="1350" dirty="0"/>
          </a:p>
        </p:txBody>
      </p:sp>
      <p:sp>
        <p:nvSpPr>
          <p:cNvPr id="15" name="Right Arrow 14"/>
          <p:cNvSpPr/>
          <p:nvPr/>
        </p:nvSpPr>
        <p:spPr>
          <a:xfrm>
            <a:off x="6562062" y="2382751"/>
            <a:ext cx="772406" cy="819397"/>
          </a:xfrm>
          <a:prstGeom prst="rightArrow">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solidFill>
                <a:schemeClr val="tx1"/>
              </a:solidFill>
              <a:latin typeface="Neo Sans Intel" pitchFamily="34" charset="0"/>
              <a:ea typeface="+mn-ea"/>
              <a:cs typeface="Arial" pitchFamily="34" charset="0"/>
            </a:endParaRPr>
          </a:p>
        </p:txBody>
      </p:sp>
      <p:sp>
        <p:nvSpPr>
          <p:cNvPr id="4" name="TextBox 3"/>
          <p:cNvSpPr txBox="1"/>
          <p:nvPr/>
        </p:nvSpPr>
        <p:spPr>
          <a:xfrm>
            <a:off x="4838881" y="2643703"/>
            <a:ext cx="415498" cy="369332"/>
          </a:xfrm>
          <a:prstGeom prst="rect">
            <a:avLst/>
          </a:prstGeom>
          <a:noFill/>
        </p:spPr>
        <p:txBody>
          <a:bodyPr wrap="none" rtlCol="0">
            <a:spAutoFit/>
          </a:bodyPr>
          <a:lstStyle/>
          <a:p>
            <a:r>
              <a:rPr lang="en-US" sz="1800" dirty="0" smtClean="0">
                <a:solidFill>
                  <a:schemeClr val="bg1"/>
                </a:solidFill>
              </a:rPr>
              <a:t>…</a:t>
            </a:r>
            <a:endParaRPr lang="en-US" sz="1800" dirty="0">
              <a:solidFill>
                <a:schemeClr val="bg1"/>
              </a:solidFill>
            </a:endParaRPr>
          </a:p>
        </p:txBody>
      </p:sp>
      <p:sp>
        <p:nvSpPr>
          <p:cNvPr id="41" name="TextBox 40"/>
          <p:cNvSpPr txBox="1"/>
          <p:nvPr/>
        </p:nvSpPr>
        <p:spPr>
          <a:xfrm>
            <a:off x="5207995" y="2515556"/>
            <a:ext cx="985652" cy="584775"/>
          </a:xfrm>
          <a:prstGeom prst="rect">
            <a:avLst/>
          </a:prstGeom>
          <a:solidFill>
            <a:schemeClr val="accent1">
              <a:lumMod val="75000"/>
            </a:schemeClr>
          </a:solidFill>
          <a:ln>
            <a:solidFill>
              <a:schemeClr val="accent4"/>
            </a:solidFill>
          </a:ln>
        </p:spPr>
        <p:txBody>
          <a:bodyPr wrap="square" rtlCol="0">
            <a:spAutoFit/>
          </a:bodyPr>
          <a:lstStyle/>
          <a:p>
            <a:pPr algn="ctr"/>
            <a:r>
              <a:rPr lang="en-US" sz="1600" dirty="0" smtClean="0">
                <a:solidFill>
                  <a:schemeClr val="bg1"/>
                </a:solidFill>
              </a:rPr>
              <a:t>ROS 128</a:t>
            </a:r>
            <a:endParaRPr lang="en-US" sz="1600" dirty="0">
              <a:solidFill>
                <a:schemeClr val="bg1"/>
              </a:solidFill>
            </a:endParaRPr>
          </a:p>
        </p:txBody>
      </p:sp>
      <p:sp>
        <p:nvSpPr>
          <p:cNvPr id="48" name="TextBox 47"/>
          <p:cNvSpPr txBox="1"/>
          <p:nvPr/>
        </p:nvSpPr>
        <p:spPr>
          <a:xfrm>
            <a:off x="5309566" y="3376416"/>
            <a:ext cx="985652" cy="584775"/>
          </a:xfrm>
          <a:prstGeom prst="rect">
            <a:avLst/>
          </a:prstGeom>
          <a:solidFill>
            <a:schemeClr val="accent1">
              <a:lumMod val="75000"/>
            </a:schemeClr>
          </a:solidFill>
          <a:ln>
            <a:solidFill>
              <a:schemeClr val="accent4"/>
            </a:solidFill>
          </a:ln>
        </p:spPr>
        <p:txBody>
          <a:bodyPr wrap="square" rtlCol="0">
            <a:spAutoFit/>
          </a:bodyPr>
          <a:lstStyle/>
          <a:p>
            <a:pPr algn="ctr"/>
            <a:r>
              <a:rPr lang="en-US" sz="1600" dirty="0" smtClean="0">
                <a:solidFill>
                  <a:schemeClr val="bg1"/>
                </a:solidFill>
              </a:rPr>
              <a:t>ROS 256</a:t>
            </a:r>
            <a:endParaRPr lang="en-US" sz="1600" dirty="0">
              <a:solidFill>
                <a:schemeClr val="bg1"/>
              </a:solidFill>
            </a:endParaRPr>
          </a:p>
        </p:txBody>
      </p:sp>
      <p:sp>
        <p:nvSpPr>
          <p:cNvPr id="49" name="TextBox 48"/>
          <p:cNvSpPr txBox="1"/>
          <p:nvPr/>
        </p:nvSpPr>
        <p:spPr>
          <a:xfrm>
            <a:off x="5309566" y="4237276"/>
            <a:ext cx="985652" cy="584775"/>
          </a:xfrm>
          <a:prstGeom prst="rect">
            <a:avLst/>
          </a:prstGeom>
          <a:solidFill>
            <a:schemeClr val="accent1">
              <a:lumMod val="75000"/>
            </a:schemeClr>
          </a:solidFill>
          <a:ln>
            <a:solidFill>
              <a:schemeClr val="accent4"/>
            </a:solidFill>
          </a:ln>
        </p:spPr>
        <p:txBody>
          <a:bodyPr wrap="square" rtlCol="0">
            <a:spAutoFit/>
          </a:bodyPr>
          <a:lstStyle/>
          <a:p>
            <a:pPr algn="ctr"/>
            <a:r>
              <a:rPr lang="en-US" sz="1600" dirty="0" smtClean="0">
                <a:solidFill>
                  <a:schemeClr val="bg1"/>
                </a:solidFill>
              </a:rPr>
              <a:t>ROS 12KB</a:t>
            </a:r>
            <a:endParaRPr lang="en-US" sz="1600" dirty="0">
              <a:solidFill>
                <a:schemeClr val="bg1"/>
              </a:solidFill>
            </a:endParaRPr>
          </a:p>
        </p:txBody>
      </p:sp>
      <p:sp>
        <p:nvSpPr>
          <p:cNvPr id="50" name="TextBox 49"/>
          <p:cNvSpPr txBox="1"/>
          <p:nvPr/>
        </p:nvSpPr>
        <p:spPr>
          <a:xfrm>
            <a:off x="5590250" y="3859096"/>
            <a:ext cx="415498" cy="369332"/>
          </a:xfrm>
          <a:prstGeom prst="rect">
            <a:avLst/>
          </a:prstGeom>
          <a:noFill/>
        </p:spPr>
        <p:txBody>
          <a:bodyPr wrap="none" rtlCol="0">
            <a:spAutoFit/>
          </a:bodyPr>
          <a:lstStyle/>
          <a:p>
            <a:r>
              <a:rPr lang="en-US" sz="1800" dirty="0" smtClean="0">
                <a:solidFill>
                  <a:schemeClr val="bg1"/>
                </a:solidFill>
              </a:rPr>
              <a:t>…</a:t>
            </a:r>
            <a:endParaRPr lang="en-US" sz="1800" dirty="0">
              <a:solidFill>
                <a:schemeClr val="bg1"/>
              </a:solidFill>
            </a:endParaRPr>
          </a:p>
        </p:txBody>
      </p:sp>
      <p:sp>
        <p:nvSpPr>
          <p:cNvPr id="24" name="TextBox 23"/>
          <p:cNvSpPr txBox="1"/>
          <p:nvPr/>
        </p:nvSpPr>
        <p:spPr>
          <a:xfrm rot="5400000">
            <a:off x="6021314" y="3879946"/>
            <a:ext cx="837280" cy="369332"/>
          </a:xfrm>
          <a:prstGeom prst="rect">
            <a:avLst/>
          </a:prstGeom>
          <a:noFill/>
        </p:spPr>
        <p:txBody>
          <a:bodyPr wrap="none" rtlCol="0">
            <a:spAutoFit/>
          </a:bodyPr>
          <a:lstStyle/>
          <a:p>
            <a:r>
              <a:rPr lang="en-US" dirty="0" smtClean="0"/>
              <a:t>Shared</a:t>
            </a:r>
            <a:endParaRPr lang="en-US" dirty="0"/>
          </a:p>
        </p:txBody>
      </p:sp>
      <p:sp>
        <p:nvSpPr>
          <p:cNvPr id="52" name="TextBox 51"/>
          <p:cNvSpPr txBox="1"/>
          <p:nvPr/>
        </p:nvSpPr>
        <p:spPr>
          <a:xfrm rot="5400000">
            <a:off x="4360510" y="1884614"/>
            <a:ext cx="1206164" cy="369332"/>
          </a:xfrm>
          <a:prstGeom prst="rect">
            <a:avLst/>
          </a:prstGeom>
          <a:noFill/>
        </p:spPr>
        <p:txBody>
          <a:bodyPr wrap="none" rtlCol="0">
            <a:spAutoFit/>
          </a:bodyPr>
          <a:lstStyle/>
          <a:p>
            <a:r>
              <a:rPr lang="en-US" dirty="0" smtClean="0"/>
              <a:t>Per Thread</a:t>
            </a:r>
            <a:endParaRPr lang="en-US" dirty="0"/>
          </a:p>
        </p:txBody>
      </p:sp>
      <p:sp>
        <p:nvSpPr>
          <p:cNvPr id="53" name="TextBox 52"/>
          <p:cNvSpPr txBox="1"/>
          <p:nvPr/>
        </p:nvSpPr>
        <p:spPr>
          <a:xfrm>
            <a:off x="7422280" y="4266858"/>
            <a:ext cx="1415765" cy="767849"/>
          </a:xfrm>
          <a:prstGeom prst="rect">
            <a:avLst/>
          </a:prstGeom>
          <a:solidFill>
            <a:schemeClr val="accent1">
              <a:lumMod val="75000"/>
            </a:schemeClr>
          </a:solidFill>
          <a:ln>
            <a:solidFill>
              <a:schemeClr val="accent4"/>
            </a:solidFill>
          </a:ln>
        </p:spPr>
        <p:txBody>
          <a:bodyPr wrap="square" rtlCol="0">
            <a:noAutofit/>
          </a:bodyPr>
          <a:lstStyle/>
          <a:p>
            <a:pPr algn="ctr"/>
            <a:r>
              <a:rPr lang="en-US" sz="1600" dirty="0" smtClean="0">
                <a:solidFill>
                  <a:schemeClr val="bg1"/>
                </a:solidFill>
              </a:rPr>
              <a:t>&gt; ~4K Objects</a:t>
            </a:r>
            <a:endParaRPr lang="en-US" sz="1600" dirty="0">
              <a:solidFill>
                <a:schemeClr val="bg1"/>
              </a:solidFill>
            </a:endParaRPr>
          </a:p>
        </p:txBody>
      </p:sp>
      <p:sp>
        <p:nvSpPr>
          <p:cNvPr id="54" name="TextBox 53"/>
          <p:cNvSpPr txBox="1"/>
          <p:nvPr/>
        </p:nvSpPr>
        <p:spPr>
          <a:xfrm rot="5400000">
            <a:off x="8588576" y="4484557"/>
            <a:ext cx="763863" cy="338554"/>
          </a:xfrm>
          <a:prstGeom prst="rect">
            <a:avLst/>
          </a:prstGeom>
          <a:noFill/>
        </p:spPr>
        <p:txBody>
          <a:bodyPr wrap="none" rtlCol="0">
            <a:spAutoFit/>
          </a:bodyPr>
          <a:lstStyle/>
          <a:p>
            <a:r>
              <a:rPr lang="en-US" sz="1600" dirty="0" smtClean="0">
                <a:solidFill>
                  <a:schemeClr val="bg1"/>
                </a:solidFill>
              </a:rPr>
              <a:t>Shared</a:t>
            </a:r>
            <a:endParaRPr lang="en-US" sz="1600" dirty="0">
              <a:solidFill>
                <a:schemeClr val="bg1"/>
              </a:solidFill>
            </a:endParaRPr>
          </a:p>
        </p:txBody>
      </p:sp>
      <p:sp>
        <p:nvSpPr>
          <p:cNvPr id="56" name="TextBox 55"/>
          <p:cNvSpPr txBox="1"/>
          <p:nvPr/>
        </p:nvSpPr>
        <p:spPr>
          <a:xfrm rot="5400000">
            <a:off x="8380175" y="1178889"/>
            <a:ext cx="1091581" cy="338554"/>
          </a:xfrm>
          <a:prstGeom prst="rect">
            <a:avLst/>
          </a:prstGeom>
          <a:noFill/>
        </p:spPr>
        <p:txBody>
          <a:bodyPr wrap="none" rtlCol="0">
            <a:spAutoFit/>
          </a:bodyPr>
          <a:lstStyle/>
          <a:p>
            <a:r>
              <a:rPr lang="en-US" sz="1600" dirty="0" smtClean="0">
                <a:solidFill>
                  <a:schemeClr val="bg1"/>
                </a:solidFill>
              </a:rPr>
              <a:t>Per Thread</a:t>
            </a:r>
            <a:endParaRPr lang="en-US" sz="1600" dirty="0">
              <a:solidFill>
                <a:schemeClr val="bg1"/>
              </a:solidFill>
            </a:endParaRPr>
          </a:p>
        </p:txBody>
      </p:sp>
      <p:sp>
        <p:nvSpPr>
          <p:cNvPr id="21504" name="Slide Number Placeholder 21503"/>
          <p:cNvSpPr>
            <a:spLocks noGrp="1"/>
          </p:cNvSpPr>
          <p:nvPr>
            <p:ph type="sldNum" idx="4294967295"/>
          </p:nvPr>
        </p:nvSpPr>
        <p:spPr>
          <a:xfrm>
            <a:off x="6847839" y="4725114"/>
            <a:ext cx="2133599" cy="273843"/>
          </a:xfrm>
          <a:prstGeom prst="rect">
            <a:avLst/>
          </a:prstGeom>
        </p:spPr>
        <p:txBody>
          <a:bodyPr/>
          <a:lstStyle/>
          <a:p>
            <a:pPr marL="0" lvl="0" indent="0">
              <a:spcBef>
                <a:spcPts val="0"/>
              </a:spcBef>
              <a:buSzPct val="25000"/>
              <a:buNone/>
            </a:pPr>
            <a:fld id="{00000000-1234-1234-1234-123412341234}" type="slidenum">
              <a:rPr lang="en-US" smtClean="0"/>
              <a:t>56</a:t>
            </a:fld>
            <a:endParaRPr lang="en-US"/>
          </a:p>
        </p:txBody>
      </p:sp>
    </p:spTree>
    <p:extLst>
      <p:ext uri="{BB962C8B-B14F-4D97-AF65-F5344CB8AC3E}">
        <p14:creationId xmlns:p14="http://schemas.microsoft.com/office/powerpoint/2010/main" val="203933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37625" y="0"/>
            <a:ext cx="8229600" cy="520701"/>
          </a:xfrm>
        </p:spPr>
        <p:txBody>
          <a:bodyPr>
            <a:noAutofit/>
          </a:bodyPr>
          <a:lstStyle/>
          <a:p>
            <a:r>
              <a:rPr lang="en-US" altLang="zh-CN" sz="2400" dirty="0" smtClean="0">
                <a:solidFill>
                  <a:schemeClr val="tx1"/>
                </a:solidFill>
              </a:rPr>
              <a:t>Executing Java: Top </a:t>
            </a:r>
            <a:r>
              <a:rPr lang="en-US" altLang="zh-CN" sz="2400" dirty="0">
                <a:solidFill>
                  <a:schemeClr val="tx1"/>
                </a:solidFill>
              </a:rPr>
              <a:t>10 </a:t>
            </a:r>
            <a:r>
              <a:rPr lang="en-US" altLang="zh-CN" sz="2400" dirty="0" smtClean="0">
                <a:solidFill>
                  <a:schemeClr val="tx1"/>
                </a:solidFill>
              </a:rPr>
              <a:t>Real </a:t>
            </a:r>
            <a:r>
              <a:rPr lang="en-US" altLang="zh-CN" sz="2400" dirty="0">
                <a:solidFill>
                  <a:schemeClr val="tx1"/>
                </a:solidFill>
              </a:rPr>
              <a:t>A</a:t>
            </a:r>
            <a:r>
              <a:rPr lang="en-US" altLang="zh-CN" sz="2400" dirty="0" smtClean="0">
                <a:solidFill>
                  <a:schemeClr val="tx1"/>
                </a:solidFill>
              </a:rPr>
              <a:t>pps </a:t>
            </a:r>
            <a:r>
              <a:rPr lang="en-US" altLang="zh-CN" sz="2400" dirty="0">
                <a:solidFill>
                  <a:schemeClr val="tx1"/>
                </a:solidFill>
              </a:rPr>
              <a:t>Behavior</a:t>
            </a:r>
            <a:endParaRPr lang="zh-CN" altLang="en-US" sz="2800" dirty="0">
              <a:solidFill>
                <a:schemeClr val="tx1"/>
              </a:solidFill>
            </a:endParaRPr>
          </a:p>
        </p:txBody>
      </p:sp>
      <p:sp>
        <p:nvSpPr>
          <p:cNvPr id="12" name="TextBox 11"/>
          <p:cNvSpPr txBox="1"/>
          <p:nvPr/>
        </p:nvSpPr>
        <p:spPr>
          <a:xfrm>
            <a:off x="292101" y="4181329"/>
            <a:ext cx="8585892" cy="369332"/>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57175" indent="-257175" algn="ctr"/>
            <a:r>
              <a:rPr lang="en-US" altLang="zh-CN" sz="1800" b="1" i="1" dirty="0" smtClean="0">
                <a:ln w="1905"/>
                <a:solidFill>
                  <a:schemeClr val="tx1"/>
                </a:solidFill>
                <a:effectLst>
                  <a:innerShdw blurRad="69850" dist="43180" dir="5400000">
                    <a:srgbClr val="000000">
                      <a:alpha val="65000"/>
                    </a:srgbClr>
                  </a:innerShdw>
                </a:effectLst>
              </a:rPr>
              <a:t>&gt; 85</a:t>
            </a:r>
            <a:r>
              <a:rPr lang="en-US" altLang="zh-CN" sz="1800" b="1" i="1" dirty="0">
                <a:ln w="1905"/>
                <a:solidFill>
                  <a:schemeClr val="tx1"/>
                </a:solidFill>
                <a:effectLst>
                  <a:innerShdw blurRad="69850" dist="43180" dir="5400000">
                    <a:srgbClr val="000000">
                      <a:alpha val="65000"/>
                    </a:srgbClr>
                  </a:innerShdw>
                </a:effectLst>
              </a:rPr>
              <a:t>% of </a:t>
            </a:r>
            <a:r>
              <a:rPr lang="en-US" altLang="zh-CN" sz="1800" b="1" i="1" dirty="0" err="1" smtClean="0">
                <a:ln w="1905"/>
                <a:solidFill>
                  <a:schemeClr val="tx1"/>
                </a:solidFill>
                <a:effectLst>
                  <a:innerShdw blurRad="69850" dist="43180" dir="5400000">
                    <a:srgbClr val="000000">
                      <a:alpha val="65000"/>
                    </a:srgbClr>
                  </a:innerShdw>
                </a:effectLst>
              </a:rPr>
              <a:t>bytecodes</a:t>
            </a:r>
            <a:r>
              <a:rPr lang="en-US" altLang="zh-CN" sz="1800" b="1" i="1" dirty="0" smtClean="0">
                <a:ln w="1905"/>
                <a:solidFill>
                  <a:schemeClr val="tx1"/>
                </a:solidFill>
                <a:effectLst>
                  <a:innerShdw blurRad="69850" dist="43180" dir="5400000">
                    <a:srgbClr val="000000">
                      <a:alpha val="65000"/>
                    </a:srgbClr>
                  </a:innerShdw>
                </a:effectLst>
              </a:rPr>
              <a:t> </a:t>
            </a:r>
            <a:r>
              <a:rPr lang="en-US" altLang="zh-CN" sz="1800" b="1" i="1" dirty="0">
                <a:ln w="1905"/>
                <a:solidFill>
                  <a:schemeClr val="tx1"/>
                </a:solidFill>
                <a:effectLst>
                  <a:innerShdw blurRad="69850" dist="43180" dir="5400000">
                    <a:srgbClr val="000000">
                      <a:alpha val="65000"/>
                    </a:srgbClr>
                  </a:innerShdw>
                </a:effectLst>
              </a:rPr>
              <a:t>relate to object access</a:t>
            </a:r>
            <a:r>
              <a:rPr lang="en-US" altLang="zh-CN" sz="1800" b="1" i="1" dirty="0" smtClean="0">
                <a:ln w="1905"/>
                <a:solidFill>
                  <a:schemeClr val="tx1"/>
                </a:solidFill>
                <a:effectLst>
                  <a:innerShdw blurRad="69850" dist="43180" dir="5400000">
                    <a:srgbClr val="000000">
                      <a:alpha val="65000"/>
                    </a:srgbClr>
                  </a:innerShdw>
                </a:effectLst>
              </a:rPr>
              <a:t>, control transfer, loads and stores</a:t>
            </a:r>
            <a:endParaRPr lang="en-US" altLang="zh-CN" sz="1800" b="1" dirty="0">
              <a:ln w="1905"/>
              <a:solidFill>
                <a:schemeClr val="tx1"/>
              </a:solidFill>
              <a:effectLst>
                <a:innerShdw blurRad="69850" dist="43180" dir="5400000">
                  <a:srgbClr val="000000">
                    <a:alpha val="65000"/>
                  </a:srgbClr>
                </a:innerShdw>
              </a:effectLst>
            </a:endParaRPr>
          </a:p>
        </p:txBody>
      </p:sp>
      <p:graphicFrame>
        <p:nvGraphicFramePr>
          <p:cNvPr id="7" name="Chart 6"/>
          <p:cNvGraphicFramePr>
            <a:graphicFrameLocks/>
          </p:cNvGraphicFramePr>
          <p:nvPr>
            <p:extLst/>
          </p:nvPr>
        </p:nvGraphicFramePr>
        <p:xfrm>
          <a:off x="292101" y="520701"/>
          <a:ext cx="8585891" cy="3573402"/>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idx="4294967295"/>
          </p:nvPr>
        </p:nvSpPr>
        <p:spPr>
          <a:xfrm>
            <a:off x="6847839" y="4725114"/>
            <a:ext cx="2133599" cy="273843"/>
          </a:xfrm>
          <a:prstGeom prst="rect">
            <a:avLst/>
          </a:prstGeom>
        </p:spPr>
        <p:txBody>
          <a:bodyPr/>
          <a:lstStyle/>
          <a:p>
            <a:pPr marL="0" lvl="0" indent="0">
              <a:spcBef>
                <a:spcPts val="0"/>
              </a:spcBef>
              <a:buSzPct val="25000"/>
              <a:buNone/>
            </a:pPr>
            <a:fld id="{00000000-1234-1234-1234-123412341234}" type="slidenum">
              <a:rPr lang="en-US" smtClean="0"/>
              <a:t>6</a:t>
            </a:fld>
            <a:endParaRPr lang="en-US"/>
          </a:p>
        </p:txBody>
      </p:sp>
    </p:spTree>
    <p:extLst>
      <p:ext uri="{BB962C8B-B14F-4D97-AF65-F5344CB8AC3E}">
        <p14:creationId xmlns:p14="http://schemas.microsoft.com/office/powerpoint/2010/main" val="22825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75167" y="4139600"/>
            <a:ext cx="8597900" cy="646331"/>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57175" indent="-257175" algn="ctr"/>
            <a:r>
              <a:rPr lang="en-US" altLang="zh-CN" sz="1800" b="1" i="1" dirty="0" smtClean="0">
                <a:ln w="1905"/>
                <a:solidFill>
                  <a:schemeClr val="tx1"/>
                </a:solidFill>
                <a:effectLst>
                  <a:innerShdw blurRad="69850" dist="43180" dir="5400000">
                    <a:srgbClr val="000000">
                      <a:alpha val="65000"/>
                    </a:srgbClr>
                  </a:innerShdw>
                </a:effectLst>
              </a:rPr>
              <a:t>Overemphasize </a:t>
            </a:r>
            <a:r>
              <a:rPr lang="en-US" altLang="zh-CN" sz="1800" b="1" i="1" dirty="0">
                <a:ln w="1905"/>
                <a:solidFill>
                  <a:schemeClr val="tx1"/>
                </a:solidFill>
                <a:effectLst>
                  <a:innerShdw blurRad="69850" dist="43180" dir="5400000">
                    <a:srgbClr val="000000">
                      <a:alpha val="65000"/>
                    </a:srgbClr>
                  </a:innerShdw>
                </a:effectLst>
              </a:rPr>
              <a:t>math (</a:t>
            </a:r>
            <a:r>
              <a:rPr lang="en-US" altLang="zh-CN" sz="1800" b="1" i="1" dirty="0" err="1" smtClean="0">
                <a:ln w="1905"/>
                <a:solidFill>
                  <a:schemeClr val="tx1"/>
                </a:solidFill>
                <a:effectLst>
                  <a:innerShdw blurRad="69850" dist="43180" dir="5400000">
                    <a:srgbClr val="000000">
                      <a:alpha val="65000"/>
                    </a:srgbClr>
                  </a:innerShdw>
                </a:effectLst>
              </a:rPr>
              <a:t>int</a:t>
            </a:r>
            <a:r>
              <a:rPr lang="en-US" altLang="zh-CN" sz="1800" b="1" i="1" dirty="0" smtClean="0">
                <a:ln w="1905"/>
                <a:solidFill>
                  <a:schemeClr val="tx1"/>
                </a:solidFill>
                <a:effectLst>
                  <a:innerShdw blurRad="69850" dist="43180" dir="5400000">
                    <a:srgbClr val="000000">
                      <a:alpha val="65000"/>
                    </a:srgbClr>
                  </a:innerShdw>
                </a:effectLst>
              </a:rPr>
              <a:t> </a:t>
            </a:r>
            <a:r>
              <a:rPr lang="en-US" altLang="zh-CN" sz="1800" b="1" i="1" dirty="0">
                <a:ln w="1905"/>
                <a:solidFill>
                  <a:schemeClr val="tx1"/>
                </a:solidFill>
                <a:effectLst>
                  <a:innerShdw blurRad="69850" dist="43180" dir="5400000">
                    <a:srgbClr val="000000">
                      <a:alpha val="65000"/>
                    </a:srgbClr>
                  </a:innerShdw>
                </a:effectLst>
              </a:rPr>
              <a:t>and </a:t>
            </a:r>
            <a:r>
              <a:rPr lang="en-US" altLang="zh-CN" sz="1800" b="1" i="1" dirty="0" smtClean="0">
                <a:ln w="1905"/>
                <a:solidFill>
                  <a:schemeClr val="tx1"/>
                </a:solidFill>
                <a:effectLst>
                  <a:innerShdw blurRad="69850" dist="43180" dir="5400000">
                    <a:srgbClr val="000000">
                      <a:alpha val="65000"/>
                    </a:srgbClr>
                  </a:innerShdw>
                </a:effectLst>
              </a:rPr>
              <a:t>float), </a:t>
            </a:r>
            <a:r>
              <a:rPr lang="en-US" altLang="zh-CN" sz="1800" b="1" i="1" dirty="0">
                <a:ln w="1905"/>
                <a:solidFill>
                  <a:schemeClr val="tx1"/>
                </a:solidFill>
                <a:effectLst>
                  <a:innerShdw blurRad="69850" dist="43180" dir="5400000">
                    <a:srgbClr val="000000">
                      <a:alpha val="65000"/>
                    </a:srgbClr>
                  </a:innerShdw>
                </a:effectLst>
              </a:rPr>
              <a:t>Underemphasize objects, </a:t>
            </a:r>
            <a:r>
              <a:rPr lang="en-US" altLang="zh-CN" sz="1800" b="1" i="1" dirty="0" smtClean="0">
                <a:ln w="1905"/>
                <a:solidFill>
                  <a:schemeClr val="tx1"/>
                </a:solidFill>
                <a:effectLst>
                  <a:innerShdw blurRad="69850" dist="43180" dir="5400000">
                    <a:srgbClr val="000000">
                      <a:alpha val="65000"/>
                    </a:srgbClr>
                  </a:innerShdw>
                </a:effectLst>
              </a:rPr>
              <a:t>methods</a:t>
            </a:r>
          </a:p>
          <a:p>
            <a:pPr marL="257175" indent="-257175" algn="ctr"/>
            <a:r>
              <a:rPr lang="en-US" altLang="zh-CN" b="1" i="1" dirty="0">
                <a:ln w="1905"/>
                <a:solidFill>
                  <a:schemeClr val="tx1"/>
                </a:solidFill>
                <a:effectLst>
                  <a:innerShdw blurRad="69850" dist="43180" dir="5400000">
                    <a:srgbClr val="000000">
                      <a:alpha val="65000"/>
                    </a:srgbClr>
                  </a:innerShdw>
                </a:effectLst>
              </a:rPr>
              <a:t>&lt; 45% </a:t>
            </a:r>
            <a:r>
              <a:rPr lang="en-US" altLang="zh-CN" b="1" i="1" dirty="0" smtClean="0">
                <a:ln w="1905"/>
                <a:solidFill>
                  <a:schemeClr val="tx1"/>
                </a:solidFill>
                <a:effectLst>
                  <a:innerShdw blurRad="69850" dist="43180" dir="5400000">
                    <a:srgbClr val="000000">
                      <a:alpha val="65000"/>
                    </a:srgbClr>
                  </a:innerShdw>
                </a:effectLst>
              </a:rPr>
              <a:t>of </a:t>
            </a:r>
            <a:r>
              <a:rPr lang="en-US" altLang="zh-CN" b="1" i="1" dirty="0" err="1">
                <a:ln w="1905"/>
                <a:solidFill>
                  <a:schemeClr val="tx1"/>
                </a:solidFill>
                <a:effectLst>
                  <a:innerShdw blurRad="69850" dist="43180" dir="5400000">
                    <a:srgbClr val="000000">
                      <a:alpha val="65000"/>
                    </a:srgbClr>
                  </a:innerShdw>
                </a:effectLst>
              </a:rPr>
              <a:t>bytecodes</a:t>
            </a:r>
            <a:r>
              <a:rPr lang="en-US" altLang="zh-CN" b="1" i="1" dirty="0">
                <a:ln w="1905"/>
                <a:solidFill>
                  <a:schemeClr val="tx1"/>
                </a:solidFill>
                <a:effectLst>
                  <a:innerShdw blurRad="69850" dist="43180" dir="5400000">
                    <a:srgbClr val="000000">
                      <a:alpha val="65000"/>
                    </a:srgbClr>
                  </a:innerShdw>
                </a:effectLst>
              </a:rPr>
              <a:t> relate to object access, control transfer, </a:t>
            </a:r>
            <a:r>
              <a:rPr lang="en-US" altLang="zh-CN" b="1" i="1" dirty="0" smtClean="0">
                <a:ln w="1905"/>
                <a:solidFill>
                  <a:schemeClr val="tx1"/>
                </a:solidFill>
                <a:effectLst>
                  <a:innerShdw blurRad="69850" dist="43180" dir="5400000">
                    <a:srgbClr val="000000">
                      <a:alpha val="65000"/>
                    </a:srgbClr>
                  </a:innerShdw>
                </a:effectLst>
              </a:rPr>
              <a:t>loads and stores</a:t>
            </a:r>
            <a:endParaRPr lang="en-US" altLang="zh-CN" b="1" i="1" dirty="0">
              <a:ln w="1905"/>
              <a:solidFill>
                <a:schemeClr val="tx1"/>
              </a:solidFill>
              <a:effectLst>
                <a:innerShdw blurRad="69850" dist="43180" dir="5400000">
                  <a:srgbClr val="000000">
                    <a:alpha val="65000"/>
                  </a:srgbClr>
                </a:innerShdw>
              </a:effectLst>
            </a:endParaRPr>
          </a:p>
        </p:txBody>
      </p:sp>
      <p:sp>
        <p:nvSpPr>
          <p:cNvPr id="2" name="Title 1"/>
          <p:cNvSpPr>
            <a:spLocks noGrp="1"/>
          </p:cNvSpPr>
          <p:nvPr>
            <p:ph type="title"/>
          </p:nvPr>
        </p:nvSpPr>
        <p:spPr>
          <a:xfrm>
            <a:off x="393895" y="0"/>
            <a:ext cx="8229600" cy="537633"/>
          </a:xfrm>
        </p:spPr>
        <p:txBody>
          <a:bodyPr>
            <a:noAutofit/>
          </a:bodyPr>
          <a:lstStyle/>
          <a:p>
            <a:r>
              <a:rPr lang="en-US" altLang="zh-CN" sz="2400" dirty="0" smtClean="0">
                <a:solidFill>
                  <a:schemeClr val="tx1"/>
                </a:solidFill>
              </a:rPr>
              <a:t>Executing </a:t>
            </a:r>
            <a:r>
              <a:rPr lang="en-US" altLang="zh-CN" sz="2400" dirty="0">
                <a:solidFill>
                  <a:schemeClr val="tx1"/>
                </a:solidFill>
              </a:rPr>
              <a:t>Java: </a:t>
            </a:r>
            <a:r>
              <a:rPr lang="en-US" altLang="zh-CN" sz="2400" dirty="0" smtClean="0">
                <a:solidFill>
                  <a:schemeClr val="tx1"/>
                </a:solidFill>
              </a:rPr>
              <a:t>Benchmark </a:t>
            </a:r>
            <a:r>
              <a:rPr lang="en-US" altLang="zh-CN" sz="2400" dirty="0">
                <a:solidFill>
                  <a:schemeClr val="tx1"/>
                </a:solidFill>
              </a:rPr>
              <a:t>Behavior</a:t>
            </a:r>
            <a:endParaRPr lang="zh-CN" altLang="en-US" sz="2800" dirty="0">
              <a:solidFill>
                <a:schemeClr val="tx1"/>
              </a:solidFill>
            </a:endParaRPr>
          </a:p>
        </p:txBody>
      </p:sp>
      <p:graphicFrame>
        <p:nvGraphicFramePr>
          <p:cNvPr id="6" name="Chart 5"/>
          <p:cNvGraphicFramePr>
            <a:graphicFrameLocks/>
          </p:cNvGraphicFramePr>
          <p:nvPr>
            <p:extLst/>
          </p:nvPr>
        </p:nvGraphicFramePr>
        <p:xfrm>
          <a:off x="275167" y="537633"/>
          <a:ext cx="8597899" cy="3574725"/>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idx="4294967295"/>
          </p:nvPr>
        </p:nvSpPr>
        <p:spPr>
          <a:xfrm>
            <a:off x="6847839" y="4725114"/>
            <a:ext cx="2133599" cy="273843"/>
          </a:xfrm>
          <a:prstGeom prst="rect">
            <a:avLst/>
          </a:prstGeom>
        </p:spPr>
        <p:txBody>
          <a:bodyPr/>
          <a:lstStyle/>
          <a:p>
            <a:pPr marL="0" lvl="0" indent="0">
              <a:spcBef>
                <a:spcPts val="0"/>
              </a:spcBef>
              <a:buSzPct val="25000"/>
              <a:buNone/>
            </a:pPr>
            <a:fld id="{00000000-1234-1234-1234-123412341234}" type="slidenum">
              <a:rPr lang="en-US" smtClean="0"/>
              <a:t>7</a:t>
            </a:fld>
            <a:endParaRPr lang="en-US"/>
          </a:p>
        </p:txBody>
      </p:sp>
    </p:spTree>
    <p:extLst>
      <p:ext uri="{BB962C8B-B14F-4D97-AF65-F5344CB8AC3E}">
        <p14:creationId xmlns:p14="http://schemas.microsoft.com/office/powerpoint/2010/main" val="4010753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nvPr>
        </p:nvGraphicFramePr>
        <p:xfrm>
          <a:off x="369014" y="738554"/>
          <a:ext cx="8406686" cy="3805311"/>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86"/>
          <p:cNvSpPr>
            <a:spLocks noGrp="1" noChangeArrowheads="1"/>
          </p:cNvSpPr>
          <p:nvPr>
            <p:ph type="title"/>
          </p:nvPr>
        </p:nvSpPr>
        <p:spPr>
          <a:xfrm>
            <a:off x="423387" y="22613"/>
            <a:ext cx="8603045" cy="610434"/>
          </a:xfrm>
        </p:spPr>
        <p:txBody>
          <a:bodyPr>
            <a:normAutofit/>
          </a:bodyPr>
          <a:lstStyle/>
          <a:p>
            <a:pPr>
              <a:defRPr/>
            </a:pPr>
            <a:r>
              <a:rPr lang="en-US" sz="3200" dirty="0" smtClean="0"/>
              <a:t>Android Java Performance Can Be Improved</a:t>
            </a:r>
            <a:endParaRPr lang="en-US" sz="3200" dirty="0"/>
          </a:p>
        </p:txBody>
      </p:sp>
      <p:sp>
        <p:nvSpPr>
          <p:cNvPr id="2" name="Oval Callout 1"/>
          <p:cNvSpPr/>
          <p:nvPr/>
        </p:nvSpPr>
        <p:spPr>
          <a:xfrm>
            <a:off x="1838036" y="1557192"/>
            <a:ext cx="3288146" cy="775856"/>
          </a:xfrm>
          <a:prstGeom prst="wedgeEllipseCallout">
            <a:avLst>
              <a:gd name="adj1" fmla="val -48080"/>
              <a:gd name="adj2" fmla="val 901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solidFill>
                  <a:srgbClr val="FFFFFF"/>
                </a:solidFill>
              </a:rPr>
              <a:t>Lots of headroom to improve Java performance where it matters</a:t>
            </a:r>
            <a:endParaRPr lang="en-US" dirty="0">
              <a:solidFill>
                <a:srgbClr val="FFFFFF"/>
              </a:solidFill>
            </a:endParaRPr>
          </a:p>
        </p:txBody>
      </p:sp>
    </p:spTree>
    <p:extLst>
      <p:ext uri="{BB962C8B-B14F-4D97-AF65-F5344CB8AC3E}">
        <p14:creationId xmlns:p14="http://schemas.microsoft.com/office/powerpoint/2010/main" val="35258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Intel ART Strategy</a:t>
            </a:r>
            <a:endParaRPr lang="en-US" dirty="0"/>
          </a:p>
        </p:txBody>
      </p:sp>
      <p:graphicFrame>
        <p:nvGraphicFramePr>
          <p:cNvPr id="3" name="Diagram 2"/>
          <p:cNvGraphicFramePr/>
          <p:nvPr>
            <p:extLst>
              <p:ext uri="{D42A27DB-BD31-4B8C-83A1-F6EECF244321}">
                <p14:modId xmlns:p14="http://schemas.microsoft.com/office/powerpoint/2010/main" val="2674518119"/>
              </p:ext>
            </p:extLst>
          </p:nvPr>
        </p:nvGraphicFramePr>
        <p:xfrm>
          <a:off x="851263" y="539750"/>
          <a:ext cx="73456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298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1">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hite Theme">
  <a:themeElements>
    <a:clrScheme name="Custom 5">
      <a:dk1>
        <a:srgbClr val="000000"/>
      </a:dk1>
      <a:lt1>
        <a:srgbClr val="FFFFFF"/>
      </a:lt1>
      <a:dk2>
        <a:srgbClr val="BFBFBF"/>
      </a:dk2>
      <a:lt2>
        <a:srgbClr val="BFBFBF"/>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rchive xmlns="944ef0e7-c272-482f-8402-a28e8cd0830a">Up-to-Date</Archiv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1A52D1068D3F4A94A1366A69AC2FEC" ma:contentTypeVersion="3" ma:contentTypeDescription="Create a new document." ma:contentTypeScope="" ma:versionID="776bab0bf92b26e3fd56a781a2b8a8c4">
  <xsd:schema xmlns:xsd="http://www.w3.org/2001/XMLSchema" xmlns:xs="http://www.w3.org/2001/XMLSchema" xmlns:p="http://schemas.microsoft.com/office/2006/metadata/properties" xmlns:ns2="944ef0e7-c272-482f-8402-a28e8cd0830a" targetNamespace="http://schemas.microsoft.com/office/2006/metadata/properties" ma:root="true" ma:fieldsID="3f23c3ee43d15191f268ed3d843ddbfe" ns2:_="">
    <xsd:import namespace="944ef0e7-c272-482f-8402-a28e8cd0830a"/>
    <xsd:element name="properties">
      <xsd:complexType>
        <xsd:sequence>
          <xsd:element name="documentManagement">
            <xsd:complexType>
              <xsd:all>
                <xsd:element ref="ns2:Archi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4ef0e7-c272-482f-8402-a28e8cd0830a" elementFormDefault="qualified">
    <xsd:import namespace="http://schemas.microsoft.com/office/2006/documentManagement/types"/>
    <xsd:import namespace="http://schemas.microsoft.com/office/infopath/2007/PartnerControls"/>
    <xsd:element name="Archive" ma:index="8" nillable="true" ma:displayName="Archive" ma:default="Up-to-Date" ma:format="Dropdown" ma:internalName="Archive">
      <xsd:simpleType>
        <xsd:restriction base="dms:Choice">
          <xsd:enumeration value="Up-to-Date"/>
          <xsd:enumeration value="Archiv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9BEFA1-AE29-4014-B17C-FF5308776BE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944ef0e7-c272-482f-8402-a28e8cd0830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807AD9C-6160-4125-97A0-4DEC6CCF6212}">
  <ds:schemaRefs>
    <ds:schemaRef ds:uri="http://schemas.microsoft.com/sharepoint/v3/contenttype/forms"/>
  </ds:schemaRefs>
</ds:datastoreItem>
</file>

<file path=customXml/itemProps3.xml><?xml version="1.0" encoding="utf-8"?>
<ds:datastoreItem xmlns:ds="http://schemas.openxmlformats.org/officeDocument/2006/customXml" ds:itemID="{843A1DE2-E0FB-4C54-94FF-46F6B7B921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4ef0e7-c272-482f-8402-a28e8cd08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31132</TotalTime>
  <Words>9399</Words>
  <Application>Microsoft Office PowerPoint</Application>
  <PresentationFormat>On-screen Show (16:9)</PresentationFormat>
  <Paragraphs>1098</Paragraphs>
  <Slides>56</Slides>
  <Notes>55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56</vt:i4>
      </vt:variant>
    </vt:vector>
  </HeadingPairs>
  <TitlesOfParts>
    <vt:vector size="68" baseType="lpstr">
      <vt:lpstr>宋体</vt:lpstr>
      <vt:lpstr>Arial</vt:lpstr>
      <vt:lpstr>Calibri</vt:lpstr>
      <vt:lpstr>Consolas</vt:lpstr>
      <vt:lpstr>Courier New</vt:lpstr>
      <vt:lpstr>Intel Clear</vt:lpstr>
      <vt:lpstr>Neo Sans Intel</vt:lpstr>
      <vt:lpstr>Verdana</vt:lpstr>
      <vt:lpstr>Wingdings</vt:lpstr>
      <vt:lpstr>Cover 1</vt:lpstr>
      <vt:lpstr>Cover 3</vt:lpstr>
      <vt:lpstr>White Theme</vt:lpstr>
      <vt:lpstr>High Performance Android Java Application Development</vt:lpstr>
      <vt:lpstr>What is ART?</vt:lpstr>
      <vt:lpstr>Agenda</vt:lpstr>
      <vt:lpstr>Agenda</vt:lpstr>
      <vt:lpstr>What’s shaping Intel’s strategy?</vt:lpstr>
      <vt:lpstr>Executing Java: Top 10 Real Apps Behavior</vt:lpstr>
      <vt:lpstr>Executing Java: Benchmark Behavior</vt:lpstr>
      <vt:lpstr>Android Java Performance Can Be Improved</vt:lpstr>
      <vt:lpstr>Intel ART Strategy</vt:lpstr>
      <vt:lpstr>ART (and Android) Device Scaling </vt:lpstr>
      <vt:lpstr>Agenda</vt:lpstr>
      <vt:lpstr>Intel ART Performance Marshmallow 2015</vt:lpstr>
      <vt:lpstr>Intel ART Performance - How?</vt:lpstr>
      <vt:lpstr>Memory Footprint: Before/After Compiler Optimizations</vt:lpstr>
      <vt:lpstr>High Performance Java</vt:lpstr>
      <vt:lpstr>JNI Inliner</vt:lpstr>
      <vt:lpstr>Generational Collector</vt:lpstr>
      <vt:lpstr>Agenda</vt:lpstr>
      <vt:lpstr>Tip 1 - Use final keyword</vt:lpstr>
      <vt:lpstr>Test Harness</vt:lpstr>
      <vt:lpstr>Final Method</vt:lpstr>
      <vt:lpstr>Final Method Comparison</vt:lpstr>
      <vt:lpstr>Why is performance better?</vt:lpstr>
      <vt:lpstr>Optimization applied</vt:lpstr>
      <vt:lpstr>Tip 2 - Mark methods private</vt:lpstr>
      <vt:lpstr>Inlining Criteria</vt:lpstr>
      <vt:lpstr>Final Class</vt:lpstr>
      <vt:lpstr>Final Class Comparison</vt:lpstr>
      <vt:lpstr>Remember the test harness?</vt:lpstr>
      <vt:lpstr>The power of interprocedural optimization</vt:lpstr>
      <vt:lpstr>Tip 3 - Avoid JNI if possible</vt:lpstr>
      <vt:lpstr>Native Method</vt:lpstr>
      <vt:lpstr>Native Method Comparison</vt:lpstr>
      <vt:lpstr>Tip 4 - Use locals in loops with calls</vt:lpstr>
      <vt:lpstr>Why not hoisted by compiler?</vt:lpstr>
      <vt:lpstr>Alias Analysis for loops How to decide to hoist a field getter?</vt:lpstr>
      <vt:lpstr>Conservative assumptions</vt:lpstr>
      <vt:lpstr>Tip 5 - Keep exceptions exceptional</vt:lpstr>
      <vt:lpstr>Exceptions Comparison</vt:lpstr>
      <vt:lpstr>Tip 6 - Use array.length</vt:lpstr>
      <vt:lpstr>Java Semantics</vt:lpstr>
      <vt:lpstr>Array.length Comparison</vt:lpstr>
      <vt:lpstr>Tip 7 – Bound Check Elimination</vt:lpstr>
      <vt:lpstr>BCE Comparison</vt:lpstr>
      <vt:lpstr>Tip 8 – Avoid False Sharing</vt:lpstr>
      <vt:lpstr>False Sharing Comparison</vt:lpstr>
      <vt:lpstr>Tip 9 - Use Standard Libraries</vt:lpstr>
      <vt:lpstr>Math Library Comparison</vt:lpstr>
      <vt:lpstr>Tip 10 - Mark release apps as non-debuggable</vt:lpstr>
      <vt:lpstr>Check out these articles!</vt:lpstr>
      <vt:lpstr>Closing Thoughts</vt:lpstr>
      <vt:lpstr>Q &amp; A</vt:lpstr>
      <vt:lpstr>PowerPoint Presentation</vt:lpstr>
      <vt:lpstr>PowerPoint Presentation</vt:lpstr>
      <vt:lpstr>Dalvik vs. ART GC Overview</vt:lpstr>
      <vt:lpstr>Intel’s Planned Memory Management: TLAB Allocation</vt:lpstr>
    </vt:vector>
  </TitlesOfParts>
  <Company>CMD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keywords>CTPClassification=CTP_IC:VisualMarkings=</cp:keywords>
  <cp:lastModifiedBy>Hohensee, Paul H</cp:lastModifiedBy>
  <cp:revision>606</cp:revision>
  <cp:lastPrinted>2013-06-10T19:35:15Z</cp:lastPrinted>
  <dcterms:created xsi:type="dcterms:W3CDTF">2013-06-03T22:40:08Z</dcterms:created>
  <dcterms:modified xsi:type="dcterms:W3CDTF">2016-08-04T12:53:59Z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0x010100291A52D1068D3F4A94A1366A69AC2FEC</vt:lpwstr>
  </property>
  <property fmtid="{D5CDD505-2E9C-101B-9397-08002B2CF9AE}" pid="3" name="TitusGUID">
    <vt:lpwstr>0a77bae4-6638-4a3a-8832-97caec72fc6a</vt:lpwstr>
  </property>
  <property fmtid="{D5CDD505-2E9C-101B-9397-08002B2CF9AE}" pid="4" name="CTP_BU">
    <vt:lpwstr>SSG ENABLING GROUP</vt:lpwstr>
  </property>
  <property fmtid="{D5CDD505-2E9C-101B-9397-08002B2CF9AE}" pid="5" name="CTP_TimeStamp">
    <vt:lpwstr>2016-08-04 12:53:58Z</vt:lpwstr>
  </property>
  <property fmtid="{D5CDD505-2E9C-101B-9397-08002B2CF9AE}" pid="6" name="CTPClassification">
    <vt:lpwstr>CTP_IC</vt:lpwstr>
  </property>
</Properties>
</file>