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3"/>
  </p:notesMasterIdLst>
  <p:handoutMasterIdLst>
    <p:handoutMasterId r:id="rId14"/>
  </p:handoutMasterIdLst>
  <p:sldIdLst>
    <p:sldId id="446" r:id="rId5"/>
    <p:sldId id="445" r:id="rId6"/>
    <p:sldId id="448" r:id="rId7"/>
    <p:sldId id="447" r:id="rId8"/>
    <p:sldId id="449" r:id="rId9"/>
    <p:sldId id="450" r:id="rId10"/>
    <p:sldId id="451" r:id="rId11"/>
    <p:sldId id="45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3/18/2022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3999505"/>
            <a:ext cx="6581554" cy="2051437"/>
          </a:xfrm>
        </p:spPr>
        <p:txBody>
          <a:bodyPr anchor="t" anchorCtr="0">
            <a:normAutofit/>
          </a:bodyPr>
          <a:lstStyle/>
          <a:p>
            <a:r>
              <a:rPr lang="en-US" dirty="0"/>
              <a:t>PROJECT 1</a:t>
            </a:r>
            <a:br>
              <a:rPr lang="en-US" dirty="0"/>
            </a:br>
            <a:r>
              <a:rPr lang="en-US" dirty="0"/>
              <a:t>BIAS &amp; UNBIAS COIN FLIP</a:t>
            </a:r>
            <a:br>
              <a:rPr lang="en-US" dirty="0"/>
            </a:br>
            <a:r>
              <a:rPr lang="zh-CN" altLang="en-US" sz="3400" dirty="0"/>
              <a:t>黎信義 </a:t>
            </a:r>
            <a:r>
              <a:rPr lang="en-US" altLang="zh-CN" dirty="0"/>
              <a:t>B10817055</a:t>
            </a:r>
            <a:endParaRPr lang="en-US" dirty="0"/>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496956" y="501650"/>
            <a:ext cx="7467601" cy="910780"/>
          </a:xfrm>
        </p:spPr>
        <p:txBody>
          <a:bodyPr>
            <a:normAutofit/>
          </a:bodyPr>
          <a:lstStyle/>
          <a:p>
            <a:r>
              <a:rPr lang="en-US" dirty="0"/>
              <a:t>Main Discussion</a:t>
            </a:r>
          </a:p>
        </p:txBody>
      </p:sp>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496956" y="4166360"/>
            <a:ext cx="8376699" cy="2307331"/>
          </a:xfrm>
        </p:spPr>
        <p:txBody>
          <a:bodyPr tIns="0" bIns="0">
            <a:noAutofit/>
          </a:bodyPr>
          <a:lstStyle/>
          <a:p>
            <a:pPr marL="0" marR="0" indent="0" algn="just">
              <a:spcBef>
                <a:spcPts val="0"/>
              </a:spcBef>
              <a:spcAft>
                <a:spcPts val="0"/>
              </a:spcAft>
              <a:buNone/>
            </a:pP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In order to run your computer project, run the following cases</a:t>
            </a:r>
          </a:p>
          <a:p>
            <a:pPr marL="342900" marR="0" lvl="0" indent="-342900" algn="just">
              <a:spcBef>
                <a:spcPts val="0"/>
              </a:spcBef>
              <a:spcAft>
                <a:spcPts val="0"/>
              </a:spcAft>
              <a:buFont typeface="+mj-lt"/>
              <a:buAutoNum type="arabicPeriod"/>
              <a:tabLst>
                <a:tab pos="457200" algn="l"/>
              </a:tabLst>
            </a:pP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d</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 100 and </a:t>
            </a: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n</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=100 using a simulated coin with q = ¼ and ½.</a:t>
            </a:r>
          </a:p>
          <a:p>
            <a:pPr marL="342900" marR="0" lvl="0" indent="-342900" algn="just">
              <a:spcBef>
                <a:spcPts val="0"/>
              </a:spcBef>
              <a:spcAft>
                <a:spcPts val="0"/>
              </a:spcAft>
              <a:buFont typeface="+mj-lt"/>
              <a:buAutoNum type="arabicPeriod"/>
              <a:tabLst>
                <a:tab pos="457200" algn="l"/>
              </a:tabLst>
            </a:pP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d</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 10 and </a:t>
            </a: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n</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=1000 using a simulated coin with q = 1/3 and ½.</a:t>
            </a:r>
          </a:p>
          <a:p>
            <a:pPr marL="342900" marR="0" lvl="0" indent="-342900" algn="just">
              <a:spcBef>
                <a:spcPts val="0"/>
              </a:spcBef>
              <a:spcAft>
                <a:spcPts val="0"/>
              </a:spcAft>
              <a:buFont typeface="+mj-lt"/>
              <a:buAutoNum type="arabicPeriod"/>
              <a:tabLst>
                <a:tab pos="457200" algn="l"/>
              </a:tabLst>
            </a:pP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d</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 100 and </a:t>
            </a:r>
            <a:r>
              <a:rPr lang="en-US" sz="1200" i="1" dirty="0">
                <a:effectLst/>
                <a:latin typeface="Times New Roman" panose="02020603050405020304" pitchFamily="18" charset="0"/>
                <a:ea typeface="PMingLiU" panose="02020500000000000000" pitchFamily="18" charset="-120"/>
                <a:cs typeface="Times New Roman" panose="02020603050405020304" pitchFamily="18" charset="0"/>
              </a:rPr>
              <a:t>n</a:t>
            </a: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 = 10000 using a simulated coin with q =2/5 and ½.</a:t>
            </a:r>
          </a:p>
          <a:p>
            <a:pPr marL="342900" marR="0" lvl="0" indent="-342900">
              <a:spcBef>
                <a:spcPts val="0"/>
              </a:spcBef>
              <a:spcAft>
                <a:spcPts val="0"/>
              </a:spcAft>
              <a:buFont typeface="+mj-lt"/>
              <a:buAutoNum type="arabicPeriod"/>
              <a:tabLst>
                <a:tab pos="457200" algn="l"/>
              </a:tabLst>
            </a:pP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d = 100 and n = 10000 using a simulated coin with q =3/5 and ½.</a:t>
            </a:r>
          </a:p>
          <a:p>
            <a:pPr marL="0" marR="0" indent="0" algn="just">
              <a:spcBef>
                <a:spcPts val="0"/>
              </a:spcBef>
              <a:spcAft>
                <a:spcPts val="0"/>
              </a:spcAft>
              <a:buNone/>
            </a:pPr>
            <a:r>
              <a:rPr lang="en-US" sz="1200" dirty="0">
                <a:effectLst/>
                <a:latin typeface="Times New Roman" panose="02020603050405020304" pitchFamily="18" charset="0"/>
                <a:ea typeface="PMingLiU" panose="02020500000000000000" pitchFamily="18" charset="-120"/>
                <a:cs typeface="Times New Roman" panose="02020603050405020304" pitchFamily="18" charset="0"/>
              </a:rPr>
              <a:t>draw your conclusions.</a:t>
            </a:r>
          </a:p>
        </p:txBody>
      </p:sp>
      <p:sp>
        <p:nvSpPr>
          <p:cNvPr id="12" name="Rectangle 9">
            <a:extLst>
              <a:ext uri="{FF2B5EF4-FFF2-40B4-BE49-F238E27FC236}">
                <a16:creationId xmlns:a16="http://schemas.microsoft.com/office/drawing/2014/main" id="{691A995A-1209-429E-9E09-13CCA9E10E3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3" name="Picture 22">
            <a:extLst>
              <a:ext uri="{FF2B5EF4-FFF2-40B4-BE49-F238E27FC236}">
                <a16:creationId xmlns:a16="http://schemas.microsoft.com/office/drawing/2014/main" id="{13F326AD-5A78-4F36-B715-28E9823FE9DD}"/>
              </a:ext>
            </a:extLst>
          </p:cNvPr>
          <p:cNvPicPr>
            <a:picLocks noChangeAspect="1"/>
          </p:cNvPicPr>
          <p:nvPr/>
        </p:nvPicPr>
        <p:blipFill>
          <a:blip r:embed="rId2"/>
          <a:stretch>
            <a:fillRect/>
          </a:stretch>
        </p:blipFill>
        <p:spPr>
          <a:xfrm>
            <a:off x="304781" y="1289439"/>
            <a:ext cx="6515665" cy="1402202"/>
          </a:xfrm>
          <a:prstGeom prst="rect">
            <a:avLst/>
          </a:prstGeom>
        </p:spPr>
      </p:pic>
      <p:pic>
        <p:nvPicPr>
          <p:cNvPr id="26" name="Picture 25">
            <a:extLst>
              <a:ext uri="{FF2B5EF4-FFF2-40B4-BE49-F238E27FC236}">
                <a16:creationId xmlns:a16="http://schemas.microsoft.com/office/drawing/2014/main" id="{395762B8-B93B-4AFF-8294-6BBEC1C81265}"/>
              </a:ext>
            </a:extLst>
          </p:cNvPr>
          <p:cNvPicPr>
            <a:picLocks noChangeAspect="1"/>
          </p:cNvPicPr>
          <p:nvPr/>
        </p:nvPicPr>
        <p:blipFill>
          <a:blip r:embed="rId3"/>
          <a:stretch>
            <a:fillRect/>
          </a:stretch>
        </p:blipFill>
        <p:spPr>
          <a:xfrm>
            <a:off x="496956" y="2653568"/>
            <a:ext cx="2827265" cy="495343"/>
          </a:xfrm>
          <a:prstGeom prst="rect">
            <a:avLst/>
          </a:prstGeom>
        </p:spPr>
      </p:pic>
      <p:pic>
        <p:nvPicPr>
          <p:cNvPr id="28" name="Picture 27">
            <a:extLst>
              <a:ext uri="{FF2B5EF4-FFF2-40B4-BE49-F238E27FC236}">
                <a16:creationId xmlns:a16="http://schemas.microsoft.com/office/drawing/2014/main" id="{87C8A6F6-B0DF-4A19-98CB-650D71B9FC37}"/>
              </a:ext>
            </a:extLst>
          </p:cNvPr>
          <p:cNvPicPr>
            <a:picLocks noChangeAspect="1"/>
          </p:cNvPicPr>
          <p:nvPr/>
        </p:nvPicPr>
        <p:blipFill>
          <a:blip r:embed="rId4"/>
          <a:stretch>
            <a:fillRect/>
          </a:stretch>
        </p:blipFill>
        <p:spPr>
          <a:xfrm>
            <a:off x="392418" y="3078360"/>
            <a:ext cx="6340389" cy="1036410"/>
          </a:xfrm>
          <a:prstGeom prst="rect">
            <a:avLst/>
          </a:prstGeom>
        </p:spPr>
      </p:pic>
    </p:spTree>
    <p:extLst>
      <p:ext uri="{BB962C8B-B14F-4D97-AF65-F5344CB8AC3E}">
        <p14:creationId xmlns:p14="http://schemas.microsoft.com/office/powerpoint/2010/main" val="36644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362193" y="135880"/>
            <a:ext cx="7467601" cy="1166942"/>
          </a:xfrm>
        </p:spPr>
        <p:txBody>
          <a:bodyPr>
            <a:normAutofit/>
          </a:bodyPr>
          <a:lstStyle/>
          <a:p>
            <a:pPr algn="ctr"/>
            <a:r>
              <a:rPr lang="en-US" dirty="0">
                <a:latin typeface="Times New Roman" panose="02020603050405020304" pitchFamily="18" charset="0"/>
                <a:cs typeface="Times New Roman" panose="02020603050405020304" pitchFamily="18" charset="0"/>
              </a:rPr>
              <a:t>Bias and Unbiased coin</a:t>
            </a:r>
          </a:p>
        </p:txBody>
      </p:sp>
      <p:sp>
        <p:nvSpPr>
          <p:cNvPr id="7" name="TextBox 6">
            <a:extLst>
              <a:ext uri="{FF2B5EF4-FFF2-40B4-BE49-F238E27FC236}">
                <a16:creationId xmlns:a16="http://schemas.microsoft.com/office/drawing/2014/main" id="{B8B20C6C-45E3-4E4C-90FE-16001AF4580A}"/>
              </a:ext>
            </a:extLst>
          </p:cNvPr>
          <p:cNvSpPr txBox="1"/>
          <p:nvPr/>
        </p:nvSpPr>
        <p:spPr>
          <a:xfrm>
            <a:off x="842830" y="1302822"/>
            <a:ext cx="10506328" cy="2884316"/>
          </a:xfrm>
          <a:prstGeom prst="rect">
            <a:avLst/>
          </a:prstGeom>
          <a:noFill/>
        </p:spPr>
        <p:txBody>
          <a:bodyPr wrap="square">
            <a:spAutoFit/>
          </a:bodyPr>
          <a:lstStyle/>
          <a:p>
            <a:pPr>
              <a:lnSpc>
                <a:spcPts val="2000"/>
              </a:lnSpc>
            </a:pPr>
            <a:r>
              <a:rPr lang="en-US" sz="1200" dirty="0">
                <a:solidFill>
                  <a:schemeClr val="tx1">
                    <a:lumMod val="65000"/>
                    <a:lumOff val="35000"/>
                  </a:schemeClr>
                </a:solidFill>
              </a:rPr>
              <a:t>In this experiment we are going to simulate a coin flip with different bias value. </a:t>
            </a:r>
          </a:p>
          <a:p>
            <a:pPr>
              <a:lnSpc>
                <a:spcPts val="2000"/>
              </a:lnSpc>
            </a:pPr>
            <a:endParaRPr lang="en-US" sz="1200" dirty="0">
              <a:solidFill>
                <a:schemeClr val="tx1">
                  <a:lumMod val="65000"/>
                  <a:lumOff val="35000"/>
                </a:schemeClr>
              </a:solidFill>
            </a:endParaRPr>
          </a:p>
          <a:p>
            <a:pPr>
              <a:lnSpc>
                <a:spcPts val="2000"/>
              </a:lnSpc>
            </a:pPr>
            <a:r>
              <a:rPr lang="en-US" sz="1200" dirty="0">
                <a:solidFill>
                  <a:schemeClr val="tx1">
                    <a:lumMod val="65000"/>
                    <a:lumOff val="35000"/>
                  </a:schemeClr>
                </a:solidFill>
              </a:rPr>
              <a:t>This experiment are going to be divided into 4 steps,</a:t>
            </a:r>
          </a:p>
          <a:p>
            <a:pPr>
              <a:lnSpc>
                <a:spcPts val="2000"/>
              </a:lnSpc>
            </a:pPr>
            <a:endParaRPr lang="en-US" sz="1200" dirty="0">
              <a:solidFill>
                <a:schemeClr val="tx1">
                  <a:lumMod val="65000"/>
                  <a:lumOff val="35000"/>
                </a:schemeClr>
              </a:solidFill>
            </a:endParaRPr>
          </a:p>
          <a:p>
            <a:pPr marL="228600" indent="-228600">
              <a:lnSpc>
                <a:spcPts val="2000"/>
              </a:lnSpc>
              <a:buAutoNum type="arabicPeriod"/>
            </a:pPr>
            <a:r>
              <a:rPr lang="en-US" sz="1200" dirty="0">
                <a:solidFill>
                  <a:schemeClr val="tx1">
                    <a:lumMod val="65000"/>
                    <a:lumOff val="35000"/>
                  </a:schemeClr>
                </a:solidFill>
              </a:rPr>
              <a:t>Generate a random value and compare it with our desired Theta(bias). </a:t>
            </a:r>
          </a:p>
          <a:p>
            <a:pPr marL="685800" lvl="1" indent="-228600">
              <a:lnSpc>
                <a:spcPts val="2000"/>
              </a:lnSpc>
              <a:buAutoNum type="arabicPeriod"/>
            </a:pPr>
            <a:r>
              <a:rPr lang="en-US" sz="1200" dirty="0">
                <a:solidFill>
                  <a:schemeClr val="tx1">
                    <a:lumMod val="65000"/>
                    <a:lumOff val="35000"/>
                  </a:schemeClr>
                </a:solidFill>
              </a:rPr>
              <a:t>If random value &lt; theta = heads</a:t>
            </a:r>
          </a:p>
          <a:p>
            <a:pPr marL="685800" lvl="1" indent="-228600">
              <a:lnSpc>
                <a:spcPts val="2000"/>
              </a:lnSpc>
              <a:buFontTx/>
              <a:buAutoNum type="arabicPeriod"/>
            </a:pPr>
            <a:r>
              <a:rPr lang="en-US" sz="1200" dirty="0">
                <a:solidFill>
                  <a:schemeClr val="tx1">
                    <a:lumMod val="65000"/>
                    <a:lumOff val="35000"/>
                  </a:schemeClr>
                </a:solidFill>
              </a:rPr>
              <a:t>If random value &gt; theta = tails</a:t>
            </a:r>
          </a:p>
          <a:p>
            <a:pPr marL="228600" indent="-228600">
              <a:lnSpc>
                <a:spcPts val="2000"/>
              </a:lnSpc>
              <a:buAutoNum type="arabicPeriod"/>
            </a:pPr>
            <a:r>
              <a:rPr lang="en-US" sz="1200" dirty="0">
                <a:solidFill>
                  <a:schemeClr val="tx1">
                    <a:lumMod val="65000"/>
                    <a:lumOff val="35000"/>
                  </a:schemeClr>
                </a:solidFill>
              </a:rPr>
              <a:t>We conduct the flips for </a:t>
            </a:r>
            <a:r>
              <a:rPr lang="en-US" sz="1200" b="1" i="1" dirty="0">
                <a:solidFill>
                  <a:schemeClr val="tx1">
                    <a:lumMod val="65000"/>
                    <a:lumOff val="35000"/>
                  </a:schemeClr>
                </a:solidFill>
              </a:rPr>
              <a:t>d </a:t>
            </a:r>
            <a:r>
              <a:rPr lang="en-US" sz="1200" dirty="0">
                <a:solidFill>
                  <a:schemeClr val="tx1">
                    <a:lumMod val="65000"/>
                    <a:lumOff val="35000"/>
                  </a:schemeClr>
                </a:solidFill>
              </a:rPr>
              <a:t>times, this will generate the first random variables.</a:t>
            </a:r>
          </a:p>
          <a:p>
            <a:pPr marL="228600" indent="-228600">
              <a:lnSpc>
                <a:spcPts val="2000"/>
              </a:lnSpc>
              <a:buAutoNum type="arabicPeriod"/>
            </a:pPr>
            <a:r>
              <a:rPr lang="en-US" sz="1200" i="1" dirty="0">
                <a:solidFill>
                  <a:schemeClr val="tx1">
                    <a:lumMod val="65000"/>
                    <a:lumOff val="35000"/>
                  </a:schemeClr>
                </a:solidFill>
              </a:rPr>
              <a:t>Using the first random variables that we obtain, Repeat step 2 for </a:t>
            </a:r>
            <a:r>
              <a:rPr lang="en-US" sz="1200" b="1" dirty="0">
                <a:solidFill>
                  <a:schemeClr val="tx1">
                    <a:lumMod val="65000"/>
                    <a:lumOff val="35000"/>
                  </a:schemeClr>
                </a:solidFill>
              </a:rPr>
              <a:t>n </a:t>
            </a:r>
            <a:r>
              <a:rPr lang="en-US" sz="1200" i="1" dirty="0">
                <a:solidFill>
                  <a:schemeClr val="tx1">
                    <a:lumMod val="65000"/>
                    <a:lumOff val="35000"/>
                  </a:schemeClr>
                </a:solidFill>
              </a:rPr>
              <a:t> times to get the second random variables</a:t>
            </a:r>
          </a:p>
          <a:p>
            <a:pPr marL="228600" indent="-228600">
              <a:lnSpc>
                <a:spcPts val="2000"/>
              </a:lnSpc>
              <a:buAutoNum type="arabicPeriod"/>
            </a:pPr>
            <a:r>
              <a:rPr lang="en-US" sz="1200" i="1" dirty="0">
                <a:solidFill>
                  <a:schemeClr val="tx1">
                    <a:lumMod val="65000"/>
                    <a:lumOff val="35000"/>
                  </a:schemeClr>
                </a:solidFill>
              </a:rPr>
              <a:t>Plot the histogram of the result and in theory the result will always be or similar to a gaussian distribution curve (The higher the test amount, the more similar our curve to gaussian distribution curve)</a:t>
            </a:r>
          </a:p>
        </p:txBody>
      </p:sp>
      <p:pic>
        <p:nvPicPr>
          <p:cNvPr id="2050" name="Picture 2" descr="1: The Gaussian distribution labeled with the mean µ y , the standard... |  Download Scientific Diagram">
            <a:extLst>
              <a:ext uri="{FF2B5EF4-FFF2-40B4-BE49-F238E27FC236}">
                <a16:creationId xmlns:a16="http://schemas.microsoft.com/office/drawing/2014/main" id="{D6B55B9B-D060-4FE5-8281-B8C14B261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20" y="4377526"/>
            <a:ext cx="2269684" cy="151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54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362199" y="3746216"/>
            <a:ext cx="7467601" cy="1166942"/>
          </a:xfrm>
        </p:spPr>
        <p:txBody>
          <a:bodyPr>
            <a:normAutofit/>
          </a:bodyPr>
          <a:lstStyle/>
          <a:p>
            <a:pPr algn="ctr"/>
            <a:r>
              <a:rPr lang="en-US" sz="1600" b="1" dirty="0">
                <a:latin typeface="Times New Roman" panose="02020603050405020304" pitchFamily="18" charset="0"/>
                <a:cs typeface="Times New Roman" panose="02020603050405020304" pitchFamily="18" charset="0"/>
              </a:rPr>
              <a:t>(Test Case 1) </a:t>
            </a:r>
            <a:r>
              <a:rPr lang="en-US" sz="1800" i="1" dirty="0">
                <a:effectLst/>
                <a:latin typeface="Times New Roman" panose="02020603050405020304" pitchFamily="18" charset="0"/>
                <a:ea typeface="PMingLiU" panose="02020500000000000000" pitchFamily="18" charset="-120"/>
                <a:cs typeface="Times New Roman" panose="02020603050405020304" pitchFamily="18" charset="0"/>
              </a:rPr>
              <a:t>d</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 100 and </a:t>
            </a:r>
            <a:r>
              <a:rPr lang="en-US" sz="1800" i="1" dirty="0">
                <a:effectLst/>
                <a:latin typeface="Times New Roman" panose="02020603050405020304" pitchFamily="18" charset="0"/>
                <a:ea typeface="PMingLiU" panose="02020500000000000000" pitchFamily="18" charset="-120"/>
                <a:cs typeface="Times New Roman" panose="02020603050405020304" pitchFamily="18" charset="0"/>
              </a:rPr>
              <a:t>n</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=100 using a simulated coin with q = ¼ and ½</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B20C6C-45E3-4E4C-90FE-16001AF4580A}"/>
              </a:ext>
            </a:extLst>
          </p:cNvPr>
          <p:cNvSpPr txBox="1"/>
          <p:nvPr/>
        </p:nvSpPr>
        <p:spPr>
          <a:xfrm>
            <a:off x="842835" y="4737786"/>
            <a:ext cx="10506328" cy="1345433"/>
          </a:xfrm>
          <a:prstGeom prst="rect">
            <a:avLst/>
          </a:prstGeom>
          <a:noFill/>
        </p:spPr>
        <p:txBody>
          <a:bodyPr wrap="square">
            <a:spAutoFit/>
          </a:bodyPr>
          <a:lstStyle/>
          <a:p>
            <a:pPr>
              <a:lnSpc>
                <a:spcPts val="2000"/>
              </a:lnSpc>
            </a:pPr>
            <a:r>
              <a:rPr lang="en-US" sz="1200" i="1" dirty="0">
                <a:solidFill>
                  <a:schemeClr val="tx1">
                    <a:lumMod val="65000"/>
                    <a:lumOff val="35000"/>
                  </a:schemeClr>
                </a:solidFill>
              </a:rPr>
              <a:t>From this table we can see that higher theta makes the graph located more to the right. With 0.5 theta indicates it’s a fair coin toss with head to tail probability ratio of 50:50. Even though some of the highest frequency is not located exactly in 50 we can see that number of heads are more concentrated close to 50. This is due to insufficient data/tries since we only try it 100 times for 100 flips. </a:t>
            </a:r>
          </a:p>
          <a:p>
            <a:pPr>
              <a:lnSpc>
                <a:spcPts val="2000"/>
              </a:lnSpc>
            </a:pPr>
            <a:endParaRPr lang="en-US" sz="1200" i="1" dirty="0">
              <a:solidFill>
                <a:schemeClr val="tx1">
                  <a:lumMod val="65000"/>
                  <a:lumOff val="35000"/>
                </a:schemeClr>
              </a:solidFill>
            </a:endParaRPr>
          </a:p>
          <a:p>
            <a:pPr>
              <a:lnSpc>
                <a:spcPts val="2000"/>
              </a:lnSpc>
            </a:pPr>
            <a:r>
              <a:rPr lang="en-US" sz="1200" i="1" dirty="0">
                <a:solidFill>
                  <a:schemeClr val="tx1">
                    <a:lumMod val="65000"/>
                    <a:lumOff val="35000"/>
                  </a:schemeClr>
                </a:solidFill>
              </a:rPr>
              <a:t>Blue graph indicate coin with head Theta=0.25 so obviously number of heads that will be generated is significantly smaller compared to coin with Theta = 0.5</a:t>
            </a:r>
          </a:p>
        </p:txBody>
      </p:sp>
      <p:pic>
        <p:nvPicPr>
          <p:cNvPr id="12" name="Picture 11">
            <a:extLst>
              <a:ext uri="{FF2B5EF4-FFF2-40B4-BE49-F238E27FC236}">
                <a16:creationId xmlns:a16="http://schemas.microsoft.com/office/drawing/2014/main" id="{AB52257D-44C9-45D8-ACC3-523A88CC017C}"/>
              </a:ext>
            </a:extLst>
          </p:cNvPr>
          <p:cNvPicPr>
            <a:picLocks noChangeAspect="1"/>
          </p:cNvPicPr>
          <p:nvPr/>
        </p:nvPicPr>
        <p:blipFill>
          <a:blip r:embed="rId2"/>
          <a:stretch>
            <a:fillRect/>
          </a:stretch>
        </p:blipFill>
        <p:spPr>
          <a:xfrm>
            <a:off x="1807948" y="31737"/>
            <a:ext cx="8576104" cy="4209884"/>
          </a:xfrm>
          <a:prstGeom prst="rect">
            <a:avLst/>
          </a:prstGeom>
        </p:spPr>
      </p:pic>
    </p:spTree>
    <p:extLst>
      <p:ext uri="{BB962C8B-B14F-4D97-AF65-F5344CB8AC3E}">
        <p14:creationId xmlns:p14="http://schemas.microsoft.com/office/powerpoint/2010/main" val="367015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362199" y="3626946"/>
            <a:ext cx="7467601" cy="1166942"/>
          </a:xfrm>
        </p:spPr>
        <p:txBody>
          <a:bodyPr>
            <a:normAutofit/>
          </a:bodyPr>
          <a:lstStyle/>
          <a:p>
            <a:pPr algn="ctr"/>
            <a:r>
              <a:rPr lang="en-US" sz="1600" b="1" dirty="0">
                <a:latin typeface="Times New Roman" panose="02020603050405020304" pitchFamily="18" charset="0"/>
                <a:cs typeface="Times New Roman" panose="02020603050405020304" pitchFamily="18" charset="0"/>
              </a:rPr>
              <a:t>(Test Case 2) </a:t>
            </a:r>
            <a:r>
              <a:rPr lang="en-US" sz="1800" i="1" dirty="0">
                <a:effectLst/>
                <a:latin typeface="Times New Roman" panose="02020603050405020304" pitchFamily="18" charset="0"/>
                <a:ea typeface="PMingLiU" panose="02020500000000000000" pitchFamily="18" charset="-120"/>
                <a:cs typeface="Times New Roman" panose="02020603050405020304" pitchFamily="18" charset="0"/>
              </a:rPr>
              <a:t>d</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1800" dirty="0">
                <a:effectLst/>
                <a:latin typeface="Times" panose="02020603050405020304" pitchFamily="18" charset="0"/>
                <a:ea typeface="PMingLiU" panose="02020500000000000000" pitchFamily="18" charset="-120"/>
                <a:cs typeface="New York"/>
              </a:rPr>
              <a:t>10 and </a:t>
            </a:r>
            <a:r>
              <a:rPr lang="en-US" sz="1800" i="1" dirty="0">
                <a:effectLst/>
                <a:latin typeface="Times" panose="02020603050405020304" pitchFamily="18" charset="0"/>
                <a:ea typeface="PMingLiU" panose="02020500000000000000" pitchFamily="18" charset="-120"/>
                <a:cs typeface="New York"/>
              </a:rPr>
              <a:t>n</a:t>
            </a:r>
            <a:r>
              <a:rPr lang="en-US" sz="1800" dirty="0">
                <a:effectLst/>
                <a:latin typeface="Times" panose="02020603050405020304" pitchFamily="18" charset="0"/>
                <a:ea typeface="PMingLiU" panose="02020500000000000000" pitchFamily="18" charset="-120"/>
                <a:cs typeface="New York"/>
              </a:rPr>
              <a:t> =1000 using a simulated coin with </a:t>
            </a:r>
            <a:r>
              <a:rPr lang="en-US" sz="1800" dirty="0">
                <a:effectLst/>
                <a:latin typeface="Symbol" panose="05050102010706020507" pitchFamily="18" charset="2"/>
                <a:ea typeface="PMingLiU" panose="02020500000000000000" pitchFamily="18" charset="-120"/>
                <a:cs typeface="New York"/>
              </a:rPr>
              <a:t>q</a:t>
            </a:r>
            <a:r>
              <a:rPr lang="en-US" sz="1800" dirty="0">
                <a:effectLst/>
                <a:latin typeface="Times" panose="02020603050405020304" pitchFamily="18" charset="0"/>
                <a:ea typeface="PMingLiU" panose="02020500000000000000" pitchFamily="18" charset="-120"/>
                <a:cs typeface="New York"/>
              </a:rPr>
              <a:t> = 1/3 and ½.</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B20C6C-45E3-4E4C-90FE-16001AF4580A}"/>
              </a:ext>
            </a:extLst>
          </p:cNvPr>
          <p:cNvSpPr txBox="1"/>
          <p:nvPr/>
        </p:nvSpPr>
        <p:spPr>
          <a:xfrm>
            <a:off x="842835" y="4618516"/>
            <a:ext cx="10506328" cy="1601913"/>
          </a:xfrm>
          <a:prstGeom prst="rect">
            <a:avLst/>
          </a:prstGeom>
          <a:noFill/>
        </p:spPr>
        <p:txBody>
          <a:bodyPr wrap="square">
            <a:spAutoFit/>
          </a:bodyPr>
          <a:lstStyle/>
          <a:p>
            <a:pPr>
              <a:lnSpc>
                <a:spcPts val="2000"/>
              </a:lnSpc>
            </a:pPr>
            <a:r>
              <a:rPr lang="en-US" sz="1200" i="1" dirty="0">
                <a:solidFill>
                  <a:schemeClr val="tx1">
                    <a:lumMod val="65000"/>
                    <a:lumOff val="35000"/>
                  </a:schemeClr>
                </a:solidFill>
              </a:rPr>
              <a:t>From this table we can see that 0.5 theta indicates it’s a fair coin toss with head to tail probability ratio of 50:50. As we can see the orange diagram highest value is in x=5 meaning in 10 toss we get 5 heads and 5 tails. And the graph is already similar to gaussian curve because we use 1000 tries for the experiment</a:t>
            </a:r>
          </a:p>
          <a:p>
            <a:pPr>
              <a:lnSpc>
                <a:spcPts val="2000"/>
              </a:lnSpc>
            </a:pPr>
            <a:endParaRPr lang="en-US" sz="1200" i="1" dirty="0">
              <a:solidFill>
                <a:schemeClr val="tx1">
                  <a:lumMod val="65000"/>
                  <a:lumOff val="35000"/>
                </a:schemeClr>
              </a:solidFill>
            </a:endParaRPr>
          </a:p>
          <a:p>
            <a:pPr>
              <a:lnSpc>
                <a:spcPts val="2000"/>
              </a:lnSpc>
            </a:pPr>
            <a:r>
              <a:rPr lang="en-US" sz="1200" i="1" dirty="0">
                <a:solidFill>
                  <a:schemeClr val="tx1">
                    <a:lumMod val="65000"/>
                    <a:lumOff val="35000"/>
                  </a:schemeClr>
                </a:solidFill>
              </a:rPr>
              <a:t>Blue graph indicate coin with head Theta=1/3 so obviously number of heads that will be generated is smaller compared to coin with Theta = 0.5 but there are a lot of area that stack on each other.</a:t>
            </a:r>
          </a:p>
        </p:txBody>
      </p:sp>
      <p:pic>
        <p:nvPicPr>
          <p:cNvPr id="4" name="Picture 3">
            <a:extLst>
              <a:ext uri="{FF2B5EF4-FFF2-40B4-BE49-F238E27FC236}">
                <a16:creationId xmlns:a16="http://schemas.microsoft.com/office/drawing/2014/main" id="{FBFEE424-5502-4B4C-8BB9-8AB084709021}"/>
              </a:ext>
            </a:extLst>
          </p:cNvPr>
          <p:cNvPicPr>
            <a:picLocks noChangeAspect="1"/>
          </p:cNvPicPr>
          <p:nvPr/>
        </p:nvPicPr>
        <p:blipFill>
          <a:blip r:embed="rId2"/>
          <a:stretch>
            <a:fillRect/>
          </a:stretch>
        </p:blipFill>
        <p:spPr>
          <a:xfrm>
            <a:off x="2015653" y="18994"/>
            <a:ext cx="8160694" cy="4005966"/>
          </a:xfrm>
          <a:prstGeom prst="rect">
            <a:avLst/>
          </a:prstGeom>
        </p:spPr>
      </p:pic>
    </p:spTree>
    <p:extLst>
      <p:ext uri="{BB962C8B-B14F-4D97-AF65-F5344CB8AC3E}">
        <p14:creationId xmlns:p14="http://schemas.microsoft.com/office/powerpoint/2010/main" val="255875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362199" y="3654000"/>
            <a:ext cx="7467601" cy="1166942"/>
          </a:xfrm>
        </p:spPr>
        <p:txBody>
          <a:bodyPr>
            <a:normAutofit/>
          </a:bodyPr>
          <a:lstStyle/>
          <a:p>
            <a:pPr algn="ctr"/>
            <a:r>
              <a:rPr lang="en-US" sz="1600" b="1" dirty="0">
                <a:latin typeface="Times New Roman" panose="02020603050405020304" pitchFamily="18" charset="0"/>
                <a:cs typeface="Times New Roman" panose="02020603050405020304" pitchFamily="18" charset="0"/>
              </a:rPr>
              <a:t>(Test Case 3) </a:t>
            </a:r>
            <a:r>
              <a:rPr lang="en-US" sz="1800" i="1" dirty="0">
                <a:effectLst/>
                <a:latin typeface="Times" panose="02020603050405020304" pitchFamily="18" charset="0"/>
                <a:ea typeface="PMingLiU" panose="02020500000000000000" pitchFamily="18" charset="-120"/>
                <a:cs typeface="New York"/>
              </a:rPr>
              <a:t>d</a:t>
            </a:r>
            <a:r>
              <a:rPr lang="en-US" sz="1800" dirty="0">
                <a:effectLst/>
                <a:latin typeface="Times" panose="02020603050405020304" pitchFamily="18" charset="0"/>
                <a:ea typeface="PMingLiU" panose="02020500000000000000" pitchFamily="18" charset="-120"/>
                <a:cs typeface="New York"/>
              </a:rPr>
              <a:t> = 100 and </a:t>
            </a:r>
            <a:r>
              <a:rPr lang="en-US" sz="1800" i="1" dirty="0">
                <a:effectLst/>
                <a:latin typeface="Times" panose="02020603050405020304" pitchFamily="18" charset="0"/>
                <a:ea typeface="PMingLiU" panose="02020500000000000000" pitchFamily="18" charset="-120"/>
                <a:cs typeface="New York"/>
              </a:rPr>
              <a:t>n</a:t>
            </a:r>
            <a:r>
              <a:rPr lang="en-US" sz="1800" dirty="0">
                <a:effectLst/>
                <a:latin typeface="Times" panose="02020603050405020304" pitchFamily="18" charset="0"/>
                <a:ea typeface="PMingLiU" panose="02020500000000000000" pitchFamily="18" charset="-120"/>
                <a:cs typeface="New York"/>
              </a:rPr>
              <a:t> = 10000 using a simulated coin with </a:t>
            </a:r>
            <a:r>
              <a:rPr lang="en-US" sz="1800" dirty="0">
                <a:effectLst/>
                <a:latin typeface="Symbol" panose="05050102010706020507" pitchFamily="18" charset="2"/>
                <a:ea typeface="PMingLiU" panose="02020500000000000000" pitchFamily="18" charset="-120"/>
                <a:cs typeface="New York"/>
              </a:rPr>
              <a:t>q</a:t>
            </a:r>
            <a:r>
              <a:rPr lang="en-US" sz="1800" dirty="0">
                <a:effectLst/>
                <a:latin typeface="Times" panose="02020603050405020304" pitchFamily="18" charset="0"/>
                <a:ea typeface="PMingLiU" panose="02020500000000000000" pitchFamily="18" charset="-120"/>
                <a:cs typeface="New York"/>
              </a:rPr>
              <a:t> =2/5 and ½.</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B20C6C-45E3-4E4C-90FE-16001AF4580A}"/>
              </a:ext>
            </a:extLst>
          </p:cNvPr>
          <p:cNvSpPr txBox="1"/>
          <p:nvPr/>
        </p:nvSpPr>
        <p:spPr>
          <a:xfrm>
            <a:off x="842835" y="4645570"/>
            <a:ext cx="10506328" cy="832472"/>
          </a:xfrm>
          <a:prstGeom prst="rect">
            <a:avLst/>
          </a:prstGeom>
          <a:noFill/>
        </p:spPr>
        <p:txBody>
          <a:bodyPr wrap="square">
            <a:spAutoFit/>
          </a:bodyPr>
          <a:lstStyle/>
          <a:p>
            <a:pPr>
              <a:lnSpc>
                <a:spcPts val="2000"/>
              </a:lnSpc>
            </a:pPr>
            <a:r>
              <a:rPr lang="en-US" sz="1200" i="1" dirty="0">
                <a:solidFill>
                  <a:schemeClr val="tx1">
                    <a:lumMod val="65000"/>
                    <a:lumOff val="35000"/>
                  </a:schemeClr>
                </a:solidFill>
              </a:rPr>
              <a:t>In this diagram we conduct 100 flips per tries with a total of 10000 tries and we can see that the gaussian curve more clearly. And still when the theta is 0.5 the head probability adds up to 50 and tails 50. and since 2/5 &lt; ½ we can conclude that head probability for blue graph will be smaller there fore the graph sticks more to the left</a:t>
            </a:r>
          </a:p>
        </p:txBody>
      </p:sp>
      <p:pic>
        <p:nvPicPr>
          <p:cNvPr id="4" name="Picture 3">
            <a:extLst>
              <a:ext uri="{FF2B5EF4-FFF2-40B4-BE49-F238E27FC236}">
                <a16:creationId xmlns:a16="http://schemas.microsoft.com/office/drawing/2014/main" id="{1F2909E2-93C0-436C-B718-05B876125C3B}"/>
              </a:ext>
            </a:extLst>
          </p:cNvPr>
          <p:cNvPicPr>
            <a:picLocks noChangeAspect="1"/>
          </p:cNvPicPr>
          <p:nvPr/>
        </p:nvPicPr>
        <p:blipFill>
          <a:blip r:embed="rId2"/>
          <a:stretch>
            <a:fillRect/>
          </a:stretch>
        </p:blipFill>
        <p:spPr>
          <a:xfrm>
            <a:off x="1985175" y="113897"/>
            <a:ext cx="8221649" cy="4035888"/>
          </a:xfrm>
          <a:prstGeom prst="rect">
            <a:avLst/>
          </a:prstGeom>
        </p:spPr>
      </p:pic>
    </p:spTree>
    <p:extLst>
      <p:ext uri="{BB962C8B-B14F-4D97-AF65-F5344CB8AC3E}">
        <p14:creationId xmlns:p14="http://schemas.microsoft.com/office/powerpoint/2010/main" val="10304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362199" y="3825728"/>
            <a:ext cx="7467601" cy="1166942"/>
          </a:xfrm>
        </p:spPr>
        <p:txBody>
          <a:bodyPr>
            <a:normAutofit/>
          </a:bodyPr>
          <a:lstStyle/>
          <a:p>
            <a:pPr algn="ctr"/>
            <a:r>
              <a:rPr lang="en-US" sz="1600" b="1" dirty="0">
                <a:latin typeface="Times New Roman" panose="02020603050405020304" pitchFamily="18" charset="0"/>
                <a:cs typeface="Times New Roman" panose="02020603050405020304" pitchFamily="18" charset="0"/>
              </a:rPr>
              <a:t>(Test Case 4) </a:t>
            </a:r>
            <a:r>
              <a:rPr lang="en-US" sz="1800" dirty="0">
                <a:effectLst/>
                <a:latin typeface="Times" panose="02020603050405020304" pitchFamily="18" charset="0"/>
                <a:ea typeface="PMingLiU" panose="02020500000000000000" pitchFamily="18" charset="-120"/>
                <a:cs typeface="New York"/>
              </a:rPr>
              <a:t>d = 100 and n = 10000 using a simulated coin with </a:t>
            </a:r>
            <a:r>
              <a:rPr lang="en-US" sz="1800" dirty="0">
                <a:effectLst/>
                <a:latin typeface="Symbol" panose="05050102010706020507" pitchFamily="18" charset="2"/>
                <a:ea typeface="PMingLiU" panose="02020500000000000000" pitchFamily="18" charset="-120"/>
                <a:cs typeface="New York"/>
              </a:rPr>
              <a:t>q</a:t>
            </a:r>
            <a:r>
              <a:rPr lang="en-US" sz="1800" dirty="0">
                <a:effectLst/>
                <a:latin typeface="Times" panose="02020603050405020304" pitchFamily="18" charset="0"/>
                <a:ea typeface="PMingLiU" panose="02020500000000000000" pitchFamily="18" charset="-120"/>
                <a:cs typeface="New York"/>
              </a:rPr>
              <a:t> =3/5 and </a:t>
            </a:r>
            <a:r>
              <a:rPr lang="en-US" sz="1800" dirty="0">
                <a:effectLst/>
                <a:latin typeface="PMingLiU" panose="02020500000000000000" pitchFamily="18" charset="-120"/>
                <a:cs typeface="New York"/>
              </a:rPr>
              <a:t>½</a:t>
            </a:r>
            <a:r>
              <a:rPr lang="en-US" sz="1800" dirty="0">
                <a:effectLst/>
                <a:latin typeface="Times" panose="02020603050405020304" pitchFamily="18" charset="0"/>
                <a:ea typeface="PMingLiU" panose="02020500000000000000" pitchFamily="18" charset="-120"/>
                <a:cs typeface="New York"/>
              </a:rPr>
              <a:t>.</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B20C6C-45E3-4E4C-90FE-16001AF4580A}"/>
              </a:ext>
            </a:extLst>
          </p:cNvPr>
          <p:cNvSpPr txBox="1"/>
          <p:nvPr/>
        </p:nvSpPr>
        <p:spPr>
          <a:xfrm>
            <a:off x="842835" y="4817298"/>
            <a:ext cx="10506328" cy="575992"/>
          </a:xfrm>
          <a:prstGeom prst="rect">
            <a:avLst/>
          </a:prstGeom>
          <a:noFill/>
        </p:spPr>
        <p:txBody>
          <a:bodyPr wrap="square">
            <a:spAutoFit/>
          </a:bodyPr>
          <a:lstStyle/>
          <a:p>
            <a:pPr>
              <a:lnSpc>
                <a:spcPts val="2000"/>
              </a:lnSpc>
            </a:pPr>
            <a:r>
              <a:rPr lang="en-US" sz="1200" i="1" dirty="0">
                <a:solidFill>
                  <a:schemeClr val="tx1">
                    <a:lumMod val="65000"/>
                    <a:lumOff val="35000"/>
                  </a:schemeClr>
                </a:solidFill>
              </a:rPr>
              <a:t>This time blue graph has a theta of 0.6 therefore the graph is more to the right from 0.5 theta graph. Meaning head probability is higher and most of the times in every tries we get 60 heads and 40 tails when the theta is 3/5.</a:t>
            </a:r>
          </a:p>
        </p:txBody>
      </p:sp>
      <p:pic>
        <p:nvPicPr>
          <p:cNvPr id="4" name="Picture 3">
            <a:extLst>
              <a:ext uri="{FF2B5EF4-FFF2-40B4-BE49-F238E27FC236}">
                <a16:creationId xmlns:a16="http://schemas.microsoft.com/office/drawing/2014/main" id="{B978484C-B480-4435-B665-611F556D9A6A}"/>
              </a:ext>
            </a:extLst>
          </p:cNvPr>
          <p:cNvPicPr>
            <a:picLocks noChangeAspect="1"/>
          </p:cNvPicPr>
          <p:nvPr/>
        </p:nvPicPr>
        <p:blipFill>
          <a:blip r:embed="rId2"/>
          <a:stretch>
            <a:fillRect/>
          </a:stretch>
        </p:blipFill>
        <p:spPr>
          <a:xfrm>
            <a:off x="2835959" y="103367"/>
            <a:ext cx="6371651" cy="4104870"/>
          </a:xfrm>
          <a:prstGeom prst="rect">
            <a:avLst/>
          </a:prstGeom>
        </p:spPr>
      </p:pic>
    </p:spTree>
    <p:extLst>
      <p:ext uri="{BB962C8B-B14F-4D97-AF65-F5344CB8AC3E}">
        <p14:creationId xmlns:p14="http://schemas.microsoft.com/office/powerpoint/2010/main" val="240462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37DE-0C2E-4E10-89B5-537A6200D13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3DE9ED8-63E4-4CC9-B85B-6ECCEFD88B70}"/>
              </a:ext>
            </a:extLst>
          </p:cNvPr>
          <p:cNvSpPr>
            <a:spLocks noGrp="1"/>
          </p:cNvSpPr>
          <p:nvPr>
            <p:ph type="body" sz="quarter" idx="14"/>
          </p:nvPr>
        </p:nvSpPr>
        <p:spPr/>
        <p:txBody>
          <a:bodyPr/>
          <a:lstStyle/>
          <a:p>
            <a:r>
              <a:rPr lang="en-US" dirty="0"/>
              <a:t>From this experiment we can conclude that higher test case or tires will make the graph result more similar to gaussian distribution</a:t>
            </a:r>
          </a:p>
          <a:p>
            <a:r>
              <a:rPr lang="en-US" dirty="0"/>
              <a:t>And the higher the theta the graph will be more to the right and vice versa.</a:t>
            </a:r>
          </a:p>
          <a:p>
            <a:r>
              <a:rPr lang="en-US" dirty="0"/>
              <a:t>When we conduct the experiment with low amount of data there was little to none results that are stacking and when we retry it with a higher amount of data we can see a lot of stacking value when the theta of 2 testcase are close. </a:t>
            </a:r>
          </a:p>
        </p:txBody>
      </p:sp>
      <p:pic>
        <p:nvPicPr>
          <p:cNvPr id="6" name="Picture 5">
            <a:extLst>
              <a:ext uri="{FF2B5EF4-FFF2-40B4-BE49-F238E27FC236}">
                <a16:creationId xmlns:a16="http://schemas.microsoft.com/office/drawing/2014/main" id="{7FF0DB95-D5C2-4733-B22F-F09227EA9F16}"/>
              </a:ext>
            </a:extLst>
          </p:cNvPr>
          <p:cNvPicPr>
            <a:picLocks noChangeAspect="1"/>
          </p:cNvPicPr>
          <p:nvPr/>
        </p:nvPicPr>
        <p:blipFill>
          <a:blip r:embed="rId2"/>
          <a:stretch>
            <a:fillRect/>
          </a:stretch>
        </p:blipFill>
        <p:spPr>
          <a:xfrm>
            <a:off x="7354956" y="691491"/>
            <a:ext cx="4548147" cy="2266593"/>
          </a:xfrm>
          <a:prstGeom prst="rect">
            <a:avLst/>
          </a:prstGeom>
        </p:spPr>
      </p:pic>
      <p:pic>
        <p:nvPicPr>
          <p:cNvPr id="7" name="Picture 2" descr="1: The Gaussian distribution labeled with the mean µ y , the standard... |  Download Scientific Diagram">
            <a:extLst>
              <a:ext uri="{FF2B5EF4-FFF2-40B4-BE49-F238E27FC236}">
                <a16:creationId xmlns:a16="http://schemas.microsoft.com/office/drawing/2014/main" id="{C592129C-FC9E-4A6D-ACCB-1C5FEFE1F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459" y="3429000"/>
            <a:ext cx="4325518" cy="289555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73DB4F0-5723-4DD0-9B10-09587FFFBFB2}"/>
              </a:ext>
            </a:extLst>
          </p:cNvPr>
          <p:cNvSpPr txBox="1">
            <a:spLocks/>
          </p:cNvSpPr>
          <p:nvPr/>
        </p:nvSpPr>
        <p:spPr>
          <a:xfrm>
            <a:off x="8169302" y="382980"/>
            <a:ext cx="2885141" cy="308511"/>
          </a:xfrm>
          <a:prstGeom prst="rect">
            <a:avLst/>
          </a:prstGeom>
        </p:spPr>
        <p:txBody>
          <a:bodyPr vert="horz" lIns="91440" tIns="45720" rIns="91440" bIns="45720" rtlCol="0" anchor="ctr">
            <a:noAutofit/>
          </a:bodyPr>
          <a:lstStyle>
            <a:lvl1pPr algn="l" defTabSz="914400" rtl="0" eaLnBrk="1" latinLnBrk="0" hangingPunct="1">
              <a:lnSpc>
                <a:spcPts val="4600"/>
              </a:lnSpc>
              <a:spcBef>
                <a:spcPct val="0"/>
              </a:spcBef>
              <a:buNone/>
              <a:defRPr sz="3600" kern="1200">
                <a:solidFill>
                  <a:schemeClr val="tx1"/>
                </a:solidFill>
                <a:latin typeface="+mj-lt"/>
                <a:ea typeface="+mj-ea"/>
                <a:cs typeface="+mj-cs"/>
              </a:defRPr>
            </a:lvl1pPr>
          </a:lstStyle>
          <a:p>
            <a:r>
              <a:rPr lang="en-US" sz="1400" dirty="0"/>
              <a:t>1000 flips in 10000 tries theta = 0.5</a:t>
            </a:r>
          </a:p>
        </p:txBody>
      </p:sp>
    </p:spTree>
    <p:extLst>
      <p:ext uri="{BB962C8B-B14F-4D97-AF65-F5344CB8AC3E}">
        <p14:creationId xmlns:p14="http://schemas.microsoft.com/office/powerpoint/2010/main" val="442555653"/>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{6CBF541B-B9C6-4486-BD89-C8A1581A0027}tf78479028_win32</Template>
  <TotalTime>166</TotalTime>
  <Words>752</Words>
  <Application>Microsoft Office PowerPoint</Application>
  <PresentationFormat>Widescreen</PresentationFormat>
  <Paragraphs>37</Paragraphs>
  <Slides>8</Slides>
  <Notes>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1" baseType="lpstr">
      <vt:lpstr>PMingLiU</vt:lpstr>
      <vt:lpstr>Arial</vt:lpstr>
      <vt:lpstr>Calibri</vt:lpstr>
      <vt:lpstr>Segoe UI</vt:lpstr>
      <vt:lpstr>Segoe UI Light</vt:lpstr>
      <vt:lpstr>Symbol</vt:lpstr>
      <vt:lpstr>Times</vt:lpstr>
      <vt:lpstr>Times New Roman</vt:lpstr>
      <vt:lpstr>Balancing Act</vt:lpstr>
      <vt:lpstr>Wellspring</vt:lpstr>
      <vt:lpstr>Star of the show</vt:lpstr>
      <vt:lpstr>Amusements</vt:lpstr>
      <vt:lpstr>Equation</vt:lpstr>
      <vt:lpstr>PROJECT 1 BIAS &amp; UNBIAS COIN FLIP 黎信義 B10817055</vt:lpstr>
      <vt:lpstr>Main Discussion</vt:lpstr>
      <vt:lpstr>Bias and Unbiased coin</vt:lpstr>
      <vt:lpstr>(Test Case 1) d = 100 and n =100 using a simulated coin with q = ¼ and ½</vt:lpstr>
      <vt:lpstr>(Test Case 2) d = 10 and n =1000 using a simulated coin with q = 1/3 and ½.</vt:lpstr>
      <vt:lpstr>(Test Case 3) d = 100 and n = 10000 using a simulated coin with q =2/5 and ½.</vt:lpstr>
      <vt:lpstr>(Test Case 4) d = 100 and n = 10000 using a simulated coin with q =3/5 and ½.</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BIAS &amp; UNBIAS COIN FLIP 黎信義 B10817055</dc:title>
  <dc:creator>jeriel isaiah</dc:creator>
  <cp:lastModifiedBy>jeriel isaiah</cp:lastModifiedBy>
  <cp:revision>6</cp:revision>
  <dcterms:created xsi:type="dcterms:W3CDTF">2022-03-18T02:56:01Z</dcterms:created>
  <dcterms:modified xsi:type="dcterms:W3CDTF">2022-03-18T05:42:14Z</dcterms:modified>
</cp:coreProperties>
</file>