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87" r:id="rId6"/>
    <p:sldId id="288" r:id="rId7"/>
    <p:sldId id="290" r:id="rId8"/>
    <p:sldId id="286" r:id="rId9"/>
    <p:sldId id="293" r:id="rId10"/>
    <p:sldId id="294" r:id="rId11"/>
    <p:sldId id="276" r:id="rId12"/>
    <p:sldId id="295" r:id="rId13"/>
    <p:sldId id="296" r:id="rId14"/>
    <p:sldId id="297" r:id="rId15"/>
    <p:sldId id="298" r:id="rId16"/>
    <p:sldId id="285" r:id="rId17"/>
    <p:sldId id="282" r:id="rId18"/>
    <p:sldId id="291" r:id="rId19"/>
    <p:sldId id="292" r:id="rId20"/>
    <p:sldId id="29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 guojun" initials="pg" lastIdx="1" clrIdx="0">
    <p:extLst>
      <p:ext uri="{19B8F6BF-5375-455C-9EA6-DF929625EA0E}">
        <p15:presenceInfo xmlns:p15="http://schemas.microsoft.com/office/powerpoint/2012/main" userId="8cb660372d6897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D1120-B579-458D-3F0B-BD3F194E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CB217-FDD0-3D81-1CB7-CB5A1E8B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E531D-1C8F-16ED-7047-67501056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6C55B-4548-B05F-B209-4496A5C9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378EE-27FB-41D5-0E9C-A3FF110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CD03-7F23-23DA-5786-12EA818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776B8-2EE6-2855-B78C-A4821DFD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89E68-1AFF-FC3F-898F-F2F3D878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1B014-1452-2378-B69F-9CF39A3D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219EA-5ED1-41CD-ADBD-4674850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AFB793-46A3-26A6-0551-3E9CCE415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71C6F-8983-5AC8-C2EC-9D8D0802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9CE2C-BF33-3035-C141-725D33E3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62CE-C23C-C59A-20BC-137FC48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D43CF-7C1C-02DB-5DF6-C3419CC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8D46-4360-8E93-A4B4-71ADBE26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48FB-9C28-153A-98BE-BBA2CCDE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719F1-CA12-ED6D-AAF3-3D2662C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541CC-5FC9-7184-5F17-D697C07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A87D-444E-7EB9-5132-4F125045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21D06-F578-9B3C-F5DA-524C784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5CFC0-876A-A302-9BFD-68CA0D1F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D387C-2456-70EE-C50B-FAFE5D81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ED46-4B38-FEB5-C0A9-70192757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58B29-DA6C-48F7-E990-3CA50D5D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9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628B-5359-B66C-2A65-2D35281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D3829-03D6-DB5A-3ADE-96493FCCD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F86E7-5C4C-EBEC-191B-05E090E3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D8C8D-FD0A-62C2-17BA-AD0F3C45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51B93-161B-41B8-FDBD-C692DD5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CE394-94B0-60AD-3C11-96C03E3B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D006-3D00-3142-9722-E09D90B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A4892-80A3-0BD5-98FB-A44CB33E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7DDF9-9CE7-7BFC-35A6-7C22111D1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4B7C1-12C7-676F-B2EC-34087D1B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31E05-4E32-7E78-008A-B4AE1D24B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F770E3-7113-54B0-157F-F8032790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9D3B8-65C1-D695-806D-9E6108B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1EC90B-7225-38CA-C0FC-7B9D1D8A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DA82-A383-ECAA-0D64-A0712EC9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B7B91-B6D0-2CED-FDDB-48E88B5C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BB180-2CDC-34CA-BF90-4459FE6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17A31-0D92-07F9-0F53-472342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D24221-7C92-47C8-8945-0E1F0AA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1E175-BFE9-ADFB-3959-9E509A4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5957-A24C-1E7D-92BD-4B06E0A2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C6F2-0FC1-A89D-41E1-F1E42C22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7B98B-05E1-1A16-34B1-59CEB83C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DBA85-7B97-A9EE-DD5B-BA8BED69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D672C-2185-7670-5F9B-A41FE0F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531DB-FC55-7150-935A-12A0366E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6711C-E3EC-D42C-9EF5-F4A89475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59C01-4A71-8270-A8D8-74836A2B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BB550-41D0-DBBD-E561-D4F330CC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8933E-CFCC-D44E-A60F-3A1B1DB8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7F52B-2B58-E87F-169D-B34C2B82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52E7E-8E20-C6DD-42FC-02CE2381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11DA3-90CC-447C-8B3E-F800E4E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28FA1A-7CE7-E37B-4662-A4A8D5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79FE8-69C4-DF69-5ED9-838CA28C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F0EF2-2713-598C-A0C6-0467B4A4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9F03-C3F8-4711-8682-F778EBC31EC3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35FAA-7DE1-F41C-F848-4C84F6730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71500-B2C5-9E18-890B-EF9A4E26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5ED6-0606-A911-B10E-1CAF862A7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语法手册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AAFCE-0087-6259-F122-1A5F349A6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EAF94-BBE9-8CF2-5A6F-51D533B5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34" y="2283478"/>
            <a:ext cx="3932261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6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5B6AD-9FFC-5245-3F39-849CE7C0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子节点的定义规范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E4D65-B4AA-D95B-3D0F-C1760C4E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子节点的定义格式：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节点名</a:t>
            </a:r>
            <a:r>
              <a:rPr lang="en-US" altLang="zh-CN" dirty="0"/>
              <a:t>{</a:t>
            </a:r>
            <a:r>
              <a:rPr lang="zh-CN" altLang="en-US" dirty="0"/>
              <a:t>属性定义；子节点名</a:t>
            </a:r>
            <a:r>
              <a:rPr lang="en-US" altLang="zh-CN" dirty="0"/>
              <a:t>{}…}</a:t>
            </a:r>
          </a:p>
          <a:p>
            <a:pPr marL="457200" lvl="1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node1{pos:1,2,3; node2{}}</a:t>
            </a:r>
          </a:p>
          <a:p>
            <a:pPr marL="457200" lvl="1" indent="0">
              <a:buNone/>
            </a:pPr>
            <a:r>
              <a:rPr lang="zh-CN" altLang="en-US" dirty="0"/>
              <a:t>可嵌套可匿名 如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node1{pos:1,2,3; node2{x:1; node3{y:1}}}</a:t>
            </a:r>
          </a:p>
          <a:p>
            <a:pPr marL="457200" lvl="1" indent="0">
              <a:buNone/>
            </a:pPr>
            <a:r>
              <a:rPr lang="en-US" altLang="zh-CN" dirty="0"/>
              <a:t>    node1{x:1;{y:1}}</a:t>
            </a:r>
          </a:p>
          <a:p>
            <a:pPr marL="457200" lvl="1" indent="0">
              <a:buNone/>
            </a:pPr>
            <a:r>
              <a:rPr lang="zh-CN" altLang="en-US" dirty="0"/>
              <a:t>可继承其他节点 如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node1{x:1}</a:t>
            </a:r>
          </a:p>
          <a:p>
            <a:pPr marL="457200" lvl="1" indent="0">
              <a:buNone/>
            </a:pPr>
            <a:r>
              <a:rPr lang="en-US" altLang="zh-CN" dirty="0"/>
              <a:t>   node2{x:2;{node1}{node2,y:1}}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007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5416-6178-46B1-A9C6-E887C6C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4EA23-7A49-455D-947A-9CF81EAD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序列是指有顺序的</a:t>
            </a:r>
            <a:r>
              <a:rPr lang="en-US" altLang="zh-CN" dirty="0"/>
              <a:t>N</a:t>
            </a:r>
            <a:r>
              <a:rPr lang="zh-CN" altLang="en-US" dirty="0"/>
              <a:t>元组，序列本身可以作为元素参与四则运算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序列跟节点表达式的关系公式：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 = {a{b{c{d}}}}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zh-CN" altLang="en-US" dirty="0"/>
              <a:t>阵列是数组的概念</a:t>
            </a:r>
            <a:r>
              <a:rPr lang="en-US" altLang="zh-CN" dirty="0"/>
              <a:t>, </a:t>
            </a:r>
            <a:r>
              <a:rPr lang="zh-CN" altLang="en-US" dirty="0"/>
              <a:t>元素之间是平级关系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[a, b, c, d] = {{a}{b}{c}{d}}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0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EB8A6-76B8-9E34-E1FF-30E995AC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阵列与队列定义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D2DA4-4071-67FB-1E42-65441F75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阵列与队列符号可以用来定义子节点 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	node1{x:1;&lt;a{},b{}&gt;}</a:t>
            </a:r>
          </a:p>
          <a:p>
            <a:pPr marL="0" indent="0">
              <a:buNone/>
            </a:pPr>
            <a:r>
              <a:rPr lang="en-US" altLang="zh-CN" dirty="0"/>
              <a:t>   	node1{x:1;[a{},b{}]}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也可以继承别的节点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a{x:1}b{y:1}</a:t>
            </a:r>
          </a:p>
          <a:p>
            <a:pPr marL="0" indent="0">
              <a:buNone/>
            </a:pPr>
            <a:r>
              <a:rPr lang="en-US" altLang="zh-CN" dirty="0"/>
              <a:t>	node1{z:1;&lt;</a:t>
            </a:r>
            <a:r>
              <a:rPr lang="en-US" altLang="zh-CN" dirty="0" err="1"/>
              <a:t>a,b</a:t>
            </a:r>
            <a:r>
              <a:rPr lang="en-US" altLang="zh-CN" dirty="0"/>
              <a:t>&gt;[</a:t>
            </a:r>
            <a:r>
              <a:rPr lang="en-US" altLang="zh-CN" dirty="0" err="1"/>
              <a:t>a,b</a:t>
            </a:r>
            <a:r>
              <a:rPr lang="en-US" altLang="zh-CN" dirty="0"/>
              <a:t>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94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D99D0-765D-4849-A88D-7D460D69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队列与阵列的嵌套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825CF-DB8B-D5E8-5656-E1BBF115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队列与阵列嵌套时 不能直接嵌套：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&lt;</a:t>
            </a:r>
            <a:r>
              <a:rPr lang="en-US" altLang="zh-CN" dirty="0" err="1"/>
              <a:t>a,b</a:t>
            </a:r>
            <a:r>
              <a:rPr lang="en-US" altLang="zh-CN" dirty="0"/>
              <a:t>&lt;</a:t>
            </a:r>
            <a:r>
              <a:rPr lang="en-US" altLang="zh-CN" dirty="0" err="1"/>
              <a:t>c,d</a:t>
            </a:r>
            <a:r>
              <a:rPr lang="en-US" altLang="zh-CN" dirty="0"/>
              <a:t>&gt;&gt;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[</a:t>
            </a:r>
            <a:r>
              <a:rPr lang="en-US" altLang="zh-CN" dirty="0" err="1"/>
              <a:t>c,d</a:t>
            </a:r>
            <a:r>
              <a:rPr lang="en-US" altLang="zh-CN" dirty="0"/>
              <a:t>]]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&lt;</a:t>
            </a:r>
            <a:r>
              <a:rPr lang="en-US" altLang="zh-CN" dirty="0" err="1"/>
              <a:t>c,d</a:t>
            </a:r>
            <a:r>
              <a:rPr lang="en-US" altLang="zh-CN" dirty="0"/>
              <a:t>&gt;]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/>
              <a:t>用大括号隔开：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,{[</a:t>
            </a:r>
            <a:r>
              <a:rPr lang="en-US" altLang="zh-CN" dirty="0" err="1"/>
              <a:t>c,d</a:t>
            </a:r>
            <a:r>
              <a:rPr lang="en-US" altLang="zh-CN" dirty="0"/>
              <a:t>]}]</a:t>
            </a:r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,{&lt;</a:t>
            </a:r>
            <a:r>
              <a:rPr lang="en-US" altLang="zh-CN" dirty="0" err="1"/>
              <a:t>c,d</a:t>
            </a:r>
            <a:r>
              <a:rPr lang="en-US" altLang="zh-CN" dirty="0"/>
              <a:t>&gt;}]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59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A9F10-806A-EFFC-1545-DD35F4F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队列与阵列的使用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66574-78EB-ED6F-D875-C99EC553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不能直接命名 比如：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A[</a:t>
            </a:r>
            <a:r>
              <a:rPr lang="en-US" altLang="zh-CN" dirty="0" err="1"/>
              <a:t>a,b,c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457200" lvl="1" indent="0">
              <a:buNone/>
            </a:pPr>
            <a:r>
              <a:rPr lang="en-US" altLang="zh-CN" dirty="0"/>
              <a:t>A&lt;</a:t>
            </a:r>
            <a:r>
              <a:rPr lang="en-US" altLang="zh-CN" dirty="0" err="1"/>
              <a:t>a,b,c</a:t>
            </a:r>
            <a:r>
              <a:rPr lang="en-US" altLang="zh-CN" dirty="0"/>
              <a:t>&gt;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需要大括号分割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A{[</a:t>
            </a:r>
            <a:r>
              <a:rPr lang="en-US" altLang="zh-CN" dirty="0" err="1"/>
              <a:t>b,c,d</a:t>
            </a:r>
            <a:r>
              <a:rPr lang="en-US" altLang="zh-CN" dirty="0"/>
              <a:t>]} </a:t>
            </a:r>
          </a:p>
          <a:p>
            <a:pPr marL="457200" lvl="1" indent="0">
              <a:buNone/>
            </a:pPr>
            <a:r>
              <a:rPr lang="en-US" altLang="zh-CN" dirty="0"/>
              <a:t>A{&lt;</a:t>
            </a:r>
            <a:r>
              <a:rPr lang="en-US" altLang="zh-CN" dirty="0" err="1"/>
              <a:t>b,c,d</a:t>
            </a:r>
            <a:r>
              <a:rPr lang="en-US" altLang="zh-CN" dirty="0"/>
              <a:t>&gt;}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28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BDC5A-F528-8113-8BF8-E1F4D629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树运算逻辑语法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A4E54-2C72-5D68-7F63-461FE1FA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属性表达式：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Node1.prop1 = Node2.prop2;</a:t>
            </a:r>
          </a:p>
          <a:p>
            <a:r>
              <a:rPr lang="zh-CN" altLang="en-US" dirty="0"/>
              <a:t>遍历运算表达式：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wak</a:t>
            </a:r>
            <a:r>
              <a:rPr lang="en-US" altLang="zh-CN" dirty="0"/>
              <a:t>(key, ‘a + b’);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wak</a:t>
            </a:r>
            <a:r>
              <a:rPr lang="en-US" altLang="zh-CN" dirty="0"/>
              <a:t>(key, ‘a - b’);</a:t>
            </a:r>
          </a:p>
          <a:p>
            <a:r>
              <a:rPr lang="en-US" altLang="zh-CN" dirty="0" err="1"/>
              <a:t>iam</a:t>
            </a:r>
            <a:r>
              <a:rPr lang="zh-CN" altLang="en-US" dirty="0"/>
              <a:t>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iam</a:t>
            </a:r>
            <a:r>
              <a:rPr lang="en-US" altLang="zh-CN" dirty="0"/>
              <a:t>( ‘:prop1 = x’);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11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3270C-3898-4D22-B278-074A8B89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-</a:t>
            </a:r>
            <a:r>
              <a:rPr lang="zh-CN" altLang="en-US" dirty="0"/>
              <a:t>加法树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190C4-432E-4254-92CD-9A5F4632D6A0}"/>
              </a:ext>
            </a:extLst>
          </p:cNvPr>
          <p:cNvSpPr txBox="1"/>
          <p:nvPr/>
        </p:nvSpPr>
        <p:spPr>
          <a:xfrm>
            <a:off x="838200" y="2016165"/>
            <a:ext cx="406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加法规则可以用树状结构来表述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比如</a:t>
            </a:r>
            <a:r>
              <a:rPr lang="en-US" altLang="zh-CN" dirty="0" err="1"/>
              <a:t>a+b</a:t>
            </a:r>
            <a:r>
              <a:rPr lang="en-US" altLang="zh-CN" dirty="0"/>
              <a:t>=c</a:t>
            </a:r>
          </a:p>
          <a:p>
            <a:r>
              <a:rPr lang="en-US" altLang="zh-CN" dirty="0"/>
              <a:t>a, b</a:t>
            </a:r>
            <a:r>
              <a:rPr lang="zh-CN" altLang="en-US" dirty="0"/>
              <a:t>上附着某种特性，</a:t>
            </a:r>
            <a:r>
              <a:rPr lang="en-US" altLang="zh-CN" dirty="0"/>
              <a:t>c</a:t>
            </a:r>
            <a:r>
              <a:rPr lang="zh-CN" altLang="en-US" dirty="0"/>
              <a:t>上拥有</a:t>
            </a:r>
            <a:r>
              <a:rPr lang="en-US" altLang="zh-CN" dirty="0"/>
              <a:t>ab</a:t>
            </a:r>
            <a:r>
              <a:rPr lang="zh-CN" altLang="en-US" dirty="0"/>
              <a:t>的特性之和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2219EB-F7F3-48EA-8D42-EFB612C8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30" y="1866900"/>
            <a:ext cx="3267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0C01E-DE25-4241-8706-C5451BD0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-</a:t>
            </a:r>
            <a:r>
              <a:rPr lang="zh-CN" altLang="en-US" dirty="0"/>
              <a:t>多态的随机选择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902DC-BF12-4148-B881-5AFBAC82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搬运一些物理学的概念</a:t>
            </a:r>
            <a:endParaRPr lang="en-US" altLang="zh-CN" dirty="0"/>
          </a:p>
          <a:p>
            <a:r>
              <a:rPr lang="zh-CN" altLang="en-US" dirty="0"/>
              <a:t>选择子格式</a:t>
            </a:r>
            <a:r>
              <a:rPr lang="en-US" altLang="zh-CN" dirty="0"/>
              <a:t>: ?1/M[</a:t>
            </a:r>
            <a:r>
              <a:rPr lang="en-US" altLang="zh-CN" dirty="0" err="1"/>
              <a:t>a,b,c,d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在多个可能的状态中选择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B9DAF-2E16-4533-AD02-F73FA6FE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88" y="1961740"/>
            <a:ext cx="4769447" cy="42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3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A1151-063B-FCAC-C354-5FAA4AC7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的交互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D430C-6807-F04E-4C4F-669BA8B9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作为一门扩展性脚本语言，</a:t>
            </a:r>
            <a:r>
              <a:rPr lang="en-US" altLang="zh-CN" dirty="0"/>
              <a:t>PHG</a:t>
            </a:r>
            <a:r>
              <a:rPr lang="zh-CN" altLang="en-US" dirty="0"/>
              <a:t>常常需要跟宿主语言（</a:t>
            </a:r>
            <a:r>
              <a:rPr lang="en-US" altLang="zh-CN" dirty="0"/>
              <a:t>C++</a:t>
            </a:r>
            <a:r>
              <a:rPr lang="zh-CN" altLang="en-US" dirty="0"/>
              <a:t>）进行交互。另外语言的许多功能也是</a:t>
            </a:r>
            <a:r>
              <a:rPr lang="en-US" altLang="zh-CN" dirty="0"/>
              <a:t>C++</a:t>
            </a:r>
            <a:r>
              <a:rPr lang="zh-CN" altLang="en-US" dirty="0"/>
              <a:t>帮助实现。</a:t>
            </a:r>
            <a:endParaRPr lang="en-US" altLang="zh-CN" dirty="0"/>
          </a:p>
          <a:p>
            <a:r>
              <a:rPr lang="zh-CN" altLang="en-US" dirty="0"/>
              <a:t>模块结构：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679A0E-2333-61F2-884A-BB81CED233AB}"/>
              </a:ext>
            </a:extLst>
          </p:cNvPr>
          <p:cNvSpPr/>
          <p:nvPr/>
        </p:nvSpPr>
        <p:spPr>
          <a:xfrm>
            <a:off x="3342878" y="2720579"/>
            <a:ext cx="7560840" cy="34563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E902FE-39E7-65B8-161F-55C54E68AC47}"/>
              </a:ext>
            </a:extLst>
          </p:cNvPr>
          <p:cNvSpPr/>
          <p:nvPr/>
        </p:nvSpPr>
        <p:spPr>
          <a:xfrm>
            <a:off x="3630910" y="2936555"/>
            <a:ext cx="1728192" cy="540084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31A587-8F5A-7E39-5C6D-4D6DF260E600}"/>
              </a:ext>
            </a:extLst>
          </p:cNvPr>
          <p:cNvSpPr/>
          <p:nvPr/>
        </p:nvSpPr>
        <p:spPr>
          <a:xfrm>
            <a:off x="5458089" y="2934185"/>
            <a:ext cx="1584176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IO</a:t>
            </a:r>
            <a:r>
              <a:rPr lang="zh-CN" altLang="en-US" dirty="0"/>
              <a:t>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B5191-CEB3-09D9-3751-8758406AF407}"/>
              </a:ext>
            </a:extLst>
          </p:cNvPr>
          <p:cNvSpPr/>
          <p:nvPr/>
        </p:nvSpPr>
        <p:spPr>
          <a:xfrm>
            <a:off x="3630910" y="3736028"/>
            <a:ext cx="7056784" cy="1152127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节点树的实体化方案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9370D8-D9D7-D353-6B06-9FE078E689CA}"/>
              </a:ext>
            </a:extLst>
          </p:cNvPr>
          <p:cNvSpPr/>
          <p:nvPr/>
        </p:nvSpPr>
        <p:spPr>
          <a:xfrm>
            <a:off x="7256979" y="2931816"/>
            <a:ext cx="1666519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数据解析器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42B790-4795-CB42-C2DC-A37A73A0BABF}"/>
              </a:ext>
            </a:extLst>
          </p:cNvPr>
          <p:cNvSpPr/>
          <p:nvPr/>
        </p:nvSpPr>
        <p:spPr>
          <a:xfrm>
            <a:off x="5154095" y="4355084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44946-076E-0852-6C9C-94E13FE89A9D}"/>
              </a:ext>
            </a:extLst>
          </p:cNvPr>
          <p:cNvSpPr/>
          <p:nvPr/>
        </p:nvSpPr>
        <p:spPr>
          <a:xfrm>
            <a:off x="3630911" y="5636451"/>
            <a:ext cx="7024272" cy="462769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PHG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221362-54DD-6617-5F27-3AD911BAD70A}"/>
              </a:ext>
            </a:extLst>
          </p:cNvPr>
          <p:cNvSpPr/>
          <p:nvPr/>
        </p:nvSpPr>
        <p:spPr>
          <a:xfrm>
            <a:off x="9157476" y="2943915"/>
            <a:ext cx="1530218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通信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837AF0-E503-FA3E-DBCF-6FFC43E5527A}"/>
              </a:ext>
            </a:extLst>
          </p:cNvPr>
          <p:cNvSpPr/>
          <p:nvPr/>
        </p:nvSpPr>
        <p:spPr>
          <a:xfrm>
            <a:off x="6500658" y="4353615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0850B9-8D4E-FA5E-EE54-9C85BC35E6DA}"/>
              </a:ext>
            </a:extLst>
          </p:cNvPr>
          <p:cNvSpPr/>
          <p:nvPr/>
        </p:nvSpPr>
        <p:spPr>
          <a:xfrm>
            <a:off x="7834135" y="4353615"/>
            <a:ext cx="1225050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文本结构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7F609F-03C0-CA2A-1F04-D4BC215FFD7D}"/>
              </a:ext>
            </a:extLst>
          </p:cNvPr>
          <p:cNvSpPr/>
          <p:nvPr/>
        </p:nvSpPr>
        <p:spPr>
          <a:xfrm>
            <a:off x="7123298" y="5059781"/>
            <a:ext cx="3531885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节点树</a:t>
            </a:r>
            <a:r>
              <a:rPr lang="en-US" altLang="zh-CN" dirty="0">
                <a:solidFill>
                  <a:schemeClr val="lt1"/>
                </a:solidFill>
              </a:rPr>
              <a:t>{PHG}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D84666-D67A-CA81-085A-E07F44CE7E49}"/>
              </a:ext>
            </a:extLst>
          </p:cNvPr>
          <p:cNvSpPr/>
          <p:nvPr/>
        </p:nvSpPr>
        <p:spPr>
          <a:xfrm>
            <a:off x="3630909" y="5049506"/>
            <a:ext cx="3340341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元素与运算类</a:t>
            </a:r>
          </a:p>
        </p:txBody>
      </p:sp>
    </p:spTree>
    <p:extLst>
      <p:ext uri="{BB962C8B-B14F-4D97-AF65-F5344CB8AC3E}">
        <p14:creationId xmlns:p14="http://schemas.microsoft.com/office/powerpoint/2010/main" val="389309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9589C-1176-BF7B-FF43-F835757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</a:t>
            </a:r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4F5CD-8F50-192A-CB55-A9F270C9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随机函数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scat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scmp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字符串比较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转化为字符串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当前工作节点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当前工作属性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setup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节点树实例化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树逻辑运算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锁定当前节点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9CBEC-AF8A-DFA2-761A-5190CDD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PHG</a:t>
            </a:r>
            <a:r>
              <a:rPr lang="zh-CN" altLang="en-US" dirty="0"/>
              <a:t>是一门极简主义风格的编程语言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E339A3C-55E4-0B15-4C8B-FF81990C8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952" y="1690688"/>
            <a:ext cx="4745768" cy="496178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28D345-5673-C3F8-75FE-E57C24324953}"/>
              </a:ext>
            </a:extLst>
          </p:cNvPr>
          <p:cNvSpPr txBox="1"/>
          <p:nvPr/>
        </p:nvSpPr>
        <p:spPr>
          <a:xfrm>
            <a:off x="914400" y="1690688"/>
            <a:ext cx="3741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是由噬菌体命名的一门极简主义风格的编程语言。</a:t>
            </a:r>
            <a:endParaRPr lang="en-US" altLang="zh-CN" dirty="0"/>
          </a:p>
          <a:p>
            <a:r>
              <a:rPr lang="zh-CN" altLang="en-US" dirty="0"/>
              <a:t>本语言结合群论的思想，在宿主程序里对变量与运算元素进行自定义重载。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{PHG}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是用于描述节点结构的特化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，是一种描述性语言。它描述的节点可以赋予任意含义，比如三维场景节点，二维精灵节点等。内部结合了一些特别的语法以及内嵌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语句可以用最简单的文本描述复杂场景。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61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2E6DC-BFB7-D8A6-21DC-5F492E71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局限性与注意事项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6ED51-B141-E7C6-98A9-E62042D1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变量只有数字</a:t>
            </a:r>
            <a:r>
              <a:rPr lang="en-US" altLang="zh-CN" dirty="0"/>
              <a:t>,</a:t>
            </a:r>
            <a:r>
              <a:rPr lang="zh-CN" altLang="en-US" dirty="0"/>
              <a:t>分浮点</a:t>
            </a:r>
            <a:r>
              <a:rPr lang="en-US" altLang="zh-CN" dirty="0"/>
              <a:t>,</a:t>
            </a:r>
            <a:r>
              <a:rPr lang="zh-CN" altLang="en-US" dirty="0"/>
              <a:t>整数两种类型</a:t>
            </a:r>
            <a:endParaRPr lang="en-US" altLang="zh-CN" dirty="0"/>
          </a:p>
          <a:p>
            <a:r>
              <a:rPr lang="zh-CN" altLang="en-US" dirty="0"/>
              <a:t>字符串不是变量，只能传递给</a:t>
            </a:r>
            <a:r>
              <a:rPr lang="en-US" altLang="zh-CN" dirty="0"/>
              <a:t>API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属性表达式不能嵌套使用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099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2447-E272-3EAA-D5B4-7EF31C22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8FE52-5569-12E5-F590-21498AC8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a{ }, </a:t>
            </a:r>
            <a:r>
              <a:rPr lang="zh-CN" altLang="en-US" dirty="0"/>
              <a:t>定义一个节点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属性 </a:t>
            </a:r>
            <a:r>
              <a:rPr lang="en-US" altLang="zh-CN" dirty="0"/>
              <a:t>property : value; </a:t>
            </a:r>
          </a:p>
          <a:p>
            <a:r>
              <a:rPr lang="zh-CN" altLang="en-US" dirty="0"/>
              <a:t>特性 </a:t>
            </a:r>
            <a:r>
              <a:rPr lang="en-US" altLang="zh-CN" dirty="0"/>
              <a:t>attribute = value; </a:t>
            </a:r>
          </a:p>
          <a:p>
            <a:r>
              <a:rPr lang="zh-CN" altLang="en-US" dirty="0"/>
              <a:t>继承</a:t>
            </a:r>
            <a:r>
              <a:rPr lang="en-US" altLang="zh-CN" dirty="0"/>
              <a:t>{a}</a:t>
            </a:r>
            <a:r>
              <a:rPr lang="zh-CN" altLang="en-US" dirty="0"/>
              <a:t>，从已存在的节点上继承属性，但不继承特性</a:t>
            </a:r>
            <a:endParaRPr lang="en-US" altLang="zh-CN" dirty="0"/>
          </a:p>
          <a:p>
            <a:r>
              <a:rPr lang="zh-CN" altLang="en-US" dirty="0"/>
              <a:t>阵列</a:t>
            </a:r>
            <a:r>
              <a:rPr lang="en-US" altLang="zh-CN" dirty="0"/>
              <a:t>[a, b, c]</a:t>
            </a:r>
            <a:r>
              <a:rPr lang="zh-CN" altLang="en-US" dirty="0"/>
              <a:t>与序列</a:t>
            </a:r>
            <a:r>
              <a:rPr lang="en-US" altLang="zh-CN" dirty="0"/>
              <a:t>&lt;a, b, c&gt;</a:t>
            </a:r>
            <a:r>
              <a:rPr lang="zh-CN" altLang="en-US" dirty="0"/>
              <a:t>（详见页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立即语句（</a:t>
            </a:r>
            <a:r>
              <a:rPr lang="en-US" altLang="zh-CN" dirty="0" err="1"/>
              <a:t>phg</a:t>
            </a:r>
            <a:r>
              <a:rPr lang="zh-CN" altLang="en-US" dirty="0"/>
              <a:t>）立即执行括号内的</a:t>
            </a:r>
            <a:r>
              <a:rPr lang="en-US" altLang="zh-CN" dirty="0"/>
              <a:t>PHG</a:t>
            </a:r>
            <a:r>
              <a:rPr lang="zh-CN" altLang="en-US" dirty="0"/>
              <a:t>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06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223A-8224-5D94-7057-AC8A914E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 </a:t>
            </a:r>
            <a:r>
              <a:rPr lang="en-US" altLang="zh-CN" dirty="0"/>
              <a:t>- </a:t>
            </a:r>
            <a:r>
              <a:rPr lang="zh-CN" altLang="en-US" dirty="0"/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B58BD-6A36-B670-028A-23EDE1EB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注释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？：条件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函数 以及返回</a:t>
            </a:r>
            <a:endParaRPr lang="en-US" altLang="zh-CN" dirty="0"/>
          </a:p>
          <a:p>
            <a:r>
              <a:rPr lang="en-US" altLang="zh-CN" dirty="0"/>
              <a:t>~</a:t>
            </a:r>
            <a:r>
              <a:rPr lang="zh-CN" altLang="en-US" dirty="0"/>
              <a:t>跳出符号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打印符号</a:t>
            </a:r>
            <a:endParaRPr lang="en-US" altLang="zh-CN" dirty="0"/>
          </a:p>
          <a:p>
            <a:r>
              <a:rPr lang="en-US" altLang="zh-CN" dirty="0"/>
              <a:t>; </a:t>
            </a:r>
            <a:r>
              <a:rPr lang="zh-CN" altLang="en-US" dirty="0"/>
              <a:t>结束符号</a:t>
            </a:r>
            <a:endParaRPr lang="en-US" altLang="zh-CN" dirty="0"/>
          </a:p>
          <a:p>
            <a:r>
              <a:rPr lang="en-US" altLang="zh-CN" dirty="0"/>
              <a:t>{},[],&lt;&gt;</a:t>
            </a:r>
            <a:r>
              <a:rPr lang="zh-CN" altLang="en-US" dirty="0"/>
              <a:t>节点定义符号</a:t>
            </a:r>
          </a:p>
        </p:txBody>
      </p:sp>
    </p:spTree>
    <p:extLst>
      <p:ext uri="{BB962C8B-B14F-4D97-AF65-F5344CB8AC3E}">
        <p14:creationId xmlns:p14="http://schemas.microsoft.com/office/powerpoint/2010/main" val="336578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981D2-DFF3-37DA-F8AD-58C44596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92534-A266-1430-92F9-6BC3ACCA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基本变量分整数跟浮点树两种，可以直接定义如：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 = 1</a:t>
            </a:r>
            <a:r>
              <a:rPr lang="zh-CN" altLang="en-US" dirty="0"/>
              <a:t>；</a:t>
            </a:r>
            <a:r>
              <a:rPr lang="en-US" altLang="zh-CN" dirty="0"/>
              <a:t>b = 0.1</a:t>
            </a:r>
            <a:r>
              <a:rPr lang="zh-CN" altLang="en-US" dirty="0"/>
              <a:t> ；</a:t>
            </a:r>
            <a:r>
              <a:rPr lang="en-US" altLang="zh-CN" dirty="0"/>
              <a:t>&gt;a + b; (</a:t>
            </a:r>
            <a:r>
              <a:rPr lang="zh-CN" altLang="en-US" dirty="0"/>
              <a:t>打印</a:t>
            </a:r>
            <a:r>
              <a:rPr lang="en-US" altLang="zh-CN" dirty="0"/>
              <a:t>a + b</a:t>
            </a:r>
            <a:r>
              <a:rPr lang="zh-CN" altLang="en-US" dirty="0"/>
              <a:t>的数值）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变量也可以是树结构里定义的节点名</a:t>
            </a:r>
            <a:endParaRPr lang="en-US" altLang="zh-CN" dirty="0"/>
          </a:p>
          <a:p>
            <a:r>
              <a:rPr lang="zh-CN" altLang="en-US" dirty="0"/>
              <a:t>变量可以由宿主程序的来自定义，相应的运算也可以自定义</a:t>
            </a:r>
            <a:endParaRPr lang="en-US" altLang="zh-CN" dirty="0"/>
          </a:p>
          <a:p>
            <a:r>
              <a:rPr lang="en-US" altLang="zh-CN" dirty="0"/>
              <a:t>me </a:t>
            </a:r>
            <a:r>
              <a:rPr lang="zh-CN" altLang="en-US" dirty="0"/>
              <a:t>是当前操作节点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43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6B91-7A30-93BE-2C0B-07B69C7C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控制语句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FE77E-150F-0FC5-07F4-0A5182A6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条件语句：</a:t>
            </a:r>
          </a:p>
          <a:p>
            <a:pPr marL="0" indent="0">
              <a:buNone/>
            </a:pPr>
            <a:r>
              <a:rPr lang="en-US" altLang="zh-CN" dirty="0"/>
              <a:t>	?(expr){ statements }:{ else statements } </a:t>
            </a:r>
          </a:p>
          <a:p>
            <a:pPr marL="0" indent="0">
              <a:buNone/>
            </a:pPr>
            <a:r>
              <a:rPr lang="en-US" altLang="zh-CN" dirty="0"/>
              <a:t>	?(expr) statement; : statement;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循环语句：</a:t>
            </a:r>
          </a:p>
          <a:p>
            <a:pPr marL="0" indent="0">
              <a:buNone/>
            </a:pPr>
            <a:r>
              <a:rPr lang="en-US" altLang="zh-CN" dirty="0"/>
              <a:t>	@n{ statements?(_</a:t>
            </a:r>
            <a:r>
              <a:rPr lang="en-US" altLang="zh-CN" dirty="0" err="1"/>
              <a:t>i</a:t>
            </a:r>
            <a:r>
              <a:rPr lang="en-US" altLang="zh-CN" dirty="0"/>
              <a:t> = x) ˜;statements }  #_i </a:t>
            </a:r>
            <a:r>
              <a:rPr lang="zh-CN" altLang="en-US" dirty="0"/>
              <a:t>为内部游标 ‘</a:t>
            </a:r>
            <a:r>
              <a:rPr lang="en-US" altLang="zh-CN" dirty="0"/>
              <a:t>˜</a:t>
            </a:r>
            <a:r>
              <a:rPr lang="zh-CN" altLang="en-US" dirty="0"/>
              <a:t>’跳出</a:t>
            </a:r>
          </a:p>
        </p:txBody>
      </p:sp>
    </p:spTree>
    <p:extLst>
      <p:ext uri="{BB962C8B-B14F-4D97-AF65-F5344CB8AC3E}">
        <p14:creationId xmlns:p14="http://schemas.microsoft.com/office/powerpoint/2010/main" val="96025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6C41-0F45-3446-9B67-B78B5853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236C1-3923-F73B-9038-66DABA17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函数分脚本自定义函数与宿主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自定义函数格式：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$function(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ui-monospace"/>
              </a:rPr>
              <a:t>args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...) { statements $return }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调用方法：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function(</a:t>
            </a:r>
            <a:r>
              <a:rPr lang="en-US" altLang="zh-CN" b="1" dirty="0" err="1"/>
              <a:t>args</a:t>
            </a:r>
            <a:r>
              <a:rPr lang="en-US" altLang="zh-CN" b="1" dirty="0"/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8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ED9E2-1526-71E9-A94B-FC3587B5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8732-AB8B-619A-ECD9-63588B00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树结构是</a:t>
            </a:r>
            <a:r>
              <a:rPr lang="en-US" altLang="zh-CN" dirty="0"/>
              <a:t>PHG</a:t>
            </a:r>
            <a:r>
              <a:rPr lang="zh-CN" altLang="en-US" dirty="0"/>
              <a:t>的数据对象，对应于类或结构体</a:t>
            </a:r>
            <a:endParaRPr lang="en-US" altLang="zh-CN" dirty="0"/>
          </a:p>
          <a:p>
            <a:pPr algn="l"/>
            <a:r>
              <a:rPr lang="zh-CN" altLang="en-US" dirty="0"/>
              <a:t>树结构的定义方法：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举例：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200" b="1" dirty="0"/>
              <a:t>	{	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a{ p:1,0,0;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b{p:2,0,0}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&lt;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&gt;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[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] }</a:t>
            </a:r>
          </a:p>
          <a:p>
            <a:pPr marL="457200" lvl="1" indent="0">
              <a:buNone/>
            </a:pPr>
            <a:r>
              <a:rPr lang="en-US" altLang="zh-CN" sz="1200" b="1" dirty="0"/>
              <a:t>	}</a:t>
            </a:r>
            <a:endParaRPr lang="zh-CN" altLang="en-US" sz="1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607CA4-3B76-FBA4-5A47-538B64EAE5B5}"/>
              </a:ext>
            </a:extLst>
          </p:cNvPr>
          <p:cNvSpPr txBox="1"/>
          <p:nvPr/>
        </p:nvSpPr>
        <p:spPr>
          <a:xfrm>
            <a:off x="4214629" y="2274837"/>
            <a:ext cx="4996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名称 </a:t>
            </a:r>
            <a:r>
              <a:rPr lang="en-US" altLang="zh-CN" dirty="0"/>
              <a:t>: {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继承 节点名 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特性 </a:t>
            </a:r>
            <a:r>
              <a:rPr lang="en-US" altLang="zh-CN" dirty="0"/>
              <a:t>=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属 性</a:t>
            </a:r>
            <a:r>
              <a:rPr lang="en-US" altLang="zh-CN" dirty="0"/>
              <a:t>: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名称 </a:t>
            </a:r>
            <a:r>
              <a:rPr lang="en-US" altLang="zh-CN" dirty="0"/>
              <a:t>: { </a:t>
            </a:r>
            <a:r>
              <a:rPr lang="zh-CN" altLang="en-US" dirty="0"/>
              <a:t>子节点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	? </a:t>
            </a:r>
            <a:r>
              <a:rPr lang="zh-CN" altLang="en-US" dirty="0"/>
              <a:t>选择子 </a:t>
            </a:r>
            <a:r>
              <a:rPr lang="en-US" altLang="zh-CN" dirty="0"/>
              <a:t>[ a:{},{b},c] #</a:t>
            </a:r>
            <a:r>
              <a:rPr lang="zh-CN" altLang="en-US" dirty="0"/>
              <a:t>阵列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a,b,c</a:t>
            </a:r>
            <a:r>
              <a:rPr lang="en-US" altLang="zh-CN" dirty="0"/>
              <a:t>&gt; #</a:t>
            </a:r>
            <a:r>
              <a:rPr lang="zh-CN" altLang="en-US" dirty="0"/>
              <a:t>队列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Phg</a:t>
            </a:r>
            <a:r>
              <a:rPr lang="en-US" altLang="zh-CN" dirty="0"/>
              <a:t>/</a:t>
            </a:r>
            <a:r>
              <a:rPr lang="en-US" altLang="zh-CN" dirty="0" err="1"/>
              <a:t>onevent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en-US" altLang="zh-CN" dirty="0"/>
              <a:t>PHG </a:t>
            </a:r>
            <a:r>
              <a:rPr lang="zh-CN" altLang="en-US" dirty="0"/>
              <a:t>表达 式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48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81EB7-B227-32FE-D928-CFD681A1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9EF06-C324-C8F8-D0A4-EA5E5FD2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树节点的属性定义格式：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属性名</a:t>
            </a:r>
            <a:r>
              <a:rPr lang="en-US" altLang="zh-CN" dirty="0"/>
              <a:t>: </a:t>
            </a:r>
            <a:r>
              <a:rPr lang="zh-CN" altLang="en-US" dirty="0"/>
              <a:t>数值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</a:t>
            </a:r>
            <a:r>
              <a:rPr lang="en-US" altLang="zh-CN" dirty="0"/>
              <a:t>: pos: 1,2,3;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树节点的属性可以是</a:t>
            </a:r>
            <a:r>
              <a:rPr lang="en-US" altLang="zh-CN" dirty="0"/>
              <a:t>PHG</a:t>
            </a:r>
            <a:r>
              <a:rPr lang="zh-CN" altLang="en-US" dirty="0"/>
              <a:t>表达式，表达式在括号内，比如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{pos: (_t*2),(_</a:t>
            </a:r>
            <a:r>
              <a:rPr lang="en-US" altLang="zh-CN" dirty="0" err="1"/>
              <a:t>i</a:t>
            </a:r>
            <a:r>
              <a:rPr lang="en-US" altLang="zh-CN" dirty="0"/>
              <a:t>*3),1}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其中</a:t>
            </a:r>
            <a:r>
              <a:rPr lang="en-US" altLang="zh-CN" dirty="0"/>
              <a:t>_t,_</a:t>
            </a:r>
            <a:r>
              <a:rPr lang="en-US" altLang="zh-CN" dirty="0" err="1"/>
              <a:t>i</a:t>
            </a:r>
            <a:r>
              <a:rPr lang="zh-CN" altLang="en-US" dirty="0"/>
              <a:t>是内部变量，分别是深度，在阵列中的位置号。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96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1235</Words>
  <Application>Microsoft Office PowerPoint</Application>
  <PresentationFormat>宽屏</PresentationFormat>
  <Paragraphs>165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ui-monospace</vt:lpstr>
      <vt:lpstr>等线</vt:lpstr>
      <vt:lpstr>等线 Light</vt:lpstr>
      <vt:lpstr>新宋体</vt:lpstr>
      <vt:lpstr>Arial</vt:lpstr>
      <vt:lpstr>Office 主题​​</vt:lpstr>
      <vt:lpstr>PHG语法手册  </vt:lpstr>
      <vt:lpstr>PHG是一门极简主义风格的编程语言</vt:lpstr>
      <vt:lpstr>基本概念</vt:lpstr>
      <vt:lpstr>基本语法 - 符号</vt:lpstr>
      <vt:lpstr>基本语法-变量</vt:lpstr>
      <vt:lpstr>基本语法-控制语句</vt:lpstr>
      <vt:lpstr>基本语法-函数</vt:lpstr>
      <vt:lpstr>基本语法-树结构</vt:lpstr>
      <vt:lpstr>树节点的属性</vt:lpstr>
      <vt:lpstr>子节点的定义规范</vt:lpstr>
      <vt:lpstr>序列与阵列</vt:lpstr>
      <vt:lpstr>阵列与队列定义</vt:lpstr>
      <vt:lpstr>队列与阵列的嵌套</vt:lpstr>
      <vt:lpstr>队列与阵列的使用</vt:lpstr>
      <vt:lpstr>树运算逻辑语法</vt:lpstr>
      <vt:lpstr>扩展-加法树</vt:lpstr>
      <vt:lpstr>扩展-多态的随机选择</vt:lpstr>
      <vt:lpstr>与C++的交互</vt:lpstr>
      <vt:lpstr>API 列表</vt:lpstr>
      <vt:lpstr>局限性与注意事项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PHG语法手册</dc:title>
  <dc:creator>pan guojun</dc:creator>
  <cp:lastModifiedBy>pan guojun</cp:lastModifiedBy>
  <cp:revision>184</cp:revision>
  <dcterms:created xsi:type="dcterms:W3CDTF">2022-05-07T05:38:22Z</dcterms:created>
  <dcterms:modified xsi:type="dcterms:W3CDTF">2022-05-24T07:33:57Z</dcterms:modified>
</cp:coreProperties>
</file>