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89" r:id="rId6"/>
    <p:sldId id="287" r:id="rId7"/>
    <p:sldId id="288" r:id="rId8"/>
    <p:sldId id="290" r:id="rId9"/>
    <p:sldId id="286" r:id="rId10"/>
    <p:sldId id="285" r:id="rId11"/>
    <p:sldId id="28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D1120-B579-458D-3F0B-BD3F194EE2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FCB217-FDD0-3D81-1CB7-CB5A1E8B4A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3E531D-1C8F-16ED-7047-67501056D2DF}"/>
              </a:ext>
            </a:extLst>
          </p:cNvPr>
          <p:cNvSpPr>
            <a:spLocks noGrp="1"/>
          </p:cNvSpPr>
          <p:nvPr>
            <p:ph type="dt" sz="half" idx="10"/>
          </p:nvPr>
        </p:nvSpPr>
        <p:spPr/>
        <p:txBody>
          <a:bodyPr/>
          <a:lstStyle/>
          <a:p>
            <a:fld id="{F5A39F03-C3F8-4711-8682-F778EBC31EC3}"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1476C55B-4548-B05F-B209-4496A5C923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1378EE-27FB-41D5-0E9C-A3FF1105BD7F}"/>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465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5CD03-7F23-23DA-5786-12EA8184DFC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E9776B8-2EE6-2855-B78C-A4821DFDDF8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D89E68-1AFF-FC3F-898F-F2F3D878039A}"/>
              </a:ext>
            </a:extLst>
          </p:cNvPr>
          <p:cNvSpPr>
            <a:spLocks noGrp="1"/>
          </p:cNvSpPr>
          <p:nvPr>
            <p:ph type="dt" sz="half" idx="10"/>
          </p:nvPr>
        </p:nvSpPr>
        <p:spPr/>
        <p:txBody>
          <a:bodyPr/>
          <a:lstStyle/>
          <a:p>
            <a:fld id="{F5A39F03-C3F8-4711-8682-F778EBC31EC3}"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0341B014-1452-2378-B69F-9CF39A3DD2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0219EA-5ED1-41CD-ADBD-4674850A3B0D}"/>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49522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AFB793-46A3-26A6-0551-3E9CCE415F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B71C6F-8983-5AC8-C2EC-9D8D0802136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59CE2C-BF33-3035-C141-725D33E30BB3}"/>
              </a:ext>
            </a:extLst>
          </p:cNvPr>
          <p:cNvSpPr>
            <a:spLocks noGrp="1"/>
          </p:cNvSpPr>
          <p:nvPr>
            <p:ph type="dt" sz="half" idx="10"/>
          </p:nvPr>
        </p:nvSpPr>
        <p:spPr/>
        <p:txBody>
          <a:bodyPr/>
          <a:lstStyle/>
          <a:p>
            <a:fld id="{F5A39F03-C3F8-4711-8682-F778EBC31EC3}"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D8F562CE-C23C-C59A-20BC-137FC48BD1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BD43CF-7C1C-02DB-5DF6-C3419CC0E6BD}"/>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79633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78D46-4360-8E93-A4B4-71ADBE26C1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FE48FB-9C28-153A-98BE-BBA2CCDE6AD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E719F1-CA12-ED6D-AAF3-3D2662C53FA7}"/>
              </a:ext>
            </a:extLst>
          </p:cNvPr>
          <p:cNvSpPr>
            <a:spLocks noGrp="1"/>
          </p:cNvSpPr>
          <p:nvPr>
            <p:ph type="dt" sz="half" idx="10"/>
          </p:nvPr>
        </p:nvSpPr>
        <p:spPr/>
        <p:txBody>
          <a:bodyPr/>
          <a:lstStyle/>
          <a:p>
            <a:fld id="{F5A39F03-C3F8-4711-8682-F778EBC31EC3}"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E1A541CC-5FC9-7184-5F17-D697C07C8A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C0A87D-444E-7EB9-5132-4F125045E7C5}"/>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355099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21D06-F578-9B3C-F5DA-524C78498D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A5CFC0-876A-A302-9BFD-68CA0D1F8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9D387C-2456-70EE-C50B-FAFE5D81E225}"/>
              </a:ext>
            </a:extLst>
          </p:cNvPr>
          <p:cNvSpPr>
            <a:spLocks noGrp="1"/>
          </p:cNvSpPr>
          <p:nvPr>
            <p:ph type="dt" sz="half" idx="10"/>
          </p:nvPr>
        </p:nvSpPr>
        <p:spPr/>
        <p:txBody>
          <a:bodyPr/>
          <a:lstStyle/>
          <a:p>
            <a:fld id="{F5A39F03-C3F8-4711-8682-F778EBC31EC3}"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5323ED46-4B38-FEB5-C0A9-70192757EC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458B29-DA6C-48F7-E990-3CA50D5D46CD}"/>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3388992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A628B-5359-B66C-2A65-2D35281A4B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5D3829-03D6-DB5A-3ADE-96493FCCDFA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DF86E7-5C4C-EBEC-191B-05E090E3379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DBD8C8D-FD0A-62C2-17BA-AD0F3C4563EA}"/>
              </a:ext>
            </a:extLst>
          </p:cNvPr>
          <p:cNvSpPr>
            <a:spLocks noGrp="1"/>
          </p:cNvSpPr>
          <p:nvPr>
            <p:ph type="dt" sz="half" idx="10"/>
          </p:nvPr>
        </p:nvSpPr>
        <p:spPr/>
        <p:txBody>
          <a:bodyPr/>
          <a:lstStyle/>
          <a:p>
            <a:fld id="{F5A39F03-C3F8-4711-8682-F778EBC31EC3}" type="datetimeFigureOut">
              <a:rPr lang="zh-CN" altLang="en-US" smtClean="0"/>
              <a:t>2022/5/7</a:t>
            </a:fld>
            <a:endParaRPr lang="zh-CN" altLang="en-US"/>
          </a:p>
        </p:txBody>
      </p:sp>
      <p:sp>
        <p:nvSpPr>
          <p:cNvPr id="6" name="页脚占位符 5">
            <a:extLst>
              <a:ext uri="{FF2B5EF4-FFF2-40B4-BE49-F238E27FC236}">
                <a16:creationId xmlns:a16="http://schemas.microsoft.com/office/drawing/2014/main" id="{AB451B93-161B-41B8-FDBD-C692DD521A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9CE394-94B0-60AD-3C11-96C03E3B3646}"/>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381129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5D006-3D00-3142-9722-E09D90BEE8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9A4892-80A3-0BD5-98FB-A44CB33E70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67DDF9-9CE7-7BFC-35A6-7C22111D19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4A4B7C1-12C7-676F-B2EC-34087D1B46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4631E05-4E32-7E78-008A-B4AE1D24B9F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F770E3-7113-54B0-157F-F8032790D443}"/>
              </a:ext>
            </a:extLst>
          </p:cNvPr>
          <p:cNvSpPr>
            <a:spLocks noGrp="1"/>
          </p:cNvSpPr>
          <p:nvPr>
            <p:ph type="dt" sz="half" idx="10"/>
          </p:nvPr>
        </p:nvSpPr>
        <p:spPr/>
        <p:txBody>
          <a:bodyPr/>
          <a:lstStyle/>
          <a:p>
            <a:fld id="{F5A39F03-C3F8-4711-8682-F778EBC31EC3}" type="datetimeFigureOut">
              <a:rPr lang="zh-CN" altLang="en-US" smtClean="0"/>
              <a:t>2022/5/7</a:t>
            </a:fld>
            <a:endParaRPr lang="zh-CN" altLang="en-US"/>
          </a:p>
        </p:txBody>
      </p:sp>
      <p:sp>
        <p:nvSpPr>
          <p:cNvPr id="8" name="页脚占位符 7">
            <a:extLst>
              <a:ext uri="{FF2B5EF4-FFF2-40B4-BE49-F238E27FC236}">
                <a16:creationId xmlns:a16="http://schemas.microsoft.com/office/drawing/2014/main" id="{C8C9D3B8-65C1-D695-806D-9E6108BFD92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1EC90B-7225-38CA-C0FC-7B9D1D8AF0BE}"/>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249404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9DA82-A383-ECAA-0D64-A0712EC9F7C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AB7B91-B6D0-2CED-FDDB-48E88B5C14AE}"/>
              </a:ext>
            </a:extLst>
          </p:cNvPr>
          <p:cNvSpPr>
            <a:spLocks noGrp="1"/>
          </p:cNvSpPr>
          <p:nvPr>
            <p:ph type="dt" sz="half" idx="10"/>
          </p:nvPr>
        </p:nvSpPr>
        <p:spPr/>
        <p:txBody>
          <a:bodyPr/>
          <a:lstStyle/>
          <a:p>
            <a:fld id="{F5A39F03-C3F8-4711-8682-F778EBC31EC3}" type="datetimeFigureOut">
              <a:rPr lang="zh-CN" altLang="en-US" smtClean="0"/>
              <a:t>2022/5/7</a:t>
            </a:fld>
            <a:endParaRPr lang="zh-CN" altLang="en-US"/>
          </a:p>
        </p:txBody>
      </p:sp>
      <p:sp>
        <p:nvSpPr>
          <p:cNvPr id="4" name="页脚占位符 3">
            <a:extLst>
              <a:ext uri="{FF2B5EF4-FFF2-40B4-BE49-F238E27FC236}">
                <a16:creationId xmlns:a16="http://schemas.microsoft.com/office/drawing/2014/main" id="{E40BB180-2CDC-34CA-BF90-4459FE68917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AB17A31-0D92-07F9-0F53-472342758BA5}"/>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20299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D24221-7C92-47C8-8945-0E1F0AA80FD5}"/>
              </a:ext>
            </a:extLst>
          </p:cNvPr>
          <p:cNvSpPr>
            <a:spLocks noGrp="1"/>
          </p:cNvSpPr>
          <p:nvPr>
            <p:ph type="dt" sz="half" idx="10"/>
          </p:nvPr>
        </p:nvSpPr>
        <p:spPr/>
        <p:txBody>
          <a:bodyPr/>
          <a:lstStyle/>
          <a:p>
            <a:fld id="{F5A39F03-C3F8-4711-8682-F778EBC31EC3}" type="datetimeFigureOut">
              <a:rPr lang="zh-CN" altLang="en-US" smtClean="0"/>
              <a:t>2022/5/7</a:t>
            </a:fld>
            <a:endParaRPr lang="zh-CN" altLang="en-US"/>
          </a:p>
        </p:txBody>
      </p:sp>
      <p:sp>
        <p:nvSpPr>
          <p:cNvPr id="3" name="页脚占位符 2">
            <a:extLst>
              <a:ext uri="{FF2B5EF4-FFF2-40B4-BE49-F238E27FC236}">
                <a16:creationId xmlns:a16="http://schemas.microsoft.com/office/drawing/2014/main" id="{F511E175-BFE9-ADFB-3959-9E509A4EE63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165957-A24C-1E7D-92BD-4B06E0A20483}"/>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296797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2C6F2-0FC1-A89D-41E1-F1E42C22D2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37B98B-05E1-1A16-34B1-59CEB83CEA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0DBA85-7B97-A9EE-DD5B-BA8BED69E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9D672C-2185-7670-5F9B-A41FE0F03EDD}"/>
              </a:ext>
            </a:extLst>
          </p:cNvPr>
          <p:cNvSpPr>
            <a:spLocks noGrp="1"/>
          </p:cNvSpPr>
          <p:nvPr>
            <p:ph type="dt" sz="half" idx="10"/>
          </p:nvPr>
        </p:nvSpPr>
        <p:spPr/>
        <p:txBody>
          <a:bodyPr/>
          <a:lstStyle/>
          <a:p>
            <a:fld id="{F5A39F03-C3F8-4711-8682-F778EBC31EC3}" type="datetimeFigureOut">
              <a:rPr lang="zh-CN" altLang="en-US" smtClean="0"/>
              <a:t>2022/5/7</a:t>
            </a:fld>
            <a:endParaRPr lang="zh-CN" altLang="en-US"/>
          </a:p>
        </p:txBody>
      </p:sp>
      <p:sp>
        <p:nvSpPr>
          <p:cNvPr id="6" name="页脚占位符 5">
            <a:extLst>
              <a:ext uri="{FF2B5EF4-FFF2-40B4-BE49-F238E27FC236}">
                <a16:creationId xmlns:a16="http://schemas.microsoft.com/office/drawing/2014/main" id="{E92531DB-FC55-7150-935A-12A0366E6E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26711C-E3EC-D42C-9EF5-F4A89475AE10}"/>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177637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59C01-4A71-8270-A8D8-74836A2B0D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BBB550-41D0-DBBD-E561-D4F330CC1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3E8933E-CFCC-D44E-A60F-3A1B1DB8E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77F52B-2B58-E87F-169D-B34C2B824BB9}"/>
              </a:ext>
            </a:extLst>
          </p:cNvPr>
          <p:cNvSpPr>
            <a:spLocks noGrp="1"/>
          </p:cNvSpPr>
          <p:nvPr>
            <p:ph type="dt" sz="half" idx="10"/>
          </p:nvPr>
        </p:nvSpPr>
        <p:spPr/>
        <p:txBody>
          <a:bodyPr/>
          <a:lstStyle/>
          <a:p>
            <a:fld id="{F5A39F03-C3F8-4711-8682-F778EBC31EC3}" type="datetimeFigureOut">
              <a:rPr lang="zh-CN" altLang="en-US" smtClean="0"/>
              <a:t>2022/5/7</a:t>
            </a:fld>
            <a:endParaRPr lang="zh-CN" altLang="en-US"/>
          </a:p>
        </p:txBody>
      </p:sp>
      <p:sp>
        <p:nvSpPr>
          <p:cNvPr id="6" name="页脚占位符 5">
            <a:extLst>
              <a:ext uri="{FF2B5EF4-FFF2-40B4-BE49-F238E27FC236}">
                <a16:creationId xmlns:a16="http://schemas.microsoft.com/office/drawing/2014/main" id="{24B52E7E-8E20-C6DD-42FC-02CE238145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C11DA3-90CC-447C-8B3E-F800E4E37FF9}"/>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319741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28FA1A-7CE7-E37B-4662-A4A8D528FF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FB79FE8-69C4-DF69-5ED9-838CA28C1D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F0EF2-2713-598C-A0C6-0467B4A45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39F03-C3F8-4711-8682-F778EBC31EC3}"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07635FAA-7DE1-F41C-F848-4C84F67306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371500-B2C5-9E18-890B-EF9A4E266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2379079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75ED6-0606-A911-B10E-1CAF862A7126}"/>
              </a:ext>
            </a:extLst>
          </p:cNvPr>
          <p:cNvSpPr>
            <a:spLocks noGrp="1"/>
          </p:cNvSpPr>
          <p:nvPr>
            <p:ph type="ctrTitle"/>
          </p:nvPr>
        </p:nvSpPr>
        <p:spPr/>
        <p:txBody>
          <a:bodyPr>
            <a:normAutofit fontScale="90000"/>
          </a:bodyPr>
          <a:lstStyle/>
          <a:p>
            <a:r>
              <a:rPr lang="en-US" altLang="zh-CN" dirty="0"/>
              <a:t>PHG Grammar Manual</a:t>
            </a:r>
            <a:br>
              <a:rPr lang="en-US" altLang="zh-CN" dirty="0"/>
            </a:br>
            <a:br>
              <a:rPr lang="en-US" altLang="zh-CN" dirty="0"/>
            </a:br>
            <a:endParaRPr lang="zh-CN" altLang="en-US" dirty="0"/>
          </a:p>
        </p:txBody>
      </p:sp>
      <p:sp>
        <p:nvSpPr>
          <p:cNvPr id="3" name="副标题 2">
            <a:extLst>
              <a:ext uri="{FF2B5EF4-FFF2-40B4-BE49-F238E27FC236}">
                <a16:creationId xmlns:a16="http://schemas.microsoft.com/office/drawing/2014/main" id="{659AAFCE-0087-6259-F122-1A5F349A6682}"/>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E07EAF94-BBE9-8CF2-5A6F-51D533B5F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034" y="2283478"/>
            <a:ext cx="3932261" cy="3452159"/>
          </a:xfrm>
          <a:prstGeom prst="rect">
            <a:avLst/>
          </a:prstGeom>
        </p:spPr>
      </p:pic>
    </p:spTree>
    <p:extLst>
      <p:ext uri="{BB962C8B-B14F-4D97-AF65-F5344CB8AC3E}">
        <p14:creationId xmlns:p14="http://schemas.microsoft.com/office/powerpoint/2010/main" val="998267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3270C-3898-4D22-B278-074A8B891669}"/>
              </a:ext>
            </a:extLst>
          </p:cNvPr>
          <p:cNvSpPr>
            <a:spLocks noGrp="1"/>
          </p:cNvSpPr>
          <p:nvPr>
            <p:ph type="title"/>
          </p:nvPr>
        </p:nvSpPr>
        <p:spPr/>
        <p:txBody>
          <a:bodyPr/>
          <a:lstStyle/>
          <a:p>
            <a:r>
              <a:rPr lang="en-US" altLang="zh-CN" dirty="0"/>
              <a:t>Expansion-Addition Tree</a:t>
            </a:r>
            <a:endParaRPr lang="zh-CN" altLang="en-US" dirty="0"/>
          </a:p>
        </p:txBody>
      </p:sp>
      <p:sp>
        <p:nvSpPr>
          <p:cNvPr id="10" name="文本框 9">
            <a:extLst>
              <a:ext uri="{FF2B5EF4-FFF2-40B4-BE49-F238E27FC236}">
                <a16:creationId xmlns:a16="http://schemas.microsoft.com/office/drawing/2014/main" id="{C8E190C4-432E-4254-92CD-9A5F4632D6A0}"/>
              </a:ext>
            </a:extLst>
          </p:cNvPr>
          <p:cNvSpPr txBox="1"/>
          <p:nvPr/>
        </p:nvSpPr>
        <p:spPr>
          <a:xfrm>
            <a:off x="838200" y="2016165"/>
            <a:ext cx="4639330" cy="1477328"/>
          </a:xfrm>
          <a:prstGeom prst="rect">
            <a:avLst/>
          </a:prstGeom>
          <a:noFill/>
        </p:spPr>
        <p:txBody>
          <a:bodyPr wrap="square" rtlCol="0">
            <a:spAutoFit/>
          </a:bodyPr>
          <a:lstStyle/>
          <a:p>
            <a:r>
              <a:rPr lang="en-US" altLang="zh-CN" dirty="0"/>
              <a:t>The addition rule can be expressed in a tree structure:</a:t>
            </a:r>
          </a:p>
          <a:p>
            <a:r>
              <a:rPr lang="en-US" altLang="zh-CN" dirty="0"/>
              <a:t>For example </a:t>
            </a:r>
            <a:r>
              <a:rPr lang="en-US" altLang="zh-CN" dirty="0" err="1"/>
              <a:t>a+b</a:t>
            </a:r>
            <a:r>
              <a:rPr lang="en-US" altLang="zh-CN" dirty="0"/>
              <a:t>=</a:t>
            </a:r>
            <a:r>
              <a:rPr lang="en-US" altLang="zh-CN" dirty="0" err="1"/>
              <a:t>cA</a:t>
            </a:r>
            <a:r>
              <a:rPr lang="en-US" altLang="zh-CN" dirty="0"/>
              <a:t> and b are attached to a certain feature, and c has the sum of the features of ab</a:t>
            </a:r>
            <a:endParaRPr lang="zh-CN" altLang="en-US" dirty="0"/>
          </a:p>
        </p:txBody>
      </p:sp>
      <p:pic>
        <p:nvPicPr>
          <p:cNvPr id="14" name="图片 13">
            <a:extLst>
              <a:ext uri="{FF2B5EF4-FFF2-40B4-BE49-F238E27FC236}">
                <a16:creationId xmlns:a16="http://schemas.microsoft.com/office/drawing/2014/main" id="{652219EB-F7F3-48EA-8D42-EFB612C8D584}"/>
              </a:ext>
            </a:extLst>
          </p:cNvPr>
          <p:cNvPicPr>
            <a:picLocks noChangeAspect="1"/>
          </p:cNvPicPr>
          <p:nvPr/>
        </p:nvPicPr>
        <p:blipFill>
          <a:blip r:embed="rId2"/>
          <a:stretch>
            <a:fillRect/>
          </a:stretch>
        </p:blipFill>
        <p:spPr>
          <a:xfrm>
            <a:off x="5477530" y="1866900"/>
            <a:ext cx="3267075" cy="3124200"/>
          </a:xfrm>
          <a:prstGeom prst="rect">
            <a:avLst/>
          </a:prstGeom>
        </p:spPr>
      </p:pic>
    </p:spTree>
    <p:extLst>
      <p:ext uri="{BB962C8B-B14F-4D97-AF65-F5344CB8AC3E}">
        <p14:creationId xmlns:p14="http://schemas.microsoft.com/office/powerpoint/2010/main" val="190196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0C01E-DE25-4241-8706-C5451BD05E08}"/>
              </a:ext>
            </a:extLst>
          </p:cNvPr>
          <p:cNvSpPr>
            <a:spLocks noGrp="1"/>
          </p:cNvSpPr>
          <p:nvPr>
            <p:ph type="title"/>
          </p:nvPr>
        </p:nvSpPr>
        <p:spPr/>
        <p:txBody>
          <a:bodyPr/>
          <a:lstStyle/>
          <a:p>
            <a:r>
              <a:rPr lang="en-US" altLang="zh-CN" dirty="0"/>
              <a:t>Extension - random selection of polymorphism</a:t>
            </a:r>
            <a:endParaRPr lang="zh-CN" altLang="en-US" dirty="0"/>
          </a:p>
        </p:txBody>
      </p:sp>
      <p:sp>
        <p:nvSpPr>
          <p:cNvPr id="3" name="内容占位符 2">
            <a:extLst>
              <a:ext uri="{FF2B5EF4-FFF2-40B4-BE49-F238E27FC236}">
                <a16:creationId xmlns:a16="http://schemas.microsoft.com/office/drawing/2014/main" id="{58B902DC-BF12-4148-B881-5AFBAC823F3E}"/>
              </a:ext>
            </a:extLst>
          </p:cNvPr>
          <p:cNvSpPr>
            <a:spLocks noGrp="1"/>
          </p:cNvSpPr>
          <p:nvPr>
            <p:ph idx="1"/>
          </p:nvPr>
        </p:nvSpPr>
        <p:spPr/>
        <p:txBody>
          <a:bodyPr/>
          <a:lstStyle/>
          <a:p>
            <a:r>
              <a:rPr lang="en-US" altLang="zh-CN" dirty="0"/>
              <a:t>Carry some concepts of physics</a:t>
            </a:r>
          </a:p>
          <a:p>
            <a:r>
              <a:rPr lang="en-US" altLang="zh-CN" dirty="0"/>
              <a:t>Select </a:t>
            </a:r>
            <a:r>
              <a:rPr lang="en-US" altLang="zh-CN" dirty="0" err="1"/>
              <a:t>subformat</a:t>
            </a:r>
            <a:r>
              <a:rPr lang="en-US" altLang="zh-CN" dirty="0"/>
              <a:t>: ?1/M[</a:t>
            </a:r>
            <a:r>
              <a:rPr lang="en-US" altLang="zh-CN" dirty="0" err="1"/>
              <a:t>a,b,c,d</a:t>
            </a:r>
            <a:r>
              <a:rPr lang="en-US" altLang="zh-CN" dirty="0"/>
              <a:t>]</a:t>
            </a:r>
          </a:p>
          <a:p>
            <a:r>
              <a:rPr lang="en-US" altLang="zh-CN" dirty="0"/>
              <a:t>Choose from multiple possible states</a:t>
            </a:r>
          </a:p>
          <a:p>
            <a:endParaRPr lang="zh-CN" altLang="en-US" dirty="0"/>
          </a:p>
        </p:txBody>
      </p:sp>
      <p:pic>
        <p:nvPicPr>
          <p:cNvPr id="5" name="图片 4">
            <a:extLst>
              <a:ext uri="{FF2B5EF4-FFF2-40B4-BE49-F238E27FC236}">
                <a16:creationId xmlns:a16="http://schemas.microsoft.com/office/drawing/2014/main" id="{E5CB9DAF-2E16-4533-AD02-F73FA6FE4516}"/>
              </a:ext>
            </a:extLst>
          </p:cNvPr>
          <p:cNvPicPr>
            <a:picLocks noChangeAspect="1"/>
          </p:cNvPicPr>
          <p:nvPr/>
        </p:nvPicPr>
        <p:blipFill>
          <a:blip r:embed="rId2"/>
          <a:stretch>
            <a:fillRect/>
          </a:stretch>
        </p:blipFill>
        <p:spPr>
          <a:xfrm>
            <a:off x="6826358" y="1690688"/>
            <a:ext cx="4769447" cy="4215223"/>
          </a:xfrm>
          <a:prstGeom prst="rect">
            <a:avLst/>
          </a:prstGeom>
        </p:spPr>
      </p:pic>
    </p:spTree>
    <p:extLst>
      <p:ext uri="{BB962C8B-B14F-4D97-AF65-F5344CB8AC3E}">
        <p14:creationId xmlns:p14="http://schemas.microsoft.com/office/powerpoint/2010/main" val="400373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9CBEC-AF8A-DFA2-761A-5190CDD0A135}"/>
              </a:ext>
            </a:extLst>
          </p:cNvPr>
          <p:cNvSpPr>
            <a:spLocks noGrp="1"/>
          </p:cNvSpPr>
          <p:nvPr>
            <p:ph type="title"/>
          </p:nvPr>
        </p:nvSpPr>
        <p:spPr/>
        <p:txBody>
          <a:bodyPr/>
          <a:lstStyle/>
          <a:p>
            <a:r>
              <a:rPr lang="en-US" altLang="zh-CN" dirty="0"/>
              <a:t>PHG is a minimalist programming language</a:t>
            </a:r>
            <a:endParaRPr lang="zh-CN" altLang="en-US" dirty="0"/>
          </a:p>
        </p:txBody>
      </p:sp>
      <p:pic>
        <p:nvPicPr>
          <p:cNvPr id="4" name="内容占位符 4">
            <a:extLst>
              <a:ext uri="{FF2B5EF4-FFF2-40B4-BE49-F238E27FC236}">
                <a16:creationId xmlns:a16="http://schemas.microsoft.com/office/drawing/2014/main" id="{0E339A3C-55E4-0B15-4C8B-FF81990C8624}"/>
              </a:ext>
            </a:extLst>
          </p:cNvPr>
          <p:cNvPicPr>
            <a:picLocks noGrp="1" noChangeAspect="1"/>
          </p:cNvPicPr>
          <p:nvPr>
            <p:ph idx="1"/>
          </p:nvPr>
        </p:nvPicPr>
        <p:blipFill>
          <a:blip r:embed="rId2"/>
          <a:stretch>
            <a:fillRect/>
          </a:stretch>
        </p:blipFill>
        <p:spPr>
          <a:xfrm>
            <a:off x="6048735" y="1690688"/>
            <a:ext cx="4795996" cy="4961783"/>
          </a:xfrm>
        </p:spPr>
      </p:pic>
      <p:sp>
        <p:nvSpPr>
          <p:cNvPr id="3" name="文本框 2">
            <a:extLst>
              <a:ext uri="{FF2B5EF4-FFF2-40B4-BE49-F238E27FC236}">
                <a16:creationId xmlns:a16="http://schemas.microsoft.com/office/drawing/2014/main" id="{6128D345-5673-C3F8-75FE-E57C24324953}"/>
              </a:ext>
            </a:extLst>
          </p:cNvPr>
          <p:cNvSpPr txBox="1"/>
          <p:nvPr/>
        </p:nvSpPr>
        <p:spPr>
          <a:xfrm>
            <a:off x="914400" y="1690688"/>
            <a:ext cx="4625266" cy="3693319"/>
          </a:xfrm>
          <a:prstGeom prst="rect">
            <a:avLst/>
          </a:prstGeom>
          <a:noFill/>
        </p:spPr>
        <p:txBody>
          <a:bodyPr wrap="square" rtlCol="0">
            <a:spAutoFit/>
          </a:bodyPr>
          <a:lstStyle/>
          <a:p>
            <a:r>
              <a:rPr lang="en-US" altLang="zh-CN" dirty="0"/>
              <a:t>PHG is a minimalist programming language named after bacteriophage. This language combines the idea of group theory to carry out custom overloading of variables and operation elements in the host program.</a:t>
            </a:r>
          </a:p>
          <a:p>
            <a:r>
              <a:rPr lang="en-US" altLang="zh-CN" dirty="0"/>
              <a:t>{PHG} is a specialization PHG for describing the structure of nodes, which is a descriptive language. The nodes it describes can be given any meaning, such as 3D scene nodes, 2D sprite nodes, etc. Internally combines some special syntax and embedded PHG statements to describe complex scenes with the simplest text.</a:t>
            </a:r>
            <a:endParaRPr lang="zh-CN" altLang="en-US" dirty="0"/>
          </a:p>
        </p:txBody>
      </p:sp>
    </p:spTree>
    <p:extLst>
      <p:ext uri="{BB962C8B-B14F-4D97-AF65-F5344CB8AC3E}">
        <p14:creationId xmlns:p14="http://schemas.microsoft.com/office/powerpoint/2010/main" val="65046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92447-E272-3EAA-D5B4-7EF31C22002E}"/>
              </a:ext>
            </a:extLst>
          </p:cNvPr>
          <p:cNvSpPr>
            <a:spLocks noGrp="1"/>
          </p:cNvSpPr>
          <p:nvPr>
            <p:ph type="title"/>
          </p:nvPr>
        </p:nvSpPr>
        <p:spPr/>
        <p:txBody>
          <a:bodyPr/>
          <a:lstStyle/>
          <a:p>
            <a:r>
              <a:rPr lang="en-US" altLang="zh-CN" dirty="0"/>
              <a:t>Basic Concept</a:t>
            </a:r>
            <a:endParaRPr lang="zh-CN" altLang="en-US" dirty="0"/>
          </a:p>
        </p:txBody>
      </p:sp>
      <p:sp>
        <p:nvSpPr>
          <p:cNvPr id="3" name="内容占位符 2">
            <a:extLst>
              <a:ext uri="{FF2B5EF4-FFF2-40B4-BE49-F238E27FC236}">
                <a16:creationId xmlns:a16="http://schemas.microsoft.com/office/drawing/2014/main" id="{AB38FE52-5569-12E5-F590-21498AC8F668}"/>
              </a:ext>
            </a:extLst>
          </p:cNvPr>
          <p:cNvSpPr>
            <a:spLocks noGrp="1"/>
          </p:cNvSpPr>
          <p:nvPr>
            <p:ph idx="1"/>
          </p:nvPr>
        </p:nvSpPr>
        <p:spPr/>
        <p:txBody>
          <a:bodyPr/>
          <a:lstStyle/>
          <a:p>
            <a:r>
              <a:rPr lang="en-US" altLang="zh-CN" dirty="0"/>
              <a:t>Define {a}, define a node a.</a:t>
            </a:r>
          </a:p>
          <a:p>
            <a:r>
              <a:rPr lang="en-US" altLang="zh-CN" dirty="0"/>
              <a:t>Property property : value;</a:t>
            </a:r>
          </a:p>
          <a:p>
            <a:r>
              <a:rPr lang="en-US" altLang="zh-CN" dirty="0"/>
              <a:t>Attribute attribute = value;</a:t>
            </a:r>
          </a:p>
          <a:p>
            <a:r>
              <a:rPr lang="en-US" altLang="zh-CN" dirty="0"/>
              <a:t>Inherit {a}, inherit properties from existing nodes, but not properties</a:t>
            </a:r>
          </a:p>
          <a:p>
            <a:r>
              <a:rPr lang="en-US" altLang="zh-CN" dirty="0"/>
              <a:t>Array[</a:t>
            </a:r>
            <a:r>
              <a:rPr lang="en-US" altLang="zh-CN" dirty="0" err="1"/>
              <a:t>a,b,c</a:t>
            </a:r>
            <a:r>
              <a:rPr lang="en-US" altLang="zh-CN" dirty="0"/>
              <a:t>] and Queue&lt;</a:t>
            </a:r>
            <a:r>
              <a:rPr lang="en-US" altLang="zh-CN" dirty="0" err="1"/>
              <a:t>a,b,c</a:t>
            </a:r>
            <a:r>
              <a:rPr lang="en-US" altLang="zh-CN" dirty="0"/>
              <a:t>&gt; (see page 4 for details)</a:t>
            </a:r>
          </a:p>
          <a:p>
            <a:r>
              <a:rPr lang="en-US" altLang="zh-CN" dirty="0"/>
              <a:t>Immediate statement (</a:t>
            </a:r>
            <a:r>
              <a:rPr lang="en-US" altLang="zh-CN" dirty="0" err="1"/>
              <a:t>phg</a:t>
            </a:r>
            <a:r>
              <a:rPr lang="en-US" altLang="zh-CN" dirty="0"/>
              <a:t>) immediately executes the PHG statement enclosed in parentheses</a:t>
            </a:r>
          </a:p>
          <a:p>
            <a:endParaRPr lang="en-US" altLang="zh-CN" dirty="0"/>
          </a:p>
          <a:p>
            <a:endParaRPr lang="zh-CN" altLang="en-US" dirty="0"/>
          </a:p>
        </p:txBody>
      </p:sp>
      <p:sp>
        <p:nvSpPr>
          <p:cNvPr id="5" name="文本框 4">
            <a:extLst>
              <a:ext uri="{FF2B5EF4-FFF2-40B4-BE49-F238E27FC236}">
                <a16:creationId xmlns:a16="http://schemas.microsoft.com/office/drawing/2014/main" id="{DE9FD908-466E-6DC5-AD85-13B4F8C64741}"/>
              </a:ext>
            </a:extLst>
          </p:cNvPr>
          <p:cNvSpPr txBox="1"/>
          <p:nvPr/>
        </p:nvSpPr>
        <p:spPr>
          <a:xfrm>
            <a:off x="3047301" y="3107932"/>
            <a:ext cx="6094602" cy="646331"/>
          </a:xfrm>
          <a:prstGeom prst="rect">
            <a:avLst/>
          </a:prstGeom>
          <a:noFill/>
        </p:spPr>
        <p:txBody>
          <a:bodyPr wrap="square">
            <a:spAutoFit/>
          </a:bodyPr>
          <a:lstStyle/>
          <a:p>
            <a:endParaRPr lang="en-US" altLang="zh-CN" dirty="0"/>
          </a:p>
          <a:p>
            <a:pPr marL="457200" lvl="1" indent="0">
              <a:buNone/>
            </a:pPr>
            <a:endParaRPr lang="en-US" altLang="zh-CN" dirty="0"/>
          </a:p>
        </p:txBody>
      </p:sp>
    </p:spTree>
    <p:extLst>
      <p:ext uri="{BB962C8B-B14F-4D97-AF65-F5344CB8AC3E}">
        <p14:creationId xmlns:p14="http://schemas.microsoft.com/office/powerpoint/2010/main" val="195706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95416-6178-46B1-A9C6-E887C6CA6EC6}"/>
              </a:ext>
            </a:extLst>
          </p:cNvPr>
          <p:cNvSpPr>
            <a:spLocks noGrp="1"/>
          </p:cNvSpPr>
          <p:nvPr>
            <p:ph type="title"/>
          </p:nvPr>
        </p:nvSpPr>
        <p:spPr/>
        <p:txBody>
          <a:bodyPr/>
          <a:lstStyle/>
          <a:p>
            <a:r>
              <a:rPr lang="en-US" altLang="zh-CN" dirty="0"/>
              <a:t>Sequences and Arrays</a:t>
            </a:r>
            <a:endParaRPr lang="zh-CN" altLang="en-US" dirty="0"/>
          </a:p>
        </p:txBody>
      </p:sp>
      <p:sp>
        <p:nvSpPr>
          <p:cNvPr id="3" name="内容占位符 2">
            <a:extLst>
              <a:ext uri="{FF2B5EF4-FFF2-40B4-BE49-F238E27FC236}">
                <a16:creationId xmlns:a16="http://schemas.microsoft.com/office/drawing/2014/main" id="{7574EA23-7A49-455D-947A-9CF81EAD88B6}"/>
              </a:ext>
            </a:extLst>
          </p:cNvPr>
          <p:cNvSpPr>
            <a:spLocks noGrp="1"/>
          </p:cNvSpPr>
          <p:nvPr>
            <p:ph idx="1"/>
          </p:nvPr>
        </p:nvSpPr>
        <p:spPr/>
        <p:txBody>
          <a:bodyPr/>
          <a:lstStyle/>
          <a:p>
            <a:r>
              <a:rPr lang="en-US" altLang="zh-CN" dirty="0"/>
              <a:t>A sequence refers to an ordered N-tuple, and the sequence itself can be used as an element to participate in four operations</a:t>
            </a:r>
          </a:p>
          <a:p>
            <a:pPr marL="0" indent="0">
              <a:buNone/>
            </a:pPr>
            <a:r>
              <a:rPr lang="en-US" altLang="zh-CN" dirty="0"/>
              <a:t>			&lt;</a:t>
            </a:r>
            <a:r>
              <a:rPr lang="en-US" altLang="zh-CN" dirty="0" err="1"/>
              <a:t>a,b,c,d</a:t>
            </a:r>
            <a:r>
              <a:rPr lang="en-US" altLang="zh-CN" dirty="0"/>
              <a:t>&gt;  </a:t>
            </a:r>
          </a:p>
          <a:p>
            <a:r>
              <a:rPr lang="en-US" altLang="zh-CN" dirty="0"/>
              <a:t> The relationship formula between sequence and node expression:</a:t>
            </a:r>
          </a:p>
          <a:p>
            <a:pPr marL="0" indent="0">
              <a:buNone/>
            </a:pPr>
            <a:r>
              <a:rPr lang="en-US" altLang="zh-CN" dirty="0"/>
              <a:t>		&lt;</a:t>
            </a:r>
            <a:r>
              <a:rPr lang="en-US" altLang="zh-CN" dirty="0" err="1"/>
              <a:t>a,b,c,d</a:t>
            </a:r>
            <a:r>
              <a:rPr lang="en-US" altLang="zh-CN" dirty="0"/>
              <a:t>&gt; = {a{b{c{d}}}}</a:t>
            </a:r>
          </a:p>
          <a:p>
            <a:r>
              <a:rPr lang="en-US" altLang="zh-CN" dirty="0"/>
              <a:t>Arrays are the concept of arrays and can also perform Boolean operations according to set theory</a:t>
            </a:r>
          </a:p>
          <a:p>
            <a:pPr marL="0" indent="0">
              <a:buNone/>
            </a:pPr>
            <a:r>
              <a:rPr lang="en-US" altLang="zh-CN" dirty="0"/>
              <a:t>		[</a:t>
            </a:r>
            <a:r>
              <a:rPr lang="en-US" altLang="zh-CN" dirty="0" err="1"/>
              <a:t>a,b,c,d</a:t>
            </a:r>
            <a:r>
              <a:rPr lang="en-US" altLang="zh-CN" dirty="0"/>
              <a:t>] = {{a}{b}{c}{d}}</a:t>
            </a:r>
            <a:endParaRPr lang="zh-CN" altLang="en-US" dirty="0"/>
          </a:p>
        </p:txBody>
      </p:sp>
    </p:spTree>
    <p:extLst>
      <p:ext uri="{BB962C8B-B14F-4D97-AF65-F5344CB8AC3E}">
        <p14:creationId xmlns:p14="http://schemas.microsoft.com/office/powerpoint/2010/main" val="155480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F223A-8224-5D94-7057-AC8A914E77AB}"/>
              </a:ext>
            </a:extLst>
          </p:cNvPr>
          <p:cNvSpPr>
            <a:spLocks noGrp="1"/>
          </p:cNvSpPr>
          <p:nvPr>
            <p:ph type="title"/>
          </p:nvPr>
        </p:nvSpPr>
        <p:spPr/>
        <p:txBody>
          <a:bodyPr/>
          <a:lstStyle/>
          <a:p>
            <a:r>
              <a:rPr lang="en-US" altLang="zh-CN" dirty="0"/>
              <a:t>Basic Syntax - Symbols</a:t>
            </a:r>
            <a:endParaRPr lang="zh-CN" altLang="en-US" dirty="0"/>
          </a:p>
        </p:txBody>
      </p:sp>
      <p:sp>
        <p:nvSpPr>
          <p:cNvPr id="3" name="内容占位符 2">
            <a:extLst>
              <a:ext uri="{FF2B5EF4-FFF2-40B4-BE49-F238E27FC236}">
                <a16:creationId xmlns:a16="http://schemas.microsoft.com/office/drawing/2014/main" id="{A35B58BD-6A36-B670-028A-23EDE1EB94D2}"/>
              </a:ext>
            </a:extLst>
          </p:cNvPr>
          <p:cNvSpPr>
            <a:spLocks noGrp="1"/>
          </p:cNvSpPr>
          <p:nvPr>
            <p:ph idx="1"/>
          </p:nvPr>
        </p:nvSpPr>
        <p:spPr/>
        <p:txBody>
          <a:bodyPr/>
          <a:lstStyle/>
          <a:p>
            <a:r>
              <a:rPr lang="en-US" altLang="zh-CN" dirty="0"/>
              <a:t>#comment</a:t>
            </a:r>
          </a:p>
          <a:p>
            <a:r>
              <a:rPr lang="en-US" altLang="zh-CN" dirty="0"/>
              <a:t>@cycle? :condition</a:t>
            </a:r>
          </a:p>
          <a:p>
            <a:r>
              <a:rPr lang="en-US" altLang="zh-CN" dirty="0"/>
              <a:t>$ function and return</a:t>
            </a:r>
          </a:p>
          <a:p>
            <a:r>
              <a:rPr lang="en-US" altLang="zh-CN" dirty="0"/>
              <a:t>~ escape symbol</a:t>
            </a:r>
          </a:p>
          <a:p>
            <a:r>
              <a:rPr lang="en-US" altLang="zh-CN" dirty="0"/>
              <a:t>&gt; print symbols</a:t>
            </a:r>
          </a:p>
          <a:p>
            <a:r>
              <a:rPr lang="en-US" altLang="zh-CN" dirty="0"/>
              <a:t>; end symbol</a:t>
            </a:r>
          </a:p>
          <a:p>
            <a:r>
              <a:rPr lang="en-US" altLang="zh-CN" dirty="0"/>
              <a:t>{},[],&lt;&gt; node definition symbols</a:t>
            </a:r>
            <a:endParaRPr lang="zh-CN" altLang="en-US" dirty="0"/>
          </a:p>
        </p:txBody>
      </p:sp>
    </p:spTree>
    <p:extLst>
      <p:ext uri="{BB962C8B-B14F-4D97-AF65-F5344CB8AC3E}">
        <p14:creationId xmlns:p14="http://schemas.microsoft.com/office/powerpoint/2010/main" val="336578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981D2-DFF3-37DA-F8AD-58C4459626F6}"/>
              </a:ext>
            </a:extLst>
          </p:cNvPr>
          <p:cNvSpPr>
            <a:spLocks noGrp="1"/>
          </p:cNvSpPr>
          <p:nvPr>
            <p:ph type="title"/>
          </p:nvPr>
        </p:nvSpPr>
        <p:spPr/>
        <p:txBody>
          <a:bodyPr/>
          <a:lstStyle/>
          <a:p>
            <a:r>
              <a:rPr lang="en-US" altLang="zh-CN" dirty="0"/>
              <a:t>Basic Syntax - Variables</a:t>
            </a:r>
            <a:endParaRPr lang="zh-CN" altLang="en-US" dirty="0"/>
          </a:p>
        </p:txBody>
      </p:sp>
      <p:sp>
        <p:nvSpPr>
          <p:cNvPr id="3" name="内容占位符 2">
            <a:extLst>
              <a:ext uri="{FF2B5EF4-FFF2-40B4-BE49-F238E27FC236}">
                <a16:creationId xmlns:a16="http://schemas.microsoft.com/office/drawing/2014/main" id="{B8292534-A266-1430-92F9-6BC3ACCAEF61}"/>
              </a:ext>
            </a:extLst>
          </p:cNvPr>
          <p:cNvSpPr>
            <a:spLocks noGrp="1"/>
          </p:cNvSpPr>
          <p:nvPr>
            <p:ph idx="1"/>
          </p:nvPr>
        </p:nvSpPr>
        <p:spPr/>
        <p:txBody>
          <a:bodyPr/>
          <a:lstStyle/>
          <a:p>
            <a:r>
              <a:rPr lang="en-US" altLang="zh-CN" dirty="0"/>
              <a:t>Basic variables are divided into integers and floating-point trees, which can be directly defined as:</a:t>
            </a:r>
          </a:p>
          <a:p>
            <a:pPr marL="0" indent="0">
              <a:buNone/>
            </a:pPr>
            <a:r>
              <a:rPr lang="en-US" altLang="zh-CN" dirty="0"/>
              <a:t>	a = 1; b = 0.1; &gt;</a:t>
            </a:r>
            <a:r>
              <a:rPr lang="en-US" altLang="zh-CN" dirty="0" err="1"/>
              <a:t>a+b</a:t>
            </a:r>
            <a:r>
              <a:rPr lang="en-US" altLang="zh-CN" dirty="0"/>
              <a:t>; (print the value of </a:t>
            </a:r>
            <a:r>
              <a:rPr lang="en-US" altLang="zh-CN" dirty="0" err="1"/>
              <a:t>a+b</a:t>
            </a:r>
            <a:r>
              <a:rPr lang="en-US" altLang="zh-CN" dirty="0"/>
              <a:t>)</a:t>
            </a:r>
          </a:p>
          <a:p>
            <a:r>
              <a:rPr lang="en-US" altLang="zh-CN" dirty="0"/>
              <a:t>Variables can also be node names defined in the tree structure</a:t>
            </a:r>
          </a:p>
          <a:p>
            <a:r>
              <a:rPr lang="en-US" altLang="zh-CN" dirty="0"/>
              <a:t>Variables can be customized by the host program, and corresponding operations can also be </a:t>
            </a:r>
            <a:r>
              <a:rPr lang="en-US" altLang="zh-CN" dirty="0" err="1"/>
              <a:t>customizedme</a:t>
            </a:r>
            <a:r>
              <a:rPr lang="en-US" altLang="zh-CN" dirty="0"/>
              <a:t> is the current operation node	</a:t>
            </a:r>
          </a:p>
          <a:p>
            <a:pPr marL="0" indent="0">
              <a:buNone/>
            </a:pPr>
            <a:endParaRPr lang="zh-CN" altLang="en-US" dirty="0"/>
          </a:p>
        </p:txBody>
      </p:sp>
    </p:spTree>
    <p:extLst>
      <p:ext uri="{BB962C8B-B14F-4D97-AF65-F5344CB8AC3E}">
        <p14:creationId xmlns:p14="http://schemas.microsoft.com/office/powerpoint/2010/main" val="213443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F6B91-7A30-93BE-2C0B-07B69C7C763B}"/>
              </a:ext>
            </a:extLst>
          </p:cNvPr>
          <p:cNvSpPr>
            <a:spLocks noGrp="1"/>
          </p:cNvSpPr>
          <p:nvPr>
            <p:ph type="title"/>
          </p:nvPr>
        </p:nvSpPr>
        <p:spPr/>
        <p:txBody>
          <a:bodyPr/>
          <a:lstStyle/>
          <a:p>
            <a:r>
              <a:rPr lang="en-US" altLang="zh-CN" dirty="0"/>
              <a:t>Basic Syntax - Control Statements</a:t>
            </a:r>
            <a:endParaRPr lang="zh-CN" altLang="en-US" dirty="0"/>
          </a:p>
        </p:txBody>
      </p:sp>
      <p:sp>
        <p:nvSpPr>
          <p:cNvPr id="3" name="内容占位符 2">
            <a:extLst>
              <a:ext uri="{FF2B5EF4-FFF2-40B4-BE49-F238E27FC236}">
                <a16:creationId xmlns:a16="http://schemas.microsoft.com/office/drawing/2014/main" id="{62EFE77E-150F-0FC5-07F4-0A5182A6D5D4}"/>
              </a:ext>
            </a:extLst>
          </p:cNvPr>
          <p:cNvSpPr>
            <a:spLocks noGrp="1"/>
          </p:cNvSpPr>
          <p:nvPr>
            <p:ph idx="1"/>
          </p:nvPr>
        </p:nvSpPr>
        <p:spPr/>
        <p:txBody>
          <a:bodyPr/>
          <a:lstStyle/>
          <a:p>
            <a:r>
              <a:rPr lang="en-US" altLang="zh-CN" dirty="0"/>
              <a:t>Conditional statements: </a:t>
            </a:r>
          </a:p>
          <a:p>
            <a:pPr marL="0" indent="0">
              <a:buNone/>
            </a:pPr>
            <a:r>
              <a:rPr lang="en-US" altLang="zh-CN" dirty="0"/>
              <a:t>  ?(expr){ statement }:{ else statement }  </a:t>
            </a:r>
          </a:p>
          <a:p>
            <a:pPr marL="0" indent="0">
              <a:buNone/>
            </a:pPr>
            <a:r>
              <a:rPr lang="en-US" altLang="zh-CN" dirty="0"/>
              <a:t>  ?(expr) statement1; : statement2</a:t>
            </a:r>
          </a:p>
          <a:p>
            <a:pPr marL="0" indent="0">
              <a:buNone/>
            </a:pPr>
            <a:endParaRPr lang="en-US" altLang="zh-CN" dirty="0"/>
          </a:p>
          <a:p>
            <a:r>
              <a:rPr lang="en-US" altLang="zh-CN" dirty="0"/>
              <a:t>Loop statement:  </a:t>
            </a:r>
          </a:p>
          <a:p>
            <a:pPr marL="0" indent="0">
              <a:buNone/>
            </a:pPr>
            <a:r>
              <a:rPr lang="en-US" altLang="zh-CN" dirty="0"/>
              <a:t>  @n{ statement1 ?(_</a:t>
            </a:r>
            <a:r>
              <a:rPr lang="en-US" altLang="zh-CN" dirty="0" err="1"/>
              <a:t>i</a:t>
            </a:r>
            <a:r>
              <a:rPr lang="en-US" altLang="zh-CN" dirty="0"/>
              <a:t> = x) ˜;statement2 }</a:t>
            </a:r>
          </a:p>
          <a:p>
            <a:pPr marL="0" indent="0">
              <a:buNone/>
            </a:pPr>
            <a:r>
              <a:rPr lang="en-US" altLang="zh-CN" dirty="0"/>
              <a:t>  @ (expr){ statement }</a:t>
            </a:r>
            <a:endParaRPr lang="zh-CN" altLang="en-US" dirty="0"/>
          </a:p>
        </p:txBody>
      </p:sp>
    </p:spTree>
    <p:extLst>
      <p:ext uri="{BB962C8B-B14F-4D97-AF65-F5344CB8AC3E}">
        <p14:creationId xmlns:p14="http://schemas.microsoft.com/office/powerpoint/2010/main" val="96025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EE6C41-0F45-3446-9B67-B78B5853E8FB}"/>
              </a:ext>
            </a:extLst>
          </p:cNvPr>
          <p:cNvSpPr>
            <a:spLocks noGrp="1"/>
          </p:cNvSpPr>
          <p:nvPr>
            <p:ph type="title"/>
          </p:nvPr>
        </p:nvSpPr>
        <p:spPr/>
        <p:txBody>
          <a:bodyPr/>
          <a:lstStyle/>
          <a:p>
            <a:r>
              <a:rPr lang="en-US" altLang="zh-CN" dirty="0"/>
              <a:t>Basic Syntax - Functions</a:t>
            </a:r>
            <a:endParaRPr lang="zh-CN" altLang="en-US" dirty="0"/>
          </a:p>
        </p:txBody>
      </p:sp>
      <p:sp>
        <p:nvSpPr>
          <p:cNvPr id="3" name="内容占位符 2">
            <a:extLst>
              <a:ext uri="{FF2B5EF4-FFF2-40B4-BE49-F238E27FC236}">
                <a16:creationId xmlns:a16="http://schemas.microsoft.com/office/drawing/2014/main" id="{16F236C1-3923-F73B-9038-66DABA17A5C2}"/>
              </a:ext>
            </a:extLst>
          </p:cNvPr>
          <p:cNvSpPr>
            <a:spLocks noGrp="1"/>
          </p:cNvSpPr>
          <p:nvPr>
            <p:ph idx="1"/>
          </p:nvPr>
        </p:nvSpPr>
        <p:spPr/>
        <p:txBody>
          <a:bodyPr>
            <a:normAutofit/>
          </a:bodyPr>
          <a:lstStyle/>
          <a:p>
            <a:r>
              <a:rPr lang="en-US" altLang="zh-CN" dirty="0"/>
              <a:t>Functions are divided into script custom functions and host API functions</a:t>
            </a:r>
          </a:p>
          <a:p>
            <a:r>
              <a:rPr lang="en-US" altLang="zh-CN" dirty="0"/>
              <a:t>Custom function format:</a:t>
            </a:r>
          </a:p>
          <a:p>
            <a:pPr marL="0" indent="0">
              <a:buNone/>
            </a:pPr>
            <a:r>
              <a:rPr lang="en-US" altLang="zh-CN" dirty="0"/>
              <a:t>	$function(</a:t>
            </a:r>
            <a:r>
              <a:rPr lang="en-US" altLang="zh-CN" dirty="0" err="1"/>
              <a:t>args</a:t>
            </a:r>
            <a:r>
              <a:rPr lang="en-US" altLang="zh-CN" dirty="0"/>
              <a:t>...) { statement $return }</a:t>
            </a:r>
          </a:p>
          <a:p>
            <a:pPr marL="0" indent="0">
              <a:buNone/>
            </a:pPr>
            <a:r>
              <a:rPr lang="en-US" altLang="zh-CN" dirty="0"/>
              <a:t>Call method:</a:t>
            </a:r>
          </a:p>
          <a:p>
            <a:pPr marL="0" indent="0">
              <a:buNone/>
            </a:pPr>
            <a:r>
              <a:rPr lang="en-US" altLang="zh-CN" dirty="0"/>
              <a:t>	function(</a:t>
            </a:r>
            <a:r>
              <a:rPr lang="en-US" altLang="zh-CN" dirty="0" err="1"/>
              <a:t>args</a:t>
            </a:r>
            <a:r>
              <a:rPr lang="en-US" altLang="zh-CN" dirty="0"/>
              <a:t>);</a:t>
            </a:r>
          </a:p>
          <a:p>
            <a:endParaRPr lang="en-US" altLang="zh-CN" dirty="0"/>
          </a:p>
          <a:p>
            <a:pPr marL="0" indent="0">
              <a:buNone/>
            </a:pPr>
            <a:r>
              <a:rPr lang="en-US" altLang="zh-CN" b="0" i="0" dirty="0">
                <a:solidFill>
                  <a:srgbClr val="24292F"/>
                </a:solidFill>
                <a:effectLst/>
                <a:latin typeface="ui-monospace"/>
              </a:rPr>
              <a:t>	</a:t>
            </a:r>
            <a:endParaRPr lang="zh-CN" altLang="en-US" dirty="0"/>
          </a:p>
        </p:txBody>
      </p:sp>
    </p:spTree>
    <p:extLst>
      <p:ext uri="{BB962C8B-B14F-4D97-AF65-F5344CB8AC3E}">
        <p14:creationId xmlns:p14="http://schemas.microsoft.com/office/powerpoint/2010/main" val="263588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ED9E2-1526-71E9-A94B-FC3587B5090A}"/>
              </a:ext>
            </a:extLst>
          </p:cNvPr>
          <p:cNvSpPr>
            <a:spLocks noGrp="1"/>
          </p:cNvSpPr>
          <p:nvPr>
            <p:ph type="title"/>
          </p:nvPr>
        </p:nvSpPr>
        <p:spPr/>
        <p:txBody>
          <a:bodyPr/>
          <a:lstStyle/>
          <a:p>
            <a:r>
              <a:rPr lang="en-US" altLang="zh-CN" dirty="0"/>
              <a:t>Basic Syntax - Tree Structure</a:t>
            </a:r>
            <a:endParaRPr lang="zh-CN" altLang="en-US" dirty="0"/>
          </a:p>
        </p:txBody>
      </p:sp>
      <p:sp>
        <p:nvSpPr>
          <p:cNvPr id="3" name="内容占位符 2">
            <a:extLst>
              <a:ext uri="{FF2B5EF4-FFF2-40B4-BE49-F238E27FC236}">
                <a16:creationId xmlns:a16="http://schemas.microsoft.com/office/drawing/2014/main" id="{29BF8732-AB8B-619A-ECD9-63588B0029BB}"/>
              </a:ext>
            </a:extLst>
          </p:cNvPr>
          <p:cNvSpPr>
            <a:spLocks noGrp="1"/>
          </p:cNvSpPr>
          <p:nvPr>
            <p:ph idx="1"/>
          </p:nvPr>
        </p:nvSpPr>
        <p:spPr/>
        <p:txBody>
          <a:bodyPr>
            <a:normAutofit fontScale="92500" lnSpcReduction="20000"/>
          </a:bodyPr>
          <a:lstStyle/>
          <a:p>
            <a:pPr algn="l"/>
            <a:r>
              <a:rPr lang="en-US" altLang="zh-CN" dirty="0"/>
              <a:t>The tree structure is the data object of PHG, corresponding to the class or structure</a:t>
            </a:r>
          </a:p>
          <a:p>
            <a:pPr algn="l"/>
            <a:r>
              <a:rPr lang="en-US" altLang="zh-CN" dirty="0"/>
              <a:t>How to define a tree structure </a:t>
            </a:r>
            <a:r>
              <a:rPr lang="zh-CN" altLang="en-US" dirty="0"/>
              <a:t>：</a:t>
            </a:r>
            <a:endParaRPr lang="en-US" altLang="zh-CN" dirty="0"/>
          </a:p>
          <a:p>
            <a:pPr algn="l"/>
            <a:endParaRPr lang="en-US" altLang="zh-CN" dirty="0"/>
          </a:p>
          <a:p>
            <a:pPr algn="l"/>
            <a:endParaRPr lang="en-US" altLang="zh-CN" dirty="0"/>
          </a:p>
          <a:p>
            <a:pPr algn="l"/>
            <a:endParaRPr lang="en-US" altLang="zh-CN" dirty="0"/>
          </a:p>
          <a:p>
            <a:pPr algn="l"/>
            <a:endParaRPr lang="en-US" altLang="zh-CN" dirty="0"/>
          </a:p>
          <a:p>
            <a:pPr algn="l"/>
            <a:r>
              <a:rPr lang="en-US" altLang="zh-CN" dirty="0"/>
              <a:t>Example </a:t>
            </a:r>
            <a:r>
              <a:rPr lang="zh-CN" altLang="en-US" dirty="0"/>
              <a:t>：</a:t>
            </a:r>
            <a:endParaRPr lang="en-US" altLang="zh-CN" dirty="0"/>
          </a:p>
          <a:p>
            <a:pPr marL="457200" lvl="1" indent="0">
              <a:buNone/>
            </a:pPr>
            <a:r>
              <a:rPr lang="en-US" altLang="zh-CN" sz="1200" dirty="0"/>
              <a:t>	{	</a:t>
            </a:r>
          </a:p>
          <a:p>
            <a:pPr marL="457200" lvl="1" indent="0">
              <a:buNone/>
            </a:pPr>
            <a:r>
              <a:rPr lang="en-US" altLang="zh-CN" sz="1200" dirty="0"/>
              <a:t>	      a{ p:1,0,0;</a:t>
            </a:r>
          </a:p>
          <a:p>
            <a:pPr marL="457200" lvl="1" indent="0">
              <a:buNone/>
            </a:pPr>
            <a:r>
              <a:rPr lang="en-US" altLang="zh-CN" sz="1200" dirty="0"/>
              <a:t>	          b{p:2,0,0}</a:t>
            </a:r>
          </a:p>
          <a:p>
            <a:pPr marL="457200" lvl="1" indent="0">
              <a:buNone/>
            </a:pPr>
            <a:r>
              <a:rPr lang="en-US" altLang="zh-CN" sz="1200" dirty="0"/>
              <a:t>	          &lt;</a:t>
            </a:r>
            <a:r>
              <a:rPr lang="en-US" altLang="zh-CN" sz="1200" dirty="0" err="1"/>
              <a:t>a,a,a</a:t>
            </a:r>
            <a:r>
              <a:rPr lang="en-US" altLang="zh-CN" sz="1200" dirty="0"/>
              <a:t>&gt;</a:t>
            </a:r>
          </a:p>
          <a:p>
            <a:pPr marL="457200" lvl="1" indent="0">
              <a:buNone/>
            </a:pPr>
            <a:r>
              <a:rPr lang="en-US" altLang="zh-CN" sz="1200" dirty="0"/>
              <a:t>	          [</a:t>
            </a:r>
            <a:r>
              <a:rPr lang="en-US" altLang="zh-CN" sz="1200" dirty="0" err="1"/>
              <a:t>a,a,a</a:t>
            </a:r>
            <a:r>
              <a:rPr lang="en-US" altLang="zh-CN" sz="1200" dirty="0"/>
              <a:t>]           </a:t>
            </a:r>
          </a:p>
          <a:p>
            <a:pPr marL="457200" lvl="1" indent="0">
              <a:buNone/>
            </a:pPr>
            <a:r>
              <a:rPr lang="en-US" altLang="zh-CN" sz="1200" dirty="0"/>
              <a:t>	    }</a:t>
            </a:r>
          </a:p>
          <a:p>
            <a:pPr marL="457200" lvl="1" indent="0">
              <a:buNone/>
            </a:pPr>
            <a:r>
              <a:rPr lang="en-US" altLang="zh-CN" sz="1200" dirty="0"/>
              <a:t>	}</a:t>
            </a:r>
            <a:endParaRPr lang="zh-CN" altLang="en-US" sz="1200" dirty="0"/>
          </a:p>
        </p:txBody>
      </p:sp>
      <p:sp>
        <p:nvSpPr>
          <p:cNvPr id="5" name="文本框 4">
            <a:extLst>
              <a:ext uri="{FF2B5EF4-FFF2-40B4-BE49-F238E27FC236}">
                <a16:creationId xmlns:a16="http://schemas.microsoft.com/office/drawing/2014/main" id="{96607CA4-3B76-FBA4-5A47-538B64EAE5B5}"/>
              </a:ext>
            </a:extLst>
          </p:cNvPr>
          <p:cNvSpPr txBox="1"/>
          <p:nvPr/>
        </p:nvSpPr>
        <p:spPr>
          <a:xfrm>
            <a:off x="5974184" y="2452029"/>
            <a:ext cx="4286774" cy="2308324"/>
          </a:xfrm>
          <a:prstGeom prst="rect">
            <a:avLst/>
          </a:prstGeom>
          <a:noFill/>
        </p:spPr>
        <p:txBody>
          <a:bodyPr wrap="square" rtlCol="0">
            <a:spAutoFit/>
          </a:bodyPr>
          <a:lstStyle/>
          <a:p>
            <a:r>
              <a:rPr lang="en-US" altLang="zh-CN" dirty="0"/>
              <a:t>name : {</a:t>
            </a:r>
          </a:p>
          <a:p>
            <a:r>
              <a:rPr lang="en-US" altLang="zh-CN" dirty="0"/>
              <a:t>	Inherit node name ,</a:t>
            </a:r>
          </a:p>
          <a:p>
            <a:r>
              <a:rPr lang="en-US" altLang="zh-CN" dirty="0"/>
              <a:t>	property = </a:t>
            </a:r>
            <a:r>
              <a:rPr lang="en-US" altLang="zh-CN" dirty="0" err="1"/>
              <a:t>value;property</a:t>
            </a:r>
            <a:r>
              <a:rPr lang="en-US" altLang="zh-CN" dirty="0"/>
              <a:t>: value;</a:t>
            </a:r>
          </a:p>
          <a:p>
            <a:r>
              <a:rPr lang="en-US" altLang="zh-CN" dirty="0"/>
              <a:t>	name: { child node }</a:t>
            </a:r>
          </a:p>
          <a:p>
            <a:r>
              <a:rPr lang="en-US" altLang="zh-CN" dirty="0"/>
              <a:t>	? selector [ a:{},{b},c] #array</a:t>
            </a:r>
          </a:p>
          <a:p>
            <a:r>
              <a:rPr lang="en-US" altLang="zh-CN" dirty="0"/>
              <a:t>	&lt;a,b,c&gt; #Queue</a:t>
            </a:r>
          </a:p>
          <a:p>
            <a:r>
              <a:rPr lang="en-US" altLang="zh-CN" dirty="0"/>
              <a:t>	</a:t>
            </a:r>
            <a:r>
              <a:rPr lang="en-US" altLang="zh-CN" dirty="0" err="1"/>
              <a:t>Phg</a:t>
            </a:r>
            <a:r>
              <a:rPr lang="en-US" altLang="zh-CN" dirty="0"/>
              <a:t>/onevent : PHG expression </a:t>
            </a:r>
          </a:p>
          <a:p>
            <a:r>
              <a:rPr lang="en-US" altLang="zh-CN" dirty="0"/>
              <a:t>}</a:t>
            </a:r>
            <a:endParaRPr lang="zh-CN" altLang="en-US" dirty="0"/>
          </a:p>
        </p:txBody>
      </p:sp>
    </p:spTree>
    <p:extLst>
      <p:ext uri="{BB962C8B-B14F-4D97-AF65-F5344CB8AC3E}">
        <p14:creationId xmlns:p14="http://schemas.microsoft.com/office/powerpoint/2010/main" val="13294879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671</Words>
  <Application>Microsoft Office PowerPoint</Application>
  <PresentationFormat>宽屏</PresentationFormat>
  <Paragraphs>77</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ui-monospace</vt:lpstr>
      <vt:lpstr>等线</vt:lpstr>
      <vt:lpstr>等线 Light</vt:lpstr>
      <vt:lpstr>Arial</vt:lpstr>
      <vt:lpstr>Office 主题​​</vt:lpstr>
      <vt:lpstr>PHG Grammar Manual  </vt:lpstr>
      <vt:lpstr>PHG is a minimalist programming language</vt:lpstr>
      <vt:lpstr>Basic Concept</vt:lpstr>
      <vt:lpstr>Sequences and Arrays</vt:lpstr>
      <vt:lpstr>Basic Syntax - Symbols</vt:lpstr>
      <vt:lpstr>Basic Syntax - Variables</vt:lpstr>
      <vt:lpstr>Basic Syntax - Control Statements</vt:lpstr>
      <vt:lpstr>Basic Syntax - Functions</vt:lpstr>
      <vt:lpstr>Basic Syntax - Tree Structure</vt:lpstr>
      <vt:lpstr>Expansion-Addition Tree</vt:lpstr>
      <vt:lpstr>Extension - random selection of polymorphism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PHG语法手册  </dc:title>
  <dc:creator>pan guojun</dc:creator>
  <cp:lastModifiedBy>pan guojun</cp:lastModifiedBy>
  <cp:revision>86</cp:revision>
  <dcterms:created xsi:type="dcterms:W3CDTF">2022-05-07T05:38:22Z</dcterms:created>
  <dcterms:modified xsi:type="dcterms:W3CDTF">2022-05-07T10:18:57Z</dcterms:modified>
</cp:coreProperties>
</file>