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2" r:id="rId5"/>
    <p:sldId id="273" r:id="rId6"/>
    <p:sldId id="258" r:id="rId7"/>
    <p:sldId id="275" r:id="rId8"/>
    <p:sldId id="259" r:id="rId9"/>
    <p:sldId id="260" r:id="rId10"/>
    <p:sldId id="270" r:id="rId11"/>
    <p:sldId id="264" r:id="rId12"/>
    <p:sldId id="261" r:id="rId13"/>
    <p:sldId id="262" r:id="rId14"/>
    <p:sldId id="281" r:id="rId15"/>
    <p:sldId id="265" r:id="rId16"/>
    <p:sldId id="263" r:id="rId17"/>
    <p:sldId id="280" r:id="rId18"/>
    <p:sldId id="267" r:id="rId19"/>
    <p:sldId id="282" r:id="rId20"/>
    <p:sldId id="283" r:id="rId21"/>
    <p:sldId id="289" r:id="rId22"/>
    <p:sldId id="268" r:id="rId23"/>
    <p:sldId id="288" r:id="rId24"/>
    <p:sldId id="269" r:id="rId25"/>
    <p:sldId id="284" r:id="rId26"/>
    <p:sldId id="277" r:id="rId27"/>
    <p:sldId id="285" r:id="rId28"/>
    <p:sldId id="278" r:id="rId29"/>
    <p:sldId id="286" r:id="rId30"/>
    <p:sldId id="290" r:id="rId31"/>
    <p:sldId id="279" r:id="rId32"/>
    <p:sldId id="287" r:id="rId33"/>
    <p:sldId id="276" r:id="rId34"/>
    <p:sldId id="266"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5" d="100"/>
          <a:sy n="115" d="100"/>
        </p:scale>
        <p:origin x="12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4E5D9-25FF-D962-2031-057E47D6F67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111999F-E5BD-7B09-7103-DA6D2C08B5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9EA8144-83F0-C10A-8E5B-E2643133179B}"/>
              </a:ext>
            </a:extLst>
          </p:cNvPr>
          <p:cNvSpPr>
            <a:spLocks noGrp="1"/>
          </p:cNvSpPr>
          <p:nvPr>
            <p:ph type="dt" sz="half" idx="10"/>
          </p:nvPr>
        </p:nvSpPr>
        <p:spPr/>
        <p:txBody>
          <a:bodyPr/>
          <a:lstStyle/>
          <a:p>
            <a:fld id="{1362AB05-36D8-4A33-BF8B-2C7BB1AD9EDC}"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DE1AAF3C-0460-0B18-DE3F-BC105033F3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938482-CC51-964D-E7BD-BCF4DA234990}"/>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4299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F63F4-4CB0-5F32-71BA-97F2B54CBE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029DF68-2699-298C-E455-E1360193B6D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AD632E-C279-E1CA-8372-2E873351011A}"/>
              </a:ext>
            </a:extLst>
          </p:cNvPr>
          <p:cNvSpPr>
            <a:spLocks noGrp="1"/>
          </p:cNvSpPr>
          <p:nvPr>
            <p:ph type="dt" sz="half" idx="10"/>
          </p:nvPr>
        </p:nvSpPr>
        <p:spPr/>
        <p:txBody>
          <a:bodyPr/>
          <a:lstStyle/>
          <a:p>
            <a:fld id="{1362AB05-36D8-4A33-BF8B-2C7BB1AD9EDC}"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CFE67A04-FF68-9C9A-BB13-DFD7E15DCF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904359-A268-49A0-D695-FEC83F576B1F}"/>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309330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C565B96-92CB-5816-FA0A-72ED586C019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34B4FFF-4DB3-9D1E-57DA-111846AB19E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0D9DCF-21B0-D84C-67E7-DAD26687415A}"/>
              </a:ext>
            </a:extLst>
          </p:cNvPr>
          <p:cNvSpPr>
            <a:spLocks noGrp="1"/>
          </p:cNvSpPr>
          <p:nvPr>
            <p:ph type="dt" sz="half" idx="10"/>
          </p:nvPr>
        </p:nvSpPr>
        <p:spPr/>
        <p:txBody>
          <a:bodyPr/>
          <a:lstStyle/>
          <a:p>
            <a:fld id="{1362AB05-36D8-4A33-BF8B-2C7BB1AD9EDC}"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D66CB8CC-1802-A41A-417F-0C4A254E8D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800D32-282E-200C-4B1B-DD3F65C94CA6}"/>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75089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4E769-B707-CE52-46A6-F4586DBBE5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53B987-9B4F-83A3-A89D-9E2EF1817B9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1737C2-7159-DC18-DF48-6CE22371D81E}"/>
              </a:ext>
            </a:extLst>
          </p:cNvPr>
          <p:cNvSpPr>
            <a:spLocks noGrp="1"/>
          </p:cNvSpPr>
          <p:nvPr>
            <p:ph type="dt" sz="half" idx="10"/>
          </p:nvPr>
        </p:nvSpPr>
        <p:spPr/>
        <p:txBody>
          <a:bodyPr/>
          <a:lstStyle/>
          <a:p>
            <a:fld id="{1362AB05-36D8-4A33-BF8B-2C7BB1AD9EDC}"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6CD2D9C9-C05C-2817-88D3-7542B6F334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EBE850-9CBD-41A5-49E4-343DFBD24847}"/>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15630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E6B7F-C522-0379-A3A3-06FBFF00F2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F73E4AF-8749-9D29-C8DF-F81AF227C1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6D55289-148E-A183-9B50-15D9A709B2F6}"/>
              </a:ext>
            </a:extLst>
          </p:cNvPr>
          <p:cNvSpPr>
            <a:spLocks noGrp="1"/>
          </p:cNvSpPr>
          <p:nvPr>
            <p:ph type="dt" sz="half" idx="10"/>
          </p:nvPr>
        </p:nvSpPr>
        <p:spPr/>
        <p:txBody>
          <a:bodyPr/>
          <a:lstStyle/>
          <a:p>
            <a:fld id="{1362AB05-36D8-4A33-BF8B-2C7BB1AD9EDC}"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7CD12FB3-3313-BAE3-A78A-B88AE4E912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0751CA-7F4F-E714-A1D9-CD06A620F556}"/>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247600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31BBA-E087-CAAF-8C67-50B18AE7E1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2BC1E4-5F95-4DC5-2714-36260B9A4CE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99F9E7E-1EB5-F9FA-0812-F2D60DC9E2E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8B8777A-76FB-3968-1FC9-372E28D1B18B}"/>
              </a:ext>
            </a:extLst>
          </p:cNvPr>
          <p:cNvSpPr>
            <a:spLocks noGrp="1"/>
          </p:cNvSpPr>
          <p:nvPr>
            <p:ph type="dt" sz="half" idx="10"/>
          </p:nvPr>
        </p:nvSpPr>
        <p:spPr/>
        <p:txBody>
          <a:bodyPr/>
          <a:lstStyle/>
          <a:p>
            <a:fld id="{1362AB05-36D8-4A33-BF8B-2C7BB1AD9EDC}" type="datetimeFigureOut">
              <a:rPr lang="zh-CN" altLang="en-US" smtClean="0"/>
              <a:t>2022/9/16</a:t>
            </a:fld>
            <a:endParaRPr lang="zh-CN" altLang="en-US"/>
          </a:p>
        </p:txBody>
      </p:sp>
      <p:sp>
        <p:nvSpPr>
          <p:cNvPr id="6" name="页脚占位符 5">
            <a:extLst>
              <a:ext uri="{FF2B5EF4-FFF2-40B4-BE49-F238E27FC236}">
                <a16:creationId xmlns:a16="http://schemas.microsoft.com/office/drawing/2014/main" id="{1933300D-1D78-A74D-2EF4-3FEA4DAF4C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22DF46-3724-CE7B-3330-B14083D55EB8}"/>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175359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02E375-8995-10E2-E851-903A0B45D6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E071E2A-2E2A-BDEF-3883-8C1347EFC3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E0A5B53-63A0-BA74-5140-AC8FDB494F5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40B5B22-0007-1ECA-6C5F-BE31A58F6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2D2AC01-ED1E-40AE-042D-221A9E90DB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65668FB-C63B-B100-D288-B9070CC61FA0}"/>
              </a:ext>
            </a:extLst>
          </p:cNvPr>
          <p:cNvSpPr>
            <a:spLocks noGrp="1"/>
          </p:cNvSpPr>
          <p:nvPr>
            <p:ph type="dt" sz="half" idx="10"/>
          </p:nvPr>
        </p:nvSpPr>
        <p:spPr/>
        <p:txBody>
          <a:bodyPr/>
          <a:lstStyle/>
          <a:p>
            <a:fld id="{1362AB05-36D8-4A33-BF8B-2C7BB1AD9EDC}" type="datetimeFigureOut">
              <a:rPr lang="zh-CN" altLang="en-US" smtClean="0"/>
              <a:t>2022/9/16</a:t>
            </a:fld>
            <a:endParaRPr lang="zh-CN" altLang="en-US"/>
          </a:p>
        </p:txBody>
      </p:sp>
      <p:sp>
        <p:nvSpPr>
          <p:cNvPr id="8" name="页脚占位符 7">
            <a:extLst>
              <a:ext uri="{FF2B5EF4-FFF2-40B4-BE49-F238E27FC236}">
                <a16:creationId xmlns:a16="http://schemas.microsoft.com/office/drawing/2014/main" id="{3CC2BF36-688B-355A-4B56-10EAA5CC5AD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568E1F2-0088-946A-C19B-27E2B1BB1AD3}"/>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338267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8A3FF-F707-1EC8-6B68-8F7C7AD4C9B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FD77AD9-2C24-257E-FECD-EA5ED1337012}"/>
              </a:ext>
            </a:extLst>
          </p:cNvPr>
          <p:cNvSpPr>
            <a:spLocks noGrp="1"/>
          </p:cNvSpPr>
          <p:nvPr>
            <p:ph type="dt" sz="half" idx="10"/>
          </p:nvPr>
        </p:nvSpPr>
        <p:spPr/>
        <p:txBody>
          <a:bodyPr/>
          <a:lstStyle/>
          <a:p>
            <a:fld id="{1362AB05-36D8-4A33-BF8B-2C7BB1AD9EDC}" type="datetimeFigureOut">
              <a:rPr lang="zh-CN" altLang="en-US" smtClean="0"/>
              <a:t>2022/9/16</a:t>
            </a:fld>
            <a:endParaRPr lang="zh-CN" altLang="en-US"/>
          </a:p>
        </p:txBody>
      </p:sp>
      <p:sp>
        <p:nvSpPr>
          <p:cNvPr id="4" name="页脚占位符 3">
            <a:extLst>
              <a:ext uri="{FF2B5EF4-FFF2-40B4-BE49-F238E27FC236}">
                <a16:creationId xmlns:a16="http://schemas.microsoft.com/office/drawing/2014/main" id="{DAF9C41A-21E6-96A2-05D4-CA353C3B42B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48775CC-4B76-2E2F-43BC-A64633BA5039}"/>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67429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62DD08-5766-EB92-6772-3324DB18BD9E}"/>
              </a:ext>
            </a:extLst>
          </p:cNvPr>
          <p:cNvSpPr>
            <a:spLocks noGrp="1"/>
          </p:cNvSpPr>
          <p:nvPr>
            <p:ph type="dt" sz="half" idx="10"/>
          </p:nvPr>
        </p:nvSpPr>
        <p:spPr/>
        <p:txBody>
          <a:bodyPr/>
          <a:lstStyle/>
          <a:p>
            <a:fld id="{1362AB05-36D8-4A33-BF8B-2C7BB1AD9EDC}" type="datetimeFigureOut">
              <a:rPr lang="zh-CN" altLang="en-US" smtClean="0"/>
              <a:t>2022/9/16</a:t>
            </a:fld>
            <a:endParaRPr lang="zh-CN" altLang="en-US"/>
          </a:p>
        </p:txBody>
      </p:sp>
      <p:sp>
        <p:nvSpPr>
          <p:cNvPr id="3" name="页脚占位符 2">
            <a:extLst>
              <a:ext uri="{FF2B5EF4-FFF2-40B4-BE49-F238E27FC236}">
                <a16:creationId xmlns:a16="http://schemas.microsoft.com/office/drawing/2014/main" id="{563DF9CA-474F-44CF-F497-469A3DC7FD6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43CAEC1-13A0-09CA-C93A-DB7DA4F6ABB0}"/>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94373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92802-DBA5-A090-F716-CC7F992076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3B89934-7776-0F93-80A8-F1DE0C673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41CE0E6-FFAA-42D9-8132-E6FFDA3BD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E4EF8C-42D4-D82C-A016-398AA6345A89}"/>
              </a:ext>
            </a:extLst>
          </p:cNvPr>
          <p:cNvSpPr>
            <a:spLocks noGrp="1"/>
          </p:cNvSpPr>
          <p:nvPr>
            <p:ph type="dt" sz="half" idx="10"/>
          </p:nvPr>
        </p:nvSpPr>
        <p:spPr/>
        <p:txBody>
          <a:bodyPr/>
          <a:lstStyle/>
          <a:p>
            <a:fld id="{1362AB05-36D8-4A33-BF8B-2C7BB1AD9EDC}" type="datetimeFigureOut">
              <a:rPr lang="zh-CN" altLang="en-US" smtClean="0"/>
              <a:t>2022/9/16</a:t>
            </a:fld>
            <a:endParaRPr lang="zh-CN" altLang="en-US"/>
          </a:p>
        </p:txBody>
      </p:sp>
      <p:sp>
        <p:nvSpPr>
          <p:cNvPr id="6" name="页脚占位符 5">
            <a:extLst>
              <a:ext uri="{FF2B5EF4-FFF2-40B4-BE49-F238E27FC236}">
                <a16:creationId xmlns:a16="http://schemas.microsoft.com/office/drawing/2014/main" id="{368608BD-654A-E619-251E-4ED7FAEF4A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43BE43-2115-0A84-226E-9E60972FE214}"/>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260097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C4B5D-9AA1-7E45-CDD1-BF1E8BD6FF4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3BDDBE-A29E-5333-88E1-CC037E74F8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8FF100C-F796-407F-2442-77B1DF49B4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5181B88-01DD-1F56-5B58-516DAE2CF5F4}"/>
              </a:ext>
            </a:extLst>
          </p:cNvPr>
          <p:cNvSpPr>
            <a:spLocks noGrp="1"/>
          </p:cNvSpPr>
          <p:nvPr>
            <p:ph type="dt" sz="half" idx="10"/>
          </p:nvPr>
        </p:nvSpPr>
        <p:spPr/>
        <p:txBody>
          <a:bodyPr/>
          <a:lstStyle/>
          <a:p>
            <a:fld id="{1362AB05-36D8-4A33-BF8B-2C7BB1AD9EDC}" type="datetimeFigureOut">
              <a:rPr lang="zh-CN" altLang="en-US" smtClean="0"/>
              <a:t>2022/9/16</a:t>
            </a:fld>
            <a:endParaRPr lang="zh-CN" altLang="en-US"/>
          </a:p>
        </p:txBody>
      </p:sp>
      <p:sp>
        <p:nvSpPr>
          <p:cNvPr id="6" name="页脚占位符 5">
            <a:extLst>
              <a:ext uri="{FF2B5EF4-FFF2-40B4-BE49-F238E27FC236}">
                <a16:creationId xmlns:a16="http://schemas.microsoft.com/office/drawing/2014/main" id="{49A08B1F-3112-C4B5-637B-F648BC7513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1DFFFC-7633-C800-912B-FEF82A42445C}"/>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28408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AED9D4-11A6-DDEB-5BC2-C2CA5E9742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9F42EE-5BCC-9404-4D7E-AEB6C024AC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656E51-C856-A529-3779-F04B3587CE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2AB05-36D8-4A33-BF8B-2C7BB1AD9EDC}" type="datetimeFigureOut">
              <a:rPr lang="zh-CN" altLang="en-US" smtClean="0"/>
              <a:t>2022/9/16</a:t>
            </a:fld>
            <a:endParaRPr lang="zh-CN" altLang="en-US"/>
          </a:p>
        </p:txBody>
      </p:sp>
      <p:sp>
        <p:nvSpPr>
          <p:cNvPr id="5" name="页脚占位符 4">
            <a:extLst>
              <a:ext uri="{FF2B5EF4-FFF2-40B4-BE49-F238E27FC236}">
                <a16:creationId xmlns:a16="http://schemas.microsoft.com/office/drawing/2014/main" id="{1D124EF6-3B53-6B11-5365-949A9C4635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03B7FC8-0D9E-87AF-D71D-E79B313136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1639510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69DEC-0014-9EAA-D649-DB20A83AE469}"/>
              </a:ext>
            </a:extLst>
          </p:cNvPr>
          <p:cNvSpPr>
            <a:spLocks noGrp="1"/>
          </p:cNvSpPr>
          <p:nvPr>
            <p:ph type="ctrTitle"/>
          </p:nvPr>
        </p:nvSpPr>
        <p:spPr/>
        <p:txBody>
          <a:bodyPr>
            <a:normAutofit/>
          </a:bodyPr>
          <a:lstStyle/>
          <a:p>
            <a:r>
              <a:rPr lang="en-US" altLang="zh-CN" sz="7200" b="1" dirty="0">
                <a:latin typeface="Carta Magna Line" panose="04000000000000000900" pitchFamily="82" charset="0"/>
              </a:rPr>
              <a:t>Coordinate System</a:t>
            </a:r>
            <a:endParaRPr lang="zh-CN" altLang="en-US" sz="7200" b="1" dirty="0">
              <a:latin typeface="Carta Magna Line" panose="04000000000000000900" pitchFamily="82" charset="0"/>
            </a:endParaRPr>
          </a:p>
        </p:txBody>
      </p:sp>
      <p:sp>
        <p:nvSpPr>
          <p:cNvPr id="3" name="副标题 2">
            <a:extLst>
              <a:ext uri="{FF2B5EF4-FFF2-40B4-BE49-F238E27FC236}">
                <a16:creationId xmlns:a16="http://schemas.microsoft.com/office/drawing/2014/main" id="{D0B7F4DA-A3E2-86D9-E8A6-D8A5BD6C1C21}"/>
              </a:ext>
            </a:extLst>
          </p:cNvPr>
          <p:cNvSpPr>
            <a:spLocks noGrp="1"/>
          </p:cNvSpPr>
          <p:nvPr>
            <p:ph type="subTitle" idx="1"/>
          </p:nvPr>
        </p:nvSpPr>
        <p:spPr/>
        <p:txBody>
          <a:bodyPr/>
          <a:lstStyle/>
          <a:p>
            <a:r>
              <a:rPr lang="zh-CN" altLang="en-US" dirty="0">
                <a:solidFill>
                  <a:schemeClr val="bg1">
                    <a:lumMod val="50000"/>
                  </a:schemeClr>
                </a:solidFill>
              </a:rPr>
              <a:t>坐标系的简史与程序化</a:t>
            </a:r>
          </a:p>
        </p:txBody>
      </p:sp>
    </p:spTree>
    <p:extLst>
      <p:ext uri="{BB962C8B-B14F-4D97-AF65-F5344CB8AC3E}">
        <p14:creationId xmlns:p14="http://schemas.microsoft.com/office/powerpoint/2010/main" val="1155061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93464-C831-EFCD-F2D0-0BC85CA89BF3}"/>
              </a:ext>
            </a:extLst>
          </p:cNvPr>
          <p:cNvSpPr>
            <a:spLocks noGrp="1"/>
          </p:cNvSpPr>
          <p:nvPr>
            <p:ph type="title"/>
          </p:nvPr>
        </p:nvSpPr>
        <p:spPr/>
        <p:txBody>
          <a:bodyPr/>
          <a:lstStyle/>
          <a:p>
            <a:r>
              <a:rPr lang="zh-CN" altLang="en-US" dirty="0"/>
              <a:t>构造一个坐标系对象</a:t>
            </a:r>
          </a:p>
        </p:txBody>
      </p:sp>
      <p:sp>
        <p:nvSpPr>
          <p:cNvPr id="3" name="内容占位符 2">
            <a:extLst>
              <a:ext uri="{FF2B5EF4-FFF2-40B4-BE49-F238E27FC236}">
                <a16:creationId xmlns:a16="http://schemas.microsoft.com/office/drawing/2014/main" id="{783E217E-B58A-CE9B-39C3-E2EEF20C7B27}"/>
              </a:ext>
            </a:extLst>
          </p:cNvPr>
          <p:cNvSpPr>
            <a:spLocks noGrp="1"/>
          </p:cNvSpPr>
          <p:nvPr>
            <p:ph idx="1"/>
          </p:nvPr>
        </p:nvSpPr>
        <p:spPr/>
        <p:txBody>
          <a:bodyPr/>
          <a:lstStyle/>
          <a:p>
            <a:r>
              <a:rPr lang="zh-CN" altLang="en-US" dirty="0"/>
              <a:t>通过三个轴</a:t>
            </a:r>
            <a:endParaRPr lang="en-US" altLang="zh-CN" dirty="0"/>
          </a:p>
          <a:p>
            <a:pPr marL="0" indent="0">
              <a:buNone/>
            </a:pPr>
            <a:r>
              <a:rPr lang="en-US" altLang="zh-CN" dirty="0"/>
              <a:t>	Coord C(vec3 </a:t>
            </a:r>
            <a:r>
              <a:rPr lang="en-US" altLang="zh-CN" dirty="0" err="1"/>
              <a:t>ux</a:t>
            </a:r>
            <a:r>
              <a:rPr lang="en-US" altLang="zh-CN" dirty="0"/>
              <a:t>, vec3 </a:t>
            </a:r>
            <a:r>
              <a:rPr lang="en-US" altLang="zh-CN" dirty="0" err="1"/>
              <a:t>uy</a:t>
            </a:r>
            <a:r>
              <a:rPr lang="en-US" altLang="zh-CN" dirty="0"/>
              <a:t>, vec3 </a:t>
            </a:r>
            <a:r>
              <a:rPr lang="en-US" altLang="zh-CN" dirty="0" err="1"/>
              <a:t>uz</a:t>
            </a:r>
            <a:r>
              <a:rPr lang="en-US" altLang="zh-CN" dirty="0"/>
              <a:t>)</a:t>
            </a:r>
          </a:p>
          <a:p>
            <a:pPr marL="0" indent="0">
              <a:buNone/>
            </a:pPr>
            <a:r>
              <a:rPr lang="en-US" altLang="zh-CN" dirty="0"/>
              <a:t>	Coord C(vec3 </a:t>
            </a:r>
            <a:r>
              <a:rPr lang="en-US" altLang="zh-CN" dirty="0" err="1"/>
              <a:t>ux</a:t>
            </a:r>
            <a:r>
              <a:rPr lang="en-US" altLang="zh-CN" dirty="0"/>
              <a:t>, vec3 </a:t>
            </a:r>
            <a:r>
              <a:rPr lang="en-US" altLang="zh-CN" dirty="0" err="1"/>
              <a:t>uy</a:t>
            </a:r>
            <a:r>
              <a:rPr lang="en-US" altLang="zh-CN" dirty="0"/>
              <a:t>); </a:t>
            </a:r>
          </a:p>
          <a:p>
            <a:r>
              <a:rPr lang="zh-CN" altLang="en-US" dirty="0"/>
              <a:t>通过欧拉角</a:t>
            </a:r>
            <a:endParaRPr lang="en-US" altLang="zh-CN" dirty="0"/>
          </a:p>
          <a:p>
            <a:pPr marL="0" indent="0">
              <a:buNone/>
            </a:pPr>
            <a:r>
              <a:rPr lang="en-US" altLang="zh-CN" dirty="0"/>
              <a:t>	Coord C(real ang, vec3 axis); 		</a:t>
            </a:r>
          </a:p>
          <a:p>
            <a:pPr marL="0" indent="0">
              <a:buNone/>
            </a:pPr>
            <a:r>
              <a:rPr lang="en-US" altLang="zh-CN" dirty="0"/>
              <a:t>	Coord C(real pit, real yaw, real </a:t>
            </a:r>
            <a:r>
              <a:rPr lang="en-US" altLang="zh-CN" dirty="0" err="1"/>
              <a:t>rol</a:t>
            </a:r>
            <a:r>
              <a:rPr lang="en-US" altLang="zh-CN" dirty="0"/>
              <a:t>); </a:t>
            </a:r>
          </a:p>
          <a:p>
            <a:pPr marL="0" indent="0">
              <a:buNone/>
            </a:pPr>
            <a:r>
              <a:rPr lang="en-US" altLang="zh-CN" dirty="0"/>
              <a:t>    </a:t>
            </a:r>
            <a:r>
              <a:rPr lang="zh-CN" altLang="en-US" dirty="0"/>
              <a:t>（原点跟缩放可以直接设置）</a:t>
            </a: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FE4FDC6E-FA73-46AC-B647-1DA0E1497975}"/>
              </a:ext>
            </a:extLst>
          </p:cNvPr>
          <p:cNvPicPr>
            <a:picLocks noChangeAspect="1"/>
          </p:cNvPicPr>
          <p:nvPr/>
        </p:nvPicPr>
        <p:blipFill>
          <a:blip r:embed="rId2"/>
          <a:stretch>
            <a:fillRect/>
          </a:stretch>
        </p:blipFill>
        <p:spPr>
          <a:xfrm>
            <a:off x="8101527" y="1375332"/>
            <a:ext cx="3419475" cy="3267075"/>
          </a:xfrm>
          <a:prstGeom prst="rect">
            <a:avLst/>
          </a:prstGeom>
        </p:spPr>
      </p:pic>
    </p:spTree>
    <p:extLst>
      <p:ext uri="{BB962C8B-B14F-4D97-AF65-F5344CB8AC3E}">
        <p14:creationId xmlns:p14="http://schemas.microsoft.com/office/powerpoint/2010/main" val="2909552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25435-3D68-2CA4-8C5A-5F00573EDFA9}"/>
              </a:ext>
            </a:extLst>
          </p:cNvPr>
          <p:cNvSpPr>
            <a:spLocks noGrp="1"/>
          </p:cNvSpPr>
          <p:nvPr>
            <p:ph type="title"/>
          </p:nvPr>
        </p:nvSpPr>
        <p:spPr/>
        <p:txBody>
          <a:bodyPr/>
          <a:lstStyle/>
          <a:p>
            <a:r>
              <a:rPr lang="zh-CN" altLang="en-US" dirty="0"/>
              <a:t>乘法：在某坐标系下定义向量</a:t>
            </a:r>
          </a:p>
        </p:txBody>
      </p:sp>
      <p:pic>
        <p:nvPicPr>
          <p:cNvPr id="5" name="内容占位符 4">
            <a:extLst>
              <a:ext uri="{FF2B5EF4-FFF2-40B4-BE49-F238E27FC236}">
                <a16:creationId xmlns:a16="http://schemas.microsoft.com/office/drawing/2014/main" id="{50311F9C-9407-35CE-820B-D76BFB05FBC2}"/>
              </a:ext>
            </a:extLst>
          </p:cNvPr>
          <p:cNvPicPr>
            <a:picLocks noGrp="1" noChangeAspect="1"/>
          </p:cNvPicPr>
          <p:nvPr>
            <p:ph idx="1"/>
          </p:nvPr>
        </p:nvPicPr>
        <p:blipFill>
          <a:blip r:embed="rId2"/>
          <a:stretch>
            <a:fillRect/>
          </a:stretch>
        </p:blipFill>
        <p:spPr>
          <a:xfrm>
            <a:off x="1799272" y="1690688"/>
            <a:ext cx="5286375" cy="3943350"/>
          </a:xfrm>
        </p:spPr>
      </p:pic>
      <p:sp>
        <p:nvSpPr>
          <p:cNvPr id="6" name="文本框 5">
            <a:extLst>
              <a:ext uri="{FF2B5EF4-FFF2-40B4-BE49-F238E27FC236}">
                <a16:creationId xmlns:a16="http://schemas.microsoft.com/office/drawing/2014/main" id="{C98F2417-6866-00FD-0470-C8153E830F66}"/>
              </a:ext>
            </a:extLst>
          </p:cNvPr>
          <p:cNvSpPr txBox="1"/>
          <p:nvPr/>
        </p:nvSpPr>
        <p:spPr>
          <a:xfrm>
            <a:off x="2842259" y="5562600"/>
            <a:ext cx="5286375" cy="369332"/>
          </a:xfrm>
          <a:prstGeom prst="rect">
            <a:avLst/>
          </a:prstGeom>
          <a:noFill/>
        </p:spPr>
        <p:txBody>
          <a:bodyPr wrap="square" rtlCol="0">
            <a:spAutoFit/>
          </a:bodyPr>
          <a:lstStyle/>
          <a:p>
            <a:r>
              <a:rPr lang="zh-CN" altLang="en-US" dirty="0"/>
              <a:t>乘法对应张量的逆变</a:t>
            </a:r>
          </a:p>
        </p:txBody>
      </p:sp>
      <p:pic>
        <p:nvPicPr>
          <p:cNvPr id="8" name="图片 7">
            <a:extLst>
              <a:ext uri="{FF2B5EF4-FFF2-40B4-BE49-F238E27FC236}">
                <a16:creationId xmlns:a16="http://schemas.microsoft.com/office/drawing/2014/main" id="{63AC1A98-5C79-B7BB-51E5-24ACF45EEB5A}"/>
              </a:ext>
            </a:extLst>
          </p:cNvPr>
          <p:cNvPicPr>
            <a:picLocks noChangeAspect="1"/>
          </p:cNvPicPr>
          <p:nvPr/>
        </p:nvPicPr>
        <p:blipFill>
          <a:blip r:embed="rId3"/>
          <a:stretch>
            <a:fillRect/>
          </a:stretch>
        </p:blipFill>
        <p:spPr>
          <a:xfrm>
            <a:off x="7395686" y="2150269"/>
            <a:ext cx="3648075" cy="2952750"/>
          </a:xfrm>
          <a:prstGeom prst="rect">
            <a:avLst/>
          </a:prstGeom>
        </p:spPr>
      </p:pic>
    </p:spTree>
    <p:extLst>
      <p:ext uri="{BB962C8B-B14F-4D97-AF65-F5344CB8AC3E}">
        <p14:creationId xmlns:p14="http://schemas.microsoft.com/office/powerpoint/2010/main" val="853958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CEF7A-C90D-8A9F-0A0B-BE08DFF741F2}"/>
              </a:ext>
            </a:extLst>
          </p:cNvPr>
          <p:cNvSpPr>
            <a:spLocks noGrp="1"/>
          </p:cNvSpPr>
          <p:nvPr>
            <p:ph type="title"/>
          </p:nvPr>
        </p:nvSpPr>
        <p:spPr/>
        <p:txBody>
          <a:bodyPr/>
          <a:lstStyle/>
          <a:p>
            <a:r>
              <a:rPr lang="zh-CN" altLang="en-US" dirty="0"/>
              <a:t>乘法：向量从本坐标系变换到父坐标系下</a:t>
            </a:r>
          </a:p>
        </p:txBody>
      </p:sp>
      <p:sp>
        <p:nvSpPr>
          <p:cNvPr id="3" name="内容占位符 2">
            <a:extLst>
              <a:ext uri="{FF2B5EF4-FFF2-40B4-BE49-F238E27FC236}">
                <a16:creationId xmlns:a16="http://schemas.microsoft.com/office/drawing/2014/main" id="{A57E9FE6-D493-1B44-78C8-106EDC0F7C67}"/>
              </a:ext>
            </a:extLst>
          </p:cNvPr>
          <p:cNvSpPr>
            <a:spLocks noGrp="1"/>
          </p:cNvSpPr>
          <p:nvPr>
            <p:ph idx="1"/>
          </p:nvPr>
        </p:nvSpPr>
        <p:spPr/>
        <p:txBody>
          <a:bodyPr>
            <a:normAutofit/>
          </a:bodyPr>
          <a:lstStyle/>
          <a:p>
            <a:pPr marL="0" indent="0">
              <a:buNone/>
            </a:pPr>
            <a:r>
              <a:rPr lang="en-US" altLang="zh-CN" dirty="0"/>
              <a:t>vec3 operator * (vec3 v)</a:t>
            </a:r>
          </a:p>
          <a:p>
            <a:pPr marL="0" indent="0">
              <a:buNone/>
            </a:pPr>
            <a:r>
              <a:rPr lang="en-US" altLang="zh-CN" dirty="0"/>
              <a:t>{</a:t>
            </a:r>
          </a:p>
          <a:p>
            <a:pPr marL="0" indent="0">
              <a:buNone/>
            </a:pPr>
            <a:r>
              <a:rPr lang="en-US" altLang="zh-CN" dirty="0"/>
              <a:t>    return </a:t>
            </a:r>
            <a:r>
              <a:rPr lang="en-US" altLang="zh-CN" dirty="0" err="1"/>
              <a:t>ux</a:t>
            </a:r>
            <a:r>
              <a:rPr lang="en-US" altLang="zh-CN" dirty="0"/>
              <a:t> * </a:t>
            </a:r>
            <a:r>
              <a:rPr lang="en-US" altLang="zh-CN" dirty="0" err="1"/>
              <a:t>v.x</a:t>
            </a:r>
            <a:r>
              <a:rPr lang="en-US" altLang="zh-CN" dirty="0"/>
              <a:t> + </a:t>
            </a:r>
            <a:r>
              <a:rPr lang="en-US" altLang="zh-CN" dirty="0" err="1"/>
              <a:t>uy</a:t>
            </a:r>
            <a:r>
              <a:rPr lang="en-US" altLang="zh-CN" dirty="0"/>
              <a:t> * </a:t>
            </a:r>
            <a:r>
              <a:rPr lang="en-US" altLang="zh-CN" dirty="0" err="1"/>
              <a:t>v.y</a:t>
            </a:r>
            <a:r>
              <a:rPr lang="en-US" altLang="zh-CN" dirty="0"/>
              <a:t> + </a:t>
            </a:r>
            <a:r>
              <a:rPr lang="en-US" altLang="zh-CN" dirty="0" err="1"/>
              <a:t>uz</a:t>
            </a:r>
            <a:r>
              <a:rPr lang="en-US" altLang="zh-CN" dirty="0"/>
              <a:t> * </a:t>
            </a:r>
            <a:r>
              <a:rPr lang="en-US" altLang="zh-CN" dirty="0" err="1"/>
              <a:t>v.z</a:t>
            </a:r>
            <a:r>
              <a:rPr lang="en-US" altLang="zh-CN" dirty="0"/>
              <a:t> + o;</a:t>
            </a:r>
          </a:p>
          <a:p>
            <a:pPr marL="0" indent="0">
              <a:buNone/>
            </a:pPr>
            <a:r>
              <a:rPr lang="en-US" altLang="zh-CN" dirty="0"/>
              <a:t>} </a:t>
            </a:r>
          </a:p>
          <a:p>
            <a:pPr marL="0" indent="0">
              <a:buNone/>
            </a:pPr>
            <a:r>
              <a:rPr lang="en-US" altLang="zh-CN" dirty="0"/>
              <a:t>vec3 operator * (vec3 v, </a:t>
            </a:r>
            <a:r>
              <a:rPr lang="en-US" altLang="zh-CN" dirty="0" err="1"/>
              <a:t>Cood</a:t>
            </a:r>
            <a:r>
              <a:rPr lang="en-US" altLang="zh-CN" dirty="0"/>
              <a:t> c)</a:t>
            </a:r>
          </a:p>
          <a:p>
            <a:pPr marL="0" indent="0">
              <a:buNone/>
            </a:pPr>
            <a:r>
              <a:rPr lang="en-US" altLang="zh-CN" dirty="0"/>
              <a:t>{</a:t>
            </a:r>
          </a:p>
          <a:p>
            <a:pPr marL="0" indent="0">
              <a:buNone/>
            </a:pPr>
            <a:r>
              <a:rPr lang="en-US" altLang="zh-CN" dirty="0"/>
              <a:t>    return </a:t>
            </a:r>
            <a:r>
              <a:rPr lang="en-US" altLang="zh-CN" dirty="0" err="1"/>
              <a:t>c.ux</a:t>
            </a:r>
            <a:r>
              <a:rPr lang="en-US" altLang="zh-CN" dirty="0"/>
              <a:t> * </a:t>
            </a:r>
            <a:r>
              <a:rPr lang="en-US" altLang="zh-CN" dirty="0" err="1"/>
              <a:t>v.x</a:t>
            </a:r>
            <a:r>
              <a:rPr lang="en-US" altLang="zh-CN" dirty="0"/>
              <a:t> + c.uy * </a:t>
            </a:r>
            <a:r>
              <a:rPr lang="en-US" altLang="zh-CN" dirty="0" err="1"/>
              <a:t>v.y</a:t>
            </a:r>
            <a:r>
              <a:rPr lang="en-US" altLang="zh-CN" dirty="0"/>
              <a:t> + c.uz * </a:t>
            </a:r>
            <a:r>
              <a:rPr lang="en-US" altLang="zh-CN" dirty="0" err="1"/>
              <a:t>v.z</a:t>
            </a:r>
            <a:r>
              <a:rPr lang="en-US" altLang="zh-CN" dirty="0"/>
              <a:t> + </a:t>
            </a:r>
            <a:r>
              <a:rPr lang="en-US" altLang="zh-CN" dirty="0" err="1"/>
              <a:t>c.o</a:t>
            </a:r>
            <a:r>
              <a:rPr lang="en-US" altLang="zh-CN" dirty="0"/>
              <a:t>;</a:t>
            </a:r>
          </a:p>
          <a:p>
            <a:pPr marL="0" indent="0">
              <a:buNone/>
            </a:pPr>
            <a:r>
              <a:rPr lang="en-US" altLang="zh-CN" dirty="0"/>
              <a:t>}</a:t>
            </a:r>
            <a:endParaRPr lang="zh-CN" altLang="en-US" dirty="0"/>
          </a:p>
        </p:txBody>
      </p:sp>
      <p:pic>
        <p:nvPicPr>
          <p:cNvPr id="7" name="图片 6">
            <a:extLst>
              <a:ext uri="{FF2B5EF4-FFF2-40B4-BE49-F238E27FC236}">
                <a16:creationId xmlns:a16="http://schemas.microsoft.com/office/drawing/2014/main" id="{BFC8645E-608A-47EB-5178-B20DD34BD0F1}"/>
              </a:ext>
            </a:extLst>
          </p:cNvPr>
          <p:cNvPicPr>
            <a:picLocks noChangeAspect="1"/>
          </p:cNvPicPr>
          <p:nvPr/>
        </p:nvPicPr>
        <p:blipFill>
          <a:blip r:embed="rId2"/>
          <a:stretch>
            <a:fillRect/>
          </a:stretch>
        </p:blipFill>
        <p:spPr>
          <a:xfrm>
            <a:off x="8480983" y="1892408"/>
            <a:ext cx="2747502" cy="3791701"/>
          </a:xfrm>
          <a:prstGeom prst="rect">
            <a:avLst/>
          </a:prstGeom>
        </p:spPr>
      </p:pic>
    </p:spTree>
    <p:extLst>
      <p:ext uri="{BB962C8B-B14F-4D97-AF65-F5344CB8AC3E}">
        <p14:creationId xmlns:p14="http://schemas.microsoft.com/office/powerpoint/2010/main" val="396949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CAC71-1573-1F05-2E85-CB464FF4F1CF}"/>
              </a:ext>
            </a:extLst>
          </p:cNvPr>
          <p:cNvSpPr>
            <a:spLocks noGrp="1"/>
          </p:cNvSpPr>
          <p:nvPr>
            <p:ph type="title"/>
          </p:nvPr>
        </p:nvSpPr>
        <p:spPr/>
        <p:txBody>
          <a:bodyPr/>
          <a:lstStyle/>
          <a:p>
            <a:r>
              <a:rPr lang="zh-CN" altLang="en-US" dirty="0"/>
              <a:t>乘法</a:t>
            </a:r>
            <a:r>
              <a:rPr lang="en-US" altLang="zh-CN" dirty="0"/>
              <a:t>: </a:t>
            </a:r>
            <a:r>
              <a:rPr lang="zh-CN" altLang="en-US" dirty="0"/>
              <a:t>坐标系的合并</a:t>
            </a:r>
          </a:p>
        </p:txBody>
      </p:sp>
      <p:sp>
        <p:nvSpPr>
          <p:cNvPr id="3" name="内容占位符 2">
            <a:extLst>
              <a:ext uri="{FF2B5EF4-FFF2-40B4-BE49-F238E27FC236}">
                <a16:creationId xmlns:a16="http://schemas.microsoft.com/office/drawing/2014/main" id="{384740C1-16D9-0B54-C75C-53705478B456}"/>
              </a:ext>
            </a:extLst>
          </p:cNvPr>
          <p:cNvSpPr>
            <a:spLocks noGrp="1"/>
          </p:cNvSpPr>
          <p:nvPr>
            <p:ph idx="1"/>
          </p:nvPr>
        </p:nvSpPr>
        <p:spPr/>
        <p:txBody>
          <a:bodyPr>
            <a:normAutofit lnSpcReduction="10000"/>
          </a:bodyPr>
          <a:lstStyle/>
          <a:p>
            <a:pPr marL="0" indent="0">
              <a:buNone/>
            </a:pPr>
            <a:r>
              <a:rPr lang="en-US" altLang="zh-CN" dirty="0" err="1"/>
              <a:t>Cood</a:t>
            </a:r>
            <a:r>
              <a:rPr lang="en-US" altLang="zh-CN" dirty="0"/>
              <a:t> operator * (</a:t>
            </a:r>
            <a:r>
              <a:rPr lang="en-US" altLang="zh-CN" dirty="0" err="1"/>
              <a:t>Cood</a:t>
            </a:r>
            <a:r>
              <a:rPr lang="en-US" altLang="zh-CN" dirty="0"/>
              <a:t> &amp; c)</a:t>
            </a:r>
          </a:p>
          <a:p>
            <a:pPr marL="0" indent="0">
              <a:buNone/>
            </a:pPr>
            <a:r>
              <a:rPr lang="en-US" altLang="zh-CN" dirty="0"/>
              <a:t>{</a:t>
            </a:r>
          </a:p>
          <a:p>
            <a:pPr marL="0" indent="0">
              <a:buNone/>
            </a:pPr>
            <a:r>
              <a:rPr lang="en-US" altLang="zh-CN" dirty="0"/>
              <a:t>    </a:t>
            </a:r>
            <a:r>
              <a:rPr lang="en-US" altLang="zh-CN" dirty="0" err="1"/>
              <a:t>Cood</a:t>
            </a:r>
            <a:r>
              <a:rPr lang="en-US" altLang="zh-CN" dirty="0"/>
              <a:t> </a:t>
            </a:r>
            <a:r>
              <a:rPr lang="en-US" altLang="zh-CN" dirty="0" err="1"/>
              <a:t>rc</a:t>
            </a:r>
            <a:r>
              <a:rPr lang="en-US" altLang="zh-CN" dirty="0"/>
              <a:t>;</a:t>
            </a:r>
          </a:p>
          <a:p>
            <a:pPr marL="0" indent="0">
              <a:buNone/>
            </a:pPr>
            <a:r>
              <a:rPr lang="en-US" altLang="zh-CN" dirty="0"/>
              <a:t>    </a:t>
            </a:r>
            <a:r>
              <a:rPr lang="en-US" altLang="zh-CN" dirty="0" err="1"/>
              <a:t>rc.ux</a:t>
            </a:r>
            <a:r>
              <a:rPr lang="en-US" altLang="zh-CN" dirty="0"/>
              <a:t> = </a:t>
            </a:r>
            <a:r>
              <a:rPr lang="en-US" altLang="zh-CN" dirty="0" err="1"/>
              <a:t>ux</a:t>
            </a:r>
            <a:r>
              <a:rPr lang="en-US" altLang="zh-CN" dirty="0"/>
              <a:t> * </a:t>
            </a:r>
            <a:r>
              <a:rPr lang="en-US" altLang="zh-CN" dirty="0" err="1"/>
              <a:t>c.ux.x</a:t>
            </a:r>
            <a:r>
              <a:rPr lang="en-US" altLang="zh-CN" dirty="0"/>
              <a:t> + </a:t>
            </a:r>
            <a:r>
              <a:rPr lang="en-US" altLang="zh-CN" dirty="0" err="1"/>
              <a:t>uy</a:t>
            </a:r>
            <a:r>
              <a:rPr lang="en-US" altLang="zh-CN" dirty="0"/>
              <a:t> * </a:t>
            </a:r>
            <a:r>
              <a:rPr lang="en-US" altLang="zh-CN" dirty="0" err="1"/>
              <a:t>c.ux.y</a:t>
            </a:r>
            <a:r>
              <a:rPr lang="en-US" altLang="zh-CN" dirty="0"/>
              <a:t> + </a:t>
            </a:r>
            <a:r>
              <a:rPr lang="en-US" altLang="zh-CN" dirty="0" err="1"/>
              <a:t>uz</a:t>
            </a:r>
            <a:r>
              <a:rPr lang="en-US" altLang="zh-CN" dirty="0"/>
              <a:t> * </a:t>
            </a:r>
            <a:r>
              <a:rPr lang="en-US" altLang="zh-CN" dirty="0" err="1"/>
              <a:t>c.ux.z</a:t>
            </a:r>
            <a:r>
              <a:rPr lang="en-US" altLang="zh-CN" dirty="0"/>
              <a:t>;</a:t>
            </a:r>
          </a:p>
          <a:p>
            <a:pPr marL="0" indent="0">
              <a:buNone/>
            </a:pPr>
            <a:r>
              <a:rPr lang="en-US" altLang="zh-CN" dirty="0"/>
              <a:t>    rc.uy = </a:t>
            </a:r>
            <a:r>
              <a:rPr lang="en-US" altLang="zh-CN" dirty="0" err="1"/>
              <a:t>ux</a:t>
            </a:r>
            <a:r>
              <a:rPr lang="en-US" altLang="zh-CN" dirty="0"/>
              <a:t> * </a:t>
            </a:r>
            <a:r>
              <a:rPr lang="en-US" altLang="zh-CN" dirty="0" err="1"/>
              <a:t>c.uy.x</a:t>
            </a:r>
            <a:r>
              <a:rPr lang="en-US" altLang="zh-CN" dirty="0"/>
              <a:t> + </a:t>
            </a:r>
            <a:r>
              <a:rPr lang="en-US" altLang="zh-CN" dirty="0" err="1"/>
              <a:t>uy</a:t>
            </a:r>
            <a:r>
              <a:rPr lang="en-US" altLang="zh-CN" dirty="0"/>
              <a:t> * </a:t>
            </a:r>
            <a:r>
              <a:rPr lang="en-US" altLang="zh-CN" dirty="0" err="1"/>
              <a:t>c.uy.y</a:t>
            </a:r>
            <a:r>
              <a:rPr lang="en-US" altLang="zh-CN" dirty="0"/>
              <a:t> + </a:t>
            </a:r>
            <a:r>
              <a:rPr lang="en-US" altLang="zh-CN" dirty="0" err="1"/>
              <a:t>uz</a:t>
            </a:r>
            <a:r>
              <a:rPr lang="en-US" altLang="zh-CN" dirty="0"/>
              <a:t> * </a:t>
            </a:r>
            <a:r>
              <a:rPr lang="en-US" altLang="zh-CN" dirty="0" err="1"/>
              <a:t>c.uy.z</a:t>
            </a:r>
            <a:r>
              <a:rPr lang="en-US" altLang="zh-CN" dirty="0"/>
              <a:t>;</a:t>
            </a:r>
          </a:p>
          <a:p>
            <a:pPr marL="0" indent="0">
              <a:buNone/>
            </a:pPr>
            <a:r>
              <a:rPr lang="en-US" altLang="zh-CN" dirty="0"/>
              <a:t>    </a:t>
            </a:r>
            <a:r>
              <a:rPr lang="en-US" altLang="zh-CN" dirty="0" err="1"/>
              <a:t>rc.ux</a:t>
            </a:r>
            <a:r>
              <a:rPr lang="en-US" altLang="zh-CN" dirty="0"/>
              <a:t> = </a:t>
            </a:r>
            <a:r>
              <a:rPr lang="en-US" altLang="zh-CN" dirty="0" err="1"/>
              <a:t>ux</a:t>
            </a:r>
            <a:r>
              <a:rPr lang="en-US" altLang="zh-CN" dirty="0"/>
              <a:t> * </a:t>
            </a:r>
            <a:r>
              <a:rPr lang="en-US" altLang="zh-CN" dirty="0" err="1"/>
              <a:t>c.uz.x</a:t>
            </a:r>
            <a:r>
              <a:rPr lang="en-US" altLang="zh-CN" dirty="0"/>
              <a:t> + </a:t>
            </a:r>
            <a:r>
              <a:rPr lang="en-US" altLang="zh-CN" dirty="0" err="1"/>
              <a:t>uy</a:t>
            </a:r>
            <a:r>
              <a:rPr lang="en-US" altLang="zh-CN" dirty="0"/>
              <a:t> * </a:t>
            </a:r>
            <a:r>
              <a:rPr lang="en-US" altLang="zh-CN" dirty="0" err="1"/>
              <a:t>c.uz.y</a:t>
            </a:r>
            <a:r>
              <a:rPr lang="en-US" altLang="zh-CN" dirty="0"/>
              <a:t> + </a:t>
            </a:r>
            <a:r>
              <a:rPr lang="en-US" altLang="zh-CN" dirty="0" err="1"/>
              <a:t>uz</a:t>
            </a:r>
            <a:r>
              <a:rPr lang="en-US" altLang="zh-CN" dirty="0"/>
              <a:t> * </a:t>
            </a:r>
            <a:r>
              <a:rPr lang="en-US" altLang="zh-CN" dirty="0" err="1"/>
              <a:t>c.uz.z</a:t>
            </a:r>
            <a:r>
              <a:rPr lang="en-US" altLang="zh-CN" dirty="0"/>
              <a:t>;</a:t>
            </a:r>
          </a:p>
          <a:p>
            <a:pPr marL="0" indent="0">
              <a:buNone/>
            </a:pPr>
            <a:r>
              <a:rPr lang="en-US" altLang="zh-CN" dirty="0"/>
              <a:t>    </a:t>
            </a:r>
            <a:r>
              <a:rPr lang="en-US" altLang="zh-CN" dirty="0" err="1"/>
              <a:t>rc.o</a:t>
            </a:r>
            <a:r>
              <a:rPr lang="en-US" altLang="zh-CN" dirty="0"/>
              <a:t> += </a:t>
            </a:r>
            <a:r>
              <a:rPr lang="en-US" altLang="zh-CN" dirty="0" err="1"/>
              <a:t>ux</a:t>
            </a:r>
            <a:r>
              <a:rPr lang="en-US" altLang="zh-CN" dirty="0"/>
              <a:t> * </a:t>
            </a:r>
            <a:r>
              <a:rPr lang="en-US" altLang="zh-CN" dirty="0" err="1"/>
              <a:t>c.o.x</a:t>
            </a:r>
            <a:r>
              <a:rPr lang="en-US" altLang="zh-CN" dirty="0"/>
              <a:t> + </a:t>
            </a:r>
            <a:r>
              <a:rPr lang="en-US" altLang="zh-CN" dirty="0" err="1"/>
              <a:t>uy</a:t>
            </a:r>
            <a:r>
              <a:rPr lang="en-US" altLang="zh-CN" dirty="0"/>
              <a:t> * </a:t>
            </a:r>
            <a:r>
              <a:rPr lang="en-US" altLang="zh-CN" dirty="0" err="1"/>
              <a:t>c.o.y</a:t>
            </a:r>
            <a:r>
              <a:rPr lang="en-US" altLang="zh-CN" dirty="0"/>
              <a:t> + </a:t>
            </a:r>
            <a:r>
              <a:rPr lang="en-US" altLang="zh-CN" dirty="0" err="1"/>
              <a:t>uz</a:t>
            </a:r>
            <a:r>
              <a:rPr lang="en-US" altLang="zh-CN" dirty="0"/>
              <a:t> * </a:t>
            </a:r>
            <a:r>
              <a:rPr lang="en-US" altLang="zh-CN" dirty="0" err="1"/>
              <a:t>c.o.z</a:t>
            </a:r>
            <a:r>
              <a:rPr lang="en-US" altLang="zh-CN" dirty="0"/>
              <a:t>;</a:t>
            </a:r>
          </a:p>
          <a:p>
            <a:pPr marL="0" indent="0">
              <a:buNone/>
            </a:pPr>
            <a:r>
              <a:rPr lang="en-US" altLang="zh-CN" dirty="0"/>
              <a:t>    return </a:t>
            </a:r>
            <a:r>
              <a:rPr lang="en-US" altLang="zh-CN" dirty="0" err="1"/>
              <a:t>rc</a:t>
            </a:r>
            <a:r>
              <a:rPr lang="en-US" altLang="zh-CN" dirty="0"/>
              <a:t>;</a:t>
            </a:r>
          </a:p>
          <a:p>
            <a:pPr marL="0" indent="0">
              <a:buNone/>
            </a:pPr>
            <a:r>
              <a:rPr lang="en-US" altLang="zh-CN" dirty="0"/>
              <a:t>}</a:t>
            </a:r>
            <a:endParaRPr lang="zh-CN" altLang="en-US" dirty="0"/>
          </a:p>
        </p:txBody>
      </p:sp>
      <p:pic>
        <p:nvPicPr>
          <p:cNvPr id="5" name="图片 4">
            <a:extLst>
              <a:ext uri="{FF2B5EF4-FFF2-40B4-BE49-F238E27FC236}">
                <a16:creationId xmlns:a16="http://schemas.microsoft.com/office/drawing/2014/main" id="{4369D5E8-29B7-CAB1-1398-CBCB776058CC}"/>
              </a:ext>
            </a:extLst>
          </p:cNvPr>
          <p:cNvPicPr>
            <a:picLocks noChangeAspect="1"/>
          </p:cNvPicPr>
          <p:nvPr/>
        </p:nvPicPr>
        <p:blipFill>
          <a:blip r:embed="rId2"/>
          <a:stretch>
            <a:fillRect/>
          </a:stretch>
        </p:blipFill>
        <p:spPr>
          <a:xfrm>
            <a:off x="8778705" y="2122187"/>
            <a:ext cx="2199931" cy="3438353"/>
          </a:xfrm>
          <a:prstGeom prst="rect">
            <a:avLst/>
          </a:prstGeom>
        </p:spPr>
      </p:pic>
    </p:spTree>
    <p:extLst>
      <p:ext uri="{BB962C8B-B14F-4D97-AF65-F5344CB8AC3E}">
        <p14:creationId xmlns:p14="http://schemas.microsoft.com/office/powerpoint/2010/main" val="2918346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0679C-72BF-98C5-B492-B637243F8865}"/>
              </a:ext>
            </a:extLst>
          </p:cNvPr>
          <p:cNvSpPr>
            <a:spLocks noGrp="1"/>
          </p:cNvSpPr>
          <p:nvPr>
            <p:ph type="title"/>
          </p:nvPr>
        </p:nvSpPr>
        <p:spPr/>
        <p:txBody>
          <a:bodyPr/>
          <a:lstStyle/>
          <a:p>
            <a:r>
              <a:rPr lang="zh-CN" altLang="en-US" dirty="0"/>
              <a:t>乘法计算</a:t>
            </a:r>
          </a:p>
        </p:txBody>
      </p:sp>
      <p:sp>
        <p:nvSpPr>
          <p:cNvPr id="3" name="内容占位符 2">
            <a:extLst>
              <a:ext uri="{FF2B5EF4-FFF2-40B4-BE49-F238E27FC236}">
                <a16:creationId xmlns:a16="http://schemas.microsoft.com/office/drawing/2014/main" id="{009AF7B8-9D5E-96A5-D999-BF279B8E85A9}"/>
              </a:ext>
            </a:extLst>
          </p:cNvPr>
          <p:cNvSpPr>
            <a:spLocks noGrp="1"/>
          </p:cNvSpPr>
          <p:nvPr>
            <p:ph idx="1"/>
          </p:nvPr>
        </p:nvSpPr>
        <p:spPr/>
        <p:txBody>
          <a:bodyPr/>
          <a:lstStyle/>
          <a:p>
            <a:r>
              <a:rPr lang="en-US" altLang="zh-CN" dirty="0"/>
              <a:t>V0 </a:t>
            </a:r>
            <a:r>
              <a:rPr lang="zh-CN" altLang="en-US" dirty="0"/>
              <a:t>定义在世界坐标系</a:t>
            </a:r>
            <a:r>
              <a:rPr lang="en-US" altLang="zh-CN" dirty="0"/>
              <a:t>C0</a:t>
            </a:r>
            <a:r>
              <a:rPr lang="zh-CN" altLang="en-US" dirty="0"/>
              <a:t>下</a:t>
            </a:r>
            <a:r>
              <a:rPr lang="en-US" altLang="zh-CN" dirty="0"/>
              <a:t>, V1</a:t>
            </a:r>
            <a:r>
              <a:rPr lang="zh-CN" altLang="en-US" dirty="0"/>
              <a:t>定义在</a:t>
            </a:r>
            <a:r>
              <a:rPr lang="en-US" altLang="zh-CN" dirty="0"/>
              <a:t>C1</a:t>
            </a:r>
            <a:r>
              <a:rPr lang="zh-CN" altLang="en-US" dirty="0"/>
              <a:t>坐标系</a:t>
            </a:r>
            <a:endParaRPr lang="en-US" altLang="zh-CN" dirty="0"/>
          </a:p>
          <a:p>
            <a:pPr marL="0" indent="0">
              <a:buNone/>
            </a:pPr>
            <a:r>
              <a:rPr lang="en-US" altLang="zh-CN" dirty="0"/>
              <a:t>	V0 = C1 * V1 = V1 * C1</a:t>
            </a:r>
          </a:p>
          <a:p>
            <a:endParaRPr lang="en-US" altLang="zh-CN" dirty="0"/>
          </a:p>
          <a:p>
            <a:r>
              <a:rPr lang="en-US" altLang="zh-CN" dirty="0"/>
              <a:t>C1,C2,C3</a:t>
            </a:r>
            <a:r>
              <a:rPr lang="zh-CN" altLang="en-US" dirty="0"/>
              <a:t>分别是三个场景节点下的本地坐标系，父</a:t>
            </a:r>
            <a:r>
              <a:rPr lang="en-US" altLang="zh-CN" dirty="0"/>
              <a:t>-&gt;</a:t>
            </a:r>
            <a:r>
              <a:rPr lang="zh-CN" altLang="en-US" dirty="0"/>
              <a:t>子方向</a:t>
            </a:r>
            <a:endParaRPr lang="en-US" altLang="zh-CN" dirty="0"/>
          </a:p>
          <a:p>
            <a:pPr marL="0" indent="0">
              <a:buNone/>
            </a:pPr>
            <a:r>
              <a:rPr lang="en-US" altLang="zh-CN" dirty="0"/>
              <a:t>	V0 = V3 * C3 * C2 * C1 = V3 * (C3 * C2 * C1)</a:t>
            </a:r>
          </a:p>
          <a:p>
            <a:pPr marL="0" indent="0">
              <a:buNone/>
            </a:pPr>
            <a:r>
              <a:rPr lang="en-US" altLang="zh-CN" dirty="0"/>
              <a:t>	</a:t>
            </a:r>
            <a:r>
              <a:rPr lang="zh-CN" altLang="en-US" dirty="0">
                <a:solidFill>
                  <a:schemeClr val="accent2"/>
                </a:solidFill>
              </a:rPr>
              <a:t>注意：乘法通常是子</a:t>
            </a:r>
            <a:r>
              <a:rPr lang="en-US" altLang="zh-CN" dirty="0">
                <a:solidFill>
                  <a:schemeClr val="accent2"/>
                </a:solidFill>
              </a:rPr>
              <a:t>-&gt;</a:t>
            </a:r>
            <a:r>
              <a:rPr lang="zh-CN" altLang="en-US" dirty="0">
                <a:solidFill>
                  <a:schemeClr val="accent2"/>
                </a:solidFill>
              </a:rPr>
              <a:t>父方向，且运算不满足交换律！</a:t>
            </a:r>
            <a:endParaRPr lang="en-US" altLang="zh-CN" dirty="0">
              <a:solidFill>
                <a:schemeClr val="accent2"/>
              </a:solidFill>
            </a:endParaRPr>
          </a:p>
          <a:p>
            <a:pPr marL="0" indent="0">
              <a:buNone/>
            </a:pPr>
            <a:r>
              <a:rPr lang="en-US" altLang="zh-CN" dirty="0"/>
              <a:t>	</a:t>
            </a:r>
            <a:endParaRPr lang="zh-CN" altLang="en-US" dirty="0"/>
          </a:p>
        </p:txBody>
      </p:sp>
    </p:spTree>
    <p:extLst>
      <p:ext uri="{BB962C8B-B14F-4D97-AF65-F5344CB8AC3E}">
        <p14:creationId xmlns:p14="http://schemas.microsoft.com/office/powerpoint/2010/main" val="897910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E7DBE-FCC7-6B82-A4CF-1ADE6F75A254}"/>
              </a:ext>
            </a:extLst>
          </p:cNvPr>
          <p:cNvSpPr>
            <a:spLocks noGrp="1"/>
          </p:cNvSpPr>
          <p:nvPr>
            <p:ph type="title"/>
          </p:nvPr>
        </p:nvSpPr>
        <p:spPr/>
        <p:txBody>
          <a:bodyPr/>
          <a:lstStyle/>
          <a:p>
            <a:r>
              <a:rPr lang="zh-CN" altLang="en-US" dirty="0"/>
              <a:t>除法：用某坐标系量度一个向量</a:t>
            </a:r>
          </a:p>
        </p:txBody>
      </p:sp>
      <p:pic>
        <p:nvPicPr>
          <p:cNvPr id="5" name="内容占位符 4">
            <a:extLst>
              <a:ext uri="{FF2B5EF4-FFF2-40B4-BE49-F238E27FC236}">
                <a16:creationId xmlns:a16="http://schemas.microsoft.com/office/drawing/2014/main" id="{BD6EDA4B-075C-8DD1-0E80-97B6ECF6F074}"/>
              </a:ext>
            </a:extLst>
          </p:cNvPr>
          <p:cNvPicPr>
            <a:picLocks noGrp="1" noChangeAspect="1"/>
          </p:cNvPicPr>
          <p:nvPr>
            <p:ph idx="1"/>
          </p:nvPr>
        </p:nvPicPr>
        <p:blipFill>
          <a:blip r:embed="rId2"/>
          <a:stretch>
            <a:fillRect/>
          </a:stretch>
        </p:blipFill>
        <p:spPr>
          <a:xfrm>
            <a:off x="2468880" y="1953419"/>
            <a:ext cx="4800600" cy="3562350"/>
          </a:xfrm>
        </p:spPr>
      </p:pic>
      <p:sp>
        <p:nvSpPr>
          <p:cNvPr id="3" name="文本框 2">
            <a:extLst>
              <a:ext uri="{FF2B5EF4-FFF2-40B4-BE49-F238E27FC236}">
                <a16:creationId xmlns:a16="http://schemas.microsoft.com/office/drawing/2014/main" id="{3205D4AB-ED59-F025-0B37-BE855D27ADF0}"/>
              </a:ext>
            </a:extLst>
          </p:cNvPr>
          <p:cNvSpPr txBox="1"/>
          <p:nvPr/>
        </p:nvSpPr>
        <p:spPr>
          <a:xfrm>
            <a:off x="2842259" y="5562600"/>
            <a:ext cx="5286375" cy="369332"/>
          </a:xfrm>
          <a:prstGeom prst="rect">
            <a:avLst/>
          </a:prstGeom>
          <a:noFill/>
        </p:spPr>
        <p:txBody>
          <a:bodyPr wrap="square" rtlCol="0">
            <a:spAutoFit/>
          </a:bodyPr>
          <a:lstStyle/>
          <a:p>
            <a:r>
              <a:rPr lang="zh-CN" altLang="en-US" dirty="0"/>
              <a:t>除法对应张量的协变</a:t>
            </a:r>
          </a:p>
        </p:txBody>
      </p:sp>
      <p:pic>
        <p:nvPicPr>
          <p:cNvPr id="6" name="图片 5">
            <a:extLst>
              <a:ext uri="{FF2B5EF4-FFF2-40B4-BE49-F238E27FC236}">
                <a16:creationId xmlns:a16="http://schemas.microsoft.com/office/drawing/2014/main" id="{6A48CD01-47CD-B0DA-7CD6-E0B80A25DE80}"/>
              </a:ext>
            </a:extLst>
          </p:cNvPr>
          <p:cNvPicPr>
            <a:picLocks noChangeAspect="1"/>
          </p:cNvPicPr>
          <p:nvPr/>
        </p:nvPicPr>
        <p:blipFill>
          <a:blip r:embed="rId3"/>
          <a:stretch>
            <a:fillRect/>
          </a:stretch>
        </p:blipFill>
        <p:spPr>
          <a:xfrm>
            <a:off x="7669474" y="2053497"/>
            <a:ext cx="4107292" cy="3693769"/>
          </a:xfrm>
          <a:prstGeom prst="rect">
            <a:avLst/>
          </a:prstGeom>
        </p:spPr>
      </p:pic>
    </p:spTree>
    <p:extLst>
      <p:ext uri="{BB962C8B-B14F-4D97-AF65-F5344CB8AC3E}">
        <p14:creationId xmlns:p14="http://schemas.microsoft.com/office/powerpoint/2010/main" val="2572712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EF3E86-9DF6-8E0A-9D0F-5C73B04805CB}"/>
              </a:ext>
            </a:extLst>
          </p:cNvPr>
          <p:cNvSpPr>
            <a:spLocks noGrp="1"/>
          </p:cNvSpPr>
          <p:nvPr>
            <p:ph type="title"/>
          </p:nvPr>
        </p:nvSpPr>
        <p:spPr/>
        <p:txBody>
          <a:bodyPr/>
          <a:lstStyle/>
          <a:p>
            <a:r>
              <a:rPr lang="zh-CN" altLang="en-US" dirty="0"/>
              <a:t>除法：从父坐标系投影到本坐标系</a:t>
            </a:r>
          </a:p>
        </p:txBody>
      </p:sp>
      <p:sp>
        <p:nvSpPr>
          <p:cNvPr id="3" name="内容占位符 2">
            <a:extLst>
              <a:ext uri="{FF2B5EF4-FFF2-40B4-BE49-F238E27FC236}">
                <a16:creationId xmlns:a16="http://schemas.microsoft.com/office/drawing/2014/main" id="{624E5698-4796-AE5F-03F9-1232675CB0B1}"/>
              </a:ext>
            </a:extLst>
          </p:cNvPr>
          <p:cNvSpPr>
            <a:spLocks noGrp="1"/>
          </p:cNvSpPr>
          <p:nvPr>
            <p:ph idx="1"/>
          </p:nvPr>
        </p:nvSpPr>
        <p:spPr>
          <a:xfrm>
            <a:off x="838200" y="1507524"/>
            <a:ext cx="10515600" cy="5115698"/>
          </a:xfrm>
        </p:spPr>
        <p:txBody>
          <a:bodyPr>
            <a:normAutofit fontScale="77500" lnSpcReduction="20000"/>
          </a:bodyPr>
          <a:lstStyle/>
          <a:p>
            <a:pPr marL="0" indent="0">
              <a:buNone/>
            </a:pPr>
            <a:r>
              <a:rPr lang="en-US" altLang="zh-CN" dirty="0"/>
              <a:t>vec3 operator / (vec3 p, Coord c)</a:t>
            </a:r>
          </a:p>
          <a:p>
            <a:pPr marL="0" indent="0">
              <a:buNone/>
            </a:pPr>
            <a:r>
              <a:rPr lang="en-US" altLang="zh-CN" dirty="0"/>
              <a:t>{</a:t>
            </a:r>
          </a:p>
          <a:p>
            <a:pPr marL="0" indent="0">
              <a:buNone/>
            </a:pPr>
            <a:r>
              <a:rPr lang="en-US" altLang="zh-CN" dirty="0"/>
              <a:t>	vec3 v = p - </a:t>
            </a:r>
            <a:r>
              <a:rPr lang="en-US" altLang="zh-CN" dirty="0" err="1"/>
              <a:t>c.o</a:t>
            </a:r>
            <a:r>
              <a:rPr lang="en-US" altLang="zh-CN" dirty="0"/>
              <a:t>;</a:t>
            </a:r>
          </a:p>
          <a:p>
            <a:pPr marL="0" indent="0">
              <a:buNone/>
            </a:pPr>
            <a:r>
              <a:rPr lang="en-US" altLang="zh-CN" dirty="0"/>
              <a:t>	return vec3(v.dot(</a:t>
            </a:r>
            <a:r>
              <a:rPr lang="en-US" altLang="zh-CN" dirty="0" err="1"/>
              <a:t>c.ux</a:t>
            </a:r>
            <a:r>
              <a:rPr lang="en-US" altLang="zh-CN" dirty="0"/>
              <a:t>), v.dot(c.uy), v.dot(c.uz));</a:t>
            </a:r>
          </a:p>
          <a:p>
            <a:pPr marL="0" indent="0">
              <a:buNone/>
            </a:pPr>
            <a:r>
              <a:rPr lang="en-US" altLang="zh-CN" dirty="0"/>
              <a:t>}</a:t>
            </a:r>
          </a:p>
          <a:p>
            <a:pPr marL="0" indent="0">
              <a:buNone/>
            </a:pPr>
            <a:r>
              <a:rPr lang="en-US" altLang="zh-CN" dirty="0"/>
              <a:t>Coord operator / (Coord c)</a:t>
            </a:r>
          </a:p>
          <a:p>
            <a:pPr marL="0" indent="0">
              <a:buNone/>
            </a:pPr>
            <a:r>
              <a:rPr lang="en-US" altLang="zh-CN" dirty="0"/>
              <a:t>{</a:t>
            </a:r>
          </a:p>
          <a:p>
            <a:pPr marL="0" indent="0">
              <a:buNone/>
            </a:pPr>
            <a:r>
              <a:rPr lang="en-US" altLang="zh-CN" dirty="0"/>
              <a:t>	Coord </a:t>
            </a:r>
            <a:r>
              <a:rPr lang="en-US" altLang="zh-CN" dirty="0" err="1"/>
              <a:t>rc</a:t>
            </a:r>
            <a:r>
              <a:rPr lang="en-US" altLang="zh-CN" dirty="0"/>
              <a:t>;</a:t>
            </a:r>
          </a:p>
          <a:p>
            <a:pPr marL="0" indent="0">
              <a:buNone/>
            </a:pPr>
            <a:r>
              <a:rPr lang="en-US" altLang="zh-CN" dirty="0"/>
              <a:t>	</a:t>
            </a:r>
            <a:r>
              <a:rPr lang="en-US" altLang="zh-CN" dirty="0" err="1"/>
              <a:t>rc.ux</a:t>
            </a:r>
            <a:r>
              <a:rPr lang="en-US" altLang="zh-CN" dirty="0"/>
              <a:t> = vec3(ux.dot(</a:t>
            </a:r>
            <a:r>
              <a:rPr lang="en-US" altLang="zh-CN" dirty="0" err="1"/>
              <a:t>c.ux</a:t>
            </a:r>
            <a:r>
              <a:rPr lang="en-US" altLang="zh-CN" dirty="0"/>
              <a:t>), ux.dot(c.uy), ux.dot(c.uz));</a:t>
            </a:r>
          </a:p>
          <a:p>
            <a:pPr marL="0" indent="0">
              <a:buNone/>
            </a:pPr>
            <a:r>
              <a:rPr lang="en-US" altLang="zh-CN" dirty="0"/>
              <a:t>	rc.uy = vec3(uy.dot(</a:t>
            </a:r>
            <a:r>
              <a:rPr lang="en-US" altLang="zh-CN" dirty="0" err="1"/>
              <a:t>c.ux</a:t>
            </a:r>
            <a:r>
              <a:rPr lang="en-US" altLang="zh-CN" dirty="0"/>
              <a:t>), uy.dot(c.uy), uy.dot(c.uz));</a:t>
            </a:r>
          </a:p>
          <a:p>
            <a:pPr marL="0" indent="0">
              <a:buNone/>
            </a:pPr>
            <a:r>
              <a:rPr lang="en-US" altLang="zh-CN" dirty="0"/>
              <a:t>	rc.uz = vec3(uz.dot(</a:t>
            </a:r>
            <a:r>
              <a:rPr lang="en-US" altLang="zh-CN" dirty="0" err="1"/>
              <a:t>c.ux</a:t>
            </a:r>
            <a:r>
              <a:rPr lang="en-US" altLang="zh-CN" dirty="0"/>
              <a:t>), uz.dot(c.uy), uz.dot(c.uz));</a:t>
            </a:r>
          </a:p>
          <a:p>
            <a:pPr marL="0" indent="0">
              <a:buNone/>
            </a:pPr>
            <a:r>
              <a:rPr lang="en-US" altLang="zh-CN" dirty="0"/>
              <a:t>	</a:t>
            </a:r>
            <a:r>
              <a:rPr lang="en-US" altLang="zh-CN" dirty="0" err="1"/>
              <a:t>rc.o</a:t>
            </a:r>
            <a:r>
              <a:rPr lang="en-US" altLang="zh-CN" dirty="0"/>
              <a:t> -= </a:t>
            </a:r>
            <a:r>
              <a:rPr lang="en-US" altLang="zh-CN" dirty="0" err="1"/>
              <a:t>c.o</a:t>
            </a:r>
            <a:r>
              <a:rPr lang="en-US" altLang="zh-CN" dirty="0"/>
              <a:t>;</a:t>
            </a:r>
          </a:p>
          <a:p>
            <a:pPr marL="0" indent="0">
              <a:buNone/>
            </a:pPr>
            <a:r>
              <a:rPr lang="en-US" altLang="zh-CN" dirty="0"/>
              <a:t>	return </a:t>
            </a:r>
            <a:r>
              <a:rPr lang="en-US" altLang="zh-CN" dirty="0" err="1"/>
              <a:t>rc</a:t>
            </a:r>
            <a:r>
              <a:rPr lang="en-US" altLang="zh-CN" dirty="0"/>
              <a:t>;</a:t>
            </a:r>
          </a:p>
          <a:p>
            <a:pPr marL="0" indent="0">
              <a:buNone/>
            </a:pPr>
            <a:r>
              <a:rPr lang="en-US" altLang="zh-CN" dirty="0"/>
              <a:t>}</a:t>
            </a:r>
            <a:endParaRPr lang="zh-CN" altLang="en-US" dirty="0"/>
          </a:p>
        </p:txBody>
      </p:sp>
    </p:spTree>
    <p:extLst>
      <p:ext uri="{BB962C8B-B14F-4D97-AF65-F5344CB8AC3E}">
        <p14:creationId xmlns:p14="http://schemas.microsoft.com/office/powerpoint/2010/main" val="216898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10DAE-33EB-CC66-D689-7CB5ED4A3C24}"/>
              </a:ext>
            </a:extLst>
          </p:cNvPr>
          <p:cNvSpPr>
            <a:spLocks noGrp="1"/>
          </p:cNvSpPr>
          <p:nvPr>
            <p:ph type="title"/>
          </p:nvPr>
        </p:nvSpPr>
        <p:spPr/>
        <p:txBody>
          <a:bodyPr/>
          <a:lstStyle/>
          <a:p>
            <a:r>
              <a:rPr lang="zh-CN" altLang="en-US" dirty="0"/>
              <a:t>除法运算</a:t>
            </a:r>
          </a:p>
        </p:txBody>
      </p:sp>
      <p:sp>
        <p:nvSpPr>
          <p:cNvPr id="3" name="内容占位符 2">
            <a:extLst>
              <a:ext uri="{FF2B5EF4-FFF2-40B4-BE49-F238E27FC236}">
                <a16:creationId xmlns:a16="http://schemas.microsoft.com/office/drawing/2014/main" id="{AD975496-F1DA-1F2B-B24F-6689A5D6DF90}"/>
              </a:ext>
            </a:extLst>
          </p:cNvPr>
          <p:cNvSpPr>
            <a:spLocks noGrp="1"/>
          </p:cNvSpPr>
          <p:nvPr>
            <p:ph idx="1"/>
          </p:nvPr>
        </p:nvSpPr>
        <p:spPr/>
        <p:txBody>
          <a:bodyPr/>
          <a:lstStyle/>
          <a:p>
            <a:r>
              <a:rPr lang="en-US" altLang="zh-CN" dirty="0"/>
              <a:t>V0 </a:t>
            </a:r>
            <a:r>
              <a:rPr lang="zh-CN" altLang="en-US" dirty="0"/>
              <a:t>定义在世界坐标系</a:t>
            </a:r>
            <a:r>
              <a:rPr lang="en-US" altLang="zh-CN" dirty="0"/>
              <a:t>C0</a:t>
            </a:r>
            <a:r>
              <a:rPr lang="zh-CN" altLang="en-US" dirty="0"/>
              <a:t>下</a:t>
            </a:r>
            <a:r>
              <a:rPr lang="en-US" altLang="zh-CN" dirty="0"/>
              <a:t>, V1</a:t>
            </a:r>
            <a:r>
              <a:rPr lang="zh-CN" altLang="en-US" dirty="0"/>
              <a:t>定义在</a:t>
            </a:r>
            <a:r>
              <a:rPr lang="en-US" altLang="zh-CN" dirty="0"/>
              <a:t>C1</a:t>
            </a:r>
            <a:r>
              <a:rPr lang="zh-CN" altLang="en-US" dirty="0"/>
              <a:t>坐标系</a:t>
            </a:r>
            <a:endParaRPr lang="en-US" altLang="zh-CN" dirty="0"/>
          </a:p>
          <a:p>
            <a:pPr marL="0" indent="0">
              <a:buNone/>
            </a:pPr>
            <a:r>
              <a:rPr lang="en-US" altLang="zh-CN" dirty="0"/>
              <a:t>		V1 = V0 / C1, V0 = V1 * C1</a:t>
            </a:r>
          </a:p>
          <a:p>
            <a:pPr marL="0" indent="0">
              <a:buNone/>
            </a:pPr>
            <a:r>
              <a:rPr lang="en-US" altLang="zh-CN" dirty="0"/>
              <a:t>	V2 </a:t>
            </a:r>
            <a:r>
              <a:rPr lang="zh-CN" altLang="en-US" dirty="0"/>
              <a:t>定义在</a:t>
            </a:r>
            <a:r>
              <a:rPr lang="en-US" altLang="zh-CN" dirty="0"/>
              <a:t>C2</a:t>
            </a:r>
            <a:r>
              <a:rPr lang="zh-CN" altLang="en-US" dirty="0"/>
              <a:t>坐标系下则：</a:t>
            </a:r>
            <a:endParaRPr lang="en-US" altLang="zh-CN" dirty="0"/>
          </a:p>
          <a:p>
            <a:pPr marL="0" indent="0">
              <a:buNone/>
            </a:pPr>
            <a:r>
              <a:rPr lang="en-US" altLang="zh-CN" dirty="0"/>
              <a:t>         		V2 = V0 / C2 = V1 * C1 / C2</a:t>
            </a:r>
          </a:p>
          <a:p>
            <a:pPr marL="0" indent="0">
              <a:buNone/>
            </a:pPr>
            <a:endParaRPr lang="en-US" altLang="zh-CN" dirty="0"/>
          </a:p>
          <a:p>
            <a:r>
              <a:rPr lang="en-US" altLang="zh-CN" dirty="0"/>
              <a:t>C1,C2,C3</a:t>
            </a:r>
            <a:r>
              <a:rPr lang="zh-CN" altLang="en-US" dirty="0"/>
              <a:t>分别是三个场景节点下的本地坐标系，父</a:t>
            </a:r>
            <a:r>
              <a:rPr lang="en-US" altLang="zh-CN" dirty="0"/>
              <a:t>-&gt;</a:t>
            </a:r>
            <a:r>
              <a:rPr lang="zh-CN" altLang="en-US" dirty="0"/>
              <a:t>子方向</a:t>
            </a:r>
            <a:r>
              <a:rPr lang="en-US" altLang="zh-CN" dirty="0"/>
              <a:t>			V3 = V0 / C1 / C2 / C3 = V0 / (C1 * C2 * C3)</a:t>
            </a:r>
          </a:p>
          <a:p>
            <a:pPr marL="0" indent="0">
              <a:buNone/>
            </a:pPr>
            <a:r>
              <a:rPr lang="en-US" altLang="zh-CN" dirty="0"/>
              <a:t>	</a:t>
            </a:r>
            <a:r>
              <a:rPr lang="zh-CN" altLang="en-US" dirty="0">
                <a:solidFill>
                  <a:schemeClr val="accent2"/>
                </a:solidFill>
              </a:rPr>
              <a:t>注意</a:t>
            </a:r>
            <a:r>
              <a:rPr lang="en-US" altLang="zh-CN" dirty="0">
                <a:solidFill>
                  <a:schemeClr val="accent2"/>
                </a:solidFill>
              </a:rPr>
              <a:t>: </a:t>
            </a:r>
            <a:r>
              <a:rPr lang="zh-CN" altLang="en-US" dirty="0">
                <a:solidFill>
                  <a:schemeClr val="accent2"/>
                </a:solidFill>
              </a:rPr>
              <a:t>除法通常父</a:t>
            </a:r>
            <a:r>
              <a:rPr lang="en-US" altLang="zh-CN" dirty="0">
                <a:solidFill>
                  <a:schemeClr val="accent2"/>
                </a:solidFill>
              </a:rPr>
              <a:t>-&gt;</a:t>
            </a:r>
            <a:r>
              <a:rPr lang="zh-CN" altLang="en-US" dirty="0">
                <a:solidFill>
                  <a:schemeClr val="accent2"/>
                </a:solidFill>
              </a:rPr>
              <a:t>子方向</a:t>
            </a:r>
            <a:r>
              <a:rPr lang="en-US" altLang="zh-CN" dirty="0">
                <a:solidFill>
                  <a:schemeClr val="accent2"/>
                </a:solidFill>
              </a:rPr>
              <a:t>,</a:t>
            </a:r>
            <a:r>
              <a:rPr lang="zh-CN" altLang="en-US" dirty="0">
                <a:solidFill>
                  <a:schemeClr val="accent2"/>
                </a:solidFill>
              </a:rPr>
              <a:t> 运算不满足交换律！</a:t>
            </a:r>
            <a:endParaRPr lang="en-US" altLang="zh-CN" dirty="0">
              <a:solidFill>
                <a:schemeClr val="accent2"/>
              </a:solidFill>
            </a:endParaRPr>
          </a:p>
        </p:txBody>
      </p:sp>
    </p:spTree>
    <p:extLst>
      <p:ext uri="{BB962C8B-B14F-4D97-AF65-F5344CB8AC3E}">
        <p14:creationId xmlns:p14="http://schemas.microsoft.com/office/powerpoint/2010/main" val="3740584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01F03-D0B4-448C-56DE-B53E67B543D7}"/>
              </a:ext>
            </a:extLst>
          </p:cNvPr>
          <p:cNvSpPr>
            <a:spLocks noGrp="1"/>
          </p:cNvSpPr>
          <p:nvPr>
            <p:ph type="title"/>
          </p:nvPr>
        </p:nvSpPr>
        <p:spPr/>
        <p:txBody>
          <a:bodyPr/>
          <a:lstStyle/>
          <a:p>
            <a:r>
              <a:rPr lang="zh-CN" altLang="en-US" dirty="0"/>
              <a:t>通常的使用场景</a:t>
            </a:r>
          </a:p>
        </p:txBody>
      </p:sp>
      <p:sp>
        <p:nvSpPr>
          <p:cNvPr id="3" name="内容占位符 2">
            <a:extLst>
              <a:ext uri="{FF2B5EF4-FFF2-40B4-BE49-F238E27FC236}">
                <a16:creationId xmlns:a16="http://schemas.microsoft.com/office/drawing/2014/main" id="{28321C66-8C91-98D9-E109-32E3C36E87C2}"/>
              </a:ext>
            </a:extLst>
          </p:cNvPr>
          <p:cNvSpPr>
            <a:spLocks noGrp="1"/>
          </p:cNvSpPr>
          <p:nvPr>
            <p:ph idx="1"/>
          </p:nvPr>
        </p:nvSpPr>
        <p:spPr/>
        <p:txBody>
          <a:bodyPr>
            <a:normAutofit/>
          </a:bodyPr>
          <a:lstStyle/>
          <a:p>
            <a:pPr marL="0" indent="0">
              <a:buNone/>
            </a:pPr>
            <a:r>
              <a:rPr lang="zh-CN" altLang="en-US" dirty="0"/>
              <a:t> </a:t>
            </a:r>
            <a:r>
              <a:rPr lang="en-US" altLang="zh-CN" dirty="0"/>
              <a:t>1</a:t>
            </a:r>
            <a:r>
              <a:rPr lang="zh-CN" altLang="en-US" dirty="0"/>
              <a:t>，比如一个世界空间下的向量 </a:t>
            </a:r>
            <a:r>
              <a:rPr lang="en-US" altLang="zh-CN" dirty="0" err="1"/>
              <a:t>V</a:t>
            </a:r>
            <a:r>
              <a:rPr lang="en-US" altLang="zh-CN" sz="1600" dirty="0" err="1"/>
              <a:t>w</a:t>
            </a:r>
            <a:r>
              <a:rPr lang="en-US" altLang="zh-CN" dirty="0"/>
              <a:t>, </a:t>
            </a:r>
            <a:r>
              <a:rPr lang="zh-CN" altLang="en-US" dirty="0"/>
              <a:t>转化到本地坐标系</a:t>
            </a:r>
            <a:r>
              <a:rPr lang="en-US" altLang="zh-CN" dirty="0"/>
              <a:t>C</a:t>
            </a:r>
            <a:r>
              <a:rPr lang="zh-CN" altLang="en-US" dirty="0"/>
              <a:t>下：</a:t>
            </a:r>
            <a:endParaRPr lang="en-US" altLang="zh-CN" dirty="0"/>
          </a:p>
          <a:p>
            <a:pPr marL="0" indent="0">
              <a:buNone/>
            </a:pPr>
            <a:r>
              <a:rPr lang="en-US" altLang="zh-CN" dirty="0"/>
              <a:t>			V</a:t>
            </a:r>
            <a:r>
              <a:rPr lang="en-US" altLang="zh-CN" sz="1400" dirty="0"/>
              <a:t>L</a:t>
            </a:r>
            <a:r>
              <a:rPr lang="en-US" altLang="zh-CN" dirty="0"/>
              <a:t> = </a:t>
            </a:r>
            <a:r>
              <a:rPr lang="en-US" altLang="zh-CN" dirty="0" err="1"/>
              <a:t>V</a:t>
            </a:r>
            <a:r>
              <a:rPr lang="en-US" altLang="zh-CN" sz="1800" dirty="0" err="1"/>
              <a:t>w</a:t>
            </a:r>
            <a:r>
              <a:rPr lang="en-US" altLang="zh-CN" dirty="0"/>
              <a:t> / C   </a:t>
            </a:r>
          </a:p>
          <a:p>
            <a:pPr marL="0" indent="0">
              <a:buNone/>
            </a:pPr>
            <a:r>
              <a:rPr lang="en-US" altLang="zh-CN" dirty="0"/>
              <a:t>		</a:t>
            </a:r>
            <a:r>
              <a:rPr lang="zh-CN" altLang="en-US" dirty="0"/>
              <a:t>反之  </a:t>
            </a:r>
            <a:r>
              <a:rPr lang="en-US" altLang="zh-CN" dirty="0" err="1"/>
              <a:t>V</a:t>
            </a:r>
            <a:r>
              <a:rPr lang="en-US" altLang="zh-CN" sz="1800" dirty="0" err="1"/>
              <a:t>w</a:t>
            </a:r>
            <a:r>
              <a:rPr lang="en-US" altLang="zh-CN" sz="1800" dirty="0"/>
              <a:t> </a:t>
            </a:r>
            <a:r>
              <a:rPr lang="en-US" altLang="zh-CN" dirty="0"/>
              <a:t>= V</a:t>
            </a:r>
            <a:r>
              <a:rPr lang="en-US" altLang="zh-CN" sz="1400" dirty="0"/>
              <a:t>L</a:t>
            </a:r>
            <a:r>
              <a:rPr lang="en-US" altLang="zh-CN" dirty="0"/>
              <a:t> * C </a:t>
            </a:r>
          </a:p>
          <a:p>
            <a:pPr marL="0" indent="0">
              <a:buNone/>
            </a:pPr>
            <a:r>
              <a:rPr lang="en-US" altLang="zh-CN" dirty="0"/>
              <a:t> </a:t>
            </a:r>
          </a:p>
          <a:p>
            <a:pPr marL="0" indent="0">
              <a:buNone/>
            </a:pPr>
            <a:r>
              <a:rPr lang="zh-CN" altLang="en-US" dirty="0"/>
              <a:t> </a:t>
            </a:r>
            <a:r>
              <a:rPr lang="en-US" altLang="zh-CN" dirty="0"/>
              <a:t>2</a:t>
            </a:r>
            <a:r>
              <a:rPr lang="zh-CN" altLang="en-US" dirty="0"/>
              <a:t>，世界坐标系与局部坐标系相互转化</a:t>
            </a:r>
            <a:endParaRPr lang="en-US" altLang="zh-CN" dirty="0"/>
          </a:p>
          <a:p>
            <a:pPr marL="0" indent="0">
              <a:buNone/>
            </a:pPr>
            <a:r>
              <a:rPr lang="en-US" altLang="zh-CN" dirty="0"/>
              <a:t>		C = C3 * C2 * C1</a:t>
            </a:r>
          </a:p>
          <a:p>
            <a:pPr marL="0" indent="0">
              <a:buNone/>
            </a:pPr>
            <a:r>
              <a:rPr lang="en-US" altLang="zh-CN" dirty="0"/>
              <a:t>		</a:t>
            </a:r>
            <a:r>
              <a:rPr lang="en-US" altLang="zh-CN" dirty="0" err="1"/>
              <a:t>Vw</a:t>
            </a:r>
            <a:r>
              <a:rPr lang="en-US" altLang="zh-CN" dirty="0"/>
              <a:t> = VL* C</a:t>
            </a:r>
            <a:r>
              <a:rPr lang="zh-CN" altLang="en-US" dirty="0"/>
              <a:t>， </a:t>
            </a:r>
            <a:r>
              <a:rPr lang="en-US" altLang="zh-CN" dirty="0"/>
              <a:t>VL = </a:t>
            </a:r>
            <a:r>
              <a:rPr lang="en-US" altLang="zh-CN" dirty="0" err="1"/>
              <a:t>Vw</a:t>
            </a:r>
            <a:r>
              <a:rPr lang="en-US" altLang="zh-CN" dirty="0"/>
              <a:t> / C</a:t>
            </a:r>
            <a:endParaRPr lang="zh-CN" altLang="en-US" dirty="0"/>
          </a:p>
          <a:p>
            <a:pPr marL="0" indent="0">
              <a:buNone/>
            </a:pPr>
            <a:endParaRPr lang="zh-CN" altLang="en-US" dirty="0"/>
          </a:p>
        </p:txBody>
      </p:sp>
    </p:spTree>
    <p:extLst>
      <p:ext uri="{BB962C8B-B14F-4D97-AF65-F5344CB8AC3E}">
        <p14:creationId xmlns:p14="http://schemas.microsoft.com/office/powerpoint/2010/main" val="664348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5FB3B-CB30-40E1-DA75-C730EA3AE7FA}"/>
              </a:ext>
            </a:extLst>
          </p:cNvPr>
          <p:cNvSpPr>
            <a:spLocks noGrp="1"/>
          </p:cNvSpPr>
          <p:nvPr>
            <p:ph type="title"/>
          </p:nvPr>
        </p:nvSpPr>
        <p:spPr/>
        <p:txBody>
          <a:bodyPr/>
          <a:lstStyle/>
          <a:p>
            <a:r>
              <a:rPr lang="zh-CN" altLang="en-US" dirty="0"/>
              <a:t>通常的使用场景</a:t>
            </a:r>
          </a:p>
        </p:txBody>
      </p:sp>
      <p:sp>
        <p:nvSpPr>
          <p:cNvPr id="3" name="内容占位符 2">
            <a:extLst>
              <a:ext uri="{FF2B5EF4-FFF2-40B4-BE49-F238E27FC236}">
                <a16:creationId xmlns:a16="http://schemas.microsoft.com/office/drawing/2014/main" id="{F2DB0D52-EC22-43C9-A8F3-D959C004213D}"/>
              </a:ext>
            </a:extLst>
          </p:cNvPr>
          <p:cNvSpPr>
            <a:spLocks noGrp="1"/>
          </p:cNvSpPr>
          <p:nvPr>
            <p:ph idx="1"/>
          </p:nvPr>
        </p:nvSpPr>
        <p:spPr/>
        <p:txBody>
          <a:bodyPr/>
          <a:lstStyle/>
          <a:p>
            <a:pPr marL="0" indent="0">
              <a:buNone/>
            </a:pPr>
            <a:r>
              <a:rPr lang="en-US" altLang="zh-CN" dirty="0"/>
              <a:t>3, </a:t>
            </a:r>
            <a:r>
              <a:rPr lang="zh-CN" altLang="en-US" dirty="0"/>
              <a:t>多节点层级下使用 ：</a:t>
            </a:r>
            <a:r>
              <a:rPr lang="en-US" altLang="zh-CN" dirty="0"/>
              <a:t>	</a:t>
            </a:r>
          </a:p>
          <a:p>
            <a:pPr marL="0" indent="0">
              <a:buNone/>
            </a:pPr>
            <a:r>
              <a:rPr lang="zh-CN" altLang="en-US" dirty="0"/>
              <a:t>节点</a:t>
            </a:r>
            <a:r>
              <a:rPr lang="en-US" altLang="zh-CN" dirty="0"/>
              <a:t>5</a:t>
            </a:r>
            <a:r>
              <a:rPr lang="zh-CN" altLang="en-US" dirty="0"/>
              <a:t>坐标系下定义向量 </a:t>
            </a:r>
            <a:r>
              <a:rPr lang="en-US" altLang="zh-CN" dirty="0"/>
              <a:t>V5, </a:t>
            </a:r>
            <a:r>
              <a:rPr lang="zh-CN" altLang="en-US" dirty="0"/>
              <a:t>在节点</a:t>
            </a:r>
            <a:r>
              <a:rPr lang="en-US" altLang="zh-CN" dirty="0"/>
              <a:t>2</a:t>
            </a:r>
            <a:r>
              <a:rPr lang="zh-CN" altLang="en-US" dirty="0"/>
              <a:t>层次的父节点下：</a:t>
            </a:r>
            <a:endParaRPr lang="en-US" altLang="zh-CN" dirty="0"/>
          </a:p>
          <a:p>
            <a:pPr marL="0" indent="0">
              <a:buNone/>
            </a:pPr>
            <a:r>
              <a:rPr lang="en-US" altLang="zh-CN" dirty="0"/>
              <a:t>		 V</a:t>
            </a:r>
            <a:r>
              <a:rPr lang="en-US" altLang="zh-CN" sz="1800" dirty="0"/>
              <a:t>2</a:t>
            </a:r>
            <a:r>
              <a:rPr lang="en-US" altLang="zh-CN" dirty="0"/>
              <a:t> = V5 * C5 * C4 * C3 </a:t>
            </a:r>
          </a:p>
          <a:p>
            <a:pPr marL="0" indent="0">
              <a:buNone/>
            </a:pPr>
            <a:r>
              <a:rPr lang="en-US" altLang="zh-CN" dirty="0"/>
              <a:t>		</a:t>
            </a:r>
            <a:r>
              <a:rPr lang="zh-CN" altLang="en-US" dirty="0"/>
              <a:t>其中每个坐标系都是本地坐标系</a:t>
            </a:r>
            <a:endParaRPr lang="en-US" altLang="zh-CN" dirty="0"/>
          </a:p>
          <a:p>
            <a:pPr marL="0" indent="0">
              <a:buNone/>
            </a:pPr>
            <a:r>
              <a:rPr lang="en-US" altLang="zh-CN" dirty="0"/>
              <a:t>		</a:t>
            </a:r>
            <a:r>
              <a:rPr lang="zh-CN" altLang="en-US" dirty="0"/>
              <a:t>反之 </a:t>
            </a:r>
            <a:r>
              <a:rPr lang="en-US" altLang="zh-CN" dirty="0"/>
              <a:t>V3 = V</a:t>
            </a:r>
            <a:r>
              <a:rPr lang="en-US" altLang="zh-CN" sz="1800" dirty="0"/>
              <a:t>2</a:t>
            </a:r>
            <a:r>
              <a:rPr lang="en-US" altLang="zh-CN" dirty="0"/>
              <a:t> / C3 / C4 / C5</a:t>
            </a:r>
            <a:endParaRPr lang="zh-CN" altLang="en-US" dirty="0"/>
          </a:p>
        </p:txBody>
      </p:sp>
    </p:spTree>
    <p:extLst>
      <p:ext uri="{BB962C8B-B14F-4D97-AF65-F5344CB8AC3E}">
        <p14:creationId xmlns:p14="http://schemas.microsoft.com/office/powerpoint/2010/main" val="104146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3788D-C810-1425-8C3E-721A9BD05E8B}"/>
              </a:ext>
            </a:extLst>
          </p:cNvPr>
          <p:cNvSpPr>
            <a:spLocks noGrp="1"/>
          </p:cNvSpPr>
          <p:nvPr>
            <p:ph type="title"/>
          </p:nvPr>
        </p:nvSpPr>
        <p:spPr/>
        <p:txBody>
          <a:bodyPr/>
          <a:lstStyle/>
          <a:p>
            <a:r>
              <a:rPr lang="zh-CN" altLang="en-US" dirty="0"/>
              <a:t>向量的历史</a:t>
            </a:r>
          </a:p>
        </p:txBody>
      </p:sp>
      <p:sp>
        <p:nvSpPr>
          <p:cNvPr id="3" name="内容占位符 2">
            <a:extLst>
              <a:ext uri="{FF2B5EF4-FFF2-40B4-BE49-F238E27FC236}">
                <a16:creationId xmlns:a16="http://schemas.microsoft.com/office/drawing/2014/main" id="{F6270DE7-0108-5D3D-0799-6DB1417318DB}"/>
              </a:ext>
            </a:extLst>
          </p:cNvPr>
          <p:cNvSpPr>
            <a:spLocks noGrp="1"/>
          </p:cNvSpPr>
          <p:nvPr>
            <p:ph idx="1"/>
          </p:nvPr>
        </p:nvSpPr>
        <p:spPr/>
        <p:txBody>
          <a:bodyPr>
            <a:normAutofit fontScale="92500" lnSpcReduction="10000"/>
          </a:bodyPr>
          <a:lstStyle/>
          <a:p>
            <a:r>
              <a:rPr lang="zh-CN" altLang="en-US" b="1" dirty="0"/>
              <a:t>亚里士多德</a:t>
            </a:r>
            <a:r>
              <a:rPr lang="zh-CN" altLang="en-US" dirty="0"/>
              <a:t>已经有向量概念</a:t>
            </a:r>
            <a:endParaRPr lang="en-US" altLang="zh-CN" dirty="0"/>
          </a:p>
          <a:p>
            <a:r>
              <a:rPr lang="zh-CN" altLang="en-US" b="1" dirty="0"/>
              <a:t>牛顿</a:t>
            </a:r>
            <a:r>
              <a:rPr lang="zh-CN" altLang="en-US" dirty="0"/>
              <a:t>首次使用了带箭头的线段</a:t>
            </a:r>
            <a:endParaRPr lang="en-US" altLang="zh-CN" dirty="0"/>
          </a:p>
          <a:p>
            <a:r>
              <a:rPr lang="zh-CN" altLang="en-US" dirty="0"/>
              <a:t>向量一词始于</a:t>
            </a:r>
            <a:r>
              <a:rPr lang="en-US" altLang="zh-CN" dirty="0"/>
              <a:t>19</a:t>
            </a:r>
            <a:r>
              <a:rPr lang="zh-CN" altLang="en-US" dirty="0"/>
              <a:t>世纪</a:t>
            </a:r>
            <a:r>
              <a:rPr lang="en-US" altLang="zh-CN" dirty="0"/>
              <a:t>20</a:t>
            </a:r>
            <a:r>
              <a:rPr lang="zh-CN" altLang="en-US" dirty="0"/>
              <a:t>年代，用于复数的几何表现</a:t>
            </a:r>
            <a:endParaRPr lang="en-US" altLang="zh-CN" dirty="0"/>
          </a:p>
          <a:p>
            <a:r>
              <a:rPr lang="zh-CN" altLang="en-US" b="1" dirty="0"/>
              <a:t>哈密顿</a:t>
            </a:r>
            <a:r>
              <a:rPr lang="zh-CN" altLang="en-US" dirty="0"/>
              <a:t>在二维复数基础上发现四元数：标量 </a:t>
            </a:r>
            <a:r>
              <a:rPr lang="en-US" altLang="zh-CN" dirty="0"/>
              <a:t>+ </a:t>
            </a:r>
            <a:r>
              <a:rPr lang="zh-CN" altLang="en-US" dirty="0"/>
              <a:t>向量</a:t>
            </a:r>
            <a:endParaRPr lang="en-US" altLang="zh-CN" dirty="0"/>
          </a:p>
          <a:p>
            <a:r>
              <a:rPr lang="zh-CN" altLang="en-US" b="1" i="0" dirty="0">
                <a:solidFill>
                  <a:srgbClr val="333333"/>
                </a:solidFill>
                <a:effectLst/>
                <a:latin typeface="Helvetica Neue"/>
              </a:rPr>
              <a:t>哈密顿</a:t>
            </a:r>
            <a:r>
              <a:rPr lang="zh-CN" altLang="en-US" b="0" i="0" dirty="0">
                <a:solidFill>
                  <a:srgbClr val="333333"/>
                </a:solidFill>
                <a:effectLst/>
                <a:latin typeface="Helvetica Neue"/>
              </a:rPr>
              <a:t>还创造了向量的</a:t>
            </a:r>
            <a:r>
              <a:rPr lang="zh-CN" altLang="en-US" b="1" i="0" dirty="0">
                <a:solidFill>
                  <a:srgbClr val="333333"/>
                </a:solidFill>
                <a:effectLst/>
                <a:latin typeface="Helvetica Neue"/>
              </a:rPr>
              <a:t>内外积</a:t>
            </a:r>
            <a:endParaRPr lang="en-US" altLang="zh-CN" b="1" i="0" dirty="0">
              <a:solidFill>
                <a:srgbClr val="333333"/>
              </a:solidFill>
              <a:effectLst/>
              <a:latin typeface="Helvetica Neue"/>
            </a:endParaRPr>
          </a:p>
          <a:p>
            <a:r>
              <a:rPr lang="zh-CN" altLang="en-US" dirty="0"/>
              <a:t>早期的</a:t>
            </a:r>
            <a:r>
              <a:rPr lang="zh-CN" altLang="en-US" b="1" dirty="0"/>
              <a:t>麦克斯韦</a:t>
            </a:r>
            <a:r>
              <a:rPr lang="zh-CN" altLang="en-US" dirty="0"/>
              <a:t>方程组使用了四元数来表述，后来</a:t>
            </a:r>
            <a:r>
              <a:rPr lang="zh-CN" altLang="en-US" b="1" dirty="0"/>
              <a:t>赫维赛</a:t>
            </a:r>
            <a:r>
              <a:rPr lang="zh-CN" altLang="en-US" dirty="0"/>
              <a:t>使用四条以向量为基础的麦克斯韦方程组表述</a:t>
            </a:r>
            <a:endParaRPr lang="en-US" altLang="zh-CN" dirty="0"/>
          </a:p>
          <a:p>
            <a:r>
              <a:rPr lang="en-US" altLang="zh-CN" b="1" i="0" dirty="0">
                <a:effectLst/>
                <a:latin typeface="-apple-system"/>
              </a:rPr>
              <a:t>William </a:t>
            </a:r>
            <a:r>
              <a:rPr lang="en-US" altLang="zh-CN" b="1" i="0" dirty="0" err="1">
                <a:effectLst/>
                <a:latin typeface="-apple-system"/>
              </a:rPr>
              <a:t>Kingdon</a:t>
            </a:r>
            <a:r>
              <a:rPr lang="en-US" altLang="zh-CN" b="1" i="0" dirty="0">
                <a:effectLst/>
                <a:latin typeface="-apple-system"/>
              </a:rPr>
              <a:t> Clifford</a:t>
            </a:r>
            <a:r>
              <a:rPr lang="zh-CN" altLang="en-US" dirty="0"/>
              <a:t>把两四元数的乘积拆分成两个很不相同的向量乘积，他称之为数量积（现在也称为点乘）和向量积（现在也称为叉乘</a:t>
            </a:r>
            <a:r>
              <a:rPr lang="en-US" altLang="zh-CN" dirty="0"/>
              <a:t>)</a:t>
            </a:r>
            <a:r>
              <a:rPr lang="zh-CN" altLang="en-US" dirty="0"/>
              <a:t>。</a:t>
            </a:r>
            <a:endParaRPr lang="en-US" altLang="zh-CN" dirty="0"/>
          </a:p>
          <a:p>
            <a:endParaRPr lang="en-US" altLang="zh-CN" dirty="0"/>
          </a:p>
        </p:txBody>
      </p:sp>
      <p:pic>
        <p:nvPicPr>
          <p:cNvPr id="2050" name="Picture 2">
            <a:extLst>
              <a:ext uri="{FF2B5EF4-FFF2-40B4-BE49-F238E27FC236}">
                <a16:creationId xmlns:a16="http://schemas.microsoft.com/office/drawing/2014/main" id="{203A1C95-97BC-FE71-4322-5DF25140C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0138" y="625668"/>
            <a:ext cx="2450500" cy="2419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01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DE2FA-27AC-B74A-C310-5C31DA9B4593}"/>
              </a:ext>
            </a:extLst>
          </p:cNvPr>
          <p:cNvSpPr>
            <a:spLocks noGrp="1"/>
          </p:cNvSpPr>
          <p:nvPr>
            <p:ph type="title"/>
          </p:nvPr>
        </p:nvSpPr>
        <p:spPr/>
        <p:txBody>
          <a:bodyPr/>
          <a:lstStyle/>
          <a:p>
            <a:r>
              <a:rPr lang="zh-CN" altLang="en-US" dirty="0"/>
              <a:t>通常的使用场景</a:t>
            </a:r>
          </a:p>
        </p:txBody>
      </p:sp>
      <p:sp>
        <p:nvSpPr>
          <p:cNvPr id="3" name="内容占位符 2">
            <a:extLst>
              <a:ext uri="{FF2B5EF4-FFF2-40B4-BE49-F238E27FC236}">
                <a16:creationId xmlns:a16="http://schemas.microsoft.com/office/drawing/2014/main" id="{9BDDA32C-A1B5-3DB3-8721-ACB2E750CAA4}"/>
              </a:ext>
            </a:extLst>
          </p:cNvPr>
          <p:cNvSpPr>
            <a:spLocks noGrp="1"/>
          </p:cNvSpPr>
          <p:nvPr>
            <p:ph idx="1"/>
          </p:nvPr>
        </p:nvSpPr>
        <p:spPr/>
        <p:txBody>
          <a:bodyPr/>
          <a:lstStyle/>
          <a:p>
            <a:r>
              <a:rPr lang="zh-CN" altLang="en-US" dirty="0"/>
              <a:t>平级坐标系之间互换：</a:t>
            </a:r>
            <a:endParaRPr lang="en-US" altLang="zh-CN" dirty="0"/>
          </a:p>
          <a:p>
            <a:pPr marL="0" indent="0">
              <a:buNone/>
            </a:pPr>
            <a:r>
              <a:rPr lang="en-US" altLang="zh-CN" dirty="0"/>
              <a:t>	C0{ 			// C0</a:t>
            </a:r>
            <a:r>
              <a:rPr lang="zh-CN" altLang="en-US" dirty="0"/>
              <a:t>父坐标系下</a:t>
            </a:r>
            <a:endParaRPr lang="en-US" altLang="zh-CN" dirty="0"/>
          </a:p>
          <a:p>
            <a:pPr marL="0" indent="0">
              <a:buNone/>
            </a:pPr>
            <a:r>
              <a:rPr lang="en-US" altLang="zh-CN" dirty="0"/>
              <a:t>		C1, C2; 	//</a:t>
            </a:r>
            <a:r>
              <a:rPr lang="zh-CN" altLang="en-US" dirty="0"/>
              <a:t> 两个平级子坐标系</a:t>
            </a:r>
            <a:endParaRPr lang="en-US" altLang="zh-CN" dirty="0"/>
          </a:p>
          <a:p>
            <a:pPr marL="0" indent="0">
              <a:buNone/>
            </a:pPr>
            <a:r>
              <a:rPr lang="en-US" altLang="zh-CN" dirty="0"/>
              <a:t>	}</a:t>
            </a:r>
          </a:p>
          <a:p>
            <a:pPr marL="0" indent="0">
              <a:buNone/>
            </a:pPr>
            <a:r>
              <a:rPr lang="en-US" altLang="zh-CN" dirty="0"/>
              <a:t>	</a:t>
            </a:r>
            <a:r>
              <a:rPr lang="zh-CN" altLang="en-US" dirty="0"/>
              <a:t>向量从</a:t>
            </a:r>
            <a:r>
              <a:rPr lang="en-US" altLang="zh-CN" dirty="0"/>
              <a:t>C1</a:t>
            </a:r>
            <a:r>
              <a:rPr lang="zh-CN" altLang="en-US" dirty="0"/>
              <a:t>下转化为</a:t>
            </a:r>
            <a:r>
              <a:rPr lang="en-US" altLang="zh-CN" dirty="0"/>
              <a:t>C2</a:t>
            </a:r>
            <a:r>
              <a:rPr lang="zh-CN" altLang="en-US" dirty="0"/>
              <a:t>坐标系下</a:t>
            </a:r>
            <a:endParaRPr lang="en-US" altLang="zh-CN" dirty="0"/>
          </a:p>
          <a:p>
            <a:pPr marL="0" indent="0">
              <a:buNone/>
            </a:pPr>
            <a:r>
              <a:rPr lang="en-US" altLang="zh-CN" dirty="0"/>
              <a:t>	V2 = V1 * C1 / C2</a:t>
            </a:r>
            <a:endParaRPr lang="zh-CN" altLang="en-US" dirty="0"/>
          </a:p>
        </p:txBody>
      </p:sp>
    </p:spTree>
    <p:extLst>
      <p:ext uri="{BB962C8B-B14F-4D97-AF65-F5344CB8AC3E}">
        <p14:creationId xmlns:p14="http://schemas.microsoft.com/office/powerpoint/2010/main" val="1943619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971D2-0BD5-A5A7-2EFC-687D57C2B938}"/>
              </a:ext>
            </a:extLst>
          </p:cNvPr>
          <p:cNvSpPr>
            <a:spLocks noGrp="1"/>
          </p:cNvSpPr>
          <p:nvPr>
            <p:ph type="title"/>
          </p:nvPr>
        </p:nvSpPr>
        <p:spPr/>
        <p:txBody>
          <a:bodyPr/>
          <a:lstStyle/>
          <a:p>
            <a:r>
              <a:rPr lang="zh-CN" altLang="en-US" dirty="0"/>
              <a:t>更多的运算</a:t>
            </a:r>
          </a:p>
        </p:txBody>
      </p:sp>
      <p:sp>
        <p:nvSpPr>
          <p:cNvPr id="3" name="内容占位符 2">
            <a:extLst>
              <a:ext uri="{FF2B5EF4-FFF2-40B4-BE49-F238E27FC236}">
                <a16:creationId xmlns:a16="http://schemas.microsoft.com/office/drawing/2014/main" id="{1F030A76-A9F8-9227-91EB-ACCBDB2443F2}"/>
              </a:ext>
            </a:extLst>
          </p:cNvPr>
          <p:cNvSpPr>
            <a:spLocks noGrp="1"/>
          </p:cNvSpPr>
          <p:nvPr>
            <p:ph idx="1"/>
          </p:nvPr>
        </p:nvSpPr>
        <p:spPr/>
        <p:txBody>
          <a:bodyPr/>
          <a:lstStyle/>
          <a:p>
            <a:r>
              <a:rPr lang="zh-CN" altLang="en-US" dirty="0"/>
              <a:t>标量乘法：</a:t>
            </a:r>
            <a:endParaRPr lang="en-US" altLang="zh-CN" dirty="0"/>
          </a:p>
          <a:p>
            <a:pPr marL="0" indent="0">
              <a:buNone/>
            </a:pPr>
            <a:r>
              <a:rPr lang="en-US" altLang="zh-CN" dirty="0"/>
              <a:t>	C*k = </a:t>
            </a:r>
            <a:r>
              <a:rPr lang="en-US" altLang="zh-CN" dirty="0" err="1"/>
              <a:t>C.scale</a:t>
            </a:r>
            <a:r>
              <a:rPr lang="en-US" altLang="zh-CN" dirty="0"/>
              <a:t> * k</a:t>
            </a:r>
          </a:p>
          <a:p>
            <a:pPr marL="0" indent="0">
              <a:buNone/>
            </a:pPr>
            <a:endParaRPr lang="en-US" altLang="zh-CN" dirty="0"/>
          </a:p>
          <a:p>
            <a:r>
              <a:rPr lang="zh-CN" altLang="en-US" dirty="0"/>
              <a:t>四元数乘法</a:t>
            </a:r>
            <a:endParaRPr lang="en-US" altLang="zh-CN" dirty="0"/>
          </a:p>
          <a:p>
            <a:pPr marL="457200" lvl="1" indent="0">
              <a:buNone/>
            </a:pPr>
            <a:r>
              <a:rPr lang="en-US" altLang="zh-CN" dirty="0"/>
              <a:t>	 C*q = q*C = </a:t>
            </a:r>
            <a:r>
              <a:rPr lang="en-US" altLang="zh-CN" dirty="0" err="1"/>
              <a:t>C.rot</a:t>
            </a:r>
            <a:r>
              <a:rPr lang="en-US" altLang="zh-CN" dirty="0"/>
              <a:t>(</a:t>
            </a:r>
            <a:r>
              <a:rPr lang="en-US" altLang="zh-CN" dirty="0" err="1"/>
              <a:t>q.ang</a:t>
            </a:r>
            <a:r>
              <a:rPr lang="en-US" altLang="zh-CN" dirty="0"/>
              <a:t>, q.ax)</a:t>
            </a:r>
          </a:p>
          <a:p>
            <a:pPr marL="457200" lvl="1" indent="0">
              <a:buNone/>
            </a:pPr>
            <a:endParaRPr lang="en-US" altLang="zh-CN" dirty="0"/>
          </a:p>
          <a:p>
            <a:r>
              <a:rPr lang="zh-CN" altLang="en-US" dirty="0"/>
              <a:t>加减法</a:t>
            </a:r>
            <a:endParaRPr lang="en-US" altLang="zh-CN" dirty="0"/>
          </a:p>
          <a:p>
            <a:pPr marL="0" indent="0">
              <a:buNone/>
            </a:pPr>
            <a:r>
              <a:rPr lang="en-US" altLang="zh-CN" dirty="0"/>
              <a:t>	C1+o = C1.o + o, C1-o = C1.o - o</a:t>
            </a:r>
            <a:endParaRPr lang="zh-CN" altLang="en-US" dirty="0"/>
          </a:p>
        </p:txBody>
      </p:sp>
    </p:spTree>
    <p:extLst>
      <p:ext uri="{BB962C8B-B14F-4D97-AF65-F5344CB8AC3E}">
        <p14:creationId xmlns:p14="http://schemas.microsoft.com/office/powerpoint/2010/main" val="4272109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D179E-A5A6-AAE8-B3FF-7EEDDEDD36D0}"/>
              </a:ext>
            </a:extLst>
          </p:cNvPr>
          <p:cNvSpPr>
            <a:spLocks noGrp="1"/>
          </p:cNvSpPr>
          <p:nvPr>
            <p:ph type="title"/>
          </p:nvPr>
        </p:nvSpPr>
        <p:spPr/>
        <p:txBody>
          <a:bodyPr/>
          <a:lstStyle/>
          <a:p>
            <a:r>
              <a:rPr lang="zh-CN" altLang="en-US" dirty="0"/>
              <a:t>坐标系对象封装</a:t>
            </a:r>
          </a:p>
        </p:txBody>
      </p:sp>
      <p:sp>
        <p:nvSpPr>
          <p:cNvPr id="3" name="内容占位符 2">
            <a:extLst>
              <a:ext uri="{FF2B5EF4-FFF2-40B4-BE49-F238E27FC236}">
                <a16:creationId xmlns:a16="http://schemas.microsoft.com/office/drawing/2014/main" id="{15BFE5F0-3297-2C7E-A66A-1C31EAE68B69}"/>
              </a:ext>
            </a:extLst>
          </p:cNvPr>
          <p:cNvSpPr>
            <a:spLocks noGrp="1"/>
          </p:cNvSpPr>
          <p:nvPr>
            <p:ph idx="1"/>
          </p:nvPr>
        </p:nvSpPr>
        <p:spPr/>
        <p:txBody>
          <a:bodyPr>
            <a:normAutofit/>
          </a:bodyPr>
          <a:lstStyle/>
          <a:p>
            <a:r>
              <a:rPr lang="en-US" altLang="zh-CN" dirty="0"/>
              <a:t>const </a:t>
            </a:r>
            <a:r>
              <a:rPr lang="en-US" altLang="zh-CN" dirty="0" err="1"/>
              <a:t>Cood</a:t>
            </a:r>
            <a:r>
              <a:rPr lang="en-US" altLang="zh-CN" dirty="0"/>
              <a:t> ONE			</a:t>
            </a:r>
            <a:r>
              <a:rPr lang="en-US" altLang="zh-CN" dirty="0">
                <a:solidFill>
                  <a:srgbClr val="00B050"/>
                </a:solidFill>
              </a:rPr>
              <a:t>//</a:t>
            </a:r>
            <a:r>
              <a:rPr lang="zh-CN" altLang="en-US" dirty="0">
                <a:solidFill>
                  <a:srgbClr val="00B050"/>
                </a:solidFill>
              </a:rPr>
              <a:t> 单位元</a:t>
            </a:r>
            <a:endParaRPr lang="en-US" altLang="zh-CN" dirty="0">
              <a:solidFill>
                <a:srgbClr val="00B050"/>
              </a:solidFill>
            </a:endParaRPr>
          </a:p>
          <a:p>
            <a:r>
              <a:rPr lang="en-US" altLang="zh-CN" dirty="0" err="1"/>
              <a:t>Cood</a:t>
            </a:r>
            <a:r>
              <a:rPr lang="en-US" altLang="zh-CN" dirty="0"/>
              <a:t> invert</a:t>
            </a:r>
            <a:r>
              <a:rPr lang="zh-CN" altLang="en-US" dirty="0"/>
              <a:t>（）</a:t>
            </a:r>
            <a:r>
              <a:rPr lang="en-US" altLang="zh-CN" dirty="0"/>
              <a:t>				</a:t>
            </a:r>
            <a:r>
              <a:rPr lang="en-US" altLang="zh-CN" dirty="0">
                <a:solidFill>
                  <a:srgbClr val="00B050"/>
                </a:solidFill>
              </a:rPr>
              <a:t>// </a:t>
            </a:r>
            <a:r>
              <a:rPr lang="zh-CN" altLang="en-US" dirty="0">
                <a:solidFill>
                  <a:srgbClr val="00B050"/>
                </a:solidFill>
              </a:rPr>
              <a:t>逆元</a:t>
            </a:r>
            <a:endParaRPr lang="en-US" altLang="zh-CN" dirty="0"/>
          </a:p>
          <a:p>
            <a:r>
              <a:rPr lang="en-US" altLang="zh-CN" dirty="0"/>
              <a:t>void rot(real ang, vec3 ax)  		</a:t>
            </a:r>
            <a:r>
              <a:rPr lang="en-US" altLang="zh-CN" dirty="0">
                <a:solidFill>
                  <a:srgbClr val="00B050"/>
                </a:solidFill>
              </a:rPr>
              <a:t>//</a:t>
            </a:r>
            <a:r>
              <a:rPr lang="zh-CN" altLang="en-US" dirty="0">
                <a:solidFill>
                  <a:srgbClr val="00B050"/>
                </a:solidFill>
              </a:rPr>
              <a:t> 围绕旋转轴旋转</a:t>
            </a:r>
            <a:endParaRPr lang="en-US" altLang="zh-CN" dirty="0">
              <a:solidFill>
                <a:srgbClr val="00B050"/>
              </a:solidFill>
            </a:endParaRPr>
          </a:p>
          <a:p>
            <a:r>
              <a:rPr lang="en-US" altLang="zh-CN" dirty="0"/>
              <a:t>void norm(real ang, vec3 ax)  	</a:t>
            </a:r>
            <a:r>
              <a:rPr lang="en-US" altLang="zh-CN" dirty="0">
                <a:solidFill>
                  <a:srgbClr val="00B050"/>
                </a:solidFill>
              </a:rPr>
              <a:t>//</a:t>
            </a:r>
            <a:r>
              <a:rPr lang="zh-CN" altLang="en-US" dirty="0">
                <a:solidFill>
                  <a:srgbClr val="00B050"/>
                </a:solidFill>
              </a:rPr>
              <a:t> 三个轴归一化</a:t>
            </a:r>
            <a:endParaRPr lang="en-US" altLang="zh-CN" dirty="0">
              <a:solidFill>
                <a:srgbClr val="00B050"/>
              </a:solidFill>
            </a:endParaRPr>
          </a:p>
          <a:p>
            <a:r>
              <a:rPr lang="en-US" altLang="zh-CN" dirty="0"/>
              <a:t>real dot(vec3 v)				</a:t>
            </a:r>
            <a:r>
              <a:rPr lang="en-US" altLang="zh-CN" dirty="0">
                <a:solidFill>
                  <a:srgbClr val="00B050"/>
                </a:solidFill>
              </a:rPr>
              <a:t>// </a:t>
            </a:r>
            <a:r>
              <a:rPr lang="zh-CN" altLang="en-US" dirty="0">
                <a:solidFill>
                  <a:srgbClr val="00B050"/>
                </a:solidFill>
              </a:rPr>
              <a:t>向量在坐标轴上点乘</a:t>
            </a:r>
            <a:endParaRPr lang="en-US" altLang="zh-CN" dirty="0">
              <a:solidFill>
                <a:srgbClr val="00B050"/>
              </a:solidFill>
            </a:endParaRPr>
          </a:p>
          <a:p>
            <a:r>
              <a:rPr lang="en-US" altLang="zh-CN" dirty="0"/>
              <a:t>vec3 cross(</a:t>
            </a:r>
            <a:r>
              <a:rPr lang="en-US" altLang="zh-CN" dirty="0" err="1"/>
              <a:t>Cood</a:t>
            </a:r>
            <a:r>
              <a:rPr lang="en-US" altLang="zh-CN" dirty="0"/>
              <a:t> c)			</a:t>
            </a:r>
            <a:r>
              <a:rPr lang="en-US" altLang="zh-CN" dirty="0">
                <a:solidFill>
                  <a:srgbClr val="00B050"/>
                </a:solidFill>
              </a:rPr>
              <a:t>// </a:t>
            </a:r>
            <a:r>
              <a:rPr lang="zh-CN" altLang="en-US" dirty="0">
                <a:solidFill>
                  <a:srgbClr val="00B050"/>
                </a:solidFill>
              </a:rPr>
              <a:t>向量在坐标轴上叉乘</a:t>
            </a:r>
            <a:endParaRPr lang="en-US" altLang="zh-CN" dirty="0">
              <a:solidFill>
                <a:srgbClr val="00B050"/>
              </a:solidFill>
            </a:endParaRPr>
          </a:p>
          <a:p>
            <a:r>
              <a:rPr lang="fr-FR" altLang="zh-CN" dirty="0"/>
              <a:t>vec3 coord2eulers(coord&amp; </a:t>
            </a:r>
            <a:r>
              <a:rPr lang="en-US" altLang="zh-CN" dirty="0"/>
              <a:t>c</a:t>
            </a:r>
            <a:r>
              <a:rPr lang="fr-FR" altLang="zh-CN" dirty="0"/>
              <a:t>)</a:t>
            </a:r>
            <a:r>
              <a:rPr lang="en-US" altLang="zh-CN" dirty="0"/>
              <a:t> 	</a:t>
            </a:r>
            <a:r>
              <a:rPr lang="en-US" altLang="zh-CN" dirty="0">
                <a:solidFill>
                  <a:srgbClr val="00B050"/>
                </a:solidFill>
              </a:rPr>
              <a:t>// </a:t>
            </a:r>
            <a:r>
              <a:rPr lang="zh-CN" altLang="en-US" dirty="0">
                <a:solidFill>
                  <a:srgbClr val="00B050"/>
                </a:solidFill>
              </a:rPr>
              <a:t>转化为欧拉角</a:t>
            </a:r>
            <a:endParaRPr lang="en-US" altLang="zh-CN" dirty="0">
              <a:solidFill>
                <a:srgbClr val="00B050"/>
              </a:solidFill>
            </a:endParaRPr>
          </a:p>
          <a:p>
            <a:r>
              <a:rPr lang="en-US" altLang="zh-CN" dirty="0"/>
              <a:t>vec3 eigenvector</a:t>
            </a:r>
            <a:r>
              <a:rPr lang="zh-CN" altLang="en-US" dirty="0"/>
              <a:t>（）</a:t>
            </a:r>
            <a:r>
              <a:rPr lang="en-US" altLang="zh-CN" dirty="0"/>
              <a:t>			</a:t>
            </a:r>
            <a:r>
              <a:rPr lang="en-US" altLang="zh-CN" dirty="0">
                <a:solidFill>
                  <a:srgbClr val="00B050"/>
                </a:solidFill>
              </a:rPr>
              <a:t>// </a:t>
            </a:r>
            <a:r>
              <a:rPr lang="zh-CN" altLang="en-US" dirty="0">
                <a:solidFill>
                  <a:srgbClr val="00B050"/>
                </a:solidFill>
              </a:rPr>
              <a:t>特征</a:t>
            </a:r>
            <a:r>
              <a:rPr lang="en-US" altLang="zh-CN" dirty="0">
                <a:solidFill>
                  <a:srgbClr val="00B050"/>
                </a:solidFill>
              </a:rPr>
              <a:t>/</a:t>
            </a:r>
            <a:r>
              <a:rPr lang="zh-CN" altLang="en-US" dirty="0">
                <a:solidFill>
                  <a:srgbClr val="00B050"/>
                </a:solidFill>
              </a:rPr>
              <a:t>本征向量</a:t>
            </a:r>
            <a:endParaRPr lang="en-US" altLang="zh-CN" dirty="0">
              <a:solidFill>
                <a:srgbClr val="00B050"/>
              </a:solidFill>
            </a:endParaRPr>
          </a:p>
        </p:txBody>
      </p:sp>
    </p:spTree>
    <p:extLst>
      <p:ext uri="{BB962C8B-B14F-4D97-AF65-F5344CB8AC3E}">
        <p14:creationId xmlns:p14="http://schemas.microsoft.com/office/powerpoint/2010/main" val="2738643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32E46-486C-D43A-0534-D926A6DD4490}"/>
              </a:ext>
            </a:extLst>
          </p:cNvPr>
          <p:cNvSpPr>
            <a:spLocks noGrp="1"/>
          </p:cNvSpPr>
          <p:nvPr>
            <p:ph type="title"/>
          </p:nvPr>
        </p:nvSpPr>
        <p:spPr/>
        <p:txBody>
          <a:bodyPr/>
          <a:lstStyle/>
          <a:p>
            <a:r>
              <a:rPr lang="zh-CN" altLang="en-US" dirty="0"/>
              <a:t>坐标系与矩阵的关系</a:t>
            </a:r>
          </a:p>
        </p:txBody>
      </p:sp>
      <p:sp>
        <p:nvSpPr>
          <p:cNvPr id="3" name="内容占位符 2">
            <a:extLst>
              <a:ext uri="{FF2B5EF4-FFF2-40B4-BE49-F238E27FC236}">
                <a16:creationId xmlns:a16="http://schemas.microsoft.com/office/drawing/2014/main" id="{7E7B0E60-BC93-1F85-6D65-A756DDBED9D8}"/>
              </a:ext>
            </a:extLst>
          </p:cNvPr>
          <p:cNvSpPr>
            <a:spLocks noGrp="1"/>
          </p:cNvSpPr>
          <p:nvPr>
            <p:ph idx="1"/>
          </p:nvPr>
        </p:nvSpPr>
        <p:spPr/>
        <p:txBody>
          <a:bodyPr/>
          <a:lstStyle/>
          <a:p>
            <a:r>
              <a:rPr lang="zh-CN" altLang="en-US" dirty="0"/>
              <a:t>坐标系是独立于矩阵定义的</a:t>
            </a:r>
            <a:endParaRPr lang="en-US" altLang="zh-CN" dirty="0"/>
          </a:p>
          <a:p>
            <a:r>
              <a:rPr lang="zh-CN" altLang="en-US" dirty="0"/>
              <a:t>坐标系的初等逻辑矩阵也能够实现</a:t>
            </a:r>
            <a:endParaRPr lang="en-US" altLang="zh-CN" dirty="0"/>
          </a:p>
          <a:p>
            <a:r>
              <a:rPr lang="zh-CN" altLang="en-US" dirty="0"/>
              <a:t>矩阵的用途更广，坐标变换只是其中之一，所以显得笨拙</a:t>
            </a:r>
            <a:endParaRPr lang="en-US" altLang="zh-CN" dirty="0"/>
          </a:p>
          <a:p>
            <a:r>
              <a:rPr lang="zh-CN" altLang="en-US" dirty="0"/>
              <a:t>坐标系是专门为坐标变换设计的，用起来更加便利</a:t>
            </a:r>
            <a:endParaRPr lang="en-US" altLang="zh-CN" dirty="0"/>
          </a:p>
          <a:p>
            <a:r>
              <a:rPr lang="zh-CN" altLang="en-US" dirty="0"/>
              <a:t>坐标系可以有更加清晰的几何含义</a:t>
            </a:r>
            <a:endParaRPr lang="en-US" altLang="zh-CN" dirty="0"/>
          </a:p>
          <a:p>
            <a:r>
              <a:rPr lang="zh-CN" altLang="en-US" dirty="0"/>
              <a:t>坐标系更方便实现函数化，四元数</a:t>
            </a:r>
            <a:endParaRPr lang="en-US" altLang="zh-CN" dirty="0"/>
          </a:p>
          <a:p>
            <a:r>
              <a:rPr lang="zh-CN" altLang="en-US" dirty="0"/>
              <a:t>最后，坐标系的对标并非矩阵，而是</a:t>
            </a:r>
            <a:r>
              <a:rPr lang="zh-CN" altLang="en-US" b="1" dirty="0"/>
              <a:t>张量</a:t>
            </a:r>
          </a:p>
        </p:txBody>
      </p:sp>
    </p:spTree>
    <p:extLst>
      <p:ext uri="{BB962C8B-B14F-4D97-AF65-F5344CB8AC3E}">
        <p14:creationId xmlns:p14="http://schemas.microsoft.com/office/powerpoint/2010/main" val="2173897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933C5-130D-8A62-215F-1E75F796EEF8}"/>
              </a:ext>
            </a:extLst>
          </p:cNvPr>
          <p:cNvSpPr>
            <a:spLocks noGrp="1"/>
          </p:cNvSpPr>
          <p:nvPr>
            <p:ph type="title"/>
          </p:nvPr>
        </p:nvSpPr>
        <p:spPr/>
        <p:txBody>
          <a:bodyPr/>
          <a:lstStyle/>
          <a:p>
            <a:r>
              <a:rPr lang="zh-CN" altLang="en-US" dirty="0"/>
              <a:t>扩展功能</a:t>
            </a:r>
          </a:p>
        </p:txBody>
      </p:sp>
      <p:sp>
        <p:nvSpPr>
          <p:cNvPr id="3" name="内容占位符 2">
            <a:extLst>
              <a:ext uri="{FF2B5EF4-FFF2-40B4-BE49-F238E27FC236}">
                <a16:creationId xmlns:a16="http://schemas.microsoft.com/office/drawing/2014/main" id="{A43D72E1-AA71-D7EE-09F2-83B515D91F61}"/>
              </a:ext>
            </a:extLst>
          </p:cNvPr>
          <p:cNvSpPr>
            <a:spLocks noGrp="1"/>
          </p:cNvSpPr>
          <p:nvPr>
            <p:ph idx="1"/>
          </p:nvPr>
        </p:nvSpPr>
        <p:spPr/>
        <p:txBody>
          <a:bodyPr>
            <a:normAutofit/>
          </a:bodyPr>
          <a:lstStyle/>
          <a:p>
            <a:r>
              <a:rPr lang="zh-CN" altLang="en-US" dirty="0"/>
              <a:t>点乘</a:t>
            </a:r>
            <a:r>
              <a:rPr lang="en-US" altLang="zh-CN" dirty="0"/>
              <a:t>(dot)</a:t>
            </a:r>
            <a:r>
              <a:rPr lang="zh-CN" altLang="en-US" dirty="0"/>
              <a:t>用于求解 </a:t>
            </a:r>
            <a:r>
              <a:rPr lang="zh-CN" altLang="en-US" b="1" dirty="0"/>
              <a:t>散度</a:t>
            </a:r>
            <a:r>
              <a:rPr lang="en-US" altLang="zh-CN" b="1" dirty="0"/>
              <a:t>:</a:t>
            </a:r>
            <a:r>
              <a:rPr lang="en-US" altLang="zh-CN" dirty="0"/>
              <a:t> </a:t>
            </a:r>
          </a:p>
          <a:p>
            <a:pPr marL="457200" lvl="1" indent="0">
              <a:buNone/>
            </a:pPr>
            <a:r>
              <a:rPr lang="en-US" altLang="zh-CN" dirty="0"/>
              <a:t>			</a:t>
            </a:r>
          </a:p>
          <a:p>
            <a:pPr marL="457200" lvl="1" indent="0">
              <a:buNone/>
            </a:pPr>
            <a:r>
              <a:rPr lang="en-US" altLang="zh-CN" dirty="0"/>
              <a:t>			real </a:t>
            </a:r>
            <a:r>
              <a:rPr lang="en-US" altLang="zh-CN" sz="2800" dirty="0" err="1"/>
              <a:t>div</a:t>
            </a:r>
            <a:r>
              <a:rPr lang="en-US" altLang="zh-CN" sz="2800" b="1" dirty="0" err="1"/>
              <a:t>F</a:t>
            </a:r>
            <a:r>
              <a:rPr lang="en-US" altLang="zh-CN" sz="2800" dirty="0"/>
              <a:t> = C.dot(</a:t>
            </a:r>
            <a:r>
              <a:rPr lang="en-US" altLang="zh-CN" sz="2800" dirty="0" err="1"/>
              <a:t>dFxyz</a:t>
            </a:r>
            <a:r>
              <a:rPr lang="en-US" altLang="zh-CN" sz="2800" dirty="0"/>
              <a:t>)	</a:t>
            </a:r>
          </a:p>
          <a:p>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A8B67C33-2FB3-3146-DA4B-61B6F1AAF191}"/>
              </a:ext>
            </a:extLst>
          </p:cNvPr>
          <p:cNvPicPr>
            <a:picLocks noChangeAspect="1"/>
          </p:cNvPicPr>
          <p:nvPr/>
        </p:nvPicPr>
        <p:blipFill>
          <a:blip r:embed="rId2"/>
          <a:stretch>
            <a:fillRect/>
          </a:stretch>
        </p:blipFill>
        <p:spPr>
          <a:xfrm>
            <a:off x="4365539" y="3078505"/>
            <a:ext cx="4547801" cy="1991049"/>
          </a:xfrm>
          <a:prstGeom prst="rect">
            <a:avLst/>
          </a:prstGeom>
        </p:spPr>
      </p:pic>
    </p:spTree>
    <p:extLst>
      <p:ext uri="{BB962C8B-B14F-4D97-AF65-F5344CB8AC3E}">
        <p14:creationId xmlns:p14="http://schemas.microsoft.com/office/powerpoint/2010/main" val="3897999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2DAC6-8EF4-6303-210B-2127DDC28252}"/>
              </a:ext>
            </a:extLst>
          </p:cNvPr>
          <p:cNvSpPr>
            <a:spLocks noGrp="1"/>
          </p:cNvSpPr>
          <p:nvPr>
            <p:ph type="title"/>
          </p:nvPr>
        </p:nvSpPr>
        <p:spPr/>
        <p:txBody>
          <a:bodyPr/>
          <a:lstStyle/>
          <a:p>
            <a:r>
              <a:rPr lang="zh-CN" altLang="en-US" dirty="0"/>
              <a:t>扩展功能</a:t>
            </a:r>
          </a:p>
        </p:txBody>
      </p:sp>
      <p:sp>
        <p:nvSpPr>
          <p:cNvPr id="3" name="内容占位符 2">
            <a:extLst>
              <a:ext uri="{FF2B5EF4-FFF2-40B4-BE49-F238E27FC236}">
                <a16:creationId xmlns:a16="http://schemas.microsoft.com/office/drawing/2014/main" id="{53377ADD-06D0-B3F9-559D-F275429359BB}"/>
              </a:ext>
            </a:extLst>
          </p:cNvPr>
          <p:cNvSpPr>
            <a:spLocks noGrp="1"/>
          </p:cNvSpPr>
          <p:nvPr>
            <p:ph idx="1"/>
          </p:nvPr>
        </p:nvSpPr>
        <p:spPr/>
        <p:txBody>
          <a:bodyPr/>
          <a:lstStyle/>
          <a:p>
            <a:r>
              <a:rPr lang="zh-CN" altLang="en-US" dirty="0"/>
              <a:t>叉乘</a:t>
            </a:r>
            <a:r>
              <a:rPr lang="en-US" altLang="zh-CN" dirty="0"/>
              <a:t>(cross)</a:t>
            </a:r>
            <a:r>
              <a:rPr lang="zh-CN" altLang="en-US" sz="2800" dirty="0"/>
              <a:t>用于求解 </a:t>
            </a:r>
            <a:r>
              <a:rPr lang="zh-CN" altLang="en-US" sz="2800" b="1" dirty="0"/>
              <a:t>旋度</a:t>
            </a:r>
            <a:r>
              <a:rPr lang="en-US" altLang="zh-CN" sz="2800" b="1" dirty="0"/>
              <a:t>: </a:t>
            </a:r>
            <a:endParaRPr lang="en-US" altLang="zh-CN" dirty="0"/>
          </a:p>
          <a:p>
            <a:pPr marL="0" indent="0">
              <a:buNone/>
            </a:pPr>
            <a:r>
              <a:rPr lang="en-US" altLang="zh-CN" dirty="0"/>
              <a:t>		</a:t>
            </a:r>
            <a:r>
              <a:rPr lang="en-US" altLang="zh-CN" dirty="0" err="1"/>
              <a:t>coord</a:t>
            </a:r>
            <a:r>
              <a:rPr lang="en-US" altLang="zh-CN" dirty="0"/>
              <a:t> </a:t>
            </a:r>
            <a:r>
              <a:rPr lang="en-US" altLang="zh-CN" dirty="0" err="1"/>
              <a:t>curl</a:t>
            </a:r>
            <a:r>
              <a:rPr lang="en-US" altLang="zh-CN" b="1" dirty="0" err="1"/>
              <a:t>F</a:t>
            </a:r>
            <a:r>
              <a:rPr lang="en-US" altLang="zh-CN" dirty="0"/>
              <a:t> = </a:t>
            </a:r>
            <a:r>
              <a:rPr lang="en-US" altLang="zh-CN" dirty="0" err="1"/>
              <a:t>C.cross</a:t>
            </a:r>
            <a:r>
              <a:rPr lang="en-US" altLang="zh-CN" dirty="0"/>
              <a:t>(</a:t>
            </a:r>
            <a:r>
              <a:rPr lang="en-US" altLang="zh-CN" dirty="0" err="1"/>
              <a:t>dcoordF</a:t>
            </a:r>
            <a:r>
              <a:rPr lang="en-US" altLang="zh-CN" dirty="0"/>
              <a:t>)</a:t>
            </a:r>
            <a:endParaRPr lang="en-US" altLang="zh-CN" b="1" dirty="0"/>
          </a:p>
          <a:p>
            <a:pPr marL="0" indent="0">
              <a:buNone/>
            </a:pPr>
            <a:r>
              <a:rPr lang="en-US" altLang="zh-CN" dirty="0"/>
              <a:t>		</a:t>
            </a:r>
            <a:endParaRPr lang="zh-CN" altLang="en-US" dirty="0"/>
          </a:p>
        </p:txBody>
      </p:sp>
      <p:pic>
        <p:nvPicPr>
          <p:cNvPr id="5" name="图片 4">
            <a:extLst>
              <a:ext uri="{FF2B5EF4-FFF2-40B4-BE49-F238E27FC236}">
                <a16:creationId xmlns:a16="http://schemas.microsoft.com/office/drawing/2014/main" id="{778C7945-4520-56FF-AD85-0C3DBA7BF347}"/>
              </a:ext>
            </a:extLst>
          </p:cNvPr>
          <p:cNvPicPr>
            <a:picLocks noChangeAspect="1"/>
          </p:cNvPicPr>
          <p:nvPr/>
        </p:nvPicPr>
        <p:blipFill>
          <a:blip r:embed="rId2"/>
          <a:stretch>
            <a:fillRect/>
          </a:stretch>
        </p:blipFill>
        <p:spPr>
          <a:xfrm>
            <a:off x="3034082" y="2999584"/>
            <a:ext cx="2445221" cy="2372047"/>
          </a:xfrm>
          <a:prstGeom prst="rect">
            <a:avLst/>
          </a:prstGeom>
        </p:spPr>
      </p:pic>
    </p:spTree>
    <p:extLst>
      <p:ext uri="{BB962C8B-B14F-4D97-AF65-F5344CB8AC3E}">
        <p14:creationId xmlns:p14="http://schemas.microsoft.com/office/powerpoint/2010/main" val="2117773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99DA15-CF76-4DFD-2743-847CA19C3589}"/>
              </a:ext>
            </a:extLst>
          </p:cNvPr>
          <p:cNvSpPr>
            <a:spLocks noGrp="1"/>
          </p:cNvSpPr>
          <p:nvPr>
            <p:ph type="title"/>
          </p:nvPr>
        </p:nvSpPr>
        <p:spPr/>
        <p:txBody>
          <a:bodyPr/>
          <a:lstStyle/>
          <a:p>
            <a:r>
              <a:rPr lang="zh-CN" altLang="en-US" b="1" dirty="0"/>
              <a:t>梯度</a:t>
            </a:r>
            <a:r>
              <a:rPr lang="zh-CN" altLang="en-US" dirty="0"/>
              <a:t>介绍</a:t>
            </a:r>
          </a:p>
        </p:txBody>
      </p:sp>
      <p:sp>
        <p:nvSpPr>
          <p:cNvPr id="3" name="内容占位符 2">
            <a:extLst>
              <a:ext uri="{FF2B5EF4-FFF2-40B4-BE49-F238E27FC236}">
                <a16:creationId xmlns:a16="http://schemas.microsoft.com/office/drawing/2014/main" id="{A2A767B4-161F-2ED9-42BB-3FE8C8F8D4C9}"/>
              </a:ext>
            </a:extLst>
          </p:cNvPr>
          <p:cNvSpPr>
            <a:spLocks noGrp="1"/>
          </p:cNvSpPr>
          <p:nvPr>
            <p:ph idx="1"/>
          </p:nvPr>
        </p:nvSpPr>
        <p:spPr/>
        <p:txBody>
          <a:bodyPr/>
          <a:lstStyle/>
          <a:p>
            <a:r>
              <a:rPr lang="zh-CN" altLang="en-US" dirty="0"/>
              <a:t>在辐射场相关项目里用到了</a:t>
            </a:r>
            <a:r>
              <a:rPr lang="en-US" altLang="zh-CN" dirty="0"/>
              <a:t>,</a:t>
            </a:r>
            <a:r>
              <a:rPr lang="zh-CN" altLang="en-US" dirty="0"/>
              <a:t>详细介绍一下：</a:t>
            </a:r>
            <a:endParaRPr lang="en-US" altLang="zh-CN" dirty="0"/>
          </a:p>
          <a:p>
            <a:endParaRPr lang="en-US" altLang="zh-CN" dirty="0"/>
          </a:p>
          <a:p>
            <a:endParaRPr lang="en-US" altLang="zh-CN" dirty="0"/>
          </a:p>
          <a:p>
            <a:endParaRPr lang="en-US" altLang="zh-CN" dirty="0"/>
          </a:p>
          <a:p>
            <a:pPr marL="0" indent="0">
              <a:buNone/>
            </a:pPr>
            <a:r>
              <a:rPr lang="en-US" altLang="zh-CN" dirty="0"/>
              <a:t>	</a:t>
            </a:r>
          </a:p>
          <a:p>
            <a:pPr marL="457200" lvl="1" indent="0">
              <a:buNone/>
            </a:pPr>
            <a:r>
              <a:rPr lang="en-US" altLang="zh-CN" dirty="0"/>
              <a:t>	</a:t>
            </a:r>
          </a:p>
          <a:p>
            <a:pPr marL="457200" lvl="1" indent="0">
              <a:buNone/>
            </a:pPr>
            <a:r>
              <a:rPr lang="en-US" altLang="zh-CN" dirty="0"/>
              <a:t>				</a:t>
            </a:r>
          </a:p>
          <a:p>
            <a:pPr marL="457200" lvl="1" indent="0">
              <a:buNone/>
            </a:pPr>
            <a:r>
              <a:rPr lang="en-US" altLang="zh-CN" dirty="0"/>
              <a:t>			</a:t>
            </a:r>
          </a:p>
          <a:p>
            <a:pPr marL="457200" lvl="1" indent="0">
              <a:buNone/>
            </a:pPr>
            <a:r>
              <a:rPr lang="en-US" altLang="zh-CN" dirty="0"/>
              <a:t>				</a:t>
            </a:r>
            <a:r>
              <a:rPr lang="zh-CN" altLang="en-US" dirty="0"/>
              <a:t>梯度是一个向量</a:t>
            </a:r>
            <a:r>
              <a:rPr lang="en-US" altLang="zh-CN" dirty="0"/>
              <a:t>: </a:t>
            </a:r>
            <a:r>
              <a:rPr lang="en-US" altLang="zh-CN" dirty="0" err="1"/>
              <a:t>gradF</a:t>
            </a:r>
            <a:endParaRPr lang="zh-CN" altLang="en-US" dirty="0"/>
          </a:p>
        </p:txBody>
      </p:sp>
      <p:pic>
        <p:nvPicPr>
          <p:cNvPr id="5" name="图片 4">
            <a:extLst>
              <a:ext uri="{FF2B5EF4-FFF2-40B4-BE49-F238E27FC236}">
                <a16:creationId xmlns:a16="http://schemas.microsoft.com/office/drawing/2014/main" id="{637FBDF5-3A48-EA6A-E2E4-4054B0FB5968}"/>
              </a:ext>
            </a:extLst>
          </p:cNvPr>
          <p:cNvPicPr>
            <a:picLocks noChangeAspect="1"/>
          </p:cNvPicPr>
          <p:nvPr/>
        </p:nvPicPr>
        <p:blipFill>
          <a:blip r:embed="rId2"/>
          <a:stretch>
            <a:fillRect/>
          </a:stretch>
        </p:blipFill>
        <p:spPr>
          <a:xfrm>
            <a:off x="1417218" y="2488809"/>
            <a:ext cx="3879108" cy="2659959"/>
          </a:xfrm>
          <a:prstGeom prst="rect">
            <a:avLst/>
          </a:prstGeom>
        </p:spPr>
      </p:pic>
      <p:pic>
        <p:nvPicPr>
          <p:cNvPr id="19" name="图片 18">
            <a:extLst>
              <a:ext uri="{FF2B5EF4-FFF2-40B4-BE49-F238E27FC236}">
                <a16:creationId xmlns:a16="http://schemas.microsoft.com/office/drawing/2014/main" id="{75B8BAEA-C4A0-7C4E-C087-CE51FC41FEE6}"/>
              </a:ext>
            </a:extLst>
          </p:cNvPr>
          <p:cNvPicPr>
            <a:picLocks noChangeAspect="1"/>
          </p:cNvPicPr>
          <p:nvPr/>
        </p:nvPicPr>
        <p:blipFill>
          <a:blip r:embed="rId3"/>
          <a:stretch>
            <a:fillRect/>
          </a:stretch>
        </p:blipFill>
        <p:spPr>
          <a:xfrm>
            <a:off x="5634530" y="2488808"/>
            <a:ext cx="4861194" cy="2284527"/>
          </a:xfrm>
          <a:prstGeom prst="rect">
            <a:avLst/>
          </a:prstGeom>
        </p:spPr>
      </p:pic>
    </p:spTree>
    <p:extLst>
      <p:ext uri="{BB962C8B-B14F-4D97-AF65-F5344CB8AC3E}">
        <p14:creationId xmlns:p14="http://schemas.microsoft.com/office/powerpoint/2010/main" val="70184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14DE1-A7C1-0C3A-C53E-9E82CF77DD4F}"/>
              </a:ext>
            </a:extLst>
          </p:cNvPr>
          <p:cNvSpPr>
            <a:spLocks noGrp="1"/>
          </p:cNvSpPr>
          <p:nvPr>
            <p:ph type="title"/>
          </p:nvPr>
        </p:nvSpPr>
        <p:spPr/>
        <p:txBody>
          <a:bodyPr/>
          <a:lstStyle/>
          <a:p>
            <a:r>
              <a:rPr lang="zh-CN" altLang="en-US" dirty="0"/>
              <a:t>扩展功能之求解 </a:t>
            </a:r>
            <a:r>
              <a:rPr lang="zh-CN" altLang="en-US" b="1" dirty="0"/>
              <a:t>梯度</a:t>
            </a:r>
            <a:endParaRPr lang="zh-CN" altLang="en-US" dirty="0"/>
          </a:p>
        </p:txBody>
      </p:sp>
      <p:sp>
        <p:nvSpPr>
          <p:cNvPr id="3" name="内容占位符 2">
            <a:extLst>
              <a:ext uri="{FF2B5EF4-FFF2-40B4-BE49-F238E27FC236}">
                <a16:creationId xmlns:a16="http://schemas.microsoft.com/office/drawing/2014/main" id="{4A4F459D-C7F8-EB83-15DC-0DAF1AD6F405}"/>
              </a:ext>
            </a:extLst>
          </p:cNvPr>
          <p:cNvSpPr>
            <a:spLocks noGrp="1"/>
          </p:cNvSpPr>
          <p:nvPr>
            <p:ph idx="1"/>
          </p:nvPr>
        </p:nvSpPr>
        <p:spPr/>
        <p:txBody>
          <a:bodyPr>
            <a:normAutofit lnSpcReduction="10000"/>
          </a:bodyPr>
          <a:lstStyle/>
          <a:p>
            <a:r>
              <a:rPr lang="zh-CN" altLang="en-US" b="0" i="0" dirty="0">
                <a:solidFill>
                  <a:srgbClr val="121212"/>
                </a:solidFill>
                <a:effectLst/>
                <a:latin typeface="-apple-system"/>
              </a:rPr>
              <a:t>三元函数的梯度是三维</a:t>
            </a:r>
            <a:r>
              <a:rPr lang="zh-CN" altLang="en-US" b="1" i="0" dirty="0">
                <a:solidFill>
                  <a:srgbClr val="121212"/>
                </a:solidFill>
                <a:effectLst/>
                <a:latin typeface="-apple-system"/>
              </a:rPr>
              <a:t>等值面</a:t>
            </a:r>
            <a:r>
              <a:rPr lang="zh-CN" altLang="en-US" b="0" i="0" dirty="0">
                <a:solidFill>
                  <a:srgbClr val="121212"/>
                </a:solidFill>
                <a:effectLst/>
                <a:latin typeface="-apple-system"/>
              </a:rPr>
              <a:t>的法向量</a:t>
            </a:r>
            <a:endParaRPr lang="en-US" altLang="zh-CN" b="0" i="0" dirty="0">
              <a:solidFill>
                <a:srgbClr val="121212"/>
              </a:solidFill>
              <a:effectLst/>
              <a:latin typeface="-apple-system"/>
            </a:endParaRPr>
          </a:p>
          <a:p>
            <a:pPr marL="0" indent="0">
              <a:buNone/>
            </a:pPr>
            <a:r>
              <a:rPr lang="en-US" altLang="zh-CN" dirty="0"/>
              <a:t>	vec3 </a:t>
            </a:r>
            <a:r>
              <a:rPr lang="en-US" altLang="zh-CN" dirty="0" err="1"/>
              <a:t>gradF</a:t>
            </a:r>
            <a:r>
              <a:rPr lang="en-US" altLang="zh-CN" dirty="0"/>
              <a:t>  = vec3(</a:t>
            </a:r>
            <a:r>
              <a:rPr lang="en-US" altLang="zh-CN" dirty="0" err="1"/>
              <a:t>dF</a:t>
            </a:r>
            <a:r>
              <a:rPr lang="en-US" altLang="zh-CN" dirty="0"/>
              <a:t>/</a:t>
            </a:r>
            <a:r>
              <a:rPr lang="en-US" altLang="zh-CN" dirty="0" err="1"/>
              <a:t>dx,dF</a:t>
            </a:r>
            <a:r>
              <a:rPr lang="en-US" altLang="zh-CN" dirty="0"/>
              <a:t>/</a:t>
            </a:r>
            <a:r>
              <a:rPr lang="en-US" altLang="zh-CN" dirty="0" err="1"/>
              <a:t>dy,dF</a:t>
            </a:r>
            <a:r>
              <a:rPr lang="en-US" altLang="zh-CN" dirty="0"/>
              <a:t>/</a:t>
            </a:r>
            <a:r>
              <a:rPr lang="en-US" altLang="zh-CN" dirty="0" err="1"/>
              <a:t>dz</a:t>
            </a:r>
            <a:r>
              <a:rPr lang="en-US" altLang="zh-CN" dirty="0"/>
              <a:t>) </a:t>
            </a:r>
          </a:p>
          <a:p>
            <a:endParaRPr lang="en-US" altLang="zh-CN" dirty="0">
              <a:solidFill>
                <a:srgbClr val="121212"/>
              </a:solidFill>
              <a:latin typeface="-apple-system"/>
            </a:endParaRPr>
          </a:p>
          <a:p>
            <a:r>
              <a:rPr lang="zh-CN" altLang="en-US" dirty="0">
                <a:solidFill>
                  <a:srgbClr val="121212"/>
                </a:solidFill>
                <a:latin typeface="-apple-system"/>
              </a:rPr>
              <a:t>在坐标系</a:t>
            </a:r>
            <a:r>
              <a:rPr lang="en-US" altLang="zh-CN" dirty="0">
                <a:solidFill>
                  <a:srgbClr val="121212"/>
                </a:solidFill>
                <a:latin typeface="-apple-system"/>
              </a:rPr>
              <a:t>C</a:t>
            </a:r>
            <a:r>
              <a:rPr lang="zh-CN" altLang="en-US" dirty="0">
                <a:solidFill>
                  <a:srgbClr val="121212"/>
                </a:solidFill>
                <a:latin typeface="-apple-system"/>
              </a:rPr>
              <a:t>下：</a:t>
            </a:r>
            <a:endParaRPr lang="en-US" altLang="zh-CN" dirty="0">
              <a:solidFill>
                <a:srgbClr val="121212"/>
              </a:solidFill>
              <a:latin typeface="-apple-system"/>
            </a:endParaRPr>
          </a:p>
          <a:p>
            <a:pPr marL="457200" lvl="1" indent="0">
              <a:buNone/>
            </a:pPr>
            <a:r>
              <a:rPr lang="en-US" altLang="zh-CN" dirty="0">
                <a:solidFill>
                  <a:srgbClr val="121212"/>
                </a:solidFill>
                <a:latin typeface="-apple-system"/>
              </a:rPr>
              <a:t>	</a:t>
            </a:r>
            <a:r>
              <a:rPr lang="en-US" altLang="zh-CN" dirty="0"/>
              <a:t> </a:t>
            </a:r>
            <a:r>
              <a:rPr lang="en-US" altLang="zh-CN" dirty="0" err="1"/>
              <a:t>gradF</a:t>
            </a:r>
            <a:r>
              <a:rPr lang="en-US" altLang="zh-CN" sz="1400" dirty="0" err="1"/>
              <a:t>C</a:t>
            </a:r>
            <a:r>
              <a:rPr lang="en-US" altLang="zh-CN" sz="1400" dirty="0"/>
              <a:t> </a:t>
            </a:r>
            <a:r>
              <a:rPr lang="en-US" altLang="zh-CN" dirty="0"/>
              <a:t>=</a:t>
            </a:r>
            <a:r>
              <a:rPr lang="en-US" altLang="zh-CN" sz="1400" dirty="0"/>
              <a:t> </a:t>
            </a:r>
            <a:r>
              <a:rPr lang="en-US" altLang="zh-CN" dirty="0" err="1"/>
              <a:t>gradF</a:t>
            </a:r>
            <a:r>
              <a:rPr lang="en-US" altLang="zh-CN" dirty="0"/>
              <a:t> / C</a:t>
            </a:r>
          </a:p>
          <a:p>
            <a:pPr marL="0" indent="0">
              <a:buNone/>
            </a:pPr>
            <a:endParaRPr lang="en-US" altLang="zh-CN" dirty="0">
              <a:solidFill>
                <a:srgbClr val="121212"/>
              </a:solidFill>
              <a:latin typeface="-apple-system"/>
            </a:endParaRPr>
          </a:p>
          <a:p>
            <a:endParaRPr lang="en-US" altLang="zh-CN" dirty="0"/>
          </a:p>
          <a:p>
            <a:endParaRPr lang="en-US" altLang="zh-CN" dirty="0"/>
          </a:p>
          <a:p>
            <a:pPr marL="0" indent="0">
              <a:buNone/>
            </a:pPr>
            <a:r>
              <a:rPr lang="en-US" altLang="zh-CN" dirty="0"/>
              <a:t>	</a:t>
            </a:r>
            <a:endParaRPr lang="zh-CN" altLang="en-US" dirty="0"/>
          </a:p>
        </p:txBody>
      </p:sp>
      <p:pic>
        <p:nvPicPr>
          <p:cNvPr id="5" name="图片 4">
            <a:extLst>
              <a:ext uri="{FF2B5EF4-FFF2-40B4-BE49-F238E27FC236}">
                <a16:creationId xmlns:a16="http://schemas.microsoft.com/office/drawing/2014/main" id="{C54B134E-6D58-1BCC-C269-7262D73B4FF1}"/>
              </a:ext>
            </a:extLst>
          </p:cNvPr>
          <p:cNvPicPr>
            <a:picLocks noChangeAspect="1"/>
          </p:cNvPicPr>
          <p:nvPr/>
        </p:nvPicPr>
        <p:blipFill>
          <a:blip r:embed="rId2"/>
          <a:stretch>
            <a:fillRect/>
          </a:stretch>
        </p:blipFill>
        <p:spPr>
          <a:xfrm>
            <a:off x="7212565" y="2995219"/>
            <a:ext cx="4276725" cy="2209800"/>
          </a:xfrm>
          <a:prstGeom prst="rect">
            <a:avLst/>
          </a:prstGeom>
        </p:spPr>
      </p:pic>
    </p:spTree>
    <p:extLst>
      <p:ext uri="{BB962C8B-B14F-4D97-AF65-F5344CB8AC3E}">
        <p14:creationId xmlns:p14="http://schemas.microsoft.com/office/powerpoint/2010/main" val="1333648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14DE1-A7C1-0C3A-C53E-9E82CF77DD4F}"/>
              </a:ext>
            </a:extLst>
          </p:cNvPr>
          <p:cNvSpPr>
            <a:spLocks noGrp="1"/>
          </p:cNvSpPr>
          <p:nvPr>
            <p:ph type="title"/>
          </p:nvPr>
        </p:nvSpPr>
        <p:spPr/>
        <p:txBody>
          <a:bodyPr/>
          <a:lstStyle/>
          <a:p>
            <a:r>
              <a:rPr lang="zh-CN" altLang="en-US" dirty="0"/>
              <a:t>高阶扩展之坐标系的函数化</a:t>
            </a:r>
          </a:p>
        </p:txBody>
      </p:sp>
      <p:sp>
        <p:nvSpPr>
          <p:cNvPr id="3" name="内容占位符 2">
            <a:extLst>
              <a:ext uri="{FF2B5EF4-FFF2-40B4-BE49-F238E27FC236}">
                <a16:creationId xmlns:a16="http://schemas.microsoft.com/office/drawing/2014/main" id="{4A4F459D-C7F8-EB83-15DC-0DAF1AD6F405}"/>
              </a:ext>
            </a:extLst>
          </p:cNvPr>
          <p:cNvSpPr>
            <a:spLocks noGrp="1"/>
          </p:cNvSpPr>
          <p:nvPr>
            <p:ph idx="1"/>
          </p:nvPr>
        </p:nvSpPr>
        <p:spPr/>
        <p:txBody>
          <a:bodyPr>
            <a:normAutofit/>
          </a:bodyPr>
          <a:lstStyle/>
          <a:p>
            <a:r>
              <a:rPr lang="zh-CN" altLang="en-US" dirty="0"/>
              <a:t>用函数代替三个方向量</a:t>
            </a:r>
            <a:endParaRPr lang="en-US" altLang="zh-CN" dirty="0"/>
          </a:p>
          <a:p>
            <a:pPr marL="457200" lvl="1" indent="0">
              <a:buNone/>
            </a:pPr>
            <a:r>
              <a:rPr lang="en-US" altLang="zh-CN" dirty="0"/>
              <a:t>	struct Coord</a:t>
            </a:r>
          </a:p>
          <a:p>
            <a:pPr marL="457200" lvl="1" indent="0">
              <a:buNone/>
            </a:pPr>
            <a:r>
              <a:rPr lang="en-US" altLang="zh-CN" dirty="0"/>
              <a:t>	{	</a:t>
            </a:r>
          </a:p>
          <a:p>
            <a:pPr marL="457200" lvl="1" indent="0">
              <a:buNone/>
            </a:pPr>
            <a:r>
              <a:rPr lang="en-US" altLang="zh-CN" dirty="0"/>
              <a:t>		vec3 UX(vec3 p);		</a:t>
            </a:r>
            <a:r>
              <a:rPr lang="en-US" altLang="zh-CN" dirty="0">
                <a:solidFill>
                  <a:schemeClr val="accent6"/>
                </a:solidFill>
              </a:rPr>
              <a:t>//</a:t>
            </a:r>
            <a:r>
              <a:rPr lang="zh-CN" altLang="en-US" dirty="0">
                <a:solidFill>
                  <a:schemeClr val="accent6"/>
                </a:solidFill>
              </a:rPr>
              <a:t> 用函数代替三个方向量</a:t>
            </a:r>
            <a:r>
              <a:rPr lang="en-US" altLang="zh-CN" dirty="0"/>
              <a:t>				vec3 UY(vec3 p);</a:t>
            </a:r>
          </a:p>
          <a:p>
            <a:pPr marL="457200" lvl="1" indent="0">
              <a:buNone/>
            </a:pPr>
            <a:r>
              <a:rPr lang="en-US" altLang="zh-CN" dirty="0"/>
              <a:t>		vec3 UZ(vec3 p);</a:t>
            </a:r>
          </a:p>
          <a:p>
            <a:pPr marL="457200" lvl="1" indent="0">
              <a:buNone/>
            </a:pPr>
            <a:r>
              <a:rPr lang="en-US" altLang="zh-CN" dirty="0"/>
              <a:t>		vec3 scale; 			</a:t>
            </a:r>
            <a:r>
              <a:rPr lang="en-US" altLang="zh-CN" dirty="0">
                <a:solidFill>
                  <a:schemeClr val="accent6"/>
                </a:solidFill>
              </a:rPr>
              <a:t>// </a:t>
            </a:r>
            <a:r>
              <a:rPr lang="zh-CN" altLang="en-US" dirty="0">
                <a:solidFill>
                  <a:schemeClr val="accent6"/>
                </a:solidFill>
              </a:rPr>
              <a:t>缩放</a:t>
            </a:r>
            <a:endParaRPr lang="en-US" altLang="zh-CN" dirty="0">
              <a:solidFill>
                <a:schemeClr val="accent6"/>
              </a:solidFill>
            </a:endParaRPr>
          </a:p>
          <a:p>
            <a:pPr marL="457200" lvl="1" indent="0">
              <a:buNone/>
            </a:pPr>
            <a:r>
              <a:rPr lang="en-US" altLang="zh-CN" dirty="0"/>
              <a:t>		vec3 o; 			</a:t>
            </a:r>
            <a:r>
              <a:rPr lang="en-US" altLang="zh-CN" dirty="0">
                <a:solidFill>
                  <a:schemeClr val="accent6"/>
                </a:solidFill>
              </a:rPr>
              <a:t>// </a:t>
            </a:r>
            <a:r>
              <a:rPr lang="zh-CN" altLang="en-US" dirty="0">
                <a:solidFill>
                  <a:schemeClr val="accent6"/>
                </a:solidFill>
              </a:rPr>
              <a:t>原点位置</a:t>
            </a:r>
            <a:endParaRPr lang="en-US" altLang="zh-CN" dirty="0">
              <a:solidFill>
                <a:schemeClr val="accent6"/>
              </a:solidFill>
            </a:endParaRPr>
          </a:p>
          <a:p>
            <a:pPr marL="457200" lvl="1" indent="0">
              <a:buNone/>
            </a:pPr>
            <a:r>
              <a:rPr lang="en-US" altLang="zh-CN" dirty="0"/>
              <a:t>	}</a:t>
            </a:r>
            <a:endParaRPr lang="zh-CN" altLang="en-US" dirty="0"/>
          </a:p>
          <a:p>
            <a:pPr marL="0" indent="0">
              <a:buNone/>
            </a:pPr>
            <a:endParaRPr lang="zh-CN" altLang="en-US" dirty="0"/>
          </a:p>
        </p:txBody>
      </p:sp>
    </p:spTree>
    <p:extLst>
      <p:ext uri="{BB962C8B-B14F-4D97-AF65-F5344CB8AC3E}">
        <p14:creationId xmlns:p14="http://schemas.microsoft.com/office/powerpoint/2010/main" val="2745292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A38D4-E8F5-A386-B5E4-9252D6B1A0D3}"/>
              </a:ext>
            </a:extLst>
          </p:cNvPr>
          <p:cNvSpPr>
            <a:spLocks noGrp="1"/>
          </p:cNvSpPr>
          <p:nvPr>
            <p:ph type="title"/>
          </p:nvPr>
        </p:nvSpPr>
        <p:spPr/>
        <p:txBody>
          <a:bodyPr/>
          <a:lstStyle/>
          <a:p>
            <a:r>
              <a:rPr lang="zh-CN" altLang="en-US" dirty="0"/>
              <a:t>坐标系的函数化可获得非欧氏几何</a:t>
            </a:r>
          </a:p>
        </p:txBody>
      </p:sp>
      <p:pic>
        <p:nvPicPr>
          <p:cNvPr id="3074" name="Picture 2">
            <a:extLst>
              <a:ext uri="{FF2B5EF4-FFF2-40B4-BE49-F238E27FC236}">
                <a16:creationId xmlns:a16="http://schemas.microsoft.com/office/drawing/2014/main" id="{650CCBF4-8C22-D797-F8A3-5FD5343E72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1708" y="2317272"/>
            <a:ext cx="4254500" cy="38735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0AC9A69D-0204-CFEC-542E-FA9939158CF4}"/>
              </a:ext>
            </a:extLst>
          </p:cNvPr>
          <p:cNvSpPr txBox="1"/>
          <p:nvPr/>
        </p:nvSpPr>
        <p:spPr>
          <a:xfrm>
            <a:off x="757106" y="1559758"/>
            <a:ext cx="6591650" cy="1754326"/>
          </a:xfrm>
          <a:prstGeom prst="rect">
            <a:avLst/>
          </a:prstGeom>
          <a:noFill/>
        </p:spPr>
        <p:txBody>
          <a:bodyPr wrap="square">
            <a:spAutoFit/>
          </a:bodyPr>
          <a:lstStyle/>
          <a:p>
            <a:r>
              <a:rPr lang="zh-CN" altLang="en-US" dirty="0"/>
              <a:t>struct Coord</a:t>
            </a:r>
            <a:r>
              <a:rPr lang="en-US" altLang="zh-CN" dirty="0"/>
              <a:t>2</a:t>
            </a:r>
            <a:endParaRPr lang="zh-CN" altLang="en-US" dirty="0"/>
          </a:p>
          <a:p>
            <a:r>
              <a:rPr lang="zh-CN" altLang="en-US" dirty="0"/>
              <a:t>{</a:t>
            </a:r>
            <a:r>
              <a:rPr lang="en-US" altLang="zh-CN" dirty="0"/>
              <a:t>// </a:t>
            </a:r>
            <a:r>
              <a:rPr lang="en-US" altLang="zh-CN" dirty="0" err="1"/>
              <a:t>x,y</a:t>
            </a:r>
            <a:r>
              <a:rPr lang="en-US" altLang="zh-CN" dirty="0"/>
              <a:t> </a:t>
            </a:r>
            <a:r>
              <a:rPr lang="zh-CN" altLang="en-US" dirty="0"/>
              <a:t>对应 </a:t>
            </a:r>
            <a:r>
              <a:rPr lang="en-US" altLang="zh-CN" dirty="0"/>
              <a:t>r, theta</a:t>
            </a:r>
            <a:endParaRPr lang="zh-CN" altLang="en-US" dirty="0"/>
          </a:p>
          <a:p>
            <a:r>
              <a:rPr lang="zh-CN" altLang="en-US" dirty="0"/>
              <a:t>   vec2 UX(vec2 p){return vec2(cos(p.y), sin(p.y));}</a:t>
            </a:r>
          </a:p>
          <a:p>
            <a:r>
              <a:rPr lang="zh-CN" altLang="en-US" dirty="0"/>
              <a:t>   vec2 UY(vec2 p){return vec3(-p.x * sin(</a:t>
            </a:r>
            <a:r>
              <a:rPr lang="en-US" altLang="zh-CN" dirty="0"/>
              <a:t>p</a:t>
            </a:r>
            <a:r>
              <a:rPr lang="zh-CN" altLang="en-US" dirty="0"/>
              <a:t>.y), p.x * cos(p.y));}</a:t>
            </a:r>
          </a:p>
          <a:p>
            <a:r>
              <a:rPr lang="zh-CN" altLang="en-US" dirty="0"/>
              <a:t>   vec2 o; 			</a:t>
            </a:r>
          </a:p>
          <a:p>
            <a:r>
              <a:rPr lang="zh-CN" altLang="en-US" dirty="0"/>
              <a:t>}</a:t>
            </a:r>
            <a:r>
              <a:rPr lang="en-US" altLang="zh-CN" dirty="0"/>
              <a:t>Cp</a:t>
            </a:r>
            <a:endParaRPr lang="zh-CN" altLang="en-US" dirty="0"/>
          </a:p>
        </p:txBody>
      </p:sp>
      <p:sp>
        <p:nvSpPr>
          <p:cNvPr id="10" name="文本框 9">
            <a:extLst>
              <a:ext uri="{FF2B5EF4-FFF2-40B4-BE49-F238E27FC236}">
                <a16:creationId xmlns:a16="http://schemas.microsoft.com/office/drawing/2014/main" id="{536619F2-38D3-FB77-9413-96EB895D2F53}"/>
              </a:ext>
            </a:extLst>
          </p:cNvPr>
          <p:cNvSpPr txBox="1"/>
          <p:nvPr/>
        </p:nvSpPr>
        <p:spPr>
          <a:xfrm>
            <a:off x="757105" y="4026716"/>
            <a:ext cx="5970866" cy="1384995"/>
          </a:xfrm>
          <a:prstGeom prst="rect">
            <a:avLst/>
          </a:prstGeom>
          <a:noFill/>
        </p:spPr>
        <p:txBody>
          <a:bodyPr wrap="square" rtlCol="0">
            <a:spAutoFit/>
          </a:bodyPr>
          <a:lstStyle/>
          <a:p>
            <a:r>
              <a:rPr lang="zh-CN" altLang="en-US" sz="2800" dirty="0"/>
              <a:t>极坐标系</a:t>
            </a:r>
            <a:r>
              <a:rPr lang="en-US" altLang="zh-CN" sz="2800" dirty="0"/>
              <a:t>Cp</a:t>
            </a:r>
            <a:r>
              <a:rPr lang="zh-CN" altLang="en-US" sz="2800" dirty="0"/>
              <a:t>下定义一个向量 </a:t>
            </a:r>
            <a:r>
              <a:rPr lang="en-US" altLang="zh-CN" sz="2800" dirty="0"/>
              <a:t>v(0, w), </a:t>
            </a:r>
            <a:r>
              <a:rPr lang="zh-CN" altLang="en-US" sz="2800" dirty="0"/>
              <a:t>同心圆切线方向，可得</a:t>
            </a:r>
            <a:r>
              <a:rPr lang="zh-CN" altLang="en-US" sz="2800" b="1" dirty="0"/>
              <a:t>向心加速度</a:t>
            </a:r>
            <a:r>
              <a:rPr lang="zh-CN" altLang="en-US" sz="2800" dirty="0"/>
              <a:t>：</a:t>
            </a:r>
            <a:endParaRPr lang="en-US" altLang="zh-CN" sz="2800" dirty="0"/>
          </a:p>
          <a:p>
            <a:r>
              <a:rPr lang="zh-CN" altLang="en-US" sz="2800" dirty="0"/>
              <a:t> </a:t>
            </a:r>
            <a:r>
              <a:rPr lang="en-US" altLang="zh-CN" sz="2800" dirty="0"/>
              <a:t>vec2 a = Cp *(dv) /dt</a:t>
            </a:r>
            <a:endParaRPr lang="zh-CN" altLang="en-US" sz="2800" dirty="0"/>
          </a:p>
        </p:txBody>
      </p:sp>
    </p:spTree>
    <p:extLst>
      <p:ext uri="{BB962C8B-B14F-4D97-AF65-F5344CB8AC3E}">
        <p14:creationId xmlns:p14="http://schemas.microsoft.com/office/powerpoint/2010/main" val="2042269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AA156-8538-C792-19F9-596AAB6BD763}"/>
              </a:ext>
            </a:extLst>
          </p:cNvPr>
          <p:cNvSpPr>
            <a:spLocks noGrp="1"/>
          </p:cNvSpPr>
          <p:nvPr>
            <p:ph type="title"/>
          </p:nvPr>
        </p:nvSpPr>
        <p:spPr/>
        <p:txBody>
          <a:bodyPr/>
          <a:lstStyle/>
          <a:p>
            <a:r>
              <a:rPr lang="zh-CN" altLang="en-US" dirty="0"/>
              <a:t>四元数与向量</a:t>
            </a:r>
          </a:p>
        </p:txBody>
      </p:sp>
      <p:sp>
        <p:nvSpPr>
          <p:cNvPr id="3" name="内容占位符 2">
            <a:extLst>
              <a:ext uri="{FF2B5EF4-FFF2-40B4-BE49-F238E27FC236}">
                <a16:creationId xmlns:a16="http://schemas.microsoft.com/office/drawing/2014/main" id="{E84A1930-C63B-0783-54D9-A1BC1196D090}"/>
              </a:ext>
            </a:extLst>
          </p:cNvPr>
          <p:cNvSpPr>
            <a:spLocks noGrp="1"/>
          </p:cNvSpPr>
          <p:nvPr>
            <p:ph idx="1"/>
          </p:nvPr>
        </p:nvSpPr>
        <p:spPr/>
        <p:txBody>
          <a:bodyPr/>
          <a:lstStyle/>
          <a:p>
            <a:r>
              <a:rPr lang="zh-CN" altLang="en-US" b="1" dirty="0"/>
              <a:t>四元数</a:t>
            </a:r>
            <a:r>
              <a:rPr lang="zh-CN" altLang="en-US" dirty="0"/>
              <a:t>的历史跟</a:t>
            </a:r>
            <a:r>
              <a:rPr lang="zh-CN" altLang="en-US" b="1" dirty="0"/>
              <a:t>向量</a:t>
            </a:r>
            <a:r>
              <a:rPr lang="zh-CN" altLang="en-US" dirty="0"/>
              <a:t>历史重叠</a:t>
            </a:r>
            <a:endParaRPr lang="en-US" altLang="zh-CN" dirty="0"/>
          </a:p>
          <a:p>
            <a:r>
              <a:rPr lang="zh-CN" altLang="en-US" dirty="0"/>
              <a:t>四元数基于复数，是数学“</a:t>
            </a:r>
            <a:r>
              <a:rPr lang="zh-CN" altLang="en-US" b="1" dirty="0"/>
              <a:t>自然</a:t>
            </a:r>
            <a:r>
              <a:rPr lang="zh-CN" altLang="en-US" dirty="0"/>
              <a:t>”推导出来的</a:t>
            </a:r>
            <a:endParaRPr lang="en-US" altLang="zh-CN" dirty="0"/>
          </a:p>
          <a:p>
            <a:r>
              <a:rPr lang="zh-CN" altLang="en-US" dirty="0"/>
              <a:t>向量是四元数去掉标量后的部分，虽然直观但是数学来源略硬</a:t>
            </a:r>
            <a:endParaRPr lang="en-US" altLang="zh-CN" dirty="0"/>
          </a:p>
          <a:p>
            <a:r>
              <a:rPr lang="zh-CN" altLang="en-US" dirty="0"/>
              <a:t>早期</a:t>
            </a:r>
            <a:r>
              <a:rPr lang="zh-CN" altLang="en-US" b="1" dirty="0"/>
              <a:t>麦克斯韦</a:t>
            </a:r>
            <a:r>
              <a:rPr lang="zh-CN" altLang="en-US" dirty="0"/>
              <a:t>尝试使用四元数，后来慢慢转向向量</a:t>
            </a:r>
            <a:endParaRPr lang="en-US" altLang="zh-CN" dirty="0"/>
          </a:p>
          <a:p>
            <a:r>
              <a:rPr lang="zh-CN" altLang="en-US" dirty="0"/>
              <a:t>复数体系下的四元数，不是在任何维度空间都适用，但是其推广的</a:t>
            </a:r>
            <a:r>
              <a:rPr lang="zh-CN" altLang="en-US" b="0" i="0" dirty="0">
                <a:solidFill>
                  <a:srgbClr val="000000"/>
                </a:solidFill>
                <a:effectLst/>
                <a:latin typeface="宋体" panose="02010600030101010101" pitchFamily="2" charset="-122"/>
                <a:ea typeface="宋体" panose="02010600030101010101" pitchFamily="2" charset="-122"/>
              </a:rPr>
              <a:t>八元数</a:t>
            </a:r>
            <a:r>
              <a:rPr lang="zh-CN" altLang="en-US" dirty="0"/>
              <a:t>在最新的物理学的特定多维空间里找到了用途，可能是更“</a:t>
            </a:r>
            <a:r>
              <a:rPr lang="zh-CN" altLang="en-US" b="1" dirty="0"/>
              <a:t>自然</a:t>
            </a:r>
            <a:r>
              <a:rPr lang="en-US" altLang="zh-CN" dirty="0"/>
              <a:t>”</a:t>
            </a:r>
            <a:r>
              <a:rPr lang="zh-CN" altLang="en-US" dirty="0"/>
              <a:t>的描述物理的“</a:t>
            </a:r>
            <a:r>
              <a:rPr lang="zh-CN" altLang="en-US" b="1" dirty="0"/>
              <a:t>数</a:t>
            </a:r>
            <a:r>
              <a:rPr lang="zh-CN" altLang="en-US" dirty="0"/>
              <a:t>”</a:t>
            </a:r>
            <a:endParaRPr lang="en-US" altLang="zh-CN" dirty="0"/>
          </a:p>
          <a:p>
            <a:endParaRPr lang="zh-CN" altLang="en-US" dirty="0"/>
          </a:p>
        </p:txBody>
      </p:sp>
      <p:pic>
        <p:nvPicPr>
          <p:cNvPr id="1030" name="Picture 6">
            <a:extLst>
              <a:ext uri="{FF2B5EF4-FFF2-40B4-BE49-F238E27FC236}">
                <a16:creationId xmlns:a16="http://schemas.microsoft.com/office/drawing/2014/main" id="{D11E0C0D-B6ED-3A8F-2297-330EBB9DF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3939" y="489379"/>
            <a:ext cx="1521683" cy="209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024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244C2-D57F-AF21-740E-0E4A6B833BA4}"/>
              </a:ext>
            </a:extLst>
          </p:cNvPr>
          <p:cNvSpPr>
            <a:spLocks noGrp="1"/>
          </p:cNvSpPr>
          <p:nvPr>
            <p:ph type="title"/>
          </p:nvPr>
        </p:nvSpPr>
        <p:spPr/>
        <p:txBody>
          <a:bodyPr/>
          <a:lstStyle/>
          <a:p>
            <a:r>
              <a:rPr lang="zh-CN" altLang="en-US" dirty="0"/>
              <a:t>坐标系求曲率</a:t>
            </a:r>
          </a:p>
        </p:txBody>
      </p:sp>
      <p:sp>
        <p:nvSpPr>
          <p:cNvPr id="3" name="内容占位符 2">
            <a:extLst>
              <a:ext uri="{FF2B5EF4-FFF2-40B4-BE49-F238E27FC236}">
                <a16:creationId xmlns:a16="http://schemas.microsoft.com/office/drawing/2014/main" id="{7F05FC3A-1F09-76AA-FADA-437AF3D212E0}"/>
              </a:ext>
            </a:extLst>
          </p:cNvPr>
          <p:cNvSpPr>
            <a:spLocks noGrp="1"/>
          </p:cNvSpPr>
          <p:nvPr>
            <p:ph idx="1"/>
          </p:nvPr>
        </p:nvSpPr>
        <p:spPr/>
        <p:txBody>
          <a:bodyPr/>
          <a:lstStyle/>
          <a:p>
            <a:r>
              <a:rPr lang="zh-CN" altLang="en-US" dirty="0"/>
              <a:t>坐标系在有些情况下是非正交的（三个轴夹角不是</a:t>
            </a:r>
            <a:r>
              <a:rPr lang="en-US" altLang="zh-CN" dirty="0"/>
              <a:t>90</a:t>
            </a:r>
            <a:r>
              <a:rPr lang="zh-CN" altLang="en-US" dirty="0"/>
              <a:t>度）</a:t>
            </a:r>
            <a:endParaRPr lang="en-US" altLang="zh-CN" dirty="0"/>
          </a:p>
          <a:p>
            <a:r>
              <a:rPr lang="zh-CN" altLang="en-US" dirty="0"/>
              <a:t>向量从一点出发做两次相互垂直的旋转变换，最终得到的向量跟路径有关系：</a:t>
            </a:r>
            <a:endParaRPr lang="en-US" altLang="zh-CN" dirty="0"/>
          </a:p>
          <a:p>
            <a:pPr marL="457200" lvl="1" indent="0">
              <a:buNone/>
            </a:pPr>
            <a:r>
              <a:rPr lang="en-US" altLang="zh-CN" dirty="0"/>
              <a:t>			</a:t>
            </a:r>
            <a:r>
              <a:rPr lang="en-US" altLang="zh-CN" dirty="0" err="1"/>
              <a:t>Cx</a:t>
            </a:r>
            <a:r>
              <a:rPr lang="en-US" altLang="zh-CN" dirty="0"/>
              <a:t>*Cy – Cy*</a:t>
            </a:r>
            <a:r>
              <a:rPr lang="en-US" altLang="zh-CN" dirty="0" err="1"/>
              <a:t>Cx</a:t>
            </a:r>
            <a:r>
              <a:rPr lang="en-US" altLang="zh-CN" dirty="0"/>
              <a:t> != 0</a:t>
            </a:r>
            <a:r>
              <a:rPr lang="zh-CN" altLang="en-US" dirty="0"/>
              <a:t>。</a:t>
            </a:r>
            <a:endParaRPr lang="en-US" altLang="zh-CN" dirty="0"/>
          </a:p>
          <a:p>
            <a:r>
              <a:rPr lang="zh-CN" altLang="en-US" dirty="0"/>
              <a:t>两次变换得到一个坐标系差，求坐标系的点乘 对应了黎曼曲率张量</a:t>
            </a:r>
            <a:endParaRPr lang="en-US" altLang="zh-CN" dirty="0"/>
          </a:p>
          <a:p>
            <a:endParaRPr lang="zh-CN" altLang="en-US" dirty="0"/>
          </a:p>
        </p:txBody>
      </p:sp>
      <p:pic>
        <p:nvPicPr>
          <p:cNvPr id="5" name="图片 4">
            <a:extLst>
              <a:ext uri="{FF2B5EF4-FFF2-40B4-BE49-F238E27FC236}">
                <a16:creationId xmlns:a16="http://schemas.microsoft.com/office/drawing/2014/main" id="{5CB414A0-D1E5-84B6-1C93-217D1A867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1384" y="4225983"/>
            <a:ext cx="3562598" cy="2341707"/>
          </a:xfrm>
          <a:prstGeom prst="rect">
            <a:avLst/>
          </a:prstGeom>
        </p:spPr>
      </p:pic>
    </p:spTree>
    <p:extLst>
      <p:ext uri="{BB962C8B-B14F-4D97-AF65-F5344CB8AC3E}">
        <p14:creationId xmlns:p14="http://schemas.microsoft.com/office/powerpoint/2010/main" val="3494603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D674F-39A3-40A8-660C-015ED2BE41F3}"/>
              </a:ext>
            </a:extLst>
          </p:cNvPr>
          <p:cNvSpPr>
            <a:spLocks noGrp="1"/>
          </p:cNvSpPr>
          <p:nvPr>
            <p:ph type="title"/>
          </p:nvPr>
        </p:nvSpPr>
        <p:spPr/>
        <p:txBody>
          <a:bodyPr/>
          <a:lstStyle/>
          <a:p>
            <a:r>
              <a:rPr lang="zh-CN" altLang="en-US" dirty="0"/>
              <a:t>高阶扩展之四元数坐标系</a:t>
            </a:r>
          </a:p>
        </p:txBody>
      </p:sp>
      <p:sp>
        <p:nvSpPr>
          <p:cNvPr id="3" name="内容占位符 2">
            <a:extLst>
              <a:ext uri="{FF2B5EF4-FFF2-40B4-BE49-F238E27FC236}">
                <a16:creationId xmlns:a16="http://schemas.microsoft.com/office/drawing/2014/main" id="{511C7D54-07F5-CEA6-DF7F-370FB4650A41}"/>
              </a:ext>
            </a:extLst>
          </p:cNvPr>
          <p:cNvSpPr>
            <a:spLocks noGrp="1"/>
          </p:cNvSpPr>
          <p:nvPr>
            <p:ph idx="1"/>
          </p:nvPr>
        </p:nvSpPr>
        <p:spPr/>
        <p:txBody>
          <a:bodyPr/>
          <a:lstStyle/>
          <a:p>
            <a:r>
              <a:rPr lang="zh-CN" altLang="en-US" dirty="0"/>
              <a:t>如果用四元数代替三个方向：</a:t>
            </a:r>
            <a:endParaRPr lang="en-US" altLang="zh-CN" dirty="0"/>
          </a:p>
          <a:p>
            <a:pPr marL="457200" lvl="1" indent="0">
              <a:buNone/>
            </a:pPr>
            <a:r>
              <a:rPr lang="en-US" altLang="zh-CN" dirty="0"/>
              <a:t>	struct Coord</a:t>
            </a:r>
          </a:p>
          <a:p>
            <a:pPr marL="457200" lvl="1" indent="0">
              <a:buNone/>
            </a:pPr>
            <a:r>
              <a:rPr lang="en-US" altLang="zh-CN" dirty="0"/>
              <a:t>	{	</a:t>
            </a:r>
          </a:p>
          <a:p>
            <a:pPr marL="457200" lvl="1" indent="0">
              <a:buNone/>
            </a:pPr>
            <a:r>
              <a:rPr lang="en-US" altLang="zh-CN" dirty="0"/>
              <a:t>		quaternion </a:t>
            </a:r>
            <a:r>
              <a:rPr lang="en-US" altLang="zh-CN" dirty="0" err="1"/>
              <a:t>qx,qy,qz</a:t>
            </a:r>
            <a:r>
              <a:rPr lang="en-US" altLang="zh-CN" dirty="0"/>
              <a:t>; 		</a:t>
            </a:r>
            <a:r>
              <a:rPr lang="en-US" altLang="zh-CN" dirty="0">
                <a:solidFill>
                  <a:schemeClr val="accent6"/>
                </a:solidFill>
              </a:rPr>
              <a:t>// </a:t>
            </a:r>
            <a:r>
              <a:rPr lang="zh-CN" altLang="en-US" dirty="0">
                <a:solidFill>
                  <a:schemeClr val="accent6"/>
                </a:solidFill>
              </a:rPr>
              <a:t>三个归一化四元数</a:t>
            </a:r>
            <a:r>
              <a:rPr lang="en-US" altLang="zh-CN" dirty="0"/>
              <a:t>    				vec3 scale; 			</a:t>
            </a:r>
            <a:r>
              <a:rPr lang="en-US" altLang="zh-CN" dirty="0">
                <a:solidFill>
                  <a:schemeClr val="accent6"/>
                </a:solidFill>
              </a:rPr>
              <a:t>// </a:t>
            </a:r>
            <a:r>
              <a:rPr lang="zh-CN" altLang="en-US" dirty="0">
                <a:solidFill>
                  <a:schemeClr val="accent6"/>
                </a:solidFill>
              </a:rPr>
              <a:t>缩放</a:t>
            </a:r>
            <a:endParaRPr lang="en-US" altLang="zh-CN" dirty="0">
              <a:solidFill>
                <a:schemeClr val="accent6"/>
              </a:solidFill>
            </a:endParaRPr>
          </a:p>
          <a:p>
            <a:pPr marL="457200" lvl="1" indent="0">
              <a:buNone/>
            </a:pPr>
            <a:r>
              <a:rPr lang="en-US" altLang="zh-CN" dirty="0"/>
              <a:t>		vec3 o; 			</a:t>
            </a:r>
            <a:r>
              <a:rPr lang="en-US" altLang="zh-CN" dirty="0">
                <a:solidFill>
                  <a:schemeClr val="accent6"/>
                </a:solidFill>
              </a:rPr>
              <a:t>// </a:t>
            </a:r>
            <a:r>
              <a:rPr lang="zh-CN" altLang="en-US" dirty="0">
                <a:solidFill>
                  <a:schemeClr val="accent6"/>
                </a:solidFill>
              </a:rPr>
              <a:t>原点位置</a:t>
            </a:r>
            <a:endParaRPr lang="en-US" altLang="zh-CN" dirty="0">
              <a:solidFill>
                <a:schemeClr val="accent6"/>
              </a:solidFill>
            </a:endParaRPr>
          </a:p>
          <a:p>
            <a:pPr marL="457200" lvl="1" indent="0">
              <a:buNone/>
            </a:pPr>
            <a:r>
              <a:rPr lang="en-US" altLang="zh-CN" dirty="0"/>
              <a:t>	}</a:t>
            </a:r>
            <a:endParaRPr lang="zh-CN" altLang="en-US" dirty="0"/>
          </a:p>
          <a:p>
            <a:pPr marL="0" indent="0">
              <a:buNone/>
            </a:pPr>
            <a:endParaRPr lang="zh-CN" altLang="en-US" dirty="0"/>
          </a:p>
        </p:txBody>
      </p:sp>
    </p:spTree>
    <p:extLst>
      <p:ext uri="{BB962C8B-B14F-4D97-AF65-F5344CB8AC3E}">
        <p14:creationId xmlns:p14="http://schemas.microsoft.com/office/powerpoint/2010/main" val="31187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D7878-8A99-D8BB-D4BE-DF706E77705B}"/>
              </a:ext>
            </a:extLst>
          </p:cNvPr>
          <p:cNvSpPr>
            <a:spLocks noGrp="1"/>
          </p:cNvSpPr>
          <p:nvPr>
            <p:ph type="title"/>
          </p:nvPr>
        </p:nvSpPr>
        <p:spPr/>
        <p:txBody>
          <a:bodyPr/>
          <a:lstStyle/>
          <a:p>
            <a:r>
              <a:rPr lang="zh-CN" altLang="en-US" dirty="0"/>
              <a:t>高阶扩展之四元数坐标系</a:t>
            </a:r>
          </a:p>
        </p:txBody>
      </p:sp>
      <p:sp>
        <p:nvSpPr>
          <p:cNvPr id="3" name="内容占位符 2">
            <a:extLst>
              <a:ext uri="{FF2B5EF4-FFF2-40B4-BE49-F238E27FC236}">
                <a16:creationId xmlns:a16="http://schemas.microsoft.com/office/drawing/2014/main" id="{6C089765-0B97-1955-FE5D-FF0CCD33EFA9}"/>
              </a:ext>
            </a:extLst>
          </p:cNvPr>
          <p:cNvSpPr>
            <a:spLocks noGrp="1"/>
          </p:cNvSpPr>
          <p:nvPr>
            <p:ph idx="1"/>
          </p:nvPr>
        </p:nvSpPr>
        <p:spPr/>
        <p:txBody>
          <a:bodyPr/>
          <a:lstStyle/>
          <a:p>
            <a:r>
              <a:rPr lang="zh-CN" altLang="en-US" dirty="0"/>
              <a:t>坐标系向复数系统的扩展对应了 </a:t>
            </a:r>
            <a:r>
              <a:rPr lang="zh-CN" altLang="en-US" b="1" dirty="0"/>
              <a:t>规范变换</a:t>
            </a:r>
            <a:r>
              <a:rPr lang="en-US" altLang="zh-CN" dirty="0"/>
              <a:t>(</a:t>
            </a:r>
            <a:r>
              <a:rPr lang="zh-CN" altLang="en-US" dirty="0"/>
              <a:t>相位角变换）</a:t>
            </a:r>
            <a:endParaRPr lang="en-US" altLang="zh-CN" dirty="0"/>
          </a:p>
          <a:p>
            <a:r>
              <a:rPr lang="zh-CN" altLang="en-US" dirty="0"/>
              <a:t>四元数来表示电磁场：</a:t>
            </a:r>
            <a:endParaRPr lang="en-US" altLang="zh-CN" b="1" dirty="0"/>
          </a:p>
          <a:p>
            <a:pPr marL="0" indent="0">
              <a:buNone/>
            </a:pPr>
            <a:r>
              <a:rPr lang="en-US" altLang="zh-CN" b="1" dirty="0"/>
              <a:t>	Q </a:t>
            </a:r>
            <a:r>
              <a:rPr lang="en-US" altLang="zh-CN" dirty="0"/>
              <a:t>(</a:t>
            </a:r>
            <a:r>
              <a:rPr lang="en-US" altLang="zh-CN" dirty="0" err="1"/>
              <a:t>fai</a:t>
            </a:r>
            <a:r>
              <a:rPr lang="en-US" altLang="zh-CN" b="1" dirty="0"/>
              <a:t>, A</a:t>
            </a:r>
            <a:r>
              <a:rPr lang="en-US" altLang="zh-CN" dirty="0"/>
              <a:t>) = cos(</a:t>
            </a:r>
            <a:r>
              <a:rPr lang="en-US" altLang="zh-CN" dirty="0" err="1"/>
              <a:t>fai</a:t>
            </a:r>
            <a:r>
              <a:rPr lang="en-US" altLang="zh-CN" dirty="0"/>
              <a:t>/2) +</a:t>
            </a:r>
          </a:p>
          <a:p>
            <a:pPr marL="0" indent="0">
              <a:buNone/>
            </a:pPr>
            <a:r>
              <a:rPr lang="en-US" altLang="zh-CN" dirty="0"/>
              <a:t>	 </a:t>
            </a:r>
            <a:r>
              <a:rPr lang="en-US" altLang="zh-CN" b="1" dirty="0" err="1"/>
              <a:t>i</a:t>
            </a:r>
            <a:r>
              <a:rPr lang="en-US" altLang="zh-CN" dirty="0" err="1"/>
              <a:t>Ax</a:t>
            </a:r>
            <a:r>
              <a:rPr lang="en-US" altLang="zh-CN" dirty="0"/>
              <a:t> / sin(</a:t>
            </a:r>
            <a:r>
              <a:rPr lang="en-US" altLang="zh-CN" dirty="0" err="1"/>
              <a:t>fai</a:t>
            </a:r>
            <a:r>
              <a:rPr lang="en-US" altLang="zh-CN" dirty="0"/>
              <a:t> / 2) + </a:t>
            </a:r>
            <a:r>
              <a:rPr lang="en-US" altLang="zh-CN" b="1" dirty="0" err="1"/>
              <a:t>j</a:t>
            </a:r>
            <a:r>
              <a:rPr lang="en-US" altLang="zh-CN" dirty="0" err="1"/>
              <a:t>Ax</a:t>
            </a:r>
            <a:r>
              <a:rPr lang="en-US" altLang="zh-CN" dirty="0"/>
              <a:t> / sin(</a:t>
            </a:r>
            <a:r>
              <a:rPr lang="en-US" altLang="zh-CN" dirty="0" err="1"/>
              <a:t>fai</a:t>
            </a:r>
            <a:r>
              <a:rPr lang="en-US" altLang="zh-CN" dirty="0"/>
              <a:t> / 2) + </a:t>
            </a:r>
            <a:r>
              <a:rPr lang="en-US" altLang="zh-CN" b="1" dirty="0" err="1"/>
              <a:t>k</a:t>
            </a:r>
            <a:r>
              <a:rPr lang="en-US" altLang="zh-CN" dirty="0" err="1"/>
              <a:t>Ax</a:t>
            </a:r>
            <a:r>
              <a:rPr lang="en-US" altLang="zh-CN" dirty="0"/>
              <a:t> / sin(</a:t>
            </a:r>
            <a:r>
              <a:rPr lang="en-US" altLang="zh-CN" dirty="0" err="1"/>
              <a:t>fai</a:t>
            </a:r>
            <a:r>
              <a:rPr lang="en-US" altLang="zh-CN" dirty="0"/>
              <a:t> / 2) </a:t>
            </a:r>
          </a:p>
          <a:p>
            <a:pPr marL="0" indent="0">
              <a:buNone/>
            </a:pPr>
            <a:r>
              <a:rPr lang="en-US" altLang="zh-CN" b="1" dirty="0"/>
              <a:t>	</a:t>
            </a:r>
            <a:r>
              <a:rPr lang="en-US" altLang="zh-CN" dirty="0"/>
              <a:t> </a:t>
            </a:r>
            <a:r>
              <a:rPr lang="en-US" altLang="zh-CN" dirty="0" err="1"/>
              <a:t>fai</a:t>
            </a:r>
            <a:r>
              <a:rPr lang="en-US" altLang="zh-CN" b="1" dirty="0"/>
              <a:t> </a:t>
            </a:r>
            <a:r>
              <a:rPr lang="en-US" altLang="zh-CN" dirty="0"/>
              <a:t>– </a:t>
            </a:r>
            <a:r>
              <a:rPr lang="zh-CN" altLang="en-US" dirty="0"/>
              <a:t>相位角</a:t>
            </a:r>
            <a:r>
              <a:rPr lang="zh-CN" altLang="en-US" b="1" dirty="0"/>
              <a:t>，</a:t>
            </a:r>
            <a:r>
              <a:rPr lang="en-US" altLang="zh-CN" b="1" dirty="0"/>
              <a:t>A </a:t>
            </a:r>
            <a:r>
              <a:rPr lang="en-US" altLang="zh-CN" dirty="0"/>
              <a:t>– </a:t>
            </a:r>
            <a:r>
              <a:rPr lang="zh-CN" altLang="en-US" dirty="0"/>
              <a:t>势场</a:t>
            </a:r>
            <a:endParaRPr lang="en-US" altLang="zh-CN" dirty="0"/>
          </a:p>
          <a:p>
            <a:pPr marL="0" indent="0">
              <a:buNone/>
            </a:pPr>
            <a:r>
              <a:rPr lang="en-US" altLang="zh-CN" dirty="0"/>
              <a:t>    </a:t>
            </a:r>
            <a:r>
              <a:rPr lang="zh-CN" altLang="en-US" dirty="0"/>
              <a:t>对于稳态电磁场：</a:t>
            </a:r>
            <a:endParaRPr lang="en-US" altLang="zh-CN" dirty="0"/>
          </a:p>
          <a:p>
            <a:pPr marL="0" indent="0">
              <a:buNone/>
            </a:pPr>
            <a:r>
              <a:rPr lang="en-US" altLang="zh-CN" dirty="0"/>
              <a:t>	</a:t>
            </a:r>
            <a:r>
              <a:rPr lang="zh-CN" altLang="en-US" dirty="0"/>
              <a:t>电场</a:t>
            </a:r>
            <a:r>
              <a:rPr lang="en-US" altLang="zh-CN" b="1" dirty="0"/>
              <a:t>E</a:t>
            </a:r>
            <a:r>
              <a:rPr lang="en-US" altLang="zh-CN" dirty="0"/>
              <a:t> = -</a:t>
            </a:r>
            <a:r>
              <a:rPr lang="en-US" altLang="zh-CN" dirty="0" err="1"/>
              <a:t>gradF</a:t>
            </a:r>
            <a:r>
              <a:rPr lang="en-US" altLang="zh-CN" dirty="0"/>
              <a:t>(</a:t>
            </a:r>
            <a:r>
              <a:rPr lang="en-US" altLang="zh-CN" dirty="0" err="1"/>
              <a:t>fai</a:t>
            </a:r>
            <a:r>
              <a:rPr lang="en-US" altLang="zh-CN" dirty="0"/>
              <a:t>), </a:t>
            </a:r>
            <a:r>
              <a:rPr lang="zh-CN" altLang="en-US" dirty="0"/>
              <a:t>磁场</a:t>
            </a:r>
            <a:r>
              <a:rPr lang="en-US" altLang="zh-CN" b="1" dirty="0"/>
              <a:t>B</a:t>
            </a:r>
            <a:r>
              <a:rPr lang="en-US" altLang="zh-CN" dirty="0"/>
              <a:t> = </a:t>
            </a:r>
            <a:r>
              <a:rPr lang="en-US" altLang="zh-CN" dirty="0" err="1"/>
              <a:t>curl</a:t>
            </a:r>
            <a:r>
              <a:rPr lang="en-US" altLang="zh-CN" b="1" dirty="0" err="1"/>
              <a:t>F</a:t>
            </a:r>
            <a:r>
              <a:rPr lang="en-US" altLang="zh-CN" dirty="0"/>
              <a:t>(</a:t>
            </a:r>
            <a:r>
              <a:rPr lang="en-US" altLang="zh-CN" b="1" dirty="0"/>
              <a:t>A</a:t>
            </a:r>
            <a:r>
              <a:rPr lang="en-US" altLang="zh-CN" dirty="0"/>
              <a:t>)</a:t>
            </a:r>
            <a:endParaRPr lang="zh-CN" altLang="en-US" dirty="0"/>
          </a:p>
        </p:txBody>
      </p:sp>
    </p:spTree>
    <p:extLst>
      <p:ext uri="{BB962C8B-B14F-4D97-AF65-F5344CB8AC3E}">
        <p14:creationId xmlns:p14="http://schemas.microsoft.com/office/powerpoint/2010/main" val="1862447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F236B78-7ABD-922E-7DAC-F30CAC40C8AE}"/>
              </a:ext>
            </a:extLst>
          </p:cNvPr>
          <p:cNvPicPr>
            <a:picLocks noGrp="1" noChangeAspect="1"/>
          </p:cNvPicPr>
          <p:nvPr>
            <p:ph idx="1"/>
          </p:nvPr>
        </p:nvPicPr>
        <p:blipFill>
          <a:blip r:embed="rId2"/>
          <a:stretch>
            <a:fillRect/>
          </a:stretch>
        </p:blipFill>
        <p:spPr>
          <a:xfrm>
            <a:off x="2336553" y="1103709"/>
            <a:ext cx="6958721" cy="4351338"/>
          </a:xfrm>
        </p:spPr>
      </p:pic>
      <p:pic>
        <p:nvPicPr>
          <p:cNvPr id="7" name="图片 6">
            <a:extLst>
              <a:ext uri="{FF2B5EF4-FFF2-40B4-BE49-F238E27FC236}">
                <a16:creationId xmlns:a16="http://schemas.microsoft.com/office/drawing/2014/main" id="{8555E457-C753-F32F-2604-0D700DBDE7BA}"/>
              </a:ext>
            </a:extLst>
          </p:cNvPr>
          <p:cNvPicPr>
            <a:picLocks noChangeAspect="1"/>
          </p:cNvPicPr>
          <p:nvPr/>
        </p:nvPicPr>
        <p:blipFill>
          <a:blip r:embed="rId3"/>
          <a:stretch>
            <a:fillRect/>
          </a:stretch>
        </p:blipFill>
        <p:spPr>
          <a:xfrm>
            <a:off x="1588228" y="5502973"/>
            <a:ext cx="8010525" cy="800100"/>
          </a:xfrm>
          <a:prstGeom prst="rect">
            <a:avLst/>
          </a:prstGeom>
        </p:spPr>
      </p:pic>
      <p:pic>
        <p:nvPicPr>
          <p:cNvPr id="9" name="图片 8">
            <a:extLst>
              <a:ext uri="{FF2B5EF4-FFF2-40B4-BE49-F238E27FC236}">
                <a16:creationId xmlns:a16="http://schemas.microsoft.com/office/drawing/2014/main" id="{F79EFF01-9853-9C42-4208-290060484E9C}"/>
              </a:ext>
            </a:extLst>
          </p:cNvPr>
          <p:cNvPicPr>
            <a:picLocks noChangeAspect="1"/>
          </p:cNvPicPr>
          <p:nvPr/>
        </p:nvPicPr>
        <p:blipFill>
          <a:blip r:embed="rId4"/>
          <a:stretch>
            <a:fillRect/>
          </a:stretch>
        </p:blipFill>
        <p:spPr>
          <a:xfrm>
            <a:off x="7701348" y="6141148"/>
            <a:ext cx="1600200" cy="323850"/>
          </a:xfrm>
          <a:prstGeom prst="rect">
            <a:avLst/>
          </a:prstGeom>
        </p:spPr>
      </p:pic>
      <p:sp>
        <p:nvSpPr>
          <p:cNvPr id="2" name="标题 1">
            <a:extLst>
              <a:ext uri="{FF2B5EF4-FFF2-40B4-BE49-F238E27FC236}">
                <a16:creationId xmlns:a16="http://schemas.microsoft.com/office/drawing/2014/main" id="{7CDD2048-E53C-E5B2-3A35-C15545E901D7}"/>
              </a:ext>
            </a:extLst>
          </p:cNvPr>
          <p:cNvSpPr>
            <a:spLocks noGrp="1"/>
          </p:cNvSpPr>
          <p:nvPr>
            <p:ph type="title"/>
          </p:nvPr>
        </p:nvSpPr>
        <p:spPr>
          <a:xfrm>
            <a:off x="714631" y="66738"/>
            <a:ext cx="10515600" cy="1325563"/>
          </a:xfrm>
        </p:spPr>
        <p:txBody>
          <a:bodyPr/>
          <a:lstStyle/>
          <a:p>
            <a:r>
              <a:rPr lang="zh-CN" altLang="en-US" dirty="0"/>
              <a:t>搞定了坐标系，还你一个初中数理</a:t>
            </a:r>
            <a:r>
              <a:rPr lang="en-US" altLang="zh-CN" dirty="0"/>
              <a:t>!</a:t>
            </a:r>
            <a:endParaRPr lang="zh-CN" altLang="en-US" dirty="0"/>
          </a:p>
        </p:txBody>
      </p:sp>
    </p:spTree>
    <p:extLst>
      <p:ext uri="{BB962C8B-B14F-4D97-AF65-F5344CB8AC3E}">
        <p14:creationId xmlns:p14="http://schemas.microsoft.com/office/powerpoint/2010/main" val="89865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FC8A53-A4D9-37FF-9C22-9D749097C132}"/>
              </a:ext>
            </a:extLst>
          </p:cNvPr>
          <p:cNvSpPr>
            <a:spLocks noGrp="1"/>
          </p:cNvSpPr>
          <p:nvPr>
            <p:ph type="title"/>
          </p:nvPr>
        </p:nvSpPr>
        <p:spPr>
          <a:xfrm>
            <a:off x="3610851" y="2189188"/>
            <a:ext cx="4411980" cy="1325563"/>
          </a:xfrm>
        </p:spPr>
        <p:txBody>
          <a:bodyPr>
            <a:normAutofit/>
          </a:bodyPr>
          <a:lstStyle/>
          <a:p>
            <a:pPr algn="just"/>
            <a:r>
              <a:rPr lang="zh-CN" altLang="en-US" sz="8000" b="1" dirty="0"/>
              <a:t>谢谢观看</a:t>
            </a:r>
          </a:p>
        </p:txBody>
      </p:sp>
    </p:spTree>
    <p:extLst>
      <p:ext uri="{BB962C8B-B14F-4D97-AF65-F5344CB8AC3E}">
        <p14:creationId xmlns:p14="http://schemas.microsoft.com/office/powerpoint/2010/main" val="1507052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7B6AE-A1DA-2F9E-A25D-7508835ED8E2}"/>
              </a:ext>
            </a:extLst>
          </p:cNvPr>
          <p:cNvSpPr>
            <a:spLocks noGrp="1"/>
          </p:cNvSpPr>
          <p:nvPr>
            <p:ph type="title"/>
          </p:nvPr>
        </p:nvSpPr>
        <p:spPr/>
        <p:txBody>
          <a:bodyPr/>
          <a:lstStyle/>
          <a:p>
            <a:r>
              <a:rPr lang="zh-CN" altLang="en-US" dirty="0"/>
              <a:t>矩阵的历史</a:t>
            </a:r>
          </a:p>
        </p:txBody>
      </p:sp>
      <p:sp>
        <p:nvSpPr>
          <p:cNvPr id="3" name="内容占位符 2">
            <a:extLst>
              <a:ext uri="{FF2B5EF4-FFF2-40B4-BE49-F238E27FC236}">
                <a16:creationId xmlns:a16="http://schemas.microsoft.com/office/drawing/2014/main" id="{65D1C937-8524-0023-CB61-76FB3EF401F0}"/>
              </a:ext>
            </a:extLst>
          </p:cNvPr>
          <p:cNvSpPr>
            <a:spLocks noGrp="1"/>
          </p:cNvSpPr>
          <p:nvPr>
            <p:ph idx="1"/>
          </p:nvPr>
        </p:nvSpPr>
        <p:spPr/>
        <p:txBody>
          <a:bodyPr>
            <a:normAutofit lnSpcReduction="10000"/>
          </a:bodyPr>
          <a:lstStyle/>
          <a:p>
            <a:r>
              <a:rPr lang="zh-CN" altLang="en-US" dirty="0"/>
              <a:t>矩阵的现代概念在</a:t>
            </a:r>
            <a:r>
              <a:rPr lang="en-US" altLang="zh-CN" dirty="0"/>
              <a:t>19</a:t>
            </a:r>
            <a:r>
              <a:rPr lang="zh-CN" altLang="en-US" dirty="0"/>
              <a:t>世纪形成</a:t>
            </a:r>
            <a:endParaRPr lang="en-US" altLang="zh-CN" dirty="0"/>
          </a:p>
          <a:p>
            <a:r>
              <a:rPr lang="zh-CN" altLang="en-US" b="1" dirty="0"/>
              <a:t>高斯</a:t>
            </a:r>
            <a:r>
              <a:rPr lang="zh-CN" altLang="en-US" dirty="0"/>
              <a:t>和</a:t>
            </a:r>
            <a:r>
              <a:rPr lang="zh-CN" altLang="en-US" b="1" dirty="0"/>
              <a:t>威廉</a:t>
            </a:r>
            <a:r>
              <a:rPr lang="en-US" altLang="zh-CN" b="1" dirty="0"/>
              <a:t>·</a:t>
            </a:r>
            <a:r>
              <a:rPr lang="zh-CN" altLang="en-US" b="1" dirty="0"/>
              <a:t>若尔当</a:t>
            </a:r>
            <a:r>
              <a:rPr lang="zh-CN" altLang="en-US" dirty="0"/>
              <a:t>建立线性方程组消元法</a:t>
            </a:r>
            <a:endParaRPr lang="en-US" altLang="zh-CN" dirty="0"/>
          </a:p>
          <a:p>
            <a:r>
              <a:rPr lang="zh-CN" altLang="en-US" b="1" dirty="0"/>
              <a:t>詹姆斯</a:t>
            </a:r>
            <a:r>
              <a:rPr lang="en-US" altLang="zh-CN" b="1" dirty="0"/>
              <a:t>·</a:t>
            </a:r>
            <a:r>
              <a:rPr lang="zh-CN" altLang="en-US" b="1" dirty="0"/>
              <a:t>约瑟夫</a:t>
            </a:r>
            <a:r>
              <a:rPr lang="en-US" altLang="zh-CN" b="1" dirty="0"/>
              <a:t>·</a:t>
            </a:r>
            <a:r>
              <a:rPr lang="zh-CN" altLang="en-US" b="1" dirty="0"/>
              <a:t>西尔维斯特</a:t>
            </a:r>
            <a:r>
              <a:rPr lang="zh-CN" altLang="en-US" dirty="0"/>
              <a:t>首先使用矩阵一词</a:t>
            </a:r>
            <a:endParaRPr lang="en-US" altLang="zh-CN" dirty="0"/>
          </a:p>
          <a:p>
            <a:r>
              <a:rPr lang="zh-CN" altLang="en-US" b="1" dirty="0"/>
              <a:t>凯利</a:t>
            </a:r>
            <a:r>
              <a:rPr lang="zh-CN" altLang="en-US" dirty="0"/>
              <a:t>被公认为矩阵论的奠基人</a:t>
            </a:r>
            <a:r>
              <a:rPr lang="en-US" altLang="zh-CN" dirty="0"/>
              <a:t>, </a:t>
            </a:r>
          </a:p>
          <a:p>
            <a:pPr marL="0" indent="0">
              <a:buNone/>
            </a:pPr>
            <a:r>
              <a:rPr lang="en-US" altLang="zh-CN" sz="1800" b="0" i="0" dirty="0">
                <a:solidFill>
                  <a:srgbClr val="333333"/>
                </a:solidFill>
                <a:effectLst/>
                <a:latin typeface="Yu Gothic UI" panose="020B0500000000000000" pitchFamily="34" charset="-128"/>
                <a:ea typeface="Yu Gothic UI" panose="020B0500000000000000" pitchFamily="34" charset="-128"/>
              </a:rPr>
              <a:t>	</a:t>
            </a:r>
            <a:r>
              <a:rPr lang="zh-CN" altLang="en-US" sz="2400" b="1" i="0" dirty="0">
                <a:solidFill>
                  <a:srgbClr val="333333"/>
                </a:solidFill>
                <a:effectLst/>
                <a:latin typeface="+mn-ea"/>
              </a:rPr>
              <a:t>他说</a:t>
            </a:r>
            <a:r>
              <a:rPr lang="zh-CN" altLang="en-US" sz="2400" b="0" i="0" dirty="0">
                <a:solidFill>
                  <a:srgbClr val="333333"/>
                </a:solidFill>
                <a:effectLst/>
                <a:latin typeface="Yu Gothic UI" panose="020B0500000000000000" pitchFamily="34" charset="-128"/>
                <a:ea typeface="Yu Gothic UI" panose="020B0500000000000000" pitchFamily="34" charset="-128"/>
              </a:rPr>
              <a:t>：“我决然不是通过</a:t>
            </a:r>
            <a:r>
              <a:rPr lang="zh-CN" altLang="en-US" sz="2400" b="1" i="0" dirty="0">
                <a:solidFill>
                  <a:srgbClr val="333333"/>
                </a:solidFill>
                <a:effectLst/>
                <a:latin typeface="Yu Gothic UI" panose="020B0500000000000000" pitchFamily="34" charset="-128"/>
                <a:ea typeface="Yu Gothic UI" panose="020B0500000000000000" pitchFamily="34" charset="-128"/>
              </a:rPr>
              <a:t>四元数</a:t>
            </a:r>
            <a:r>
              <a:rPr lang="zh-CN" altLang="en-US" sz="2400" b="0" i="0" dirty="0">
                <a:solidFill>
                  <a:srgbClr val="333333"/>
                </a:solidFill>
                <a:effectLst/>
                <a:latin typeface="Yu Gothic UI" panose="020B0500000000000000" pitchFamily="34" charset="-128"/>
                <a:ea typeface="Yu Gothic UI" panose="020B0500000000000000" pitchFamily="34" charset="-128"/>
              </a:rPr>
              <a:t>而获得矩阵概念的；</a:t>
            </a:r>
            <a:endParaRPr lang="en-US" altLang="zh-CN" sz="2400" b="0" i="0" dirty="0">
              <a:solidFill>
                <a:srgbClr val="333333"/>
              </a:solidFill>
              <a:effectLst/>
              <a:latin typeface="Yu Gothic UI" panose="020B0500000000000000" pitchFamily="34" charset="-128"/>
              <a:ea typeface="Yu Gothic UI" panose="020B0500000000000000" pitchFamily="34" charset="-128"/>
            </a:endParaRPr>
          </a:p>
          <a:p>
            <a:pPr marL="0" indent="0">
              <a:buNone/>
            </a:pPr>
            <a:r>
              <a:rPr lang="en-US" altLang="zh-CN" sz="2400" dirty="0">
                <a:solidFill>
                  <a:srgbClr val="333333"/>
                </a:solidFill>
                <a:latin typeface="Yu Gothic UI" panose="020B0500000000000000" pitchFamily="34" charset="-128"/>
                <a:ea typeface="Yu Gothic UI" panose="020B0500000000000000" pitchFamily="34" charset="-128"/>
              </a:rPr>
              <a:t>	</a:t>
            </a:r>
            <a:r>
              <a:rPr lang="zh-CN" altLang="en-US" sz="2400" b="0" i="0" dirty="0">
                <a:solidFill>
                  <a:srgbClr val="333333"/>
                </a:solidFill>
                <a:effectLst/>
                <a:latin typeface="Yu Gothic UI" panose="020B0500000000000000" pitchFamily="34" charset="-128"/>
                <a:ea typeface="Yu Gothic UI" panose="020B0500000000000000" pitchFamily="34" charset="-128"/>
              </a:rPr>
              <a:t>它或是直接从</a:t>
            </a:r>
            <a:r>
              <a:rPr lang="zh-CN" altLang="en-US" sz="2400" b="1" i="0" dirty="0">
                <a:solidFill>
                  <a:srgbClr val="333333"/>
                </a:solidFill>
                <a:effectLst/>
                <a:latin typeface="Yu Gothic UI" panose="020B0500000000000000" pitchFamily="34" charset="-128"/>
                <a:ea typeface="Yu Gothic UI" panose="020B0500000000000000" pitchFamily="34" charset="-128"/>
              </a:rPr>
              <a:t>行列式</a:t>
            </a:r>
            <a:r>
              <a:rPr lang="zh-CN" altLang="en-US" sz="2400" b="0" i="0" dirty="0">
                <a:solidFill>
                  <a:srgbClr val="333333"/>
                </a:solidFill>
                <a:effectLst/>
                <a:latin typeface="Yu Gothic UI" panose="020B0500000000000000" pitchFamily="34" charset="-128"/>
                <a:ea typeface="Yu Gothic UI" panose="020B0500000000000000" pitchFamily="34" charset="-128"/>
              </a:rPr>
              <a:t>的概念而来，或是作为一个表达线性方程组的方</a:t>
            </a:r>
            <a:r>
              <a:rPr lang="en-US" altLang="zh-CN" sz="2400" b="0" i="0" dirty="0">
                <a:solidFill>
                  <a:srgbClr val="333333"/>
                </a:solidFill>
                <a:effectLst/>
                <a:latin typeface="Yu Gothic UI" panose="020B0500000000000000" pitchFamily="34" charset="-128"/>
                <a:ea typeface="Yu Gothic UI" panose="020B0500000000000000" pitchFamily="34" charset="-128"/>
              </a:rPr>
              <a:t>	</a:t>
            </a:r>
            <a:r>
              <a:rPr lang="zh-CN" altLang="en-US" sz="2400" b="0" i="0" dirty="0">
                <a:solidFill>
                  <a:srgbClr val="333333"/>
                </a:solidFill>
                <a:effectLst/>
                <a:latin typeface="Yu Gothic UI" panose="020B0500000000000000" pitchFamily="34" charset="-128"/>
                <a:ea typeface="Yu Gothic UI" panose="020B0500000000000000" pitchFamily="34" charset="-128"/>
              </a:rPr>
              <a:t>便方法而来的。</a:t>
            </a:r>
            <a:r>
              <a:rPr lang="en-US" altLang="zh-CN" sz="2400" dirty="0">
                <a:solidFill>
                  <a:srgbClr val="333333"/>
                </a:solidFill>
                <a:latin typeface="Microsoft YaHei" panose="020B0503020204020204" pitchFamily="34" charset="-122"/>
                <a:ea typeface="Microsoft YaHei" panose="020B0503020204020204" pitchFamily="34" charset="-122"/>
              </a:rPr>
              <a:t>”</a:t>
            </a:r>
            <a:endParaRPr lang="en-US" altLang="zh-CN" sz="2400" dirty="0"/>
          </a:p>
          <a:p>
            <a:r>
              <a:rPr lang="zh-CN" altLang="en-US" sz="2400" b="1" i="0" dirty="0">
                <a:solidFill>
                  <a:srgbClr val="333333"/>
                </a:solidFill>
                <a:effectLst/>
                <a:latin typeface="Yu Gothic UI" panose="020B0500000000000000" pitchFamily="34" charset="-128"/>
                <a:ea typeface="Yu Gothic UI" panose="020B0500000000000000" pitchFamily="34" charset="-128"/>
              </a:rPr>
              <a:t>埃尔米特</a:t>
            </a:r>
            <a:r>
              <a:rPr lang="zh-CN" altLang="en-US" sz="2400" b="0" i="0" dirty="0">
                <a:solidFill>
                  <a:srgbClr val="333333"/>
                </a:solidFill>
                <a:effectLst/>
                <a:latin typeface="Yu Gothic UI" panose="020B0500000000000000" pitchFamily="34" charset="-128"/>
                <a:ea typeface="Yu Gothic UI" panose="020B0500000000000000" pitchFamily="34" charset="-128"/>
              </a:rPr>
              <a:t>（</a:t>
            </a:r>
            <a:r>
              <a:rPr lang="en-US" altLang="zh-CN" sz="2400" b="0" i="0" dirty="0" err="1">
                <a:solidFill>
                  <a:srgbClr val="333333"/>
                </a:solidFill>
                <a:effectLst/>
                <a:latin typeface="Yu Gothic UI" panose="020B0500000000000000" pitchFamily="34" charset="-128"/>
                <a:ea typeface="Yu Gothic UI" panose="020B0500000000000000" pitchFamily="34" charset="-128"/>
              </a:rPr>
              <a:t>C.Hermite</a:t>
            </a:r>
            <a:r>
              <a:rPr lang="zh-CN" altLang="en-US" sz="2400" b="0" i="0" dirty="0">
                <a:solidFill>
                  <a:srgbClr val="333333"/>
                </a:solidFill>
                <a:effectLst/>
                <a:latin typeface="Yu Gothic UI" panose="020B0500000000000000" pitchFamily="34" charset="-128"/>
                <a:ea typeface="Yu Gothic UI" panose="020B0500000000000000" pitchFamily="34" charset="-128"/>
              </a:rPr>
              <a:t>）使用了“正交矩阵”这一术语</a:t>
            </a:r>
            <a:endParaRPr lang="en-US" altLang="zh-CN" sz="2400" b="0" i="0" dirty="0">
              <a:solidFill>
                <a:srgbClr val="333333"/>
              </a:solidFill>
              <a:effectLst/>
              <a:latin typeface="Yu Gothic UI" panose="020B0500000000000000" pitchFamily="34" charset="-128"/>
              <a:ea typeface="Yu Gothic UI" panose="020B0500000000000000" pitchFamily="34" charset="-128"/>
            </a:endParaRPr>
          </a:p>
          <a:p>
            <a:r>
              <a:rPr lang="zh-CN" altLang="en-US" sz="2400" b="1" dirty="0">
                <a:solidFill>
                  <a:srgbClr val="333333"/>
                </a:solidFill>
                <a:latin typeface="Yu Gothic UI" panose="020B0500000000000000" pitchFamily="34" charset="-128"/>
                <a:ea typeface="Yu Gothic UI" panose="020B0500000000000000" pitchFamily="34" charset="-128"/>
              </a:rPr>
              <a:t>费罗贝尼乌斯</a:t>
            </a:r>
            <a:r>
              <a:rPr lang="zh-CN" altLang="en-US" sz="2400" dirty="0">
                <a:solidFill>
                  <a:srgbClr val="333333"/>
                </a:solidFill>
                <a:latin typeface="Yu Gothic UI" panose="020B0500000000000000" pitchFamily="34" charset="-128"/>
                <a:ea typeface="Yu Gothic UI" panose="020B0500000000000000" pitchFamily="34" charset="-128"/>
              </a:rPr>
              <a:t>引入矩阵秩的概念</a:t>
            </a:r>
            <a:endParaRPr lang="en-US" altLang="zh-CN" sz="2400" dirty="0">
              <a:solidFill>
                <a:srgbClr val="333333"/>
              </a:solidFill>
              <a:latin typeface="Yu Gothic UI" panose="020B0500000000000000" pitchFamily="34" charset="-128"/>
              <a:ea typeface="Yu Gothic UI" panose="020B0500000000000000" pitchFamily="34" charset="-128"/>
            </a:endParaRPr>
          </a:p>
          <a:p>
            <a:r>
              <a:rPr lang="zh-CN" altLang="en-US" sz="2400" b="1" dirty="0">
                <a:solidFill>
                  <a:srgbClr val="333333"/>
                </a:solidFill>
                <a:latin typeface="Yu Gothic UI" panose="020B0500000000000000" pitchFamily="34" charset="-128"/>
                <a:ea typeface="Yu Gothic UI" panose="020B0500000000000000" pitchFamily="34" charset="-128"/>
              </a:rPr>
              <a:t>海森堡</a:t>
            </a:r>
            <a:r>
              <a:rPr lang="zh-CN" altLang="en-US" sz="2400" dirty="0">
                <a:solidFill>
                  <a:srgbClr val="333333"/>
                </a:solidFill>
                <a:latin typeface="Yu Gothic UI" panose="020B0500000000000000" pitchFamily="34" charset="-128"/>
                <a:ea typeface="Yu Gothic UI" panose="020B0500000000000000" pitchFamily="34" charset="-128"/>
              </a:rPr>
              <a:t>之后矩阵开始被物理学家接受</a:t>
            </a:r>
          </a:p>
        </p:txBody>
      </p:sp>
    </p:spTree>
    <p:extLst>
      <p:ext uri="{BB962C8B-B14F-4D97-AF65-F5344CB8AC3E}">
        <p14:creationId xmlns:p14="http://schemas.microsoft.com/office/powerpoint/2010/main" val="124445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708A45-E2A5-F458-2948-32934BE38835}"/>
              </a:ext>
            </a:extLst>
          </p:cNvPr>
          <p:cNvSpPr>
            <a:spLocks noGrp="1"/>
          </p:cNvSpPr>
          <p:nvPr>
            <p:ph type="title"/>
          </p:nvPr>
        </p:nvSpPr>
        <p:spPr/>
        <p:txBody>
          <a:bodyPr/>
          <a:lstStyle/>
          <a:p>
            <a:r>
              <a:rPr lang="zh-CN" altLang="en-US" dirty="0"/>
              <a:t>矩阵与向量和四元数关系</a:t>
            </a:r>
          </a:p>
        </p:txBody>
      </p:sp>
      <p:sp>
        <p:nvSpPr>
          <p:cNvPr id="3" name="内容占位符 2">
            <a:extLst>
              <a:ext uri="{FF2B5EF4-FFF2-40B4-BE49-F238E27FC236}">
                <a16:creationId xmlns:a16="http://schemas.microsoft.com/office/drawing/2014/main" id="{D647DA45-0A68-5686-E0A3-556DBC6A6086}"/>
              </a:ext>
            </a:extLst>
          </p:cNvPr>
          <p:cNvSpPr>
            <a:spLocks noGrp="1"/>
          </p:cNvSpPr>
          <p:nvPr>
            <p:ph idx="1"/>
          </p:nvPr>
        </p:nvSpPr>
        <p:spPr/>
        <p:txBody>
          <a:bodyPr/>
          <a:lstStyle/>
          <a:p>
            <a:r>
              <a:rPr lang="zh-CN" altLang="en-US" dirty="0"/>
              <a:t>泡利矩阵</a:t>
            </a:r>
            <a:endParaRPr lang="en-US" altLang="zh-CN" dirty="0"/>
          </a:p>
          <a:p>
            <a:endParaRPr lang="en-US" altLang="zh-CN" dirty="0"/>
          </a:p>
          <a:p>
            <a:endParaRPr lang="en-US" altLang="zh-CN" dirty="0"/>
          </a:p>
          <a:p>
            <a:pPr marL="0" indent="0">
              <a:buNone/>
            </a:pPr>
            <a:endParaRPr lang="en-US" altLang="zh-CN" dirty="0"/>
          </a:p>
          <a:p>
            <a:r>
              <a:rPr lang="en-US" altLang="zh-CN" b="1" dirty="0"/>
              <a:t>{σ1,σ2,σ3}</a:t>
            </a:r>
            <a:r>
              <a:rPr lang="zh-CN" altLang="en-US" dirty="0"/>
              <a:t>分别对应</a:t>
            </a:r>
            <a:r>
              <a:rPr lang="en-US" altLang="zh-CN" dirty="0" err="1"/>
              <a:t>i,j,k</a:t>
            </a:r>
            <a:r>
              <a:rPr lang="zh-CN" altLang="en-US" dirty="0"/>
              <a:t>三个坐标轴</a:t>
            </a:r>
            <a:r>
              <a:rPr lang="en-US" altLang="zh-CN" dirty="0"/>
              <a:t>(</a:t>
            </a:r>
            <a:r>
              <a:rPr lang="en-US" altLang="zh-CN" dirty="0" err="1"/>
              <a:t>x,y,z</a:t>
            </a:r>
            <a:r>
              <a:rPr lang="en-US" altLang="zh-CN" dirty="0"/>
              <a:t>)</a:t>
            </a:r>
            <a:r>
              <a:rPr lang="zh-CN" altLang="en-US" dirty="0"/>
              <a:t>分量</a:t>
            </a:r>
            <a:endParaRPr lang="en-US" altLang="zh-CN" dirty="0"/>
          </a:p>
          <a:p>
            <a:endParaRPr lang="en-US" altLang="zh-CN" dirty="0"/>
          </a:p>
          <a:p>
            <a:r>
              <a:rPr lang="en-US" altLang="zh-CN" b="1" dirty="0"/>
              <a:t>{I,iσ1,iσ2,iσ3}</a:t>
            </a:r>
            <a:r>
              <a:rPr lang="zh-CN" altLang="en-US" dirty="0"/>
              <a:t> 对应四元数</a:t>
            </a:r>
            <a:r>
              <a:rPr lang="en-US" altLang="zh-CN" dirty="0"/>
              <a:t>q = theta + </a:t>
            </a:r>
            <a:r>
              <a:rPr lang="en-US" altLang="zh-CN" dirty="0" err="1"/>
              <a:t>ix+jy+kz</a:t>
            </a:r>
            <a:endParaRPr lang="zh-CN" altLang="en-US" dirty="0"/>
          </a:p>
        </p:txBody>
      </p:sp>
      <p:pic>
        <p:nvPicPr>
          <p:cNvPr id="5" name="图片 4">
            <a:extLst>
              <a:ext uri="{FF2B5EF4-FFF2-40B4-BE49-F238E27FC236}">
                <a16:creationId xmlns:a16="http://schemas.microsoft.com/office/drawing/2014/main" id="{7006ABD3-18B7-B391-4AA6-F0BBA51EA8FC}"/>
              </a:ext>
            </a:extLst>
          </p:cNvPr>
          <p:cNvPicPr>
            <a:picLocks noChangeAspect="1"/>
          </p:cNvPicPr>
          <p:nvPr/>
        </p:nvPicPr>
        <p:blipFill>
          <a:blip r:embed="rId2"/>
          <a:stretch>
            <a:fillRect/>
          </a:stretch>
        </p:blipFill>
        <p:spPr>
          <a:xfrm>
            <a:off x="3083139" y="1825625"/>
            <a:ext cx="2466975" cy="2000250"/>
          </a:xfrm>
          <a:prstGeom prst="rect">
            <a:avLst/>
          </a:prstGeom>
        </p:spPr>
      </p:pic>
      <p:pic>
        <p:nvPicPr>
          <p:cNvPr id="3074" name="Picture 2" descr="See the source image">
            <a:extLst>
              <a:ext uri="{FF2B5EF4-FFF2-40B4-BE49-F238E27FC236}">
                <a16:creationId xmlns:a16="http://schemas.microsoft.com/office/drawing/2014/main" id="{40C29512-1543-3590-E772-69F5EF82E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5053" y="1134677"/>
            <a:ext cx="3315486" cy="231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20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1CB6B-7D6A-14CA-5873-038C7F46F8E3}"/>
              </a:ext>
            </a:extLst>
          </p:cNvPr>
          <p:cNvSpPr>
            <a:spLocks noGrp="1"/>
          </p:cNvSpPr>
          <p:nvPr>
            <p:ph type="title"/>
          </p:nvPr>
        </p:nvSpPr>
        <p:spPr/>
        <p:txBody>
          <a:bodyPr/>
          <a:lstStyle/>
          <a:p>
            <a:r>
              <a:rPr lang="zh-CN" altLang="en-US" dirty="0"/>
              <a:t>坐标系的历史</a:t>
            </a:r>
          </a:p>
        </p:txBody>
      </p:sp>
      <p:sp>
        <p:nvSpPr>
          <p:cNvPr id="3" name="内容占位符 2">
            <a:extLst>
              <a:ext uri="{FF2B5EF4-FFF2-40B4-BE49-F238E27FC236}">
                <a16:creationId xmlns:a16="http://schemas.microsoft.com/office/drawing/2014/main" id="{CEEC5CCE-5806-D4CF-AAFC-EE03D149E549}"/>
              </a:ext>
            </a:extLst>
          </p:cNvPr>
          <p:cNvSpPr>
            <a:spLocks noGrp="1"/>
          </p:cNvSpPr>
          <p:nvPr>
            <p:ph idx="1"/>
          </p:nvPr>
        </p:nvSpPr>
        <p:spPr/>
        <p:txBody>
          <a:bodyPr>
            <a:normAutofit/>
          </a:bodyPr>
          <a:lstStyle/>
          <a:p>
            <a:r>
              <a:rPr lang="zh-CN" altLang="en-US" b="1" i="0" dirty="0">
                <a:solidFill>
                  <a:srgbClr val="333333"/>
                </a:solidFill>
                <a:effectLst/>
                <a:latin typeface="PingFang SC"/>
              </a:rPr>
              <a:t>笛卡尔</a:t>
            </a:r>
            <a:r>
              <a:rPr lang="zh-CN" altLang="en-US" b="0" i="0" dirty="0">
                <a:solidFill>
                  <a:srgbClr val="333333"/>
                </a:solidFill>
                <a:effectLst/>
                <a:latin typeface="PingFang SC"/>
              </a:rPr>
              <a:t>发明</a:t>
            </a:r>
            <a:r>
              <a:rPr lang="zh-CN" altLang="en-US" dirty="0">
                <a:solidFill>
                  <a:srgbClr val="333333"/>
                </a:solidFill>
                <a:latin typeface="PingFang SC"/>
              </a:rPr>
              <a:t>了</a:t>
            </a:r>
            <a:r>
              <a:rPr lang="zh-CN" altLang="en-US" b="0" i="0" dirty="0">
                <a:solidFill>
                  <a:srgbClr val="333333"/>
                </a:solidFill>
                <a:effectLst/>
                <a:latin typeface="PingFang SC"/>
              </a:rPr>
              <a:t>平面直角坐标系</a:t>
            </a:r>
            <a:r>
              <a:rPr lang="en-US" altLang="zh-CN" b="0" i="0" dirty="0">
                <a:solidFill>
                  <a:srgbClr val="333333"/>
                </a:solidFill>
                <a:effectLst/>
                <a:latin typeface="PingFang SC"/>
              </a:rPr>
              <a:t>.</a:t>
            </a:r>
          </a:p>
          <a:p>
            <a:r>
              <a:rPr lang="zh-CN" altLang="en-US" b="0" i="0" dirty="0">
                <a:solidFill>
                  <a:srgbClr val="333333"/>
                </a:solidFill>
                <a:effectLst/>
                <a:latin typeface="PingFang SC"/>
              </a:rPr>
              <a:t>“</a:t>
            </a:r>
            <a:r>
              <a:rPr lang="zh-CN" altLang="en-US" b="1" i="0" dirty="0">
                <a:solidFill>
                  <a:srgbClr val="333333"/>
                </a:solidFill>
                <a:effectLst/>
                <a:latin typeface="PingFang SC"/>
              </a:rPr>
              <a:t>坐标</a:t>
            </a:r>
            <a:r>
              <a:rPr lang="zh-CN" altLang="en-US" b="0" i="0" dirty="0">
                <a:solidFill>
                  <a:srgbClr val="333333"/>
                </a:solidFill>
                <a:effectLst/>
                <a:latin typeface="PingFang SC"/>
              </a:rPr>
              <a:t>”一词是德国人</a:t>
            </a:r>
            <a:r>
              <a:rPr lang="zh-CN" altLang="en-US" b="1" i="0" dirty="0">
                <a:solidFill>
                  <a:srgbClr val="333333"/>
                </a:solidFill>
                <a:effectLst/>
                <a:latin typeface="PingFang SC"/>
              </a:rPr>
              <a:t>莱布尼兹</a:t>
            </a:r>
            <a:r>
              <a:rPr lang="zh-CN" altLang="en-US" b="0" i="0" dirty="0">
                <a:solidFill>
                  <a:srgbClr val="333333"/>
                </a:solidFill>
                <a:effectLst/>
                <a:latin typeface="PingFang SC"/>
              </a:rPr>
              <a:t>创用的，而牛顿首先使用极坐标。</a:t>
            </a:r>
            <a:endParaRPr lang="en-US" altLang="zh-CN" b="0" i="0" dirty="0">
              <a:solidFill>
                <a:srgbClr val="333333"/>
              </a:solidFill>
              <a:effectLst/>
              <a:latin typeface="PingFang SC"/>
            </a:endParaRPr>
          </a:p>
          <a:p>
            <a:r>
              <a:rPr lang="zh-CN" altLang="en-US" b="1" dirty="0"/>
              <a:t>伽利略</a:t>
            </a:r>
            <a:r>
              <a:rPr lang="zh-CN" altLang="en-US" dirty="0"/>
              <a:t>提出</a:t>
            </a:r>
            <a:r>
              <a:rPr lang="zh-CN" altLang="en-US" b="1" i="0" dirty="0">
                <a:solidFill>
                  <a:srgbClr val="121212"/>
                </a:solidFill>
                <a:effectLst/>
                <a:latin typeface="-apple-system"/>
              </a:rPr>
              <a:t>参考系</a:t>
            </a:r>
            <a:r>
              <a:rPr lang="zh-CN" altLang="en-US" b="0" i="0" dirty="0">
                <a:solidFill>
                  <a:srgbClr val="121212"/>
                </a:solidFill>
                <a:effectLst/>
                <a:latin typeface="-apple-system"/>
              </a:rPr>
              <a:t>概念，应用于运动物理学</a:t>
            </a:r>
            <a:endParaRPr lang="en-US" altLang="zh-CN" b="0" i="0" dirty="0">
              <a:solidFill>
                <a:srgbClr val="121212"/>
              </a:solidFill>
              <a:effectLst/>
              <a:latin typeface="-apple-system"/>
            </a:endParaRPr>
          </a:p>
          <a:p>
            <a:r>
              <a:rPr lang="zh-CN" altLang="en-US" b="1" dirty="0"/>
              <a:t>牛顿</a:t>
            </a:r>
            <a:r>
              <a:rPr lang="zh-CN" altLang="en-US" dirty="0"/>
              <a:t>把作匀速直线运动的参考系叫做惯性参考系</a:t>
            </a:r>
            <a:endParaRPr lang="en-US" altLang="zh-CN" dirty="0"/>
          </a:p>
          <a:p>
            <a:r>
              <a:rPr lang="zh-CN" altLang="en-US" b="1" dirty="0"/>
              <a:t>威廉</a:t>
            </a:r>
            <a:r>
              <a:rPr lang="en-US" altLang="zh-CN" b="1" dirty="0"/>
              <a:t>·</a:t>
            </a:r>
            <a:r>
              <a:rPr lang="zh-CN" altLang="en-US" b="1" dirty="0"/>
              <a:t>罗恩</a:t>
            </a:r>
            <a:r>
              <a:rPr lang="en-US" altLang="zh-CN" b="1" dirty="0"/>
              <a:t>·</a:t>
            </a:r>
            <a:r>
              <a:rPr lang="zh-CN" altLang="en-US" b="1" dirty="0"/>
              <a:t>哈密顿 </a:t>
            </a:r>
            <a:r>
              <a:rPr lang="zh-CN" altLang="en-US" dirty="0"/>
              <a:t>在</a:t>
            </a:r>
            <a:r>
              <a:rPr lang="en-US" altLang="zh-CN" dirty="0"/>
              <a:t>1846</a:t>
            </a:r>
            <a:r>
              <a:rPr lang="zh-CN" altLang="en-US" dirty="0"/>
              <a:t>年引入</a:t>
            </a:r>
            <a:r>
              <a:rPr lang="zh-CN" altLang="en-US" sz="3200" b="1" dirty="0"/>
              <a:t>张量</a:t>
            </a:r>
            <a:r>
              <a:rPr lang="zh-CN" altLang="en-US" sz="3200" dirty="0"/>
              <a:t>（</a:t>
            </a:r>
            <a:r>
              <a:rPr lang="zh-CN" altLang="en-US" sz="3200" b="1" dirty="0"/>
              <a:t>哈密顿</a:t>
            </a:r>
            <a:r>
              <a:rPr lang="en-US" altLang="zh-CN" sz="3200" dirty="0"/>
              <a:t>:</a:t>
            </a:r>
            <a:r>
              <a:rPr lang="zh-CN" altLang="en-US" sz="3200" dirty="0"/>
              <a:t>对</a:t>
            </a:r>
            <a:r>
              <a:rPr lang="en-US" altLang="zh-CN" sz="3200" dirty="0"/>
              <a:t>,</a:t>
            </a:r>
            <a:r>
              <a:rPr lang="zh-CN" altLang="en-US" sz="3200" dirty="0"/>
              <a:t>又是我</a:t>
            </a:r>
            <a:r>
              <a:rPr lang="en-US" altLang="zh-CN" sz="3200" dirty="0"/>
              <a:t>!</a:t>
            </a:r>
            <a:r>
              <a:rPr lang="zh-CN" altLang="en-US" sz="3200" dirty="0"/>
              <a:t>）</a:t>
            </a:r>
            <a:endParaRPr lang="en-US" altLang="zh-CN" sz="3200" b="1" dirty="0"/>
          </a:p>
          <a:p>
            <a:r>
              <a:rPr lang="zh-CN" altLang="en-US" b="1" dirty="0"/>
              <a:t>爱因斯坦</a:t>
            </a:r>
            <a:r>
              <a:rPr lang="zh-CN" altLang="en-US" dirty="0"/>
              <a:t>发现惯性参考系等效原理</a:t>
            </a:r>
            <a:endParaRPr lang="en-US" altLang="zh-CN" dirty="0"/>
          </a:p>
          <a:p>
            <a:r>
              <a:rPr lang="zh-CN" altLang="en-US" b="1" dirty="0"/>
              <a:t>麦克斯韦，外尔，杨振宁</a:t>
            </a:r>
            <a:r>
              <a:rPr lang="zh-CN" altLang="en-US" dirty="0"/>
              <a:t>发展出规范场与规范变换群</a:t>
            </a:r>
            <a:endParaRPr lang="en-US" altLang="zh-CN" dirty="0"/>
          </a:p>
          <a:p>
            <a:pPr marL="0" indent="0">
              <a:buNone/>
            </a:pPr>
            <a:endParaRPr lang="zh-CN" altLang="en-US" dirty="0"/>
          </a:p>
        </p:txBody>
      </p:sp>
      <p:pic>
        <p:nvPicPr>
          <p:cNvPr id="4100" name="Picture 4" descr="See the source image">
            <a:extLst>
              <a:ext uri="{FF2B5EF4-FFF2-40B4-BE49-F238E27FC236}">
                <a16:creationId xmlns:a16="http://schemas.microsoft.com/office/drawing/2014/main" id="{17D0E54A-56BA-B6E2-8C13-55970CBAE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1840" y="0"/>
            <a:ext cx="1731491" cy="2308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99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F4623-590C-F4D6-ABA7-56082BF5B57C}"/>
              </a:ext>
            </a:extLst>
          </p:cNvPr>
          <p:cNvSpPr>
            <a:spLocks noGrp="1"/>
          </p:cNvSpPr>
          <p:nvPr>
            <p:ph type="title"/>
          </p:nvPr>
        </p:nvSpPr>
        <p:spPr/>
        <p:txBody>
          <a:bodyPr/>
          <a:lstStyle/>
          <a:p>
            <a:r>
              <a:rPr lang="zh-CN" altLang="en-US" dirty="0"/>
              <a:t>坐标系的定义</a:t>
            </a:r>
          </a:p>
        </p:txBody>
      </p:sp>
      <p:sp>
        <p:nvSpPr>
          <p:cNvPr id="3" name="内容占位符 2">
            <a:extLst>
              <a:ext uri="{FF2B5EF4-FFF2-40B4-BE49-F238E27FC236}">
                <a16:creationId xmlns:a16="http://schemas.microsoft.com/office/drawing/2014/main" id="{8947E6BA-AAA2-49C5-8E61-1C38F49B059D}"/>
              </a:ext>
            </a:extLst>
          </p:cNvPr>
          <p:cNvSpPr>
            <a:spLocks noGrp="1"/>
          </p:cNvSpPr>
          <p:nvPr>
            <p:ph idx="1"/>
          </p:nvPr>
        </p:nvSpPr>
        <p:spPr/>
        <p:txBody>
          <a:bodyPr/>
          <a:lstStyle/>
          <a:p>
            <a:r>
              <a:rPr lang="zh-CN" altLang="en-US" b="1" dirty="0"/>
              <a:t>参考系</a:t>
            </a:r>
            <a:r>
              <a:rPr lang="zh-CN" altLang="en-US" dirty="0"/>
              <a:t>是物理概念，</a:t>
            </a:r>
            <a:r>
              <a:rPr lang="zh-CN" altLang="en-US" b="1" dirty="0"/>
              <a:t>直角坐标系</a:t>
            </a:r>
            <a:r>
              <a:rPr lang="zh-CN" altLang="en-US" dirty="0"/>
              <a:t>即笛卡尔坐标系是狭义坐标系</a:t>
            </a:r>
            <a:endParaRPr lang="en-US" altLang="zh-CN" dirty="0"/>
          </a:p>
          <a:p>
            <a:r>
              <a:rPr lang="zh-CN" altLang="en-US" dirty="0"/>
              <a:t>坐标系退化后对应</a:t>
            </a:r>
            <a:r>
              <a:rPr lang="zh-CN" altLang="en-US" b="1" dirty="0"/>
              <a:t>尺子</a:t>
            </a:r>
            <a:r>
              <a:rPr lang="zh-CN" altLang="en-US" dirty="0"/>
              <a:t>上的</a:t>
            </a:r>
            <a:r>
              <a:rPr lang="zh-CN" altLang="en-US" b="1" dirty="0"/>
              <a:t>刻度</a:t>
            </a:r>
            <a:endParaRPr lang="en-US" altLang="zh-CN" dirty="0"/>
          </a:p>
          <a:p>
            <a:r>
              <a:rPr lang="zh-CN" altLang="en-US" b="1" dirty="0"/>
              <a:t>坐标系</a:t>
            </a:r>
            <a:r>
              <a:rPr lang="zh-CN" altLang="en-US" dirty="0"/>
              <a:t>是把一个对象放置在某</a:t>
            </a:r>
            <a:r>
              <a:rPr lang="zh-CN" altLang="en-US" b="1" dirty="0"/>
              <a:t>空间</a:t>
            </a:r>
            <a:r>
              <a:rPr lang="zh-CN" altLang="en-US" dirty="0"/>
              <a:t>中，坐标系即空间的刻度</a:t>
            </a:r>
            <a:endParaRPr lang="en-US" altLang="zh-CN" dirty="0"/>
          </a:p>
          <a:p>
            <a:r>
              <a:rPr lang="en-US" altLang="zh-CN" dirty="0"/>
              <a:t>&lt;</a:t>
            </a:r>
            <a:r>
              <a:rPr lang="zh-CN" altLang="en-US" dirty="0"/>
              <a:t>坐标轴，数值</a:t>
            </a:r>
            <a:r>
              <a:rPr lang="en-US" altLang="zh-CN" dirty="0"/>
              <a:t>&gt;</a:t>
            </a:r>
            <a:r>
              <a:rPr lang="zh-CN" altLang="en-US" dirty="0"/>
              <a:t>组成一个带有方向的</a:t>
            </a:r>
            <a:r>
              <a:rPr lang="zh-CN" altLang="en-US" b="1" dirty="0"/>
              <a:t>向量</a:t>
            </a:r>
            <a:r>
              <a:rPr lang="zh-CN" altLang="en-US" dirty="0"/>
              <a:t>：</a:t>
            </a:r>
            <a:r>
              <a:rPr lang="en-US" altLang="zh-CN" b="1" dirty="0"/>
              <a:t>i</a:t>
            </a:r>
            <a:r>
              <a:rPr lang="en-US" altLang="zh-CN" dirty="0"/>
              <a:t>x</a:t>
            </a:r>
            <a:r>
              <a:rPr lang="zh-CN" altLang="en-US" dirty="0"/>
              <a:t>，</a:t>
            </a:r>
            <a:endParaRPr lang="en-US" altLang="zh-CN" dirty="0"/>
          </a:p>
          <a:p>
            <a:pPr marL="0" indent="0">
              <a:buNone/>
            </a:pPr>
            <a:r>
              <a:rPr lang="en-US" altLang="zh-CN" dirty="0"/>
              <a:t>   </a:t>
            </a:r>
            <a:r>
              <a:rPr lang="zh-CN" altLang="en-US" dirty="0"/>
              <a:t>三维形式：</a:t>
            </a:r>
            <a:r>
              <a:rPr lang="en-US" altLang="zh-CN" b="1" dirty="0"/>
              <a:t>i</a:t>
            </a:r>
            <a:r>
              <a:rPr lang="en-US" altLang="zh-CN" dirty="0"/>
              <a:t>x + </a:t>
            </a:r>
            <a:r>
              <a:rPr lang="en-US" altLang="zh-CN" b="1" dirty="0" err="1"/>
              <a:t>j</a:t>
            </a:r>
            <a:r>
              <a:rPr lang="en-US" altLang="zh-CN" dirty="0" err="1"/>
              <a:t>y</a:t>
            </a:r>
            <a:r>
              <a:rPr lang="en-US" altLang="zh-CN" dirty="0"/>
              <a:t> + </a:t>
            </a:r>
            <a:r>
              <a:rPr lang="en-US" altLang="zh-CN" b="1" dirty="0" err="1"/>
              <a:t>k</a:t>
            </a:r>
            <a:r>
              <a:rPr lang="en-US" altLang="zh-CN" dirty="0" err="1"/>
              <a:t>z</a:t>
            </a:r>
            <a:endParaRPr lang="en-US" altLang="zh-CN" dirty="0"/>
          </a:p>
          <a:p>
            <a:pPr marL="0" indent="0">
              <a:buNone/>
            </a:pPr>
            <a:r>
              <a:rPr lang="en-US" altLang="zh-CN" dirty="0"/>
              <a:t>   </a:t>
            </a:r>
            <a:r>
              <a:rPr lang="zh-CN" altLang="en-US" dirty="0"/>
              <a:t>也可以直接用</a:t>
            </a:r>
            <a:r>
              <a:rPr lang="zh-CN" altLang="en-US" b="1" dirty="0"/>
              <a:t>分量</a:t>
            </a:r>
            <a:r>
              <a:rPr lang="zh-CN" altLang="en-US" dirty="0"/>
              <a:t>表示为：</a:t>
            </a:r>
            <a:r>
              <a:rPr lang="en-US" altLang="zh-CN" dirty="0"/>
              <a:t>(x, y, z)</a:t>
            </a:r>
          </a:p>
          <a:p>
            <a:endParaRPr lang="zh-CN" altLang="en-US" b="1" dirty="0"/>
          </a:p>
        </p:txBody>
      </p:sp>
      <p:pic>
        <p:nvPicPr>
          <p:cNvPr id="1026" name="Picture 2" descr="See the source image">
            <a:extLst>
              <a:ext uri="{FF2B5EF4-FFF2-40B4-BE49-F238E27FC236}">
                <a16:creationId xmlns:a16="http://schemas.microsoft.com/office/drawing/2014/main" id="{A2A59D89-A401-F0F6-7055-7430AB081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9165" y="3429000"/>
            <a:ext cx="3543686" cy="3543686"/>
          </a:xfrm>
          <a:prstGeom prst="rect">
            <a:avLst/>
          </a:prstGeom>
          <a:noFill/>
        </p:spPr>
      </p:pic>
    </p:spTree>
    <p:extLst>
      <p:ext uri="{BB962C8B-B14F-4D97-AF65-F5344CB8AC3E}">
        <p14:creationId xmlns:p14="http://schemas.microsoft.com/office/powerpoint/2010/main" val="1852972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56BDF-3AAD-2217-B015-8BE9CFF836DE}"/>
              </a:ext>
            </a:extLst>
          </p:cNvPr>
          <p:cNvSpPr>
            <a:spLocks noGrp="1"/>
          </p:cNvSpPr>
          <p:nvPr>
            <p:ph type="title"/>
          </p:nvPr>
        </p:nvSpPr>
        <p:spPr/>
        <p:txBody>
          <a:bodyPr/>
          <a:lstStyle/>
          <a:p>
            <a:r>
              <a:rPr lang="zh-CN" altLang="en-US" dirty="0"/>
              <a:t>坐标系的程序化的缘由</a:t>
            </a:r>
          </a:p>
        </p:txBody>
      </p:sp>
      <p:sp>
        <p:nvSpPr>
          <p:cNvPr id="3" name="内容占位符 2">
            <a:extLst>
              <a:ext uri="{FF2B5EF4-FFF2-40B4-BE49-F238E27FC236}">
                <a16:creationId xmlns:a16="http://schemas.microsoft.com/office/drawing/2014/main" id="{13876C21-6307-465D-3521-524605487E4E}"/>
              </a:ext>
            </a:extLst>
          </p:cNvPr>
          <p:cNvSpPr>
            <a:spLocks noGrp="1"/>
          </p:cNvSpPr>
          <p:nvPr>
            <p:ph idx="1"/>
          </p:nvPr>
        </p:nvSpPr>
        <p:spPr/>
        <p:txBody>
          <a:bodyPr>
            <a:normAutofit fontScale="92500"/>
          </a:bodyPr>
          <a:lstStyle/>
          <a:p>
            <a:r>
              <a:rPr lang="zh-CN" altLang="en-US" dirty="0"/>
              <a:t>坐标系一直是最为抽象与困难的数学物理对象</a:t>
            </a:r>
            <a:endParaRPr lang="en-US" altLang="zh-CN" dirty="0"/>
          </a:p>
          <a:p>
            <a:r>
              <a:rPr lang="zh-CN" altLang="en-US" dirty="0"/>
              <a:t>整个物理学几乎围绕坐标系（参考系）展开</a:t>
            </a:r>
            <a:endParaRPr lang="en-US" altLang="zh-CN" dirty="0"/>
          </a:p>
          <a:p>
            <a:r>
              <a:rPr lang="zh-CN" altLang="en-US" dirty="0"/>
              <a:t>发展出</a:t>
            </a:r>
            <a:r>
              <a:rPr lang="zh-CN" altLang="en-US" b="1" dirty="0"/>
              <a:t>张量运算</a:t>
            </a:r>
            <a:r>
              <a:rPr lang="zh-CN" altLang="en-US" dirty="0"/>
              <a:t>以后更加抽象，必须经过多年训练才勉强掌握</a:t>
            </a:r>
            <a:endParaRPr lang="en-US" altLang="zh-CN" dirty="0"/>
          </a:p>
          <a:p>
            <a:r>
              <a:rPr lang="zh-CN" altLang="en-US" dirty="0"/>
              <a:t>所以尝试使用一种简化方法来处理好坐标系运算难题</a:t>
            </a:r>
            <a:endParaRPr lang="en-US" altLang="zh-CN" dirty="0"/>
          </a:p>
          <a:p>
            <a:r>
              <a:rPr lang="zh-CN" altLang="en-US" dirty="0"/>
              <a:t>坐标系变换常使用</a:t>
            </a:r>
            <a:r>
              <a:rPr lang="zh-CN" altLang="en-US" b="1" dirty="0"/>
              <a:t>矩阵</a:t>
            </a:r>
            <a:r>
              <a:rPr lang="zh-CN" altLang="en-US" dirty="0"/>
              <a:t>进行，但作为数学对象，矩阵不是为坐标系变化定制的，矩阵过于数学化，</a:t>
            </a:r>
            <a:r>
              <a:rPr lang="zh-CN" altLang="en-US" b="1" dirty="0"/>
              <a:t>含义模糊</a:t>
            </a:r>
            <a:r>
              <a:rPr lang="zh-CN" altLang="en-US" dirty="0"/>
              <a:t>。 </a:t>
            </a:r>
            <a:r>
              <a:rPr lang="zh-CN" altLang="en-US" b="1" dirty="0"/>
              <a:t>张量</a:t>
            </a:r>
            <a:r>
              <a:rPr lang="zh-CN" altLang="en-US" dirty="0"/>
              <a:t>过于抽象，不仅难以掌握，计算机也难以量化，需要专门为坐标系变换设计的概念。</a:t>
            </a:r>
          </a:p>
          <a:p>
            <a:r>
              <a:rPr lang="zh-CN" altLang="en-US" b="1" dirty="0"/>
              <a:t>坐标系诞生于电脑发明之前，人们在复杂的运算面前设计出一些方法便于计算，在电脑发明之后利用编程语言的力量进行一些优化是很有必要的</a:t>
            </a:r>
          </a:p>
        </p:txBody>
      </p:sp>
    </p:spTree>
    <p:extLst>
      <p:ext uri="{BB962C8B-B14F-4D97-AF65-F5344CB8AC3E}">
        <p14:creationId xmlns:p14="http://schemas.microsoft.com/office/powerpoint/2010/main" val="389530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80508-25A2-CC82-B956-CCF9E369AEFA}"/>
              </a:ext>
            </a:extLst>
          </p:cNvPr>
          <p:cNvSpPr>
            <a:spLocks noGrp="1"/>
          </p:cNvSpPr>
          <p:nvPr>
            <p:ph type="title"/>
          </p:nvPr>
        </p:nvSpPr>
        <p:spPr/>
        <p:txBody>
          <a:bodyPr/>
          <a:lstStyle/>
          <a:p>
            <a:r>
              <a:rPr lang="zh-CN" altLang="en-US" dirty="0"/>
              <a:t>坐标系结构体的定义</a:t>
            </a:r>
          </a:p>
        </p:txBody>
      </p:sp>
      <p:sp>
        <p:nvSpPr>
          <p:cNvPr id="3" name="内容占位符 2">
            <a:extLst>
              <a:ext uri="{FF2B5EF4-FFF2-40B4-BE49-F238E27FC236}">
                <a16:creationId xmlns:a16="http://schemas.microsoft.com/office/drawing/2014/main" id="{0B2F54FF-89FC-4644-84F5-DE7EB9584BB1}"/>
              </a:ext>
            </a:extLst>
          </p:cNvPr>
          <p:cNvSpPr>
            <a:spLocks noGrp="1"/>
          </p:cNvSpPr>
          <p:nvPr>
            <p:ph idx="1"/>
          </p:nvPr>
        </p:nvSpPr>
        <p:spPr/>
        <p:txBody>
          <a:bodyPr>
            <a:normAutofit/>
          </a:bodyPr>
          <a:lstStyle/>
          <a:p>
            <a:r>
              <a:rPr lang="zh-CN" altLang="en-US" dirty="0"/>
              <a:t>三维空间中的坐标系由一个原点加上三个方向轴和三个缩放分量组成。 分别对应</a:t>
            </a:r>
            <a:r>
              <a:rPr lang="zh-CN" altLang="en-US" b="1" dirty="0"/>
              <a:t>位移、旋转、缩放</a:t>
            </a:r>
            <a:r>
              <a:rPr lang="zh-CN" altLang="en-US" dirty="0"/>
              <a:t>三种变换</a:t>
            </a:r>
            <a:endParaRPr lang="en-US" altLang="zh-CN" dirty="0"/>
          </a:p>
          <a:p>
            <a:pPr marL="0" indent="0">
              <a:buNone/>
            </a:pPr>
            <a:r>
              <a:rPr lang="en-US" altLang="zh-CN" dirty="0"/>
              <a:t>	struct Coord</a:t>
            </a:r>
          </a:p>
          <a:p>
            <a:pPr marL="457200" lvl="1" indent="0">
              <a:buNone/>
            </a:pPr>
            <a:r>
              <a:rPr lang="en-US" altLang="zh-CN" dirty="0"/>
              <a:t>	{</a:t>
            </a:r>
          </a:p>
          <a:p>
            <a:pPr marL="457200" lvl="1" indent="0">
              <a:buNone/>
            </a:pPr>
            <a:r>
              <a:rPr lang="en-US" altLang="zh-CN" dirty="0"/>
              <a:t>		vec3 </a:t>
            </a:r>
            <a:r>
              <a:rPr lang="en-US" altLang="zh-CN" dirty="0" err="1"/>
              <a:t>ux,uy,uz</a:t>
            </a:r>
            <a:r>
              <a:rPr lang="en-US" altLang="zh-CN" dirty="0"/>
              <a:t>; 		</a:t>
            </a:r>
            <a:r>
              <a:rPr lang="en-US" altLang="zh-CN" dirty="0">
                <a:solidFill>
                  <a:schemeClr val="accent6"/>
                </a:solidFill>
              </a:rPr>
              <a:t>// </a:t>
            </a:r>
            <a:r>
              <a:rPr lang="zh-CN" altLang="en-US" dirty="0">
                <a:solidFill>
                  <a:schemeClr val="accent6"/>
                </a:solidFill>
              </a:rPr>
              <a:t>三个单位基向量</a:t>
            </a:r>
            <a:endParaRPr lang="en-US" altLang="zh-CN" dirty="0">
              <a:solidFill>
                <a:schemeClr val="accent6"/>
              </a:solidFill>
            </a:endParaRPr>
          </a:p>
          <a:p>
            <a:pPr marL="457200" lvl="1" indent="0">
              <a:buNone/>
            </a:pPr>
            <a:r>
              <a:rPr lang="en-US" altLang="zh-CN" dirty="0"/>
              <a:t>    		vec3 scale; 			</a:t>
            </a:r>
            <a:r>
              <a:rPr lang="en-US" altLang="zh-CN" dirty="0">
                <a:solidFill>
                  <a:schemeClr val="accent6"/>
                </a:solidFill>
              </a:rPr>
              <a:t>// </a:t>
            </a:r>
            <a:r>
              <a:rPr lang="zh-CN" altLang="en-US" dirty="0">
                <a:solidFill>
                  <a:schemeClr val="accent6"/>
                </a:solidFill>
              </a:rPr>
              <a:t>缩放</a:t>
            </a:r>
            <a:endParaRPr lang="en-US" altLang="zh-CN" dirty="0">
              <a:solidFill>
                <a:schemeClr val="accent6"/>
              </a:solidFill>
            </a:endParaRPr>
          </a:p>
          <a:p>
            <a:pPr marL="457200" lvl="1" indent="0">
              <a:buNone/>
            </a:pPr>
            <a:r>
              <a:rPr lang="en-US" altLang="zh-CN" dirty="0">
                <a:solidFill>
                  <a:schemeClr val="accent6"/>
                </a:solidFill>
              </a:rPr>
              <a:t>		</a:t>
            </a:r>
            <a:r>
              <a:rPr lang="en-US" altLang="zh-CN" dirty="0"/>
              <a:t>vec3 o; 			</a:t>
            </a:r>
            <a:r>
              <a:rPr lang="en-US" altLang="zh-CN" dirty="0">
                <a:solidFill>
                  <a:schemeClr val="accent6"/>
                </a:solidFill>
              </a:rPr>
              <a:t>// </a:t>
            </a:r>
            <a:r>
              <a:rPr lang="zh-CN" altLang="en-US" dirty="0">
                <a:solidFill>
                  <a:schemeClr val="accent6"/>
                </a:solidFill>
              </a:rPr>
              <a:t>原点位置</a:t>
            </a:r>
            <a:endParaRPr lang="en-US" altLang="zh-CN" dirty="0">
              <a:solidFill>
                <a:schemeClr val="accent6"/>
              </a:solidFill>
            </a:endParaRPr>
          </a:p>
          <a:p>
            <a:pPr marL="457200" lvl="1" indent="0">
              <a:buNone/>
            </a:pPr>
            <a:r>
              <a:rPr lang="en-US" altLang="zh-CN" dirty="0"/>
              <a:t>	}</a:t>
            </a:r>
            <a:endParaRPr lang="zh-CN" altLang="en-US" dirty="0"/>
          </a:p>
        </p:txBody>
      </p:sp>
    </p:spTree>
    <p:extLst>
      <p:ext uri="{BB962C8B-B14F-4D97-AF65-F5344CB8AC3E}">
        <p14:creationId xmlns:p14="http://schemas.microsoft.com/office/powerpoint/2010/main" val="8224679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2455</Words>
  <Application>Microsoft Office PowerPoint</Application>
  <PresentationFormat>宽屏</PresentationFormat>
  <Paragraphs>241</Paragraphs>
  <Slides>34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-apple-system</vt:lpstr>
      <vt:lpstr>Helvetica Neue</vt:lpstr>
      <vt:lpstr>PingFang SC</vt:lpstr>
      <vt:lpstr>Yu Gothic UI</vt:lpstr>
      <vt:lpstr>等线</vt:lpstr>
      <vt:lpstr>等线 Light</vt:lpstr>
      <vt:lpstr>宋体</vt:lpstr>
      <vt:lpstr>Microsoft YaHei</vt:lpstr>
      <vt:lpstr>Arial</vt:lpstr>
      <vt:lpstr>Carta Magna Line</vt:lpstr>
      <vt:lpstr>Office 主题​​</vt:lpstr>
      <vt:lpstr>Coordinate System</vt:lpstr>
      <vt:lpstr>向量的历史</vt:lpstr>
      <vt:lpstr>四元数与向量</vt:lpstr>
      <vt:lpstr>矩阵的历史</vt:lpstr>
      <vt:lpstr>矩阵与向量和四元数关系</vt:lpstr>
      <vt:lpstr>坐标系的历史</vt:lpstr>
      <vt:lpstr>坐标系的定义</vt:lpstr>
      <vt:lpstr>坐标系的程序化的缘由</vt:lpstr>
      <vt:lpstr>坐标系结构体的定义</vt:lpstr>
      <vt:lpstr>构造一个坐标系对象</vt:lpstr>
      <vt:lpstr>乘法：在某坐标系下定义向量</vt:lpstr>
      <vt:lpstr>乘法：向量从本坐标系变换到父坐标系下</vt:lpstr>
      <vt:lpstr>乘法: 坐标系的合并</vt:lpstr>
      <vt:lpstr>乘法计算</vt:lpstr>
      <vt:lpstr>除法：用某坐标系量度一个向量</vt:lpstr>
      <vt:lpstr>除法：从父坐标系投影到本坐标系</vt:lpstr>
      <vt:lpstr>除法运算</vt:lpstr>
      <vt:lpstr>通常的使用场景</vt:lpstr>
      <vt:lpstr>通常的使用场景</vt:lpstr>
      <vt:lpstr>通常的使用场景</vt:lpstr>
      <vt:lpstr>更多的运算</vt:lpstr>
      <vt:lpstr>坐标系对象封装</vt:lpstr>
      <vt:lpstr>坐标系与矩阵的关系</vt:lpstr>
      <vt:lpstr>扩展功能</vt:lpstr>
      <vt:lpstr>扩展功能</vt:lpstr>
      <vt:lpstr>梯度介绍</vt:lpstr>
      <vt:lpstr>扩展功能之求解 梯度</vt:lpstr>
      <vt:lpstr>高阶扩展之坐标系的函数化</vt:lpstr>
      <vt:lpstr>坐标系的函数化可获得非欧氏几何</vt:lpstr>
      <vt:lpstr>坐标系求曲率</vt:lpstr>
      <vt:lpstr>高阶扩展之四元数坐标系</vt:lpstr>
      <vt:lpstr>高阶扩展之四元数坐标系</vt:lpstr>
      <vt:lpstr>搞定了坐标系，还你一个初中数理!</vt:lpstr>
      <vt:lpstr>谢谢观看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坐标系</dc:title>
  <dc:creator>pan guojun</dc:creator>
  <cp:lastModifiedBy>pan guojun</cp:lastModifiedBy>
  <cp:revision>434</cp:revision>
  <dcterms:created xsi:type="dcterms:W3CDTF">2022-08-16T04:54:11Z</dcterms:created>
  <dcterms:modified xsi:type="dcterms:W3CDTF">2022-09-16T03:55:04Z</dcterms:modified>
</cp:coreProperties>
</file>