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2CA02C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30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3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0AA3-559D-4306-BC79-92B0CCA96F6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setis.ec.europa.eu/publications/relevant-reports/emhires-dataset-part-ii-solar-power-gen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CFCAA-F50B-42BD-AAE7-8D8A691F6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Zheng YANG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July 27, 2021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EA9FD-AC65-4146-B38C-B59BB138BDE2}"/>
              </a:ext>
            </a:extLst>
          </p:cNvPr>
          <p:cNvSpPr txBox="1"/>
          <p:nvPr/>
        </p:nvSpPr>
        <p:spPr>
          <a:xfrm>
            <a:off x="1249379" y="2022337"/>
            <a:ext cx="856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Renewable Power Generation Time Series Forecast</a:t>
            </a:r>
          </a:p>
        </p:txBody>
      </p:sp>
    </p:spTree>
    <p:extLst>
      <p:ext uri="{BB962C8B-B14F-4D97-AF65-F5344CB8AC3E}">
        <p14:creationId xmlns:p14="http://schemas.microsoft.com/office/powerpoint/2010/main" val="42133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"/>
    </mc:Choice>
    <mc:Fallback xmlns="">
      <p:transition spd="slow" advTm="30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38FD8-1620-4A35-B51B-95F020F3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/>
          <a:stretch/>
        </p:blipFill>
        <p:spPr>
          <a:xfrm>
            <a:off x="477069" y="487017"/>
            <a:ext cx="5887279" cy="3618325"/>
          </a:xfrm>
          <a:prstGeom prst="rect">
            <a:avLst/>
          </a:prstGeom>
        </p:spPr>
      </p:pic>
      <p:pic>
        <p:nvPicPr>
          <p:cNvPr id="9" name="Picture 8" descr="A picture containing outdoor object, sky, outdoor, solar cell&#10;&#10;Description automatically generated">
            <a:extLst>
              <a:ext uri="{FF2B5EF4-FFF2-40B4-BE49-F238E27FC236}">
                <a16:creationId xmlns:a16="http://schemas.microsoft.com/office/drawing/2014/main" id="{B1AAA98C-8FD8-433C-8B42-CD26A900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3" y="3319670"/>
            <a:ext cx="4767485" cy="2911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FDF13-F59F-4F93-8C66-E06FB2EB1094}"/>
              </a:ext>
            </a:extLst>
          </p:cNvPr>
          <p:cNvSpPr txBox="1"/>
          <p:nvPr/>
        </p:nvSpPr>
        <p:spPr>
          <a:xfrm>
            <a:off x="424059" y="4204253"/>
            <a:ext cx="588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Figure. World renewable generation capacity and energy transition trend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D5BCB-8F43-444B-841C-6FC16F325271}"/>
              </a:ext>
            </a:extLst>
          </p:cNvPr>
          <p:cNvSpPr txBox="1"/>
          <p:nvPr/>
        </p:nvSpPr>
        <p:spPr>
          <a:xfrm>
            <a:off x="7007075" y="6261041"/>
            <a:ext cx="433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Figure. Examples of solar photovoltaic panels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E35320-17B0-402F-A789-DDEB51EC1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2" y="785803"/>
            <a:ext cx="2020813" cy="18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"/>
    </mc:Choice>
    <mc:Fallback xmlns="">
      <p:transition spd="slow" advTm="23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D484B-4C3C-45F3-B42F-B2B39AC1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3" y="1698486"/>
            <a:ext cx="2982293" cy="2385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0CA61-86D6-4661-A6CD-08E8B063F989}"/>
              </a:ext>
            </a:extLst>
          </p:cNvPr>
          <p:cNvSpPr txBox="1"/>
          <p:nvPr/>
        </p:nvSpPr>
        <p:spPr>
          <a:xfrm>
            <a:off x="891207" y="709543"/>
            <a:ext cx="87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Renewable power production depends on the environment conditions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(e.g., snow, high temperature, cloud)</a:t>
            </a:r>
            <a:r>
              <a:rPr lang="en-US" sz="20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and is intermittent and uncertain in nature.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36031-28FB-404E-9C47-0976C3D8F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/>
        </p:blipFill>
        <p:spPr>
          <a:xfrm>
            <a:off x="3665220" y="1698484"/>
            <a:ext cx="3345538" cy="2385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1E5D3-ECE1-48AF-AF52-7C3C14A26D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r="19383"/>
          <a:stretch/>
        </p:blipFill>
        <p:spPr>
          <a:xfrm>
            <a:off x="7123512" y="1698484"/>
            <a:ext cx="3423587" cy="23858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15FF0C-97DC-4E15-B028-84BF55DECE26}"/>
              </a:ext>
            </a:extLst>
          </p:cNvPr>
          <p:cNvSpPr txBox="1"/>
          <p:nvPr/>
        </p:nvSpPr>
        <p:spPr>
          <a:xfrm>
            <a:off x="891207" y="4559419"/>
            <a:ext cx="9954511" cy="189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better anticipate </a:t>
            </a:r>
            <a:r>
              <a:rPr lang="en-US" sz="17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sz="17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performance of renewable systems;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better calculate the Return on Investment (ROI) of renewable assets and electricity bills;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better integrate renewable power with existing power grids;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better dispatch other power systems (fossil-fuel based) when no sunshine or wind;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Forecast renewable power production at different spatial and temporal scales!</a:t>
            </a:r>
          </a:p>
        </p:txBody>
      </p:sp>
    </p:spTree>
    <p:extLst>
      <p:ext uri="{BB962C8B-B14F-4D97-AF65-F5344CB8AC3E}">
        <p14:creationId xmlns:p14="http://schemas.microsoft.com/office/powerpoint/2010/main" val="135048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"/>
    </mc:Choice>
    <mc:Fallback xmlns="">
      <p:transition spd="slow" advTm="1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FAAAF-6033-4BE9-8C44-00211C1B2E41}"/>
              </a:ext>
            </a:extLst>
          </p:cNvPr>
          <p:cNvSpPr txBox="1"/>
          <p:nvPr/>
        </p:nvSpPr>
        <p:spPr>
          <a:xfrm>
            <a:off x="2663442" y="75179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EMHIRES dataset Part II: Solar power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76B4-F67A-4FD1-8636-C22D764D68A0}"/>
              </a:ext>
            </a:extLst>
          </p:cNvPr>
          <p:cNvSpPr txBox="1"/>
          <p:nvPr/>
        </p:nvSpPr>
        <p:spPr>
          <a:xfrm>
            <a:off x="970374" y="1429349"/>
            <a:ext cx="80904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Published by European Commission, Joint Research Center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262,968 rows, 40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Hourly from 1986-01-01 to 2015-12-31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 countries in European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https://setis.ec.europa.eu/publications/relevant-reports/emhires-dataset-part-ii-solar-power-generation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F0946B-5039-4CA5-A54C-371869FFE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3" y="405397"/>
            <a:ext cx="1312946" cy="911323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7A38AE0-6BA7-4EA2-B9E7-8AD31B65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3" y="3429001"/>
            <a:ext cx="7148063" cy="341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897BE4-87AC-4771-B522-2665B34E4B6A}"/>
              </a:ext>
            </a:extLst>
          </p:cNvPr>
          <p:cNvSpPr txBox="1"/>
          <p:nvPr/>
        </p:nvSpPr>
        <p:spPr>
          <a:xfrm>
            <a:off x="8029244" y="364984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F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3A1B5-9EB8-4B20-AC22-6A343A776492}"/>
              </a:ext>
            </a:extLst>
          </p:cNvPr>
          <p:cNvSpPr txBox="1"/>
          <p:nvPr/>
        </p:nvSpPr>
        <p:spPr>
          <a:xfrm>
            <a:off x="8029244" y="444232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7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endParaRPr lang="en-US" sz="1600" dirty="0">
              <a:solidFill>
                <a:srgbClr val="FF7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C749C-85D1-4E79-BF38-FC390D83F1B9}"/>
              </a:ext>
            </a:extLst>
          </p:cNvPr>
          <p:cNvSpPr txBox="1"/>
          <p:nvPr/>
        </p:nvSpPr>
        <p:spPr>
          <a:xfrm>
            <a:off x="8029244" y="523480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CA0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  <a:endParaRPr lang="en-US" sz="1600" dirty="0">
              <a:solidFill>
                <a:srgbClr val="2CA0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3A5D4-2566-4F84-8A67-09BFD7CD236B}"/>
              </a:ext>
            </a:extLst>
          </p:cNvPr>
          <p:cNvSpPr txBox="1"/>
          <p:nvPr/>
        </p:nvSpPr>
        <p:spPr>
          <a:xfrm>
            <a:off x="8029243" y="6027283"/>
            <a:ext cx="169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D62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Kingdom</a:t>
            </a:r>
            <a:endParaRPr lang="en-US" sz="1600" dirty="0">
              <a:solidFill>
                <a:srgbClr val="D627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31ED7-1050-451B-9E82-1A4242F0C892}"/>
              </a:ext>
            </a:extLst>
          </p:cNvPr>
          <p:cNvSpPr txBox="1"/>
          <p:nvPr/>
        </p:nvSpPr>
        <p:spPr>
          <a:xfrm>
            <a:off x="1494970" y="4982466"/>
            <a:ext cx="642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Figure. Decomposition of time series for French power generation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F202A-9C8D-409F-AC07-A905A15E2794}"/>
              </a:ext>
            </a:extLst>
          </p:cNvPr>
          <p:cNvSpPr txBox="1"/>
          <p:nvPr/>
        </p:nvSpPr>
        <p:spPr>
          <a:xfrm>
            <a:off x="842623" y="5529943"/>
            <a:ext cx="799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French solar PV power generation time series can be decomposed to: 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Seasonality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Level + noise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FBD7B-A355-4F0D-B835-B3300C03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7" y="464457"/>
            <a:ext cx="9057725" cy="44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B9DAB4-DF92-40CA-903A-D61B1DDE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2" y="502475"/>
            <a:ext cx="8213444" cy="45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31ED7-1050-451B-9E82-1A4242F0C892}"/>
              </a:ext>
            </a:extLst>
          </p:cNvPr>
          <p:cNvSpPr txBox="1"/>
          <p:nvPr/>
        </p:nvSpPr>
        <p:spPr>
          <a:xfrm>
            <a:off x="1468456" y="5061095"/>
            <a:ext cx="638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Figure. Correlation among power generation time series of different 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F202A-9C8D-409F-AC07-A905A15E2794}"/>
              </a:ext>
            </a:extLst>
          </p:cNvPr>
          <p:cNvSpPr txBox="1"/>
          <p:nvPr/>
        </p:nvSpPr>
        <p:spPr>
          <a:xfrm>
            <a:off x="770635" y="5602515"/>
            <a:ext cx="799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potentials to integrate spatial-temporal characterization into feature engineering and algorithm development for forecasting </a:t>
            </a:r>
          </a:p>
        </p:txBody>
      </p:sp>
    </p:spTree>
    <p:extLst>
      <p:ext uri="{BB962C8B-B14F-4D97-AF65-F5344CB8AC3E}">
        <p14:creationId xmlns:p14="http://schemas.microsoft.com/office/powerpoint/2010/main" val="716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20977-BBA8-49FA-99AC-94F67258F57D}"/>
              </a:ext>
            </a:extLst>
          </p:cNvPr>
          <p:cNvSpPr txBox="1"/>
          <p:nvPr/>
        </p:nvSpPr>
        <p:spPr>
          <a:xfrm>
            <a:off x="841828" y="566057"/>
            <a:ext cx="7715237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Preliminary analysis: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Augmented Dicky-Fuller test for stationarity;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ACF and PACF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orders (BIC);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SARIMA model to make one-step-ahead forecast (36 months);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predicted mean values and confidence intervals;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9643D3-5ADC-48DB-BD74-40530005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9" y="2652308"/>
            <a:ext cx="7715238" cy="40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F3807-2A7C-45FC-82C9-3C8DE4209F5E}"/>
              </a:ext>
            </a:extLst>
          </p:cNvPr>
          <p:cNvSpPr txBox="1"/>
          <p:nvPr/>
        </p:nvSpPr>
        <p:spPr>
          <a:xfrm>
            <a:off x="1161142" y="1359614"/>
            <a:ext cx="8374744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models to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integrate machine learning (e.g. RNN) with time series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forecast the solar power generation for short term and long term;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 to integrate accurate representation of the spatial and temporal characterization of solar sources;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the impacts of meteorological and climate variability on the solar power generation;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quantify the relationships among different countries in terms of power generation time series;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on-line learning capability to continuously learn from past data; </a:t>
            </a:r>
          </a:p>
        </p:txBody>
      </p:sp>
    </p:spTree>
    <p:extLst>
      <p:ext uri="{BB962C8B-B14F-4D97-AF65-F5344CB8AC3E}">
        <p14:creationId xmlns:p14="http://schemas.microsoft.com/office/powerpoint/2010/main" val="2995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58"/>
    </mc:Choice>
    <mc:Fallback xmlns="">
      <p:transition spd="slow" advTm="360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F3807-2A7C-45FC-82C9-3C8DE4209F5E}"/>
              </a:ext>
            </a:extLst>
          </p:cNvPr>
          <p:cNvSpPr txBox="1"/>
          <p:nvPr/>
        </p:nvSpPr>
        <p:spPr>
          <a:xfrm>
            <a:off x="1170609" y="2767280"/>
            <a:ext cx="8374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99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642</TotalTime>
  <Words>360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Zheng (ENGIE China)</dc:creator>
  <cp:lastModifiedBy>YANG Zheng (ENGIE China)</cp:lastModifiedBy>
  <cp:revision>53</cp:revision>
  <dcterms:created xsi:type="dcterms:W3CDTF">2021-03-02T05:47:43Z</dcterms:created>
  <dcterms:modified xsi:type="dcterms:W3CDTF">2021-07-27T06:07:59Z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c4ba-2280-41f8-be7d-6f21d368baa3_Enabled">
    <vt:lpwstr>true</vt:lpwstr>
  </property>
  <property fmtid="{D5CDD505-2E9C-101B-9397-08002B2CF9AE}" pid="3" name="MSIP_Label_c135c4ba-2280-41f8-be7d-6f21d368baa3_SetDate">
    <vt:lpwstr>2021-05-05T15:56:25Z</vt:lpwstr>
  </property>
  <property fmtid="{D5CDD505-2E9C-101B-9397-08002B2CF9AE}" pid="4" name="MSIP_Label_c135c4ba-2280-41f8-be7d-6f21d368baa3_Method">
    <vt:lpwstr>Standard</vt:lpwstr>
  </property>
  <property fmtid="{D5CDD505-2E9C-101B-9397-08002B2CF9AE}" pid="5" name="MSIP_Label_c135c4ba-2280-41f8-be7d-6f21d368baa3_Name">
    <vt:lpwstr>c135c4ba-2280-41f8-be7d-6f21d368baa3</vt:lpwstr>
  </property>
  <property fmtid="{D5CDD505-2E9C-101B-9397-08002B2CF9AE}" pid="6" name="MSIP_Label_c135c4ba-2280-41f8-be7d-6f21d368baa3_SiteId">
    <vt:lpwstr>24139d14-c62c-4c47-8bdd-ce71ea1d50cf</vt:lpwstr>
  </property>
  <property fmtid="{D5CDD505-2E9C-101B-9397-08002B2CF9AE}" pid="7" name="MSIP_Label_c135c4ba-2280-41f8-be7d-6f21d368baa3_ActionId">
    <vt:lpwstr>a35b3db9-375d-4cbe-aec0-82308fcaa7bf</vt:lpwstr>
  </property>
  <property fmtid="{D5CDD505-2E9C-101B-9397-08002B2CF9AE}" pid="8" name="MSIP_Label_c135c4ba-2280-41f8-be7d-6f21d368baa3_ContentBits">
    <vt:lpwstr>0</vt:lpwstr>
  </property>
</Properties>
</file>