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notesMasterIdLst>
    <p:notesMasterId r:id="rId10"/>
  </p:notesMasterIdLst>
  <p:sldIdLst>
    <p:sldId id="256" r:id="rId2"/>
    <p:sldId id="257" r:id="rId3"/>
    <p:sldId id="271" r:id="rId4"/>
    <p:sldId id="265" r:id="rId5"/>
    <p:sldId id="267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9"/>
    <p:restoredTop sz="59285"/>
  </p:normalViewPr>
  <p:slideViewPr>
    <p:cSldViewPr snapToGrid="0" snapToObjects="1">
      <p:cViewPr varScale="1">
        <p:scale>
          <a:sx n="62" d="100"/>
          <a:sy n="62" d="100"/>
        </p:scale>
        <p:origin x="20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4BD6A-366E-A841-8D0B-61944EFC25C3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1CFE-0C65-0547-96BA-3B0B543A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3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project is going to be helping a European bank to predict their telemarketing outcome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there are 2</a:t>
            </a:r>
            <a:r>
              <a:rPr lang="en-US" baseline="0" dirty="0" smtClean="0"/>
              <a:t> </a:t>
            </a:r>
            <a:r>
              <a:rPr lang="en-US" dirty="0" smtClean="0"/>
              <a:t>main objective</a:t>
            </a:r>
            <a:r>
              <a:rPr lang="en-US" baseline="0" dirty="0" smtClean="0"/>
              <a:t>s for this project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, </a:t>
            </a:r>
            <a:r>
              <a:rPr lang="en-US" dirty="0" smtClean="0"/>
              <a:t>To</a:t>
            </a:r>
            <a:r>
              <a:rPr lang="en-US" baseline="0" dirty="0" smtClean="0"/>
              <a:t> help our client to have a better understanding of its customer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, Increase campaign effectiveness to increase conversion</a:t>
            </a:r>
          </a:p>
          <a:p>
            <a:r>
              <a:rPr lang="en-US" baseline="0" dirty="0" smtClean="0"/>
              <a:t>	which will focus on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</a:t>
            </a:r>
            <a:r>
              <a:rPr lang="en-US" baseline="0" dirty="0" smtClean="0"/>
              <a:t> data set are divided into </a:t>
            </a:r>
            <a:r>
              <a:rPr lang="en-US" dirty="0" smtClean="0"/>
              <a:t>3</a:t>
            </a:r>
            <a:r>
              <a:rPr lang="en-US" baseline="0" dirty="0" smtClean="0"/>
              <a:t> main categories</a:t>
            </a:r>
          </a:p>
          <a:p>
            <a:r>
              <a:rPr lang="en-US" dirty="0" smtClean="0"/>
              <a:t>	Demography</a:t>
            </a:r>
          </a:p>
          <a:p>
            <a:r>
              <a:rPr lang="en-US" dirty="0" smtClean="0"/>
              <a:t>	Financial</a:t>
            </a:r>
            <a:r>
              <a:rPr lang="en-US" baseline="0" dirty="0" smtClean="0"/>
              <a:t> info</a:t>
            </a:r>
          </a:p>
          <a:p>
            <a:r>
              <a:rPr lang="en-US" baseline="0" dirty="0" smtClean="0"/>
              <a:t>	Sales call info</a:t>
            </a:r>
          </a:p>
          <a:p>
            <a:endParaRPr lang="en-US" dirty="0" smtClean="0"/>
          </a:p>
          <a:p>
            <a:r>
              <a:rPr lang="en-US" dirty="0" err="1" smtClean="0"/>
              <a:t>Approximatly</a:t>
            </a:r>
            <a:r>
              <a:rPr lang="en-US" baseline="0" dirty="0" smtClean="0"/>
              <a:t> 45000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17 features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So my target prediction will be</a:t>
            </a:r>
          </a:p>
          <a:p>
            <a:r>
              <a:rPr lang="en-US" baseline="0" dirty="0" smtClean="0"/>
              <a:t>	Yes, they will subscribe or purchase the product</a:t>
            </a:r>
          </a:p>
          <a:p>
            <a:r>
              <a:rPr lang="en-US" baseline="0" dirty="0" smtClean="0"/>
              <a:t>		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No, they will not subscribe or purchase the product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my EDA</a:t>
            </a:r>
            <a:r>
              <a:rPr lang="en-US" baseline="0" dirty="0" smtClean="0"/>
              <a:t> I found my </a:t>
            </a:r>
            <a:r>
              <a:rPr lang="en-US" dirty="0" smtClean="0"/>
              <a:t>data is</a:t>
            </a:r>
            <a:r>
              <a:rPr lang="en-US" baseline="0" dirty="0" smtClean="0"/>
              <a:t> </a:t>
            </a:r>
            <a:r>
              <a:rPr lang="en-US" dirty="0" smtClean="0"/>
              <a:t>highly unbalanced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results of calls for the raw</a:t>
            </a:r>
            <a:r>
              <a:rPr lang="en-US" baseline="0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and as you can see,</a:t>
            </a:r>
            <a:r>
              <a:rPr lang="en-US" baseline="0" dirty="0" smtClean="0"/>
              <a:t> </a:t>
            </a:r>
            <a:r>
              <a:rPr lang="en-US" dirty="0" smtClean="0"/>
              <a:t>for</a:t>
            </a:r>
            <a:r>
              <a:rPr lang="en-US" baseline="0" dirty="0" smtClean="0"/>
              <a:t> every "No" that existed, there are 7.55 yes.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[FN, TN]</a:t>
            </a:r>
          </a:p>
          <a:p>
            <a:r>
              <a:rPr lang="en-US" dirty="0" smtClean="0"/>
              <a:t>[FP,</a:t>
            </a:r>
            <a:r>
              <a:rPr lang="en-US" baseline="0" dirty="0" smtClean="0"/>
              <a:t> TP]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one of our main goal was to increase campaign effectiveness to maximize conversion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 model selection, we will be focusing on using the confusing matrix to finding the model that will give us the best result in True Positive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which will be the case where the sales call had a positive outcome and our model correctly predicted the positive outcome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  <a:r>
              <a:rPr lang="en-US" dirty="0" smtClean="0"/>
              <a:t>AND we ended up using Logistic Regression with Polynomial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[FN, TN] </a:t>
            </a:r>
          </a:p>
          <a:p>
            <a:r>
              <a:rPr lang="en-US" dirty="0" smtClean="0"/>
              <a:t>[FP,</a:t>
            </a:r>
            <a:r>
              <a:rPr lang="en-US" baseline="0" dirty="0" smtClean="0"/>
              <a:t> TP]  = 1322</a:t>
            </a:r>
          </a:p>
          <a:p>
            <a:endParaRPr lang="en-US" dirty="0" smtClean="0"/>
          </a:p>
          <a:p>
            <a:r>
              <a:rPr lang="en-US" dirty="0" smtClean="0"/>
              <a:t>The model</a:t>
            </a:r>
            <a:r>
              <a:rPr lang="en-US" baseline="0" dirty="0" smtClean="0"/>
              <a:t> result, </a:t>
            </a:r>
            <a:r>
              <a:rPr lang="en-US" dirty="0" smtClean="0"/>
              <a:t>the model actually did really</a:t>
            </a:r>
            <a:r>
              <a:rPr lang="en-US" baseline="0" dirty="0" smtClean="0"/>
              <a:t> well</a:t>
            </a:r>
          </a:p>
          <a:p>
            <a:r>
              <a:rPr lang="en-US" baseline="0" dirty="0" smtClean="0"/>
              <a:t>	it predicted approximately 1200 correct out of 1300</a:t>
            </a:r>
          </a:p>
          <a:p>
            <a:endParaRPr lang="en-US" dirty="0" smtClean="0"/>
          </a:p>
          <a:p>
            <a:r>
              <a:rPr lang="en-US" dirty="0" smtClean="0"/>
              <a:t>However, our model</a:t>
            </a:r>
            <a:r>
              <a:rPr lang="en-US" baseline="0" dirty="0" smtClean="0"/>
              <a:t> </a:t>
            </a:r>
            <a:r>
              <a:rPr lang="en-US" dirty="0" smtClean="0"/>
              <a:t>actually doesn’t provide us</a:t>
            </a:r>
            <a:r>
              <a:rPr lang="en-US" baseline="0" dirty="0" smtClean="0"/>
              <a:t> with the best precision or accuracy score</a:t>
            </a:r>
          </a:p>
          <a:p>
            <a:r>
              <a:rPr lang="en-US" baseline="0" dirty="0" smtClean="0"/>
              <a:t>	but it did provided us with the best recall and True Positive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the other models were just getting a bunch of false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So couple take away for our bank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Focus on the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Customer who had a positive outcome on a previous campaign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Customer who are retired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Customer who don’t own a house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Make sure all the dialers are working hard during the month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March, April, September and October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1CFE-0C65-0547-96BA-3B0B543AEA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Telemarketing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Herbert 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kern="1200" spc="-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Main Objective</a:t>
            </a:r>
            <a:endParaRPr lang="en-US" sz="4800" b="0" i="0" u="none" strike="noStrike" kern="1200" spc="-50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Better</a:t>
            </a:r>
            <a:r>
              <a:rPr lang="en-US" baseline="0" dirty="0" smtClean="0"/>
              <a:t> understanding of its customer</a:t>
            </a:r>
          </a:p>
          <a:p>
            <a:pPr lvl="1"/>
            <a:r>
              <a:rPr lang="en-US" dirty="0" smtClean="0"/>
              <a:t>Increase campaign effectiveness to maximize conversion </a:t>
            </a:r>
            <a:endParaRPr lang="en-US" baseline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07" y="3279914"/>
            <a:ext cx="6206274" cy="25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lang="en-US" sz="18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≈45,000 </a:t>
            </a:r>
            <a:r>
              <a: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Rows</a:t>
            </a:r>
            <a:endParaRPr lang="en-US" sz="1800" dirty="0" smtClean="0">
              <a:effectLst/>
            </a:endParaRPr>
          </a:p>
          <a:p>
            <a:pPr lvl="1"/>
            <a:r>
              <a:rPr lang="en-US" dirty="0" smtClean="0"/>
              <a:t>17 Features</a:t>
            </a:r>
          </a:p>
          <a:p>
            <a:pPr lvl="1"/>
            <a:r>
              <a:rPr lang="en-US" dirty="0" smtClean="0"/>
              <a:t>Target:</a:t>
            </a: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lang="en-US" sz="14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Yes, they will subscribe or purchase the product</a:t>
            </a:r>
            <a:endParaRPr lang="en-US" dirty="0" smtClean="0">
              <a:effectLst/>
            </a:endParaRP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lang="en-US" sz="14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No, they will not subscribe or purchase the product</a:t>
            </a:r>
            <a:endParaRPr lang="en-US" dirty="0" smtClean="0">
              <a:effectLst/>
            </a:endParaRPr>
          </a:p>
          <a:p>
            <a:pPr lvl="2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66231"/>
              </p:ext>
            </p:extLst>
          </p:nvPr>
        </p:nvGraphicFramePr>
        <p:xfrm>
          <a:off x="6126480" y="2802468"/>
          <a:ext cx="524025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38"/>
                <a:gridCol w="1497775"/>
                <a:gridCol w="2362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Demography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Financial Info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Sales Call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Overall balance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r>
                        <a:rPr lang="en-US" sz="1600" baseline="0" dirty="0" smtClean="0"/>
                        <a:t> and time of contact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 duration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Mortgage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contact for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current campaign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0" dirty="0" smtClean="0"/>
                        <a:t> of previous calls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Previous </a:t>
                      </a:r>
                      <a:r>
                        <a:rPr lang="en-US" sz="1600" dirty="0" smtClean="0"/>
                        <a:t>call</a:t>
                      </a:r>
                      <a:r>
                        <a:rPr lang="en-US" sz="1600" baseline="0" dirty="0" smtClean="0"/>
                        <a:t> 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r>
              <a:rPr lang="en-US" baseline="0" dirty="0" smtClean="0"/>
              <a:t> Data Analysis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77" y="1846263"/>
            <a:ext cx="4607372" cy="4022725"/>
          </a:xfrm>
        </p:spPr>
      </p:pic>
    </p:spTree>
    <p:extLst>
      <p:ext uri="{BB962C8B-B14F-4D97-AF65-F5344CB8AC3E}">
        <p14:creationId xmlns:p14="http://schemas.microsoft.com/office/powerpoint/2010/main" val="13109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30" y="1870708"/>
            <a:ext cx="4884737" cy="4022725"/>
          </a:xfrm>
        </p:spPr>
      </p:pic>
    </p:spTree>
    <p:extLst>
      <p:ext uri="{BB962C8B-B14F-4D97-AF65-F5344CB8AC3E}">
        <p14:creationId xmlns:p14="http://schemas.microsoft.com/office/powerpoint/2010/main" val="15395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 </a:t>
            </a:r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4" y="1860118"/>
            <a:ext cx="5469298" cy="4471680"/>
          </a:xfrm>
        </p:spPr>
      </p:pic>
      <p:sp>
        <p:nvSpPr>
          <p:cNvPr id="9" name="TextBox 8"/>
          <p:cNvSpPr txBox="1"/>
          <p:nvPr/>
        </p:nvSpPr>
        <p:spPr>
          <a:xfrm>
            <a:off x="8586572" y="5444836"/>
            <a:ext cx="113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Recall: 0.94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8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7696"/>
            <a:ext cx="10058400" cy="3304902"/>
          </a:xfrm>
        </p:spPr>
      </p:pic>
    </p:spTree>
    <p:extLst>
      <p:ext uri="{BB962C8B-B14F-4D97-AF65-F5344CB8AC3E}">
        <p14:creationId xmlns:p14="http://schemas.microsoft.com/office/powerpoint/2010/main" val="19453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143441"/>
            <a:ext cx="10058400" cy="929795"/>
          </a:xfrm>
        </p:spPr>
        <p:txBody>
          <a:bodyPr>
            <a:noAutofit/>
          </a:bodyPr>
          <a:lstStyle/>
          <a:p>
            <a:pPr algn="ctr"/>
            <a:r>
              <a:rPr lang="en-US" sz="6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Thank you!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32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2094</TotalTime>
  <Words>323</Words>
  <Application>Microsoft Macintosh PowerPoint</Application>
  <PresentationFormat>Widescreen</PresentationFormat>
  <Paragraphs>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Bank Telemarketing Analysis</vt:lpstr>
      <vt:lpstr>Main Objective</vt:lpstr>
      <vt:lpstr>Data Set</vt:lpstr>
      <vt:lpstr>Exploratory Data Analysis </vt:lpstr>
      <vt:lpstr>Model</vt:lpstr>
      <vt:lpstr>Model Result</vt:lpstr>
      <vt:lpstr>Feature insights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Herbert Pan</dc:creator>
  <cp:lastModifiedBy>Herbert Pan</cp:lastModifiedBy>
  <cp:revision>29</cp:revision>
  <cp:lastPrinted>2019-08-07T19:28:07Z</cp:lastPrinted>
  <dcterms:created xsi:type="dcterms:W3CDTF">2019-08-07T07:04:25Z</dcterms:created>
  <dcterms:modified xsi:type="dcterms:W3CDTF">2019-08-08T17:58:38Z</dcterms:modified>
</cp:coreProperties>
</file>