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89" r:id="rId4"/>
    <p:sldId id="261" r:id="rId5"/>
    <p:sldId id="306" r:id="rId6"/>
    <p:sldId id="308" r:id="rId7"/>
    <p:sldId id="309" r:id="rId8"/>
    <p:sldId id="310" r:id="rId9"/>
    <p:sldId id="311" r:id="rId10"/>
    <p:sldId id="312" r:id="rId11"/>
    <p:sldId id="313" r:id="rId12"/>
    <p:sldId id="314"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108"/>
      </p:cViewPr>
      <p:guideLst>
        <p:guide orient="horz" pos="218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6.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04838" y="3186053"/>
            <a:ext cx="6982361" cy="1178920"/>
          </a:xfrm>
        </p:spPr>
        <p:txBody>
          <a:bodyPr anchor="b">
            <a:normAutofit/>
          </a:bodyPr>
          <a:lstStyle>
            <a:lvl1pPr algn="ct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904838" y="4538211"/>
            <a:ext cx="6982361" cy="469218"/>
          </a:xfrm>
        </p:spPr>
        <p:txBody>
          <a:bodyPr>
            <a:normAutofit/>
          </a:bodyPr>
          <a:lstStyle>
            <a:lvl1pPr marL="0" indent="0" algn="ctr">
              <a:buNone/>
              <a:defRPr sz="18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964874" y="2770413"/>
            <a:ext cx="5065514" cy="637806"/>
          </a:xfrm>
        </p:spPr>
        <p:txBody>
          <a:bodyPr anchor="t" anchorCtr="0">
            <a:normAutofit/>
          </a:bodyPr>
          <a:lstStyle>
            <a:lvl1pPr algn="r">
              <a:defRPr sz="2800" b="0">
                <a:solidFill>
                  <a:schemeClr val="tx2"/>
                </a:solidFill>
                <a:effectLst/>
              </a:defRPr>
            </a:lvl1pPr>
          </a:lstStyle>
          <a:p>
            <a:r>
              <a:rPr lang="zh-CN" altLang="en-US" dirty="0" smtClean="0"/>
              <a:t>此处添加您的标题</a:t>
            </a:r>
            <a:endParaRPr lang="en-US" dirty="0"/>
          </a:p>
        </p:txBody>
      </p:sp>
      <p:sp>
        <p:nvSpPr>
          <p:cNvPr id="3" name="日期占位符 2"/>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58687"/>
            <a:ext cx="5181600" cy="350955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458687"/>
            <a:ext cx="5181600" cy="350955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44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437323"/>
            <a:ext cx="5157787" cy="5133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8" y="2063115"/>
            <a:ext cx="5157787" cy="29051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437323"/>
            <a:ext cx="5183188" cy="5133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063115"/>
            <a:ext cx="5183188" cy="29051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8615" y="2002969"/>
            <a:ext cx="4974771" cy="1828800"/>
          </a:xfrm>
        </p:spPr>
        <p:txBody>
          <a:bodyPr>
            <a:noAutofit/>
          </a:bodyPr>
          <a:lstStyle>
            <a:lvl1pPr algn="ctr">
              <a:defRPr sz="72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275B98A9-C20B-4D5B-92DA-1D75B9D715A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9B50B9-7135-4D78-A58F-DF4CD6531E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78692" y="457200"/>
            <a:ext cx="10034617" cy="718457"/>
          </a:xfrm>
        </p:spPr>
        <p:txBody>
          <a:bodyPr anchor="ctr">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83129" y="1197429"/>
            <a:ext cx="10025743" cy="2917372"/>
          </a:xfrm>
        </p:spPr>
        <p:txBody>
          <a:bodyPr anchor="ct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539240" y="4288973"/>
            <a:ext cx="9569632" cy="1980293"/>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97886" y="365125"/>
            <a:ext cx="1055914"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58686" y="365125"/>
            <a:ext cx="8665028"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02229"/>
            <a:ext cx="10515600" cy="3466011"/>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CBE0A-6AF3-4DB5-863D-349F9414899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DA3DE-FABF-4925-BE42-A002C40F88EB}" type="slidenum">
              <a:rPr lang="zh-CN" altLang="en-US" smtClean="0"/>
            </a:fld>
            <a:endParaRPr lang="zh-CN" altLang="en-US"/>
          </a:p>
        </p:txBody>
      </p:sp>
      <p:sp>
        <p:nvSpPr>
          <p:cNvPr id="7" name="文本框 6"/>
          <p:cNvSpPr txBox="1"/>
          <p:nvPr userDrawn="1"/>
        </p:nvSpPr>
        <p:spPr>
          <a:xfrm>
            <a:off x="838200" y="5711190"/>
            <a:ext cx="991870" cy="645160"/>
          </a:xfrm>
          <a:prstGeom prst="rect">
            <a:avLst/>
          </a:prstGeom>
          <a:noFill/>
        </p:spPr>
        <p:txBody>
          <a:bodyPr wrap="none" rtlCol="0">
            <a:spAutoFit/>
          </a:bodyPr>
          <a:p>
            <a:r>
              <a:rPr lang="en-US" altLang="zh-CN" b="1">
                <a:latin typeface="宋体" panose="02010600030101010101" pitchFamily="2" charset="-122"/>
                <a:ea typeface="宋体" panose="02010600030101010101" pitchFamily="2" charset="-122"/>
                <a:cs typeface="宋体" panose="02010600030101010101" pitchFamily="2" charset="-122"/>
              </a:rPr>
              <a:t>PRECHIN</a:t>
            </a:r>
            <a:endParaRPr lang="en-US" altLang="zh-CN" b="1">
              <a:latin typeface="宋体" panose="02010600030101010101" pitchFamily="2" charset="-122"/>
              <a:ea typeface="宋体" panose="02010600030101010101" pitchFamily="2" charset="-122"/>
              <a:cs typeface="宋体" panose="02010600030101010101" pitchFamily="2" charset="-122"/>
            </a:endParaRPr>
          </a:p>
          <a:p>
            <a:pPr algn="ctr"/>
            <a:r>
              <a:rPr lang="zh-CN" altLang="en-US" b="1">
                <a:latin typeface="宋体" panose="02010600030101010101" pitchFamily="2" charset="-122"/>
                <a:ea typeface="宋体" panose="02010600030101010101" pitchFamily="2" charset="-122"/>
                <a:cs typeface="宋体" panose="02010600030101010101" pitchFamily="2" charset="-122"/>
              </a:rPr>
              <a:t>普中</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chemeClr val="accent1"/>
        </a:buClr>
        <a:buSzPct val="80000"/>
        <a:buFont typeface="Wingdings 2" panose="05020102010507070707" pitchFamily="18" charset="2"/>
        <a:buChar char=""/>
        <a:defRPr sz="2800" kern="1200">
          <a:solidFill>
            <a:schemeClr val="accent1">
              <a:lumMod val="75000"/>
            </a:schemeClr>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75000"/>
            </a:schemeClr>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4418330" y="2172335"/>
            <a:ext cx="7705725" cy="1179195"/>
          </a:xfrm>
        </p:spPr>
        <p:txBody>
          <a:bodyPr>
            <a:normAutofit/>
          </a:bodyPr>
          <a:lstStyle/>
          <a:p>
            <a:r>
              <a:rPr lang="zh-CN" altLang="en-US" dirty="0">
                <a:solidFill>
                  <a:srgbClr val="92D050"/>
                </a:solidFill>
                <a:latin typeface="宋体" panose="02010600030101010101" pitchFamily="2" charset="-122"/>
                <a:ea typeface="宋体" panose="02010600030101010101" pitchFamily="2" charset="-122"/>
              </a:rPr>
              <a:t>中断系统</a:t>
            </a:r>
            <a:endParaRPr lang="zh-CN" altLang="en-US" dirty="0">
              <a:solidFill>
                <a:srgbClr val="92D050"/>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dirty="0">
                <a:latin typeface="宋体" panose="02010600030101010101" pitchFamily="2" charset="-122"/>
                <a:ea typeface="宋体" panose="02010600030101010101" pitchFamily="2" charset="-122"/>
                <a:sym typeface="+mn-ea"/>
              </a:rPr>
              <a:t>2.中断结构及相关寄存器</a:t>
            </a:r>
            <a:endParaRPr dirty="0" smtClean="0">
              <a:latin typeface="宋体" panose="02010600030101010101" pitchFamily="2" charset="-122"/>
              <a:ea typeface="宋体" panose="02010600030101010101" pitchFamily="2" charset="-122"/>
              <a:sym typeface="+mn-ea"/>
            </a:endParaRPr>
          </a:p>
        </p:txBody>
      </p:sp>
      <p:sp>
        <p:nvSpPr>
          <p:cNvPr id="5" name="内容占位符 4"/>
          <p:cNvSpPr>
            <a:spLocks noGrp="1"/>
          </p:cNvSpPr>
          <p:nvPr>
            <p:ph idx="1"/>
          </p:nvPr>
        </p:nvSpPr>
        <p:spPr>
          <a:xfrm>
            <a:off x="838200" y="1502410"/>
            <a:ext cx="10515600" cy="4843780"/>
          </a:xfrm>
        </p:spPr>
        <p:txBody>
          <a:bodyPr>
            <a:normAutofit lnSpcReduction="10000"/>
          </a:bodyPr>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②中断相关寄存器</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5</a:t>
            </a:r>
            <a:r>
              <a:rPr lang="zh-CN">
                <a:latin typeface="宋体" panose="02010600030101010101" pitchFamily="2" charset="-122"/>
                <a:ea typeface="宋体" panose="02010600030101010101" pitchFamily="2" charset="-122"/>
                <a:cs typeface="宋体" panose="02010600030101010101" pitchFamily="2" charset="-122"/>
              </a:rPr>
              <a:t>）中断响应条件</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a:t>
            </a:r>
            <a:r>
              <a:rPr lang="zh-CN">
                <a:latin typeface="宋体" panose="02010600030101010101" pitchFamily="2" charset="-122"/>
                <a:ea typeface="宋体" panose="02010600030101010101" pitchFamily="2" charset="-122"/>
                <a:cs typeface="宋体" panose="02010600030101010101" pitchFamily="2" charset="-122"/>
              </a:rPr>
              <a:t>中断源有中断请求； </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a:t>
            </a:r>
            <a:r>
              <a:rPr lang="zh-CN">
                <a:latin typeface="宋体" panose="02010600030101010101" pitchFamily="2" charset="-122"/>
                <a:ea typeface="宋体" panose="02010600030101010101" pitchFamily="2" charset="-122"/>
                <a:cs typeface="宋体" panose="02010600030101010101" pitchFamily="2" charset="-122"/>
              </a:rPr>
              <a:t>中断源的中断允许位为 1； </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a:t>
            </a:r>
            <a:r>
              <a:rPr lang="zh-CN">
                <a:latin typeface="宋体" panose="02010600030101010101" pitchFamily="2" charset="-122"/>
                <a:ea typeface="宋体" panose="02010600030101010101" pitchFamily="2" charset="-122"/>
                <a:cs typeface="宋体" panose="02010600030101010101" pitchFamily="2" charset="-122"/>
              </a:rPr>
              <a:t>CPU 开中断（即 EA=1）。</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dirty="0">
                <a:latin typeface="宋体" panose="02010600030101010101" pitchFamily="2" charset="-122"/>
                <a:ea typeface="宋体" panose="02010600030101010101" pitchFamily="2" charset="-122"/>
                <a:sym typeface="+mn-ea"/>
              </a:rPr>
              <a:t>2.中断结构及相关寄存器</a:t>
            </a:r>
            <a:endParaRPr dirty="0" smtClean="0">
              <a:latin typeface="宋体" panose="02010600030101010101" pitchFamily="2" charset="-122"/>
              <a:ea typeface="宋体" panose="02010600030101010101" pitchFamily="2" charset="-122"/>
              <a:sym typeface="+mn-ea"/>
            </a:endParaRPr>
          </a:p>
        </p:txBody>
      </p:sp>
      <p:sp>
        <p:nvSpPr>
          <p:cNvPr id="5" name="内容占位符 4"/>
          <p:cNvSpPr>
            <a:spLocks noGrp="1"/>
          </p:cNvSpPr>
          <p:nvPr>
            <p:ph idx="1"/>
          </p:nvPr>
        </p:nvSpPr>
        <p:spPr>
          <a:xfrm>
            <a:off x="838200" y="1502410"/>
            <a:ext cx="10515600" cy="4843780"/>
          </a:xfrm>
        </p:spPr>
        <p:txBody>
          <a:bodyPr>
            <a:normAutofit lnSpcReduction="10000"/>
          </a:bodyPr>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以外部中断 0 为例，如下：</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3411855" y="2442210"/>
            <a:ext cx="3650615" cy="1097280"/>
          </a:xfrm>
          <a:prstGeom prst="rect">
            <a:avLst/>
          </a:prstGeom>
        </p:spPr>
      </p:pic>
      <p:pic>
        <p:nvPicPr>
          <p:cNvPr id="4" name="图片 3"/>
          <p:cNvPicPr>
            <a:picLocks noChangeAspect="1"/>
          </p:cNvPicPr>
          <p:nvPr/>
        </p:nvPicPr>
        <p:blipFill>
          <a:blip r:embed="rId2"/>
          <a:stretch>
            <a:fillRect/>
          </a:stretch>
        </p:blipFill>
        <p:spPr>
          <a:xfrm>
            <a:off x="3411855" y="3625850"/>
            <a:ext cx="3650615" cy="15106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latin typeface="宋体" panose="02010600030101010101" pitchFamily="2" charset="-122"/>
                <a:ea typeface="宋体" panose="02010600030101010101" pitchFamily="2" charset="-122"/>
              </a:rPr>
              <a:t>本讲主要内容</a:t>
            </a:r>
            <a:endParaRPr lang="zh-CN" altLang="zh-CN">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502410"/>
            <a:ext cx="10515600" cy="4837430"/>
          </a:xfrm>
        </p:spPr>
        <p:txBody>
          <a:bodyPr/>
          <a:lstStyle/>
          <a:p>
            <a:pPr marL="0" indent="0" fontAlgn="auto">
              <a:lnSpc>
                <a:spcPct val="150000"/>
              </a:lnSpc>
              <a:buNone/>
            </a:pPr>
            <a:r>
              <a:rPr lang="en-US" altLang="zh-CN" b="1" dirty="0">
                <a:latin typeface="宋体" panose="02010600030101010101" pitchFamily="2" charset="-122"/>
                <a:ea typeface="宋体" panose="02010600030101010101" pitchFamily="2" charset="-122"/>
                <a:sym typeface="+mn-ea"/>
              </a:rPr>
              <a:t>1.</a:t>
            </a:r>
            <a:r>
              <a:rPr b="1" dirty="0">
                <a:latin typeface="宋体" panose="02010600030101010101" pitchFamily="2" charset="-122"/>
                <a:ea typeface="宋体" panose="02010600030101010101" pitchFamily="2" charset="-122"/>
                <a:sym typeface="+mn-ea"/>
              </a:rPr>
              <a:t>中断介绍</a:t>
            </a:r>
            <a:endParaRPr b="1" dirty="0">
              <a:latin typeface="宋体" panose="02010600030101010101" pitchFamily="2" charset="-122"/>
              <a:ea typeface="宋体" panose="02010600030101010101" pitchFamily="2" charset="-122"/>
              <a:sym typeface="+mn-ea"/>
            </a:endParaRPr>
          </a:p>
          <a:p>
            <a:pPr marL="0" indent="0" fontAlgn="auto">
              <a:lnSpc>
                <a:spcPct val="150000"/>
              </a:lnSpc>
              <a:buNone/>
            </a:pPr>
            <a:r>
              <a:rPr lang="en-US" b="1" dirty="0">
                <a:latin typeface="宋体" panose="02010600030101010101" pitchFamily="2" charset="-122"/>
                <a:ea typeface="宋体" panose="02010600030101010101" pitchFamily="2" charset="-122"/>
                <a:sym typeface="+mn-ea"/>
              </a:rPr>
              <a:t>2.中断结构及相关寄存器</a:t>
            </a:r>
            <a:endParaRPr lang="en-US" b="1" dirty="0">
              <a:latin typeface="宋体" panose="02010600030101010101" pitchFamily="2" charset="-122"/>
              <a:ea typeface="宋体" panose="02010600030101010101" pitchFamily="2" charset="-122"/>
              <a:sym typeface="+mn-ea"/>
            </a:endParaRPr>
          </a:p>
          <a:p>
            <a:pPr marL="0" indent="0" fontAlgn="auto">
              <a:lnSpc>
                <a:spcPct val="150000"/>
              </a:lnSpc>
              <a:buNone/>
            </a:pPr>
            <a:endParaRPr lang="zh-CN" altLang="en-US" b="1" dirty="0">
              <a:latin typeface="宋体" panose="02010600030101010101" pitchFamily="2" charset="-122"/>
              <a:ea typeface="宋体" panose="02010600030101010101" pitchFamily="2" charset="-122"/>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altLang="zh-CN" dirty="0">
                <a:latin typeface="宋体" panose="02010600030101010101" pitchFamily="2" charset="-122"/>
                <a:ea typeface="宋体" panose="02010600030101010101" pitchFamily="2" charset="-122"/>
                <a:sym typeface="+mn-ea"/>
              </a:rPr>
              <a:t>1.</a:t>
            </a:r>
            <a:r>
              <a:rPr dirty="0">
                <a:latin typeface="宋体" panose="02010600030101010101" pitchFamily="2" charset="-122"/>
                <a:ea typeface="宋体" panose="02010600030101010101" pitchFamily="2" charset="-122"/>
                <a:sym typeface="+mn-ea"/>
              </a:rPr>
              <a:t>中断介绍</a:t>
            </a:r>
            <a:endParaRPr dirty="0" smtClean="0">
              <a:latin typeface="宋体" panose="02010600030101010101" pitchFamily="2" charset="-122"/>
              <a:ea typeface="宋体" panose="02010600030101010101" pitchFamily="2" charset="-122"/>
              <a:sym typeface="+mn-ea"/>
            </a:endParaRPr>
          </a:p>
        </p:txBody>
      </p:sp>
      <p:sp>
        <p:nvSpPr>
          <p:cNvPr id="5" name="内容占位符 4"/>
          <p:cNvSpPr>
            <a:spLocks noGrp="1"/>
          </p:cNvSpPr>
          <p:nvPr>
            <p:ph idx="1"/>
          </p:nvPr>
        </p:nvSpPr>
        <p:spPr>
          <a:xfrm>
            <a:off x="838200" y="1502410"/>
            <a:ext cx="10515600" cy="4843780"/>
          </a:xfrm>
        </p:spPr>
        <p:txBody>
          <a:bodyPr>
            <a:normAutofit lnSpcReduction="10000"/>
          </a:bodyPr>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中断是为使单片机具有对外部或内部随机发生的事件实时处理而设置的，中断功能的存在，很大程度上提高了单片机处理外部或内部事件的能力。它也是单片机最重要的功能之一，是我们学习单片机必须要掌握的。</a:t>
            </a:r>
            <a:endParaRPr lang="zh-CN">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4080510" y="3402965"/>
            <a:ext cx="6231890" cy="30575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altLang="zh-CN" dirty="0">
                <a:latin typeface="宋体" panose="02010600030101010101" pitchFamily="2" charset="-122"/>
                <a:ea typeface="宋体" panose="02010600030101010101" pitchFamily="2" charset="-122"/>
                <a:sym typeface="+mn-ea"/>
              </a:rPr>
              <a:t>1.</a:t>
            </a:r>
            <a:r>
              <a:rPr dirty="0">
                <a:latin typeface="宋体" panose="02010600030101010101" pitchFamily="2" charset="-122"/>
                <a:ea typeface="宋体" panose="02010600030101010101" pitchFamily="2" charset="-122"/>
                <a:sym typeface="+mn-ea"/>
              </a:rPr>
              <a:t>中断介绍</a:t>
            </a:r>
            <a:endParaRPr dirty="0" smtClean="0">
              <a:latin typeface="宋体" panose="02010600030101010101" pitchFamily="2" charset="-122"/>
              <a:ea typeface="宋体" panose="02010600030101010101" pitchFamily="2" charset="-122"/>
              <a:sym typeface="+mn-ea"/>
            </a:endParaRPr>
          </a:p>
        </p:txBody>
      </p:sp>
      <p:pic>
        <p:nvPicPr>
          <p:cNvPr id="3" name="内容占位符 2"/>
          <p:cNvPicPr>
            <a:picLocks noChangeAspect="1"/>
          </p:cNvPicPr>
          <p:nvPr>
            <p:ph idx="1"/>
          </p:nvPr>
        </p:nvPicPr>
        <p:blipFill>
          <a:blip r:embed="rId1"/>
          <a:stretch>
            <a:fillRect/>
          </a:stretch>
        </p:blipFill>
        <p:spPr>
          <a:xfrm>
            <a:off x="2753360" y="2016760"/>
            <a:ext cx="5965825" cy="30492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altLang="zh-CN" dirty="0">
                <a:latin typeface="宋体" panose="02010600030101010101" pitchFamily="2" charset="-122"/>
                <a:ea typeface="宋体" panose="02010600030101010101" pitchFamily="2" charset="-122"/>
                <a:sym typeface="+mn-ea"/>
              </a:rPr>
              <a:t>1.</a:t>
            </a:r>
            <a:r>
              <a:rPr dirty="0">
                <a:latin typeface="宋体" panose="02010600030101010101" pitchFamily="2" charset="-122"/>
                <a:ea typeface="宋体" panose="02010600030101010101" pitchFamily="2" charset="-122"/>
                <a:sym typeface="+mn-ea"/>
              </a:rPr>
              <a:t>中断介绍</a:t>
            </a:r>
            <a:endParaRPr dirty="0" smtClean="0">
              <a:latin typeface="宋体" panose="02010600030101010101" pitchFamily="2" charset="-122"/>
              <a:ea typeface="宋体" panose="02010600030101010101" pitchFamily="2" charset="-122"/>
              <a:sym typeface="+mn-ea"/>
            </a:endParaRPr>
          </a:p>
        </p:txBody>
      </p:sp>
      <p:sp>
        <p:nvSpPr>
          <p:cNvPr id="5" name="内容占位符 4"/>
          <p:cNvSpPr>
            <a:spLocks noGrp="1"/>
          </p:cNvSpPr>
          <p:nvPr>
            <p:ph idx="1"/>
          </p:nvPr>
        </p:nvSpPr>
        <p:spPr>
          <a:xfrm>
            <a:off x="838200" y="1502410"/>
            <a:ext cx="10515600" cy="4843780"/>
          </a:xfrm>
        </p:spPr>
        <p:txBody>
          <a:bodyPr>
            <a:normAutofit lnSpcReduction="10000"/>
          </a:bodyPr>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中断优点：</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分时操作、实时响应、可靠性高。</a:t>
            </a:r>
            <a:endParaRPr 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dirty="0">
                <a:latin typeface="宋体" panose="02010600030101010101" pitchFamily="2" charset="-122"/>
                <a:ea typeface="宋体" panose="02010600030101010101" pitchFamily="2" charset="-122"/>
                <a:sym typeface="+mn-ea"/>
              </a:rPr>
              <a:t>2.中断结构及相关寄存器</a:t>
            </a:r>
            <a:endParaRPr dirty="0" smtClean="0">
              <a:latin typeface="宋体" panose="02010600030101010101" pitchFamily="2" charset="-122"/>
              <a:ea typeface="宋体" panose="02010600030101010101" pitchFamily="2" charset="-122"/>
              <a:sym typeface="+mn-ea"/>
            </a:endParaRPr>
          </a:p>
        </p:txBody>
      </p:sp>
      <p:sp>
        <p:nvSpPr>
          <p:cNvPr id="5" name="内容占位符 4"/>
          <p:cNvSpPr>
            <a:spLocks noGrp="1"/>
          </p:cNvSpPr>
          <p:nvPr>
            <p:ph idx="1"/>
          </p:nvPr>
        </p:nvSpPr>
        <p:spPr>
          <a:xfrm>
            <a:off x="838200" y="1502410"/>
            <a:ext cx="10515600" cy="4843780"/>
          </a:xfrm>
        </p:spPr>
        <p:txBody>
          <a:bodyPr>
            <a:normAutofit lnSpcReduction="10000"/>
          </a:bodyPr>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①中断结构</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1651635" y="2337435"/>
            <a:ext cx="7861300" cy="38950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dirty="0">
                <a:latin typeface="宋体" panose="02010600030101010101" pitchFamily="2" charset="-122"/>
                <a:ea typeface="宋体" panose="02010600030101010101" pitchFamily="2" charset="-122"/>
                <a:sym typeface="+mn-ea"/>
              </a:rPr>
              <a:t>2.中断结构及相关寄存器</a:t>
            </a:r>
            <a:endParaRPr dirty="0" smtClean="0">
              <a:latin typeface="宋体" panose="02010600030101010101" pitchFamily="2" charset="-122"/>
              <a:ea typeface="宋体" panose="02010600030101010101" pitchFamily="2" charset="-122"/>
              <a:sym typeface="+mn-ea"/>
            </a:endParaRPr>
          </a:p>
        </p:txBody>
      </p:sp>
      <p:sp>
        <p:nvSpPr>
          <p:cNvPr id="5" name="内容占位符 4"/>
          <p:cNvSpPr>
            <a:spLocks noGrp="1"/>
          </p:cNvSpPr>
          <p:nvPr>
            <p:ph idx="1"/>
          </p:nvPr>
        </p:nvSpPr>
        <p:spPr>
          <a:xfrm>
            <a:off x="838200" y="1502410"/>
            <a:ext cx="10515600" cy="4843780"/>
          </a:xfrm>
        </p:spPr>
        <p:txBody>
          <a:bodyPr>
            <a:normAutofit lnSpcReduction="10000"/>
          </a:bodyPr>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②中断相关寄存器</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（1）中断允许控制</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（2）中断请求标志 TCON</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2621280" y="2964815"/>
            <a:ext cx="6949440" cy="928370"/>
          </a:xfrm>
          <a:prstGeom prst="rect">
            <a:avLst/>
          </a:prstGeom>
        </p:spPr>
      </p:pic>
      <p:pic>
        <p:nvPicPr>
          <p:cNvPr id="6" name="图片 5"/>
          <p:cNvPicPr>
            <a:picLocks noChangeAspect="1"/>
          </p:cNvPicPr>
          <p:nvPr/>
        </p:nvPicPr>
        <p:blipFill>
          <a:blip r:embed="rId2"/>
          <a:stretch>
            <a:fillRect/>
          </a:stretch>
        </p:blipFill>
        <p:spPr>
          <a:xfrm>
            <a:off x="2559050" y="4782820"/>
            <a:ext cx="6794500" cy="8934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dirty="0">
                <a:latin typeface="宋体" panose="02010600030101010101" pitchFamily="2" charset="-122"/>
                <a:ea typeface="宋体" panose="02010600030101010101" pitchFamily="2" charset="-122"/>
                <a:sym typeface="+mn-ea"/>
              </a:rPr>
              <a:t>2.中断结构及相关寄存器</a:t>
            </a:r>
            <a:endParaRPr dirty="0" smtClean="0">
              <a:latin typeface="宋体" panose="02010600030101010101" pitchFamily="2" charset="-122"/>
              <a:ea typeface="宋体" panose="02010600030101010101" pitchFamily="2" charset="-122"/>
              <a:sym typeface="+mn-ea"/>
            </a:endParaRPr>
          </a:p>
        </p:txBody>
      </p:sp>
      <p:sp>
        <p:nvSpPr>
          <p:cNvPr id="5" name="内容占位符 4"/>
          <p:cNvSpPr>
            <a:spLocks noGrp="1"/>
          </p:cNvSpPr>
          <p:nvPr>
            <p:ph idx="1"/>
          </p:nvPr>
        </p:nvSpPr>
        <p:spPr>
          <a:xfrm>
            <a:off x="838200" y="1502410"/>
            <a:ext cx="10515600" cy="4843780"/>
          </a:xfrm>
        </p:spPr>
        <p:txBody>
          <a:bodyPr>
            <a:normAutofit lnSpcReduction="10000"/>
          </a:bodyPr>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②中断相关寄存器</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3</a:t>
            </a:r>
            <a:r>
              <a:rPr lang="zh-CN">
                <a:latin typeface="宋体" panose="02010600030101010101" pitchFamily="2" charset="-122"/>
                <a:ea typeface="宋体" panose="02010600030101010101" pitchFamily="2" charset="-122"/>
                <a:cs typeface="宋体" panose="02010600030101010101" pitchFamily="2" charset="-122"/>
              </a:rPr>
              <a:t>）中断优先级</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2109470" y="2967990"/>
            <a:ext cx="7673975" cy="260223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dirty="0">
                <a:latin typeface="宋体" panose="02010600030101010101" pitchFamily="2" charset="-122"/>
                <a:ea typeface="宋体" panose="02010600030101010101" pitchFamily="2" charset="-122"/>
                <a:sym typeface="+mn-ea"/>
              </a:rPr>
              <a:t>2.中断结构及相关寄存器</a:t>
            </a:r>
            <a:endParaRPr dirty="0" smtClean="0">
              <a:latin typeface="宋体" panose="02010600030101010101" pitchFamily="2" charset="-122"/>
              <a:ea typeface="宋体" panose="02010600030101010101" pitchFamily="2" charset="-122"/>
              <a:sym typeface="+mn-ea"/>
            </a:endParaRPr>
          </a:p>
        </p:txBody>
      </p:sp>
      <p:sp>
        <p:nvSpPr>
          <p:cNvPr id="5" name="内容占位符 4"/>
          <p:cNvSpPr>
            <a:spLocks noGrp="1"/>
          </p:cNvSpPr>
          <p:nvPr>
            <p:ph idx="1"/>
          </p:nvPr>
        </p:nvSpPr>
        <p:spPr>
          <a:xfrm>
            <a:off x="838200" y="1502410"/>
            <a:ext cx="10515600" cy="4843780"/>
          </a:xfrm>
        </p:spPr>
        <p:txBody>
          <a:bodyPr>
            <a:normAutofit lnSpcReduction="10000"/>
          </a:bodyPr>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②中断相关寄存器</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r>
              <a:rPr lang="zh-CN">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atin typeface="宋体" panose="02010600030101010101" pitchFamily="2" charset="-122"/>
                <a:ea typeface="宋体" panose="02010600030101010101" pitchFamily="2" charset="-122"/>
                <a:cs typeface="宋体" panose="02010600030101010101" pitchFamily="2" charset="-122"/>
              </a:rPr>
              <a:t>）中断号</a:t>
            </a: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50000"/>
              </a:lnSpc>
              <a:spcBef>
                <a:spcPts val="0"/>
              </a:spcBef>
              <a:buNone/>
              <a:extLst>
                <a:ext uri="{35155182-B16C-46BC-9424-99874614C6A1}">
                  <wpsdc:indentchars xmlns:wpsdc="http://www.wps.cn/officeDocument/2017/drawingmlCustomData" val="200" checksum="3773799597"/>
                </a:ext>
              </a:extLst>
            </a:pPr>
            <a:endParaRPr lang="zh-CN">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3183890" y="3044825"/>
            <a:ext cx="5226050" cy="261683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28"/>
</p:tagLst>
</file>

<file path=ppt/tags/tag2.xml><?xml version="1.0" encoding="utf-8"?>
<p:tagLst xmlns:p="http://schemas.openxmlformats.org/presentationml/2006/main">
  <p:tag name="KSO_WM_TAG_VERSION" val="1.0"/>
  <p:tag name="KSO_WM_TEMPLATE_CATEGORY" val="custom"/>
  <p:tag name="KSO_WM_TEMPLATE_INDEX" val="160428"/>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EMPLATE_THUMBS_INDEX" val="1、9、12、16、20、26、28、29"/>
  <p:tag name="KSO_WM_TEMPLATE_CATEGORY" val="custom"/>
  <p:tag name="KSO_WM_TEMPLATE_INDEX" val="160428"/>
  <p:tag name="KSO_WM_TAG_VERSION" val="1.0"/>
  <p:tag name="KSO_WM_SLIDE_ID" val="custom160428_1"/>
  <p:tag name="KSO_WM_SLIDE_INDEX" val="1"/>
  <p:tag name="KSO_WM_SLIDE_ITEM_CNT" val="2"/>
  <p:tag name="KSO_WM_SLIDE_LAYOUT" val="a_b"/>
  <p:tag name="KSO_WM_SLIDE_LAYOUT_CNT" val="1_1"/>
  <p:tag name="KSO_WM_SLIDE_TYPE" val="title"/>
  <p:tag name="KSO_WM_BEAUTIFY_FLAG" val="#wm#"/>
</p:tagLst>
</file>

<file path=ppt/tags/tag5.xml><?xml version="1.0" encoding="utf-8"?>
<p:tagLst xmlns:p="http://schemas.openxmlformats.org/presentationml/2006/main">
  <p:tag name="KSO_WM_SPECIAL_SOURCE" val="bdnull"/>
</p:tagLst>
</file>

<file path=ppt/tags/tag6.xml><?xml version="1.0" encoding="utf-8"?>
<p:tagLst xmlns:p="http://schemas.openxmlformats.org/presentationml/2006/main">
  <p:tag name="KSO_WM_DOC_GUID" val="{272453c6-58ad-46f5-8dc9-ac61c8b03ee7}"/>
</p:tagLst>
</file>

<file path=ppt/theme/theme1.xml><?xml version="1.0" encoding="utf-8"?>
<a:theme xmlns:a="http://schemas.openxmlformats.org/drawingml/2006/main" name="1_A000120140530A99PPBG">
  <a:themeElements>
    <a:clrScheme name="141">
      <a:dk1>
        <a:srgbClr val="5F5F5F"/>
      </a:dk1>
      <a:lt1>
        <a:sysClr val="window" lastClr="FFFFFF"/>
      </a:lt1>
      <a:dk2>
        <a:srgbClr val="5F5F5F"/>
      </a:dk2>
      <a:lt2>
        <a:srgbClr val="FFFFFF"/>
      </a:lt2>
      <a:accent1>
        <a:srgbClr val="87A452"/>
      </a:accent1>
      <a:accent2>
        <a:srgbClr val="58B898"/>
      </a:accent2>
      <a:accent3>
        <a:srgbClr val="489698"/>
      </a:accent3>
      <a:accent4>
        <a:srgbClr val="C2C25E"/>
      </a:accent4>
      <a:accent5>
        <a:srgbClr val="C00000"/>
      </a:accent5>
      <a:accent6>
        <a:srgbClr val="FFC000"/>
      </a:accent6>
      <a:hlink>
        <a:srgbClr val="00B0F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Words>
  <Application>WPS 演示</Application>
  <PresentationFormat>自定义</PresentationFormat>
  <Paragraphs>62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黑体</vt:lpstr>
      <vt:lpstr>Wingdings 2</vt:lpstr>
      <vt:lpstr>微软雅黑</vt:lpstr>
      <vt:lpstr>Arial Unicode MS</vt:lpstr>
      <vt:lpstr>Calibri</vt:lpstr>
      <vt:lpstr>1_A000120140530A99PPBG</vt:lpstr>
      <vt:lpstr>中断系统</vt:lpstr>
      <vt:lpstr>本讲主要内容</vt:lpstr>
      <vt:lpstr>1.中断介绍</vt:lpstr>
      <vt:lpstr>1.中断介绍</vt:lpstr>
      <vt:lpstr>1.中断介绍</vt:lpstr>
      <vt:lpstr>2.中断结构及相关寄存器</vt:lpstr>
      <vt:lpstr>2.中断结构及相关寄存器</vt:lpstr>
      <vt:lpstr>2.中断结构及相关寄存器</vt:lpstr>
      <vt:lpstr>2.中断结构及相关寄存器</vt:lpstr>
      <vt:lpstr>2.中断结构及相关寄存器</vt:lpstr>
      <vt:lpstr>2.中断结构及相关寄存器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认识和了解开发板功能及其使用</dc:title>
  <dc:creator/>
  <cp:lastModifiedBy>杨争</cp:lastModifiedBy>
  <cp:revision>102</cp:revision>
  <dcterms:created xsi:type="dcterms:W3CDTF">2015-05-05T08:02:00Z</dcterms:created>
  <dcterms:modified xsi:type="dcterms:W3CDTF">2021-06-23T06:36:03Z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20E3F0687DDC43258A76269A7E1E46A6</vt:lpwstr>
  </property>
</Properties>
</file>