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58" r:id="rId5"/>
    <p:sldId id="285" r:id="rId6"/>
    <p:sldId id="284" r:id="rId7"/>
    <p:sldId id="287" r:id="rId8"/>
    <p:sldId id="288" r:id="rId9"/>
    <p:sldId id="290" r:id="rId10"/>
    <p:sldId id="29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0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672" r:id="rId4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85" y="215612"/>
            <a:ext cx="8113194" cy="594879"/>
          </a:xfrm>
        </p:spPr>
        <p:txBody>
          <a:bodyPr>
            <a:normAutofit/>
          </a:bodyPr>
          <a:lstStyle/>
          <a:p>
            <a:r>
              <a:rPr lang="en-US" dirty="0"/>
              <a:t>INTRODUCTION -  </a:t>
            </a:r>
            <a:r>
              <a:rPr lang="en-US" b="1" dirty="0" err="1"/>
              <a:t>Panindra.Mysorekar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178933"/>
            <a:ext cx="6685973" cy="31540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Started my career at TCS  in July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Presently on SharePoint Applications for Honeywell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 Microsoft Certifications </a:t>
            </a:r>
            <a:r>
              <a:rPr lang="en-US" sz="1800" b="1" dirty="0"/>
              <a:t>(AZ-900,DA-100 ,PL-900)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5 Gems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Instrumentation </a:t>
            </a:r>
            <a:r>
              <a:rPr lang="en-US" sz="1800" dirty="0"/>
              <a:t>Engineer from Mumbai University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Passionate about Data Science and Machine Learning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Pursuing PGDML Course @ </a:t>
            </a:r>
            <a:r>
              <a:rPr lang="en-US" sz="1800" b="1" dirty="0" err="1"/>
              <a:t>IIIT,Bangalore</a:t>
            </a:r>
            <a:r>
              <a:rPr lang="en-US" sz="1800" b="1" dirty="0"/>
              <a:t>  on  the </a:t>
            </a:r>
            <a:r>
              <a:rPr lang="en-US" sz="1800" b="1" dirty="0" err="1"/>
              <a:t>UPgrad</a:t>
            </a:r>
            <a:r>
              <a:rPr lang="en-US" sz="1800" b="1" dirty="0"/>
              <a:t> Platform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Career Goal :</a:t>
            </a:r>
            <a:r>
              <a:rPr lang="en-US" sz="1800" dirty="0"/>
              <a:t> </a:t>
            </a:r>
            <a:r>
              <a:rPr lang="en-US" sz="1800" b="1" dirty="0"/>
              <a:t>Build a Career in Data Science and Machine         		       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A4A1C-2A34-453E-B378-F39AD328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62" y="17429"/>
            <a:ext cx="2439464" cy="23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0DAD4-F022-4F66-BDFB-4D3EF8D56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2126" y="1822847"/>
            <a:ext cx="2454472" cy="302186"/>
          </a:xfrm>
        </p:spPr>
        <p:txBody>
          <a:bodyPr/>
          <a:lstStyle/>
          <a:p>
            <a:r>
              <a:rPr lang="en-US" dirty="0"/>
              <a:t>Customer Recall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E4B2-A1A0-4E3C-85DA-8C683F128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4955" y="2246488"/>
            <a:ext cx="4031995" cy="849050"/>
          </a:xfrm>
        </p:spPr>
        <p:txBody>
          <a:bodyPr/>
          <a:lstStyle/>
          <a:p>
            <a:r>
              <a:rPr lang="en-US" dirty="0"/>
              <a:t>The Company has provisioned eCommerce We </a:t>
            </a:r>
            <a:r>
              <a:rPr lang="en-US" dirty="0" err="1"/>
              <a:t>bSites</a:t>
            </a:r>
            <a:r>
              <a:rPr lang="en-US" dirty="0"/>
              <a:t>  and wants to understand what investments can be made to improve the user experience in the Product.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9663-A7BC-46A2-9E79-87E6350EC0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6707" y="3155133"/>
            <a:ext cx="3172733" cy="302186"/>
          </a:xfrm>
        </p:spPr>
        <p:txBody>
          <a:bodyPr/>
          <a:lstStyle/>
          <a:p>
            <a:r>
              <a:rPr lang="en-US" dirty="0"/>
              <a:t>Product Viability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61E73-2ECE-419A-8AA4-98A37A610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263" y="3519203"/>
            <a:ext cx="3172734" cy="706438"/>
          </a:xfrm>
        </p:spPr>
        <p:txBody>
          <a:bodyPr/>
          <a:lstStyle/>
          <a:p>
            <a:r>
              <a:rPr lang="en-US" dirty="0"/>
              <a:t>Too Many Products increases the Risk of unused inventory and increases cost of Marketing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34DA9F-B968-467D-8926-11D762244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4733" y="4515531"/>
            <a:ext cx="2733318" cy="302186"/>
          </a:xfrm>
        </p:spPr>
        <p:txBody>
          <a:bodyPr/>
          <a:lstStyle/>
          <a:p>
            <a:r>
              <a:rPr lang="en-US" dirty="0"/>
              <a:t>Customer Retention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D21A96-5E8E-4F16-8ED9-F00392E7CA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4732" y="4964439"/>
            <a:ext cx="3958112" cy="952962"/>
          </a:xfrm>
        </p:spPr>
        <p:txBody>
          <a:bodyPr/>
          <a:lstStyle/>
          <a:p>
            <a:r>
              <a:rPr lang="en-US" dirty="0"/>
              <a:t>Cost of acquiring customers is higher then retaining an existing customer .New Customers must be acquired but retaining the old customer helps increasing customer base and valuation of the company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589697-BC35-45C7-BCFE-8F43732D89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400" y="4817717"/>
            <a:ext cx="2721738" cy="302186"/>
          </a:xfrm>
        </p:spPr>
        <p:txBody>
          <a:bodyPr/>
          <a:lstStyle/>
          <a:p>
            <a:r>
              <a:rPr lang="en-US" dirty="0"/>
              <a:t>User Preferences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476136-9491-4FB9-8D67-0C03137898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721739" cy="706438"/>
          </a:xfrm>
        </p:spPr>
        <p:txBody>
          <a:bodyPr/>
          <a:lstStyle/>
          <a:p>
            <a:r>
              <a:rPr lang="en-US" dirty="0"/>
              <a:t>The Company wants to make investments in the right technology framework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193505A-C8EA-4B93-8FB5-B832122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4088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S3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S4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Data Acquisition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2439" y="5210963"/>
            <a:ext cx="2592331" cy="706438"/>
          </a:xfrm>
        </p:spPr>
        <p:txBody>
          <a:bodyPr/>
          <a:lstStyle/>
          <a:p>
            <a:r>
              <a:rPr lang="en-US" dirty="0"/>
              <a:t>Data acquired from multiple sources helps in understanding Customer Sentiment 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Building Schema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Dictionary creation to understand relationships.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1530" y="4817717"/>
            <a:ext cx="2152628" cy="302186"/>
          </a:xfrm>
        </p:spPr>
        <p:txBody>
          <a:bodyPr/>
          <a:lstStyle/>
          <a:p>
            <a:r>
              <a:rPr lang="en-US" dirty="0"/>
              <a:t>Problem Mapping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Relevance of Available Data in defining a Solution Workflow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045161" cy="706438"/>
          </a:xfrm>
        </p:spPr>
        <p:txBody>
          <a:bodyPr/>
          <a:lstStyle/>
          <a:p>
            <a:r>
              <a:rPr lang="en-US" dirty="0"/>
              <a:t>Recommendations to the Product Teams to improve customer retention  and Product viability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E906D60-6E35-4B9E-A6F2-976460B5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7650" y="40228"/>
            <a:ext cx="6329127" cy="630936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graphicFrame>
        <p:nvGraphicFramePr>
          <p:cNvPr id="32" name="Table 20">
            <a:extLst>
              <a:ext uri="{FF2B5EF4-FFF2-40B4-BE49-F238E27FC236}">
                <a16:creationId xmlns:a16="http://schemas.microsoft.com/office/drawing/2014/main" id="{73FBF674-CC23-468D-9B1B-F50E8BE7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17745"/>
              </p:ext>
            </p:extLst>
          </p:nvPr>
        </p:nvGraphicFramePr>
        <p:xfrm>
          <a:off x="427837" y="772668"/>
          <a:ext cx="18036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633">
                  <a:extLst>
                    <a:ext uri="{9D8B030D-6E8A-4147-A177-3AD203B41FA5}">
                      <a16:colId xmlns:a16="http://schemas.microsoft.com/office/drawing/2014/main" val="279541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2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Signup_date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User_Segement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59764"/>
                  </a:ext>
                </a:extLst>
              </a:tr>
            </a:tbl>
          </a:graphicData>
        </a:graphic>
      </p:graphicFrame>
      <p:graphicFrame>
        <p:nvGraphicFramePr>
          <p:cNvPr id="33" name="Table 21">
            <a:extLst>
              <a:ext uri="{FF2B5EF4-FFF2-40B4-BE49-F238E27FC236}">
                <a16:creationId xmlns:a16="http://schemas.microsoft.com/office/drawing/2014/main" id="{D4B6B3E3-F08D-447B-BD5A-14CD4018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65872"/>
              </p:ext>
            </p:extLst>
          </p:nvPr>
        </p:nvGraphicFramePr>
        <p:xfrm>
          <a:off x="352336" y="2687210"/>
          <a:ext cx="1550099" cy="3703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0099">
                  <a:extLst>
                    <a:ext uri="{9D8B030D-6E8A-4147-A177-3AD203B41FA5}">
                      <a16:colId xmlns:a16="http://schemas.microsoft.com/office/drawing/2014/main" val="1554393075"/>
                    </a:ext>
                  </a:extLst>
                </a:gridCol>
              </a:tblGrid>
              <a:tr h="323815">
                <a:tc>
                  <a:txBody>
                    <a:bodyPr/>
                    <a:lstStyle/>
                    <a:p>
                      <a:r>
                        <a:rPr lang="en-US" dirty="0" err="1"/>
                        <a:t>VistorLogs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7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2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8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1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9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71659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5447D23-7263-4E42-A553-57E22AE0A4C4}"/>
              </a:ext>
            </a:extLst>
          </p:cNvPr>
          <p:cNvCxnSpPr>
            <a:cxnSpLocks/>
          </p:cNvCxnSpPr>
          <p:nvPr/>
        </p:nvCxnSpPr>
        <p:spPr>
          <a:xfrm>
            <a:off x="2253358" y="1365741"/>
            <a:ext cx="1125896" cy="960540"/>
          </a:xfrm>
          <a:prstGeom prst="bentConnector3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FC8A7C3-CF4F-4CF0-AA7C-D3E40F21CE5D}"/>
              </a:ext>
            </a:extLst>
          </p:cNvPr>
          <p:cNvCxnSpPr>
            <a:cxnSpLocks/>
          </p:cNvCxnSpPr>
          <p:nvPr/>
        </p:nvCxnSpPr>
        <p:spPr>
          <a:xfrm flipV="1">
            <a:off x="1902435" y="2687210"/>
            <a:ext cx="1454931" cy="522086"/>
          </a:xfrm>
          <a:prstGeom prst="bentConnector3">
            <a:avLst/>
          </a:prstGeom>
          <a:ln w="412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ECDCE5-892D-4B6C-9E5E-EB5F3B848097}"/>
              </a:ext>
            </a:extLst>
          </p:cNvPr>
          <p:cNvSpPr/>
          <p:nvPr/>
        </p:nvSpPr>
        <p:spPr>
          <a:xfrm>
            <a:off x="3393384" y="2001726"/>
            <a:ext cx="1803633" cy="1026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DF by Inner 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ACA9EA8-D884-45FD-8B51-090C55C7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54950"/>
              </p:ext>
            </p:extLst>
          </p:nvPr>
        </p:nvGraphicFramePr>
        <p:xfrm>
          <a:off x="5962092" y="786677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302521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No_of_days_Visited_7_Days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06F2C05-B426-4B0E-95A1-2B4523BB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4760"/>
              </p:ext>
            </p:extLst>
          </p:nvPr>
        </p:nvGraphicFramePr>
        <p:xfrm>
          <a:off x="5935741" y="1455576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 err="1">
                          <a:effectLst/>
                        </a:rPr>
                        <a:t>No_of_Products</a:t>
                      </a:r>
                      <a:r>
                        <a:rPr lang="en-US" sz="1200" b="1" kern="1200" dirty="0">
                          <a:effectLst/>
                        </a:rPr>
                        <a:t> Viewed in 15 Days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13D09EE-7AC5-43EA-98EA-41F8B1C8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84315"/>
              </p:ext>
            </p:extLst>
          </p:nvPr>
        </p:nvGraphicFramePr>
        <p:xfrm>
          <a:off x="5962092" y="2124475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302521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User Vintage (User Retention)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FF97B39-3B42-4CB8-8444-90FF26021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1597"/>
              </p:ext>
            </p:extLst>
          </p:nvPr>
        </p:nvGraphicFramePr>
        <p:xfrm>
          <a:off x="5935740" y="2818860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302521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Most Viewed Products in 15 Days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D22B13C-DF5E-4E4A-9B36-A6FA0FD9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3747"/>
              </p:ext>
            </p:extLst>
          </p:nvPr>
        </p:nvGraphicFramePr>
        <p:xfrm>
          <a:off x="5935741" y="3462273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Most Active OS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FBBED05-C088-46F9-A321-59B0047C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10296"/>
              </p:ext>
            </p:extLst>
          </p:nvPr>
        </p:nvGraphicFramePr>
        <p:xfrm>
          <a:off x="5962092" y="4131172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302521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Recently Viewed Product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862A953-0A4F-4EE9-8F20-76CA28B7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84043"/>
              </p:ext>
            </p:extLst>
          </p:nvPr>
        </p:nvGraphicFramePr>
        <p:xfrm>
          <a:off x="5962092" y="4800071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302521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 err="1">
                          <a:effectLst/>
                        </a:rPr>
                        <a:t>Pageloads</a:t>
                      </a:r>
                      <a:r>
                        <a:rPr lang="en-US" sz="1200" b="1" kern="1200" dirty="0">
                          <a:effectLst/>
                        </a:rPr>
                        <a:t> In Last 7 Days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0D213E3-55B1-453D-89DC-3B43A372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81900"/>
              </p:ext>
            </p:extLst>
          </p:nvPr>
        </p:nvGraphicFramePr>
        <p:xfrm>
          <a:off x="5935741" y="5468970"/>
          <a:ext cx="2790021" cy="66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021">
                  <a:extLst>
                    <a:ext uri="{9D8B030D-6E8A-4147-A177-3AD203B41FA5}">
                      <a16:colId xmlns:a16="http://schemas.microsoft.com/office/drawing/2014/main" val="3651309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Aggregation&lt;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2746"/>
                  </a:ext>
                </a:extLst>
              </a:tr>
              <a:tr h="364099">
                <a:tc>
                  <a:txBody>
                    <a:bodyPr/>
                    <a:lstStyle/>
                    <a:p>
                      <a:pPr rtl="0"/>
                      <a:r>
                        <a:rPr lang="en-US" sz="1200" b="1" kern="1200" dirty="0">
                          <a:effectLst/>
                        </a:rPr>
                        <a:t>Clicks Last 7 Days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85945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13CF7C-59CF-4094-91A2-713E7C6F3023}"/>
              </a:ext>
            </a:extLst>
          </p:cNvPr>
          <p:cNvCxnSpPr/>
          <p:nvPr/>
        </p:nvCxnSpPr>
        <p:spPr>
          <a:xfrm>
            <a:off x="5197017" y="2849360"/>
            <a:ext cx="9223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A98A59-2A3D-434F-A09A-8E7C9D8ECB13}"/>
              </a:ext>
            </a:extLst>
          </p:cNvPr>
          <p:cNvCxnSpPr/>
          <p:nvPr/>
        </p:nvCxnSpPr>
        <p:spPr>
          <a:xfrm>
            <a:off x="5173621" y="2262456"/>
            <a:ext cx="9223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9120D5-F9EF-4DE4-999D-0F72B483EDAF}"/>
              </a:ext>
            </a:extLst>
          </p:cNvPr>
          <p:cNvCxnSpPr>
            <a:cxnSpLocks/>
          </p:cNvCxnSpPr>
          <p:nvPr/>
        </p:nvCxnSpPr>
        <p:spPr>
          <a:xfrm>
            <a:off x="8711613" y="2687210"/>
            <a:ext cx="113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D19072-2904-4839-ABFE-A29B712EA249}"/>
              </a:ext>
            </a:extLst>
          </p:cNvPr>
          <p:cNvCxnSpPr>
            <a:cxnSpLocks/>
          </p:cNvCxnSpPr>
          <p:nvPr/>
        </p:nvCxnSpPr>
        <p:spPr>
          <a:xfrm>
            <a:off x="8711613" y="1259108"/>
            <a:ext cx="1310444" cy="1075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F26DCC-DAE8-4AED-A7FD-87FDB09AB58B}"/>
              </a:ext>
            </a:extLst>
          </p:cNvPr>
          <p:cNvCxnSpPr>
            <a:cxnSpLocks/>
          </p:cNvCxnSpPr>
          <p:nvPr/>
        </p:nvCxnSpPr>
        <p:spPr>
          <a:xfrm flipV="1">
            <a:off x="8711613" y="3725981"/>
            <a:ext cx="1589383" cy="2254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E6D5E6-8A19-4EA4-A8C0-495B9DBEF24E}"/>
              </a:ext>
            </a:extLst>
          </p:cNvPr>
          <p:cNvCxnSpPr>
            <a:cxnSpLocks/>
          </p:cNvCxnSpPr>
          <p:nvPr/>
        </p:nvCxnSpPr>
        <p:spPr>
          <a:xfrm flipV="1">
            <a:off x="8762944" y="2848693"/>
            <a:ext cx="1227029" cy="547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4FF6A9-924B-45A2-9478-74130253E157}"/>
              </a:ext>
            </a:extLst>
          </p:cNvPr>
          <p:cNvCxnSpPr>
            <a:cxnSpLocks/>
          </p:cNvCxnSpPr>
          <p:nvPr/>
        </p:nvCxnSpPr>
        <p:spPr>
          <a:xfrm>
            <a:off x="8711613" y="1902521"/>
            <a:ext cx="1227029" cy="690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06712FA-7D1B-450E-8EFF-0397C66E98EB}"/>
              </a:ext>
            </a:extLst>
          </p:cNvPr>
          <p:cNvCxnSpPr>
            <a:cxnSpLocks/>
          </p:cNvCxnSpPr>
          <p:nvPr/>
        </p:nvCxnSpPr>
        <p:spPr>
          <a:xfrm flipV="1">
            <a:off x="8711613" y="3057082"/>
            <a:ext cx="1132183" cy="916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FE5597-85FA-4145-99FE-2F48FA8E6BA2}"/>
              </a:ext>
            </a:extLst>
          </p:cNvPr>
          <p:cNvCxnSpPr>
            <a:cxnSpLocks/>
          </p:cNvCxnSpPr>
          <p:nvPr/>
        </p:nvCxnSpPr>
        <p:spPr>
          <a:xfrm flipV="1">
            <a:off x="8740331" y="3127577"/>
            <a:ext cx="1281726" cy="1515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85C6A2-CABF-4D6A-80A3-2CFF93E494C8}"/>
              </a:ext>
            </a:extLst>
          </p:cNvPr>
          <p:cNvCxnSpPr>
            <a:cxnSpLocks/>
          </p:cNvCxnSpPr>
          <p:nvPr/>
        </p:nvCxnSpPr>
        <p:spPr>
          <a:xfrm flipV="1">
            <a:off x="8740331" y="3383595"/>
            <a:ext cx="1420706" cy="1882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6106179-A62F-4400-853E-260107D888D1}"/>
              </a:ext>
            </a:extLst>
          </p:cNvPr>
          <p:cNvSpPr/>
          <p:nvPr/>
        </p:nvSpPr>
        <p:spPr>
          <a:xfrm>
            <a:off x="9790598" y="1507055"/>
            <a:ext cx="2152586" cy="2971490"/>
          </a:xfrm>
          <a:prstGeom prst="ellipse">
            <a:avLst/>
          </a:prstGeom>
          <a:gradFill>
            <a:gsLst>
              <a:gs pos="25000">
                <a:srgbClr val="97CEB1"/>
              </a:gs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Merge</a:t>
            </a:r>
          </a:p>
        </p:txBody>
      </p:sp>
    </p:spTree>
    <p:extLst>
      <p:ext uri="{BB962C8B-B14F-4D97-AF65-F5344CB8AC3E}">
        <p14:creationId xmlns:p14="http://schemas.microsoft.com/office/powerpoint/2010/main" val="10031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618B52F-8E02-4E5E-B989-FF9561D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Popularity 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2047AAE-A7CD-4371-B331-A909CCE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22141"/>
            <a:ext cx="7347537" cy="50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618B52F-8E02-4E5E-B989-FF9561D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Behavior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C91846-BB7F-4ED4-8FA1-6BD1F1EE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21" y="367691"/>
            <a:ext cx="8188379" cy="61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0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618B52F-8E02-4E5E-B989-FF9561D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FDE1D-98BD-4996-9BD5-28C8B2BD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09944"/>
            <a:ext cx="7347537" cy="3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CA7FB150-CF25-485A-8F04-8EA0C78D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0EDD0-3D59-4053-8158-F815EA541D1D}"/>
              </a:ext>
            </a:extLst>
          </p:cNvPr>
          <p:cNvSpPr/>
          <p:nvPr/>
        </p:nvSpPr>
        <p:spPr>
          <a:xfrm>
            <a:off x="677333" y="1004711"/>
            <a:ext cx="11284543" cy="53960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carries over 2043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Pr100017 seems to have Highest Hits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Company must focus on products by popularity and improve Visibility on Web Searches by buying Google Keywords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Base is over 34000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Around 22000 users have signed up in less than1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Old Customer has been acquired about 8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Customer Retention is about 203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 : The Company will have to work on Customer Retention which can result in higher sales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Technology Preference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are Still using WEB Apps on Windows (&gt;20K)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Android (&gt;9k)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/>
              <a:t>This indicates the application not be App Friendly or you have legacy users or needs improvement on Apps Interfaces to improve Customer Experience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42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product roadmap timeline </Template>
  <TotalTime>251</TotalTime>
  <Words>466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 Light</vt:lpstr>
      <vt:lpstr>Speak Pro</vt:lpstr>
      <vt:lpstr>2_Office Theme</vt:lpstr>
      <vt:lpstr>INTRODUCTION -  Panindra.Mysorekar</vt:lpstr>
      <vt:lpstr>Problem Statement</vt:lpstr>
      <vt:lpstr>Data MODELING</vt:lpstr>
      <vt:lpstr>Data Flow</vt:lpstr>
      <vt:lpstr>Product Popularity </vt:lpstr>
      <vt:lpstr>User Behavior</vt:lpstr>
      <vt:lpstr>User Behavior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MSV Rao</dc:creator>
  <cp:lastModifiedBy>MSV Rao</cp:lastModifiedBy>
  <cp:revision>14</cp:revision>
  <dcterms:created xsi:type="dcterms:W3CDTF">2021-07-04T10:22:53Z</dcterms:created>
  <dcterms:modified xsi:type="dcterms:W3CDTF">2021-07-04T14:34:19Z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