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00799"/>
            <a:ext cx="12188951" cy="4571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23" y="6309358"/>
            <a:ext cx="12188825" cy="97790"/>
          </a:xfrm>
          <a:custGeom>
            <a:avLst/>
            <a:gdLst/>
            <a:ahLst/>
            <a:cxnLst/>
            <a:rect l="l" t="t" r="r" b="b"/>
            <a:pathLst>
              <a:path w="12188825" h="97789">
                <a:moveTo>
                  <a:pt x="12188444" y="0"/>
                </a:moveTo>
                <a:lnTo>
                  <a:pt x="0" y="0"/>
                </a:lnTo>
                <a:lnTo>
                  <a:pt x="0" y="97283"/>
                </a:lnTo>
                <a:lnTo>
                  <a:pt x="12188444" y="97283"/>
                </a:lnTo>
                <a:lnTo>
                  <a:pt x="12188444" y="0"/>
                </a:lnTo>
                <a:close/>
              </a:path>
            </a:pathLst>
          </a:custGeom>
          <a:solidFill>
            <a:srgbClr val="775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" y="6379466"/>
            <a:ext cx="12188825" cy="27305"/>
          </a:xfrm>
          <a:custGeom>
            <a:avLst/>
            <a:gdLst/>
            <a:ahLst/>
            <a:cxnLst/>
            <a:rect l="l" t="t" r="r" b="b"/>
            <a:pathLst>
              <a:path w="12188825" h="27304">
                <a:moveTo>
                  <a:pt x="12188444" y="0"/>
                </a:moveTo>
                <a:lnTo>
                  <a:pt x="0" y="0"/>
                </a:lnTo>
                <a:lnTo>
                  <a:pt x="0" y="26934"/>
                </a:lnTo>
                <a:lnTo>
                  <a:pt x="12188444" y="26934"/>
                </a:lnTo>
                <a:lnTo>
                  <a:pt x="12188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3" y="0"/>
            <a:ext cx="12188825" cy="170815"/>
          </a:xfrm>
          <a:custGeom>
            <a:avLst/>
            <a:gdLst/>
            <a:ahLst/>
            <a:cxnLst/>
            <a:rect l="l" t="t" r="r" b="b"/>
            <a:pathLst>
              <a:path w="12188825" h="170815">
                <a:moveTo>
                  <a:pt x="12188444" y="0"/>
                </a:moveTo>
                <a:lnTo>
                  <a:pt x="0" y="0"/>
                </a:lnTo>
                <a:lnTo>
                  <a:pt x="0" y="170560"/>
                </a:lnTo>
                <a:lnTo>
                  <a:pt x="12188444" y="170560"/>
                </a:lnTo>
                <a:lnTo>
                  <a:pt x="12188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23" y="170687"/>
            <a:ext cx="12188825" cy="149225"/>
          </a:xfrm>
          <a:custGeom>
            <a:avLst/>
            <a:gdLst/>
            <a:ahLst/>
            <a:cxnLst/>
            <a:rect l="l" t="t" r="r" b="b"/>
            <a:pathLst>
              <a:path w="12188825" h="149225">
                <a:moveTo>
                  <a:pt x="12188444" y="0"/>
                </a:moveTo>
                <a:lnTo>
                  <a:pt x="0" y="0"/>
                </a:lnTo>
                <a:lnTo>
                  <a:pt x="0" y="148844"/>
                </a:lnTo>
                <a:lnTo>
                  <a:pt x="12188444" y="148844"/>
                </a:lnTo>
                <a:lnTo>
                  <a:pt x="12188444" y="0"/>
                </a:lnTo>
                <a:close/>
              </a:path>
            </a:pathLst>
          </a:custGeom>
          <a:solidFill>
            <a:srgbClr val="775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3" y="231639"/>
            <a:ext cx="12188825" cy="27305"/>
          </a:xfrm>
          <a:custGeom>
            <a:avLst/>
            <a:gdLst/>
            <a:ahLst/>
            <a:cxnLst/>
            <a:rect l="l" t="t" r="r" b="b"/>
            <a:pathLst>
              <a:path w="12188825" h="27304">
                <a:moveTo>
                  <a:pt x="12188444" y="0"/>
                </a:moveTo>
                <a:lnTo>
                  <a:pt x="0" y="0"/>
                </a:lnTo>
                <a:lnTo>
                  <a:pt x="0" y="26932"/>
                </a:lnTo>
                <a:lnTo>
                  <a:pt x="12188444" y="26932"/>
                </a:lnTo>
                <a:lnTo>
                  <a:pt x="12188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294" y="874598"/>
            <a:ext cx="348297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295" y="1484503"/>
            <a:ext cx="10871200" cy="452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047" y="1280160"/>
            <a:ext cx="11046460" cy="3276600"/>
          </a:xfrm>
          <a:custGeom>
            <a:avLst/>
            <a:gdLst/>
            <a:ahLst/>
            <a:cxnLst/>
            <a:rect l="l" t="t" r="r" b="b"/>
            <a:pathLst>
              <a:path w="11046460" h="3276600">
                <a:moveTo>
                  <a:pt x="11045952" y="0"/>
                </a:moveTo>
                <a:lnTo>
                  <a:pt x="0" y="0"/>
                </a:lnTo>
                <a:lnTo>
                  <a:pt x="0" y="3276600"/>
                </a:lnTo>
                <a:lnTo>
                  <a:pt x="11045952" y="3276600"/>
                </a:lnTo>
                <a:lnTo>
                  <a:pt x="11045952" y="0"/>
                </a:lnTo>
                <a:close/>
              </a:path>
            </a:pathLst>
          </a:custGeom>
          <a:solidFill>
            <a:srgbClr val="355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23" y="0"/>
            <a:ext cx="12188825" cy="429895"/>
            <a:chOff x="1523" y="0"/>
            <a:chExt cx="12188825" cy="429895"/>
          </a:xfrm>
        </p:grpSpPr>
        <p:sp>
          <p:nvSpPr>
            <p:cNvPr id="4" name="object 4"/>
            <p:cNvSpPr/>
            <p:nvPr/>
          </p:nvSpPr>
          <p:spPr>
            <a:xfrm>
              <a:off x="1523" y="0"/>
              <a:ext cx="12188825" cy="228600"/>
            </a:xfrm>
            <a:custGeom>
              <a:avLst/>
              <a:gdLst/>
              <a:ahLst/>
              <a:cxnLst/>
              <a:rect l="l" t="t" r="r" b="b"/>
              <a:pathLst>
                <a:path w="12188825" h="228600">
                  <a:moveTo>
                    <a:pt x="121884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88444" y="22860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228600"/>
              <a:ext cx="12188825" cy="201295"/>
            </a:xfrm>
            <a:custGeom>
              <a:avLst/>
              <a:gdLst/>
              <a:ahLst/>
              <a:cxnLst/>
              <a:rect l="l" t="t" r="r" b="b"/>
              <a:pathLst>
                <a:path w="12188825" h="201295">
                  <a:moveTo>
                    <a:pt x="12188444" y="0"/>
                  </a:moveTo>
                  <a:lnTo>
                    <a:pt x="0" y="0"/>
                  </a:lnTo>
                  <a:lnTo>
                    <a:pt x="0" y="201040"/>
                  </a:lnTo>
                  <a:lnTo>
                    <a:pt x="12188444" y="20104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3" y="306324"/>
              <a:ext cx="12188825" cy="45720"/>
            </a:xfrm>
            <a:custGeom>
              <a:avLst/>
              <a:gdLst/>
              <a:ahLst/>
              <a:cxnLst/>
              <a:rect l="l" t="t" r="r" b="b"/>
              <a:pathLst>
                <a:path w="12188825" h="45720">
                  <a:moveTo>
                    <a:pt x="1218844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2188444" y="4572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17919"/>
            <a:ext cx="12188951" cy="64007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23" y="6080759"/>
            <a:ext cx="12188825" cy="91440"/>
          </a:xfrm>
          <a:custGeom>
            <a:avLst/>
            <a:gdLst/>
            <a:ahLst/>
            <a:cxnLst/>
            <a:rect l="l" t="t" r="r" b="b"/>
            <a:pathLst>
              <a:path w="12188825" h="91439">
                <a:moveTo>
                  <a:pt x="12188444" y="0"/>
                </a:moveTo>
                <a:lnTo>
                  <a:pt x="0" y="0"/>
                </a:lnTo>
                <a:lnTo>
                  <a:pt x="0" y="91439"/>
                </a:lnTo>
                <a:lnTo>
                  <a:pt x="12188444" y="91439"/>
                </a:lnTo>
                <a:lnTo>
                  <a:pt x="12188444" y="0"/>
                </a:lnTo>
                <a:close/>
              </a:path>
            </a:pathLst>
          </a:custGeom>
          <a:solidFill>
            <a:srgbClr val="775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816" y="3012948"/>
            <a:ext cx="10162032" cy="138226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46047" y="1280160"/>
            <a:ext cx="11046460" cy="327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75"/>
              </a:spcBef>
            </a:pPr>
            <a:endParaRPr sz="4800">
              <a:latin typeface="Times New Roman"/>
              <a:cs typeface="Times New Roman"/>
            </a:endParaRPr>
          </a:p>
          <a:p>
            <a:pPr marL="467359">
              <a:lnSpc>
                <a:spcPct val="100000"/>
              </a:lnSpc>
            </a:pPr>
            <a:r>
              <a:rPr sz="4800" spc="-25" dirty="0">
                <a:solidFill>
                  <a:srgbClr val="FFFFFF"/>
                </a:solidFill>
              </a:rPr>
              <a:t>Sentiment</a:t>
            </a:r>
            <a:r>
              <a:rPr sz="4800" spc="-18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Analysis</a:t>
            </a:r>
            <a:r>
              <a:rPr sz="4800" spc="-12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On</a:t>
            </a:r>
            <a:r>
              <a:rPr sz="4800" spc="-14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Movie</a:t>
            </a:r>
            <a:r>
              <a:rPr sz="4800" spc="-135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Reviews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3.Splitting</a:t>
            </a:r>
            <a:r>
              <a:rPr spc="-105" dirty="0"/>
              <a:t> </a:t>
            </a:r>
            <a:r>
              <a:rPr spc="-10" dirty="0"/>
              <a:t>Dataset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3295" y="1579879"/>
            <a:ext cx="108724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Splitting</a:t>
            </a:r>
            <a:r>
              <a:rPr sz="2200" spc="3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3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dataset</a:t>
            </a:r>
            <a:r>
              <a:rPr sz="2200" spc="3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3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3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3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testing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sets</a:t>
            </a:r>
            <a:r>
              <a:rPr sz="2200" spc="3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3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3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fundamental</a:t>
            </a:r>
            <a:r>
              <a:rPr sz="2200" spc="3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step</a:t>
            </a:r>
            <a:r>
              <a:rPr sz="2200" spc="3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3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3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learning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development.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involves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dividing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dataset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separate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subsets: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for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other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evaluating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295" y="2814650"/>
            <a:ext cx="6475730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involves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steps:</a:t>
            </a:r>
            <a:endParaRPr sz="220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1805"/>
              </a:spcBef>
              <a:buSzPct val="79545"/>
              <a:buFont typeface="Arial MT"/>
              <a:buChar char="•"/>
              <a:tabLst>
                <a:tab pos="286385" algn="l"/>
                <a:tab pos="1688464" algn="l"/>
                <a:tab pos="2292350" algn="l"/>
                <a:tab pos="3450590" algn="l"/>
                <a:tab pos="4824095" algn="l"/>
                <a:tab pos="5368290" algn="l"/>
                <a:tab pos="6035675" algn="l"/>
              </a:tabLst>
            </a:pPr>
            <a:r>
              <a:rPr sz="2200" b="1" spc="-10" dirty="0">
                <a:latin typeface="Calibri"/>
                <a:cs typeface="Calibri"/>
              </a:rPr>
              <a:t>Separating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25" dirty="0">
                <a:latin typeface="Calibri"/>
                <a:cs typeface="Calibri"/>
              </a:rPr>
              <a:t>and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labeling: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Separating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corresponding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sentiment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different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&amp;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9030" y="3378834"/>
            <a:ext cx="4244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5805" algn="l"/>
                <a:tab pos="1823085" algn="l"/>
                <a:tab pos="2772410" algn="l"/>
                <a:tab pos="3804285" algn="l"/>
              </a:tabLst>
            </a:pPr>
            <a:r>
              <a:rPr sz="2200" spc="-10" dirty="0">
                <a:latin typeface="Calibri"/>
                <a:cs typeface="Calibri"/>
              </a:rPr>
              <a:t>label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includes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storing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reviews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295" y="4278629"/>
            <a:ext cx="10727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b="1" dirty="0">
                <a:latin typeface="Calibri"/>
                <a:cs typeface="Calibri"/>
              </a:rPr>
              <a:t>Splitting</a:t>
            </a:r>
            <a:r>
              <a:rPr sz="2200" b="1" spc="114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into</a:t>
            </a:r>
            <a:r>
              <a:rPr sz="2200" b="1" spc="114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Training</a:t>
            </a:r>
            <a:r>
              <a:rPr sz="2200" b="1" spc="8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and</a:t>
            </a:r>
            <a:r>
              <a:rPr sz="2200" b="1" spc="130" dirty="0">
                <a:latin typeface="Calibri"/>
                <a:cs typeface="Calibri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Testing:</a:t>
            </a:r>
            <a:r>
              <a:rPr sz="2200" b="1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Splitting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dataset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testing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subsets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critical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step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evaluate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unseen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4397" y="730757"/>
            <a:ext cx="2820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4.Model</a:t>
            </a:r>
            <a:r>
              <a:rPr spc="-125" dirty="0"/>
              <a:t> </a:t>
            </a:r>
            <a:r>
              <a:rPr spc="-10" dirty="0"/>
              <a:t>Building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Model</a:t>
            </a:r>
            <a:r>
              <a:rPr spc="-70" dirty="0"/>
              <a:t> </a:t>
            </a:r>
            <a:r>
              <a:rPr spc="-10" dirty="0"/>
              <a:t>building</a:t>
            </a:r>
            <a:r>
              <a:rPr spc="-7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process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selecting </a:t>
            </a:r>
            <a:r>
              <a:rPr dirty="0"/>
              <a:t>an</a:t>
            </a:r>
            <a:r>
              <a:rPr spc="-65" dirty="0"/>
              <a:t> </a:t>
            </a:r>
            <a:r>
              <a:rPr spc="-20" dirty="0"/>
              <a:t>efficient </a:t>
            </a:r>
            <a:r>
              <a:rPr dirty="0"/>
              <a:t>model</a:t>
            </a:r>
            <a:r>
              <a:rPr spc="-6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training</a:t>
            </a:r>
            <a:r>
              <a:rPr spc="-5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testing </a:t>
            </a:r>
            <a:r>
              <a:rPr dirty="0"/>
              <a:t>using</a:t>
            </a:r>
            <a:r>
              <a:rPr spc="-55" dirty="0"/>
              <a:t> </a:t>
            </a:r>
            <a:r>
              <a:rPr spc="-25" dirty="0"/>
              <a:t>it.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process</a:t>
            </a:r>
            <a:r>
              <a:rPr spc="-45" dirty="0"/>
              <a:t> </a:t>
            </a:r>
            <a:r>
              <a:rPr spc="-25" dirty="0"/>
              <a:t>involves</a:t>
            </a:r>
            <a:r>
              <a:rPr spc="-8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steps:</a:t>
            </a: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b="1" spc="-20" dirty="0">
                <a:latin typeface="Calibri"/>
                <a:cs typeface="Calibri"/>
              </a:rPr>
              <a:t>Converting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into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Numerical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data</a:t>
            </a: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b="1" spc="-10" dirty="0">
                <a:latin typeface="Calibri"/>
                <a:cs typeface="Calibri"/>
              </a:rPr>
              <a:t>Training</a:t>
            </a:r>
            <a:r>
              <a:rPr b="1" spc="28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30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Model:</a:t>
            </a:r>
            <a:r>
              <a:rPr b="1" spc="295" dirty="0">
                <a:latin typeface="Calibri"/>
                <a:cs typeface="Calibri"/>
              </a:rPr>
              <a:t> </a:t>
            </a:r>
            <a:r>
              <a:rPr dirty="0"/>
              <a:t>Model</a:t>
            </a:r>
            <a:r>
              <a:rPr spc="300" dirty="0"/>
              <a:t> </a:t>
            </a:r>
            <a:r>
              <a:rPr dirty="0"/>
              <a:t>training</a:t>
            </a:r>
            <a:r>
              <a:rPr spc="285" dirty="0"/>
              <a:t> </a:t>
            </a:r>
            <a:r>
              <a:rPr dirty="0"/>
              <a:t>in</a:t>
            </a:r>
            <a:r>
              <a:rPr spc="300" dirty="0"/>
              <a:t> </a:t>
            </a:r>
            <a:r>
              <a:rPr dirty="0"/>
              <a:t>machine</a:t>
            </a:r>
            <a:r>
              <a:rPr spc="295" dirty="0"/>
              <a:t> </a:t>
            </a:r>
            <a:r>
              <a:rPr dirty="0"/>
              <a:t>language</a:t>
            </a:r>
            <a:r>
              <a:rPr spc="300" dirty="0"/>
              <a:t> </a:t>
            </a:r>
            <a:r>
              <a:rPr dirty="0"/>
              <a:t>is</a:t>
            </a:r>
            <a:r>
              <a:rPr spc="310" dirty="0"/>
              <a:t> </a:t>
            </a:r>
            <a:r>
              <a:rPr dirty="0"/>
              <a:t>the</a:t>
            </a:r>
            <a:r>
              <a:rPr spc="285" dirty="0"/>
              <a:t> </a:t>
            </a:r>
            <a:r>
              <a:rPr dirty="0"/>
              <a:t>process</a:t>
            </a:r>
            <a:r>
              <a:rPr spc="300" dirty="0"/>
              <a:t> </a:t>
            </a:r>
            <a:r>
              <a:rPr dirty="0"/>
              <a:t>of</a:t>
            </a:r>
            <a:r>
              <a:rPr spc="325" dirty="0"/>
              <a:t> </a:t>
            </a:r>
            <a:r>
              <a:rPr dirty="0"/>
              <a:t>feeding</a:t>
            </a:r>
            <a:r>
              <a:rPr spc="300" dirty="0"/>
              <a:t> </a:t>
            </a:r>
            <a:r>
              <a:rPr dirty="0"/>
              <a:t>an</a:t>
            </a:r>
            <a:r>
              <a:rPr spc="300" dirty="0"/>
              <a:t> </a:t>
            </a:r>
            <a:r>
              <a:rPr spc="-25" dirty="0"/>
              <a:t>ML</a:t>
            </a: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dirty="0"/>
              <a:t>algorithm</a:t>
            </a:r>
            <a:r>
              <a:rPr spc="-80" dirty="0"/>
              <a:t> </a:t>
            </a:r>
            <a:r>
              <a:rPr dirty="0"/>
              <a:t>with</a:t>
            </a:r>
            <a:r>
              <a:rPr spc="-70" dirty="0"/>
              <a:t> </a:t>
            </a:r>
            <a:r>
              <a:rPr spc="-10" dirty="0"/>
              <a:t>data</a:t>
            </a:r>
            <a:r>
              <a:rPr spc="-65" dirty="0"/>
              <a:t> </a:t>
            </a:r>
            <a:r>
              <a:rPr dirty="0"/>
              <a:t>so</a:t>
            </a:r>
            <a:r>
              <a:rPr spc="-25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it</a:t>
            </a:r>
            <a:r>
              <a:rPr spc="-60" dirty="0"/>
              <a:t> </a:t>
            </a:r>
            <a:r>
              <a:rPr dirty="0"/>
              <a:t>can</a:t>
            </a:r>
            <a:r>
              <a:rPr spc="-70" dirty="0"/>
              <a:t> </a:t>
            </a:r>
            <a:r>
              <a:rPr spc="-10" dirty="0"/>
              <a:t>analyze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20" dirty="0"/>
              <a:t>patterns</a:t>
            </a:r>
            <a:r>
              <a:rPr spc="-4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predict</a:t>
            </a:r>
            <a:r>
              <a:rPr spc="-7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output.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Here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model</a:t>
            </a:r>
            <a:r>
              <a:rPr spc="-45" dirty="0"/>
              <a:t> </a:t>
            </a:r>
            <a:r>
              <a:rPr dirty="0"/>
              <a:t>I</a:t>
            </a:r>
            <a:r>
              <a:rPr spc="-45" dirty="0"/>
              <a:t> </a:t>
            </a:r>
            <a:r>
              <a:rPr spc="-10" dirty="0"/>
              <a:t>selected</a:t>
            </a:r>
            <a:r>
              <a:rPr spc="5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spc="-10" dirty="0"/>
              <a:t>logistic</a:t>
            </a:r>
            <a:r>
              <a:rPr spc="-90" dirty="0"/>
              <a:t> </a:t>
            </a:r>
            <a:r>
              <a:rPr spc="-10" dirty="0"/>
              <a:t>regression.</a:t>
            </a:r>
          </a:p>
          <a:p>
            <a:pPr marL="286385" marR="5080" indent="-274320" algn="just">
              <a:lnSpc>
                <a:spcPct val="100000"/>
              </a:lnSpc>
              <a:spcBef>
                <a:spcPts val="1800"/>
              </a:spcBef>
              <a:buSzPct val="79545"/>
              <a:buFont typeface="Wingdings"/>
              <a:buChar char=""/>
              <a:tabLst>
                <a:tab pos="286385" algn="l"/>
              </a:tabLst>
            </a:pPr>
            <a:r>
              <a:rPr b="1" dirty="0">
                <a:latin typeface="Calibri"/>
                <a:cs typeface="Calibri"/>
              </a:rPr>
              <a:t>Logistic</a:t>
            </a:r>
            <a:r>
              <a:rPr b="1" spc="2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Regression:</a:t>
            </a:r>
            <a:r>
              <a:rPr b="1" spc="229" dirty="0">
                <a:latin typeface="Calibri"/>
                <a:cs typeface="Calibri"/>
              </a:rPr>
              <a:t> </a:t>
            </a:r>
            <a:r>
              <a:rPr dirty="0"/>
              <a:t>Logistic</a:t>
            </a:r>
            <a:r>
              <a:rPr spc="229" dirty="0"/>
              <a:t> </a:t>
            </a:r>
            <a:r>
              <a:rPr dirty="0"/>
              <a:t>Regression</a:t>
            </a:r>
            <a:r>
              <a:rPr spc="229" dirty="0"/>
              <a:t> </a:t>
            </a:r>
            <a:r>
              <a:rPr dirty="0"/>
              <a:t>is</a:t>
            </a:r>
            <a:r>
              <a:rPr spc="245" dirty="0"/>
              <a:t> </a:t>
            </a:r>
            <a:r>
              <a:rPr dirty="0"/>
              <a:t>a</a:t>
            </a:r>
            <a:r>
              <a:rPr spc="235" dirty="0"/>
              <a:t> </a:t>
            </a:r>
            <a:r>
              <a:rPr dirty="0"/>
              <a:t>type</a:t>
            </a:r>
            <a:r>
              <a:rPr spc="229" dirty="0"/>
              <a:t> </a:t>
            </a:r>
            <a:r>
              <a:rPr dirty="0"/>
              <a:t>of</a:t>
            </a:r>
            <a:r>
              <a:rPr spc="240" dirty="0"/>
              <a:t> </a:t>
            </a:r>
            <a:r>
              <a:rPr dirty="0"/>
              <a:t>regression</a:t>
            </a:r>
            <a:r>
              <a:rPr spc="240" dirty="0"/>
              <a:t> </a:t>
            </a:r>
            <a:r>
              <a:rPr dirty="0"/>
              <a:t>analysis</a:t>
            </a:r>
            <a:r>
              <a:rPr spc="235" dirty="0"/>
              <a:t> </a:t>
            </a:r>
            <a:r>
              <a:rPr dirty="0"/>
              <a:t>used</a:t>
            </a:r>
            <a:r>
              <a:rPr spc="235" dirty="0"/>
              <a:t> </a:t>
            </a:r>
            <a:r>
              <a:rPr dirty="0"/>
              <a:t>for</a:t>
            </a:r>
            <a:r>
              <a:rPr spc="215" dirty="0"/>
              <a:t> </a:t>
            </a:r>
            <a:r>
              <a:rPr spc="-10" dirty="0"/>
              <a:t>predicting </a:t>
            </a:r>
            <a:r>
              <a:rPr dirty="0"/>
              <a:t>the</a:t>
            </a:r>
            <a:r>
              <a:rPr spc="180" dirty="0"/>
              <a:t>  </a:t>
            </a:r>
            <a:r>
              <a:rPr dirty="0"/>
              <a:t>probability</a:t>
            </a:r>
            <a:r>
              <a:rPr spc="190" dirty="0"/>
              <a:t>  </a:t>
            </a:r>
            <a:r>
              <a:rPr dirty="0"/>
              <a:t>of</a:t>
            </a:r>
            <a:r>
              <a:rPr spc="185" dirty="0"/>
              <a:t>  </a:t>
            </a:r>
            <a:r>
              <a:rPr dirty="0"/>
              <a:t>a</a:t>
            </a:r>
            <a:r>
              <a:rPr spc="190" dirty="0"/>
              <a:t>  </a:t>
            </a:r>
            <a:r>
              <a:rPr dirty="0"/>
              <a:t>categorical</a:t>
            </a:r>
            <a:r>
              <a:rPr spc="180" dirty="0"/>
              <a:t>  </a:t>
            </a:r>
            <a:r>
              <a:rPr dirty="0"/>
              <a:t>dependent</a:t>
            </a:r>
            <a:r>
              <a:rPr spc="175" dirty="0"/>
              <a:t>  </a:t>
            </a:r>
            <a:r>
              <a:rPr dirty="0"/>
              <a:t>variable.</a:t>
            </a:r>
            <a:r>
              <a:rPr spc="185" dirty="0"/>
              <a:t>  </a:t>
            </a:r>
            <a:r>
              <a:rPr dirty="0"/>
              <a:t>It's</a:t>
            </a:r>
            <a:r>
              <a:rPr spc="185" dirty="0"/>
              <a:t>  </a:t>
            </a:r>
            <a:r>
              <a:rPr dirty="0"/>
              <a:t>particularlyuseful</a:t>
            </a:r>
            <a:r>
              <a:rPr spc="180" dirty="0"/>
              <a:t>  </a:t>
            </a:r>
            <a:r>
              <a:rPr dirty="0"/>
              <a:t>for</a:t>
            </a:r>
            <a:r>
              <a:rPr spc="185" dirty="0"/>
              <a:t>  </a:t>
            </a:r>
            <a:r>
              <a:rPr spc="-10" dirty="0"/>
              <a:t>binary </a:t>
            </a:r>
            <a:r>
              <a:rPr dirty="0"/>
              <a:t>classification</a:t>
            </a:r>
            <a:r>
              <a:rPr spc="5" dirty="0"/>
              <a:t> </a:t>
            </a:r>
            <a:r>
              <a:rPr dirty="0"/>
              <a:t>problems,</a:t>
            </a:r>
            <a:r>
              <a:rPr spc="5" dirty="0"/>
              <a:t> </a:t>
            </a:r>
            <a:r>
              <a:rPr dirty="0"/>
              <a:t>where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outcome can</a:t>
            </a:r>
            <a:r>
              <a:rPr spc="-5" dirty="0"/>
              <a:t> </a:t>
            </a:r>
            <a:r>
              <a:rPr dirty="0"/>
              <a:t>take</a:t>
            </a:r>
            <a:r>
              <a:rPr spc="5" dirty="0"/>
              <a:t> </a:t>
            </a:r>
            <a:r>
              <a:rPr dirty="0"/>
              <a:t>only</a:t>
            </a:r>
            <a:r>
              <a:rPr spc="5" dirty="0"/>
              <a:t> </a:t>
            </a:r>
            <a:r>
              <a:rPr dirty="0"/>
              <a:t>two</a:t>
            </a:r>
            <a:r>
              <a:rPr spc="-5" dirty="0"/>
              <a:t> </a:t>
            </a:r>
            <a:r>
              <a:rPr dirty="0"/>
              <a:t>possible</a:t>
            </a:r>
            <a:r>
              <a:rPr spc="-5" dirty="0"/>
              <a:t> </a:t>
            </a:r>
            <a:r>
              <a:rPr dirty="0"/>
              <a:t>values,</a:t>
            </a:r>
            <a:r>
              <a:rPr spc="-5" dirty="0"/>
              <a:t> </a:t>
            </a:r>
            <a:r>
              <a:rPr dirty="0"/>
              <a:t>such</a:t>
            </a:r>
            <a:r>
              <a:rPr spc="-5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"0" </a:t>
            </a:r>
            <a:r>
              <a:rPr spc="-25" dirty="0"/>
              <a:t>or </a:t>
            </a:r>
            <a:r>
              <a:rPr dirty="0"/>
              <a:t>"1",</a:t>
            </a:r>
            <a:r>
              <a:rPr spc="-25" dirty="0"/>
              <a:t> </a:t>
            </a:r>
            <a:r>
              <a:rPr spc="-50" dirty="0"/>
              <a:t>"True"</a:t>
            </a:r>
            <a:r>
              <a:rPr spc="-6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spc="-10" dirty="0"/>
              <a:t>"False",</a:t>
            </a:r>
            <a:r>
              <a:rPr spc="-5" dirty="0"/>
              <a:t> </a:t>
            </a:r>
            <a:r>
              <a:rPr spc="-60" dirty="0"/>
              <a:t>"Yes"</a:t>
            </a:r>
            <a:r>
              <a:rPr spc="-2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spc="-20" dirty="0"/>
              <a:t>"No"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4397" y="730757"/>
            <a:ext cx="3201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5.Model</a:t>
            </a:r>
            <a:r>
              <a:rPr spc="-100" dirty="0"/>
              <a:t> </a:t>
            </a:r>
            <a:r>
              <a:rPr spc="-20" dirty="0"/>
              <a:t>Evaluation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3295" y="1484503"/>
            <a:ext cx="10803890" cy="3515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Model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evaluation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assessing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25" dirty="0">
                <a:latin typeface="Calibri"/>
                <a:cs typeface="Calibri"/>
              </a:rPr>
              <a:t>understand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well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generalizes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unseendata.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evaluation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aims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define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well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b="1" spc="-10" dirty="0">
                <a:latin typeface="Calibri"/>
                <a:cs typeface="Calibri"/>
              </a:rPr>
              <a:t>Checking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Accuracy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spc="-60" dirty="0">
                <a:latin typeface="Calibri"/>
                <a:cs typeface="Calibri"/>
              </a:rPr>
              <a:t>We </a:t>
            </a:r>
            <a:r>
              <a:rPr sz="2200" spc="-20" dirty="0">
                <a:latin typeface="Calibri"/>
                <a:cs typeface="Calibri"/>
              </a:rPr>
              <a:t>evaluate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checking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accuracy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score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built.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b="1" spc="-10" dirty="0">
                <a:latin typeface="Calibri"/>
                <a:cs typeface="Calibri"/>
              </a:rPr>
              <a:t>Saving</a:t>
            </a:r>
            <a:r>
              <a:rPr sz="2200" b="1" spc="-10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10" dirty="0">
                <a:latin typeface="Calibri"/>
                <a:cs typeface="Calibri"/>
              </a:rPr>
              <a:t>Saving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tested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file.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4397" y="739901"/>
            <a:ext cx="2244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latin typeface="Roboto"/>
                <a:cs typeface="Roboto"/>
              </a:rPr>
              <a:t>Applications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4514" y="1484503"/>
            <a:ext cx="8137525" cy="430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Here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specific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Movie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Review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Sentiment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Analysis: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dirty="0">
                <a:latin typeface="Calibri"/>
                <a:cs typeface="Calibri"/>
              </a:rPr>
              <a:t>Movie</a:t>
            </a:r>
            <a:r>
              <a:rPr sz="2200" spc="-1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Recommendation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Systems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spc="-10" dirty="0">
                <a:latin typeface="Calibri"/>
                <a:cs typeface="Calibri"/>
              </a:rPr>
              <a:t>Audience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Engagement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dirty="0">
                <a:latin typeface="Calibri"/>
                <a:cs typeface="Calibri"/>
              </a:rPr>
              <a:t>Box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Office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Prediction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spc="-10" dirty="0">
                <a:latin typeface="Calibri"/>
                <a:cs typeface="Calibri"/>
              </a:rPr>
              <a:t>Content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Curation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Streaming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platforms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dirty="0">
                <a:latin typeface="Calibri"/>
                <a:cs typeface="Calibri"/>
              </a:rPr>
              <a:t>Market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Research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Filmmakers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dirty="0">
                <a:latin typeface="Calibri"/>
                <a:cs typeface="Calibri"/>
              </a:rPr>
              <a:t>Review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Aggregation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Websites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spc="-10" dirty="0">
                <a:latin typeface="Calibri"/>
                <a:cs typeface="Calibri"/>
              </a:rPr>
              <a:t>Content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Quality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Assessment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4397" y="1185113"/>
            <a:ext cx="2033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Roboto"/>
                <a:cs typeface="Roboto"/>
              </a:rPr>
              <a:t>Conclusion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4397" y="1988947"/>
            <a:ext cx="10873105" cy="327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Our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Movie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Review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Sentiment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Analysis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project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achieved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high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accuracy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scores: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92.01%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training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88.20%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testing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These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scores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show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effectively </a:t>
            </a:r>
            <a:r>
              <a:rPr sz="2200" dirty="0">
                <a:latin typeface="Calibri"/>
                <a:cs typeface="Calibri"/>
              </a:rPr>
              <a:t>understood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feelings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expressed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reviews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movie.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carefully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preparing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what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people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think.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us </a:t>
            </a:r>
            <a:r>
              <a:rPr sz="2200" spc="-20" dirty="0">
                <a:latin typeface="Calibri"/>
                <a:cs typeface="Calibri"/>
              </a:rPr>
              <a:t>make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smart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choices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regarding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filmmaking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aspects.</a:t>
            </a: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100200"/>
              </a:lnSpc>
              <a:spcBef>
                <a:spcPts val="1795"/>
              </a:spcBef>
            </a:pPr>
            <a:r>
              <a:rPr sz="2200" dirty="0">
                <a:latin typeface="Calibri"/>
                <a:cs typeface="Calibri"/>
              </a:rPr>
              <a:t>While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our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did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well,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there's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still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room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make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even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better.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future,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try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3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methods</a:t>
            </a:r>
            <a:r>
              <a:rPr sz="2200" spc="3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improve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accuracy.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Overall,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our</a:t>
            </a:r>
            <a:r>
              <a:rPr sz="2200" spc="3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project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shows</a:t>
            </a:r>
            <a:r>
              <a:rPr sz="2200" spc="3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3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valuable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Movie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Review </a:t>
            </a:r>
            <a:r>
              <a:rPr sz="2200" dirty="0">
                <a:latin typeface="Calibri"/>
                <a:cs typeface="Calibri"/>
              </a:rPr>
              <a:t>Sentiment</a:t>
            </a:r>
            <a:r>
              <a:rPr sz="2200" spc="36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Analysis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3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be.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3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helps</a:t>
            </a:r>
            <a:r>
              <a:rPr sz="2200" spc="3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deeper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understanding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audience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preferences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behaviors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ever-</a:t>
            </a:r>
            <a:r>
              <a:rPr sz="2200" dirty="0">
                <a:latin typeface="Calibri"/>
                <a:cs typeface="Calibri"/>
              </a:rPr>
              <a:t>evolving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landscape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film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entertainment.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5" y="2807334"/>
            <a:ext cx="33375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250" dirty="0"/>
              <a:t> </a:t>
            </a:r>
            <a:r>
              <a:rPr sz="5400" spc="-25" dirty="0"/>
              <a:t>YOU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4366" y="1180287"/>
            <a:ext cx="28378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Project</a:t>
            </a:r>
            <a:r>
              <a:rPr spc="-14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04366" y="1667255"/>
            <a:ext cx="1970405" cy="280797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600"/>
              </a:spcBef>
              <a:buSzPct val="79166"/>
              <a:buFont typeface="Arial MT"/>
              <a:buChar char="•"/>
              <a:tabLst>
                <a:tab pos="286385" algn="l"/>
              </a:tabLst>
            </a:pPr>
            <a:r>
              <a:rPr sz="2400" spc="-10" dirty="0">
                <a:latin typeface="Roboto"/>
                <a:cs typeface="Roboto"/>
              </a:rPr>
              <a:t>Introduction</a:t>
            </a:r>
            <a:endParaRPr sz="2400">
              <a:latin typeface="Roboto"/>
              <a:cs typeface="Roboto"/>
            </a:endParaRPr>
          </a:p>
          <a:p>
            <a:pPr marL="286385" indent="-273685">
              <a:lnSpc>
                <a:spcPct val="100000"/>
              </a:lnSpc>
              <a:spcBef>
                <a:spcPts val="1505"/>
              </a:spcBef>
              <a:buSzPct val="79166"/>
              <a:buFont typeface="Arial MT"/>
              <a:buChar char="•"/>
              <a:tabLst>
                <a:tab pos="286385" algn="l"/>
              </a:tabLst>
            </a:pPr>
            <a:r>
              <a:rPr sz="2400" spc="-10" dirty="0">
                <a:latin typeface="Roboto"/>
                <a:cs typeface="Roboto"/>
              </a:rPr>
              <a:t>Process</a:t>
            </a:r>
            <a:endParaRPr sz="2400">
              <a:latin typeface="Roboto"/>
              <a:cs typeface="Roboto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166"/>
              <a:buFont typeface="Arial MT"/>
              <a:buChar char="•"/>
              <a:tabLst>
                <a:tab pos="286385" algn="l"/>
              </a:tabLst>
            </a:pPr>
            <a:r>
              <a:rPr sz="2400" spc="-10" dirty="0">
                <a:latin typeface="Roboto"/>
                <a:cs typeface="Roboto"/>
              </a:rPr>
              <a:t>Steps</a:t>
            </a:r>
            <a:endParaRPr sz="2400">
              <a:latin typeface="Roboto"/>
              <a:cs typeface="Roboto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166"/>
              <a:buFont typeface="Arial MT"/>
              <a:buChar char="•"/>
              <a:tabLst>
                <a:tab pos="286385" algn="l"/>
              </a:tabLst>
            </a:pPr>
            <a:r>
              <a:rPr sz="2400" spc="-25" dirty="0">
                <a:latin typeface="Roboto"/>
                <a:cs typeface="Roboto"/>
              </a:rPr>
              <a:t>Applications</a:t>
            </a:r>
            <a:endParaRPr sz="2400">
              <a:latin typeface="Roboto"/>
              <a:cs typeface="Roboto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166"/>
              <a:buFont typeface="Arial MT"/>
              <a:buChar char="•"/>
              <a:tabLst>
                <a:tab pos="286385" algn="l"/>
              </a:tabLst>
            </a:pPr>
            <a:r>
              <a:rPr sz="2400" spc="-10" dirty="0">
                <a:latin typeface="Roboto"/>
                <a:cs typeface="Roboto"/>
              </a:rPr>
              <a:t>Conclusion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4397" y="1090930"/>
            <a:ext cx="2076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4397" y="2009648"/>
            <a:ext cx="75571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52145" algn="l"/>
              </a:tabLst>
            </a:pPr>
            <a:r>
              <a:rPr sz="2200" dirty="0">
                <a:latin typeface="Roboto"/>
                <a:cs typeface="Roboto"/>
              </a:rPr>
              <a:t>Welcome</a:t>
            </a:r>
            <a:r>
              <a:rPr sz="2200" spc="14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13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our</a:t>
            </a:r>
            <a:r>
              <a:rPr sz="2200" spc="200" dirty="0">
                <a:latin typeface="Roboto"/>
                <a:cs typeface="Roboto"/>
              </a:rPr>
              <a:t> </a:t>
            </a:r>
            <a:r>
              <a:rPr sz="2200" spc="80" dirty="0">
                <a:latin typeface="Roboto"/>
                <a:cs typeface="Roboto"/>
              </a:rPr>
              <a:t>Movie</a:t>
            </a:r>
            <a:r>
              <a:rPr sz="2200" spc="275" dirty="0">
                <a:latin typeface="Roboto"/>
                <a:cs typeface="Roboto"/>
              </a:rPr>
              <a:t> </a:t>
            </a:r>
            <a:r>
              <a:rPr sz="2200" spc="75" dirty="0">
                <a:latin typeface="Roboto"/>
                <a:cs typeface="Roboto"/>
              </a:rPr>
              <a:t>Review</a:t>
            </a:r>
            <a:r>
              <a:rPr sz="2200" spc="2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Sentiment</a:t>
            </a:r>
            <a:r>
              <a:rPr sz="2200" spc="13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Analysis</a:t>
            </a:r>
            <a:r>
              <a:rPr sz="2200" spc="114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project. </a:t>
            </a:r>
            <a:r>
              <a:rPr sz="2200" spc="-25" dirty="0">
                <a:latin typeface="Roboto"/>
                <a:cs typeface="Roboto"/>
              </a:rPr>
              <a:t>Our</a:t>
            </a:r>
            <a:r>
              <a:rPr sz="2200" dirty="0">
                <a:latin typeface="Roboto"/>
                <a:cs typeface="Roboto"/>
              </a:rPr>
              <a:t>	</a:t>
            </a:r>
            <a:r>
              <a:rPr sz="2200" spc="-10" dirty="0">
                <a:latin typeface="Roboto"/>
                <a:cs typeface="Roboto"/>
              </a:rPr>
              <a:t>objective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is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2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analyze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sentiments</a:t>
            </a:r>
            <a:r>
              <a:rPr sz="2200" spc="2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expressed</a:t>
            </a:r>
            <a:r>
              <a:rPr sz="2200" spc="4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regarding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4397" y="2680461"/>
            <a:ext cx="31292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38225" algn="l"/>
                <a:tab pos="1987550" algn="l"/>
                <a:tab pos="2106295" algn="l"/>
              </a:tabLst>
            </a:pPr>
            <a:r>
              <a:rPr sz="2200" spc="-10" dirty="0">
                <a:latin typeface="Roboto"/>
                <a:cs typeface="Roboto"/>
              </a:rPr>
              <a:t>about</a:t>
            </a:r>
            <a:r>
              <a:rPr sz="2200" dirty="0">
                <a:latin typeface="Roboto"/>
                <a:cs typeface="Roboto"/>
              </a:rPr>
              <a:t>	</a:t>
            </a:r>
            <a:r>
              <a:rPr sz="2200" spc="-20" dirty="0">
                <a:latin typeface="Roboto"/>
                <a:cs typeface="Roboto"/>
              </a:rPr>
              <a:t>movie</a:t>
            </a:r>
            <a:r>
              <a:rPr sz="2200" dirty="0">
                <a:latin typeface="Roboto"/>
                <a:cs typeface="Roboto"/>
              </a:rPr>
              <a:t>		</a:t>
            </a:r>
            <a:r>
              <a:rPr sz="2200" spc="-35" dirty="0">
                <a:latin typeface="Roboto"/>
                <a:cs typeface="Roboto"/>
              </a:rPr>
              <a:t>reviews. </a:t>
            </a:r>
            <a:r>
              <a:rPr sz="2200" spc="-10" dirty="0">
                <a:latin typeface="Roboto"/>
                <a:cs typeface="Roboto"/>
              </a:rPr>
              <a:t>understanding</a:t>
            </a:r>
            <a:r>
              <a:rPr sz="2200" dirty="0">
                <a:latin typeface="Roboto"/>
                <a:cs typeface="Roboto"/>
              </a:rPr>
              <a:t>	</a:t>
            </a:r>
            <a:r>
              <a:rPr sz="2200" spc="-10" dirty="0">
                <a:latin typeface="Roboto"/>
                <a:cs typeface="Roboto"/>
              </a:rPr>
              <a:t>public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1613" y="3015742"/>
            <a:ext cx="1249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latin typeface="Roboto"/>
                <a:cs typeface="Roboto"/>
              </a:rPr>
              <a:t>sentiment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6553" y="3015742"/>
            <a:ext cx="18567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450" algn="l"/>
                <a:tab pos="1474470" algn="l"/>
              </a:tabLst>
            </a:pPr>
            <a:r>
              <a:rPr sz="2200" spc="-25" dirty="0">
                <a:latin typeface="Roboto"/>
                <a:cs typeface="Roboto"/>
              </a:rPr>
              <a:t>is</a:t>
            </a:r>
            <a:r>
              <a:rPr sz="2200" dirty="0">
                <a:latin typeface="Roboto"/>
                <a:cs typeface="Roboto"/>
              </a:rPr>
              <a:t>	</a:t>
            </a:r>
            <a:r>
              <a:rPr sz="2200" spc="-10" dirty="0">
                <a:latin typeface="Roboto"/>
                <a:cs typeface="Roboto"/>
              </a:rPr>
              <a:t>crucial</a:t>
            </a:r>
            <a:r>
              <a:rPr sz="2200" dirty="0">
                <a:latin typeface="Roboto"/>
                <a:cs typeface="Roboto"/>
              </a:rPr>
              <a:t>	</a:t>
            </a:r>
            <a:r>
              <a:rPr sz="2200" spc="-25" dirty="0">
                <a:latin typeface="Roboto"/>
                <a:cs typeface="Roboto"/>
              </a:rPr>
              <a:t>for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6057" y="2680461"/>
            <a:ext cx="41376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545465" algn="l"/>
                <a:tab pos="1723389" algn="l"/>
                <a:tab pos="2792095" algn="l"/>
              </a:tabLst>
            </a:pPr>
            <a:r>
              <a:rPr sz="2200" spc="-25" dirty="0">
                <a:latin typeface="Roboto"/>
                <a:cs typeface="Roboto"/>
              </a:rPr>
              <a:t>In</a:t>
            </a:r>
            <a:r>
              <a:rPr sz="2200" dirty="0">
                <a:latin typeface="Roboto"/>
                <a:cs typeface="Roboto"/>
              </a:rPr>
              <a:t>	</a:t>
            </a:r>
            <a:r>
              <a:rPr sz="2200" spc="-10" dirty="0">
                <a:latin typeface="Roboto"/>
                <a:cs typeface="Roboto"/>
              </a:rPr>
              <a:t>today's</a:t>
            </a:r>
            <a:r>
              <a:rPr sz="2200" dirty="0">
                <a:latin typeface="Roboto"/>
                <a:cs typeface="Roboto"/>
              </a:rPr>
              <a:t>	</a:t>
            </a:r>
            <a:r>
              <a:rPr sz="2200" spc="-10" dirty="0">
                <a:latin typeface="Roboto"/>
                <a:cs typeface="Roboto"/>
              </a:rPr>
              <a:t>digital</a:t>
            </a:r>
            <a:r>
              <a:rPr sz="2200" dirty="0">
                <a:latin typeface="Roboto"/>
                <a:cs typeface="Roboto"/>
              </a:rPr>
              <a:t>	</a:t>
            </a:r>
            <a:r>
              <a:rPr sz="2200" spc="-25" dirty="0">
                <a:latin typeface="Roboto"/>
                <a:cs typeface="Roboto"/>
              </a:rPr>
              <a:t>landscape,</a:t>
            </a:r>
            <a:endParaRPr sz="2200">
              <a:latin typeface="Roboto"/>
              <a:cs typeface="Roboto"/>
            </a:endParaRPr>
          </a:p>
          <a:p>
            <a:pPr marR="10160" algn="r">
              <a:lnSpc>
                <a:spcPct val="100000"/>
              </a:lnSpc>
            </a:pPr>
            <a:r>
              <a:rPr sz="2200" spc="-10" dirty="0">
                <a:latin typeface="Roboto"/>
                <a:cs typeface="Roboto"/>
              </a:rPr>
              <a:t>informed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4397" y="3351022"/>
            <a:ext cx="7560309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latin typeface="Roboto"/>
                <a:cs typeface="Roboto"/>
              </a:rPr>
              <a:t>decision-</a:t>
            </a:r>
            <a:r>
              <a:rPr sz="2200" dirty="0">
                <a:latin typeface="Roboto"/>
                <a:cs typeface="Roboto"/>
              </a:rPr>
              <a:t>making.</a:t>
            </a:r>
            <a:r>
              <a:rPr sz="2200" spc="165" dirty="0">
                <a:latin typeface="Roboto"/>
                <a:cs typeface="Roboto"/>
              </a:rPr>
              <a:t>  </a:t>
            </a:r>
            <a:r>
              <a:rPr sz="2200" dirty="0">
                <a:latin typeface="Roboto"/>
                <a:cs typeface="Roboto"/>
              </a:rPr>
              <a:t>Through</a:t>
            </a:r>
            <a:r>
              <a:rPr sz="2200" spc="245" dirty="0">
                <a:latin typeface="Roboto"/>
                <a:cs typeface="Roboto"/>
              </a:rPr>
              <a:t>  </a:t>
            </a:r>
            <a:r>
              <a:rPr sz="2200" dirty="0">
                <a:latin typeface="Roboto"/>
                <a:cs typeface="Roboto"/>
              </a:rPr>
              <a:t>machine</a:t>
            </a:r>
            <a:r>
              <a:rPr sz="2200" spc="180" dirty="0">
                <a:latin typeface="Roboto"/>
                <a:cs typeface="Roboto"/>
              </a:rPr>
              <a:t>  </a:t>
            </a:r>
            <a:r>
              <a:rPr sz="2200" dirty="0">
                <a:latin typeface="Roboto"/>
                <a:cs typeface="Roboto"/>
              </a:rPr>
              <a:t>learning</a:t>
            </a:r>
            <a:r>
              <a:rPr sz="2200" spc="195" dirty="0">
                <a:latin typeface="Roboto"/>
                <a:cs typeface="Roboto"/>
              </a:rPr>
              <a:t> 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170" dirty="0">
                <a:latin typeface="Roboto"/>
                <a:cs typeface="Roboto"/>
              </a:rPr>
              <a:t>  </a:t>
            </a:r>
            <a:r>
              <a:rPr sz="2200" spc="-10" dirty="0">
                <a:latin typeface="Roboto"/>
                <a:cs typeface="Roboto"/>
              </a:rPr>
              <a:t>natural </a:t>
            </a:r>
            <a:r>
              <a:rPr sz="2200" dirty="0">
                <a:latin typeface="Roboto"/>
                <a:cs typeface="Roboto"/>
              </a:rPr>
              <a:t>language</a:t>
            </a:r>
            <a:r>
              <a:rPr sz="2200" spc="32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processing,</a:t>
            </a:r>
            <a:r>
              <a:rPr sz="2200" spc="33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we</a:t>
            </a:r>
            <a:r>
              <a:rPr sz="2200" spc="33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aim</a:t>
            </a:r>
            <a:r>
              <a:rPr sz="2200" spc="32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32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distill</a:t>
            </a:r>
            <a:r>
              <a:rPr sz="2200" spc="32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meaningful</a:t>
            </a:r>
            <a:r>
              <a:rPr sz="2200" spc="32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insights </a:t>
            </a:r>
            <a:r>
              <a:rPr sz="2200" dirty="0">
                <a:latin typeface="Roboto"/>
                <a:cs typeface="Roboto"/>
              </a:rPr>
              <a:t>from</a:t>
            </a:r>
            <a:r>
              <a:rPr sz="2200" spc="405" dirty="0">
                <a:latin typeface="Roboto"/>
                <a:cs typeface="Roboto"/>
              </a:rPr>
              <a:t> </a:t>
            </a:r>
            <a:r>
              <a:rPr sz="2200" spc="90" dirty="0">
                <a:latin typeface="Roboto"/>
                <a:cs typeface="Roboto"/>
              </a:rPr>
              <a:t>Twitter</a:t>
            </a:r>
            <a:r>
              <a:rPr sz="2200" spc="4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data.</a:t>
            </a:r>
            <a:r>
              <a:rPr sz="2200" spc="34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Join</a:t>
            </a:r>
            <a:r>
              <a:rPr sz="2200" spc="34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</a:t>
            </a:r>
            <a:r>
              <a:rPr sz="2200" spc="34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as</a:t>
            </a:r>
            <a:r>
              <a:rPr sz="2200" spc="34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we</a:t>
            </a:r>
            <a:r>
              <a:rPr sz="2200" spc="3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explore</a:t>
            </a:r>
            <a:r>
              <a:rPr sz="2200" spc="3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33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nuances</a:t>
            </a:r>
            <a:r>
              <a:rPr sz="2200" spc="34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of </a:t>
            </a:r>
            <a:r>
              <a:rPr sz="2200" dirty="0">
                <a:latin typeface="Roboto"/>
                <a:cs typeface="Roboto"/>
              </a:rPr>
              <a:t>sentiment</a:t>
            </a:r>
            <a:r>
              <a:rPr sz="2200" spc="350" dirty="0">
                <a:latin typeface="Roboto"/>
                <a:cs typeface="Roboto"/>
              </a:rPr>
              <a:t>  </a:t>
            </a:r>
            <a:r>
              <a:rPr sz="2200" dirty="0">
                <a:latin typeface="Roboto"/>
                <a:cs typeface="Roboto"/>
              </a:rPr>
              <a:t>analysis</a:t>
            </a:r>
            <a:r>
              <a:rPr sz="2200" spc="360" dirty="0">
                <a:latin typeface="Roboto"/>
                <a:cs typeface="Roboto"/>
              </a:rPr>
              <a:t> 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355" dirty="0">
                <a:latin typeface="Roboto"/>
                <a:cs typeface="Roboto"/>
              </a:rPr>
              <a:t>  </a:t>
            </a:r>
            <a:r>
              <a:rPr sz="2200" dirty="0">
                <a:latin typeface="Roboto"/>
                <a:cs typeface="Roboto"/>
              </a:rPr>
              <a:t>its</a:t>
            </a:r>
            <a:r>
              <a:rPr sz="2200" spc="360" dirty="0">
                <a:latin typeface="Roboto"/>
                <a:cs typeface="Roboto"/>
              </a:rPr>
              <a:t>  </a:t>
            </a:r>
            <a:r>
              <a:rPr sz="2200" dirty="0">
                <a:latin typeface="Roboto"/>
                <a:cs typeface="Roboto"/>
              </a:rPr>
              <a:t>implications</a:t>
            </a:r>
            <a:r>
              <a:rPr sz="2200" spc="365" dirty="0">
                <a:latin typeface="Roboto"/>
                <a:cs typeface="Roboto"/>
              </a:rPr>
              <a:t>  </a:t>
            </a:r>
            <a:r>
              <a:rPr sz="2200" dirty="0">
                <a:latin typeface="Roboto"/>
                <a:cs typeface="Roboto"/>
              </a:rPr>
              <a:t>for</a:t>
            </a:r>
            <a:r>
              <a:rPr sz="2200" spc="390" dirty="0">
                <a:latin typeface="Roboto"/>
                <a:cs typeface="Roboto"/>
              </a:rPr>
              <a:t>    </a:t>
            </a:r>
            <a:r>
              <a:rPr sz="2200" spc="-10" dirty="0">
                <a:latin typeface="Roboto"/>
                <a:cs typeface="Roboto"/>
              </a:rPr>
              <a:t>various industries.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9556" y="2060448"/>
            <a:ext cx="3258311" cy="23759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3295" y="1579879"/>
            <a:ext cx="10869295" cy="4186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Movie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Review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Sentiment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Analysis.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refers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analyzing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sentiments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opinions </a:t>
            </a:r>
            <a:r>
              <a:rPr sz="2200" dirty="0">
                <a:latin typeface="Calibri"/>
                <a:cs typeface="Calibri"/>
              </a:rPr>
              <a:t>expressed</a:t>
            </a:r>
            <a:r>
              <a:rPr sz="2200" spc="3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reviews</a:t>
            </a:r>
            <a:r>
              <a:rPr sz="2200" spc="4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4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social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media</a:t>
            </a:r>
            <a:r>
              <a:rPr sz="2200" spc="4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platform.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4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analysis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involves</a:t>
            </a:r>
            <a:r>
              <a:rPr sz="2200" spc="3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3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 </a:t>
            </a:r>
            <a:r>
              <a:rPr sz="2200" dirty="0">
                <a:latin typeface="Calibri"/>
                <a:cs typeface="Calibri"/>
              </a:rPr>
              <a:t>techniques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natural language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(NLP)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categorize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reviews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positive,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negative,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neutral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sentiment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conveyed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text.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spc="-20" dirty="0">
                <a:latin typeface="Calibri"/>
                <a:cs typeface="Calibri"/>
              </a:rPr>
              <a:t>Dataset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Loading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spc="-10" dirty="0">
                <a:latin typeface="Calibri"/>
                <a:cs typeface="Calibri"/>
              </a:rPr>
              <a:t>Data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Preprocessing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spc="-10" dirty="0">
                <a:latin typeface="Calibri"/>
                <a:cs typeface="Calibri"/>
              </a:rPr>
              <a:t>Splitting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Dataset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(Training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Testing)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Building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Evaluation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spc="-95" dirty="0"/>
              <a:t> </a:t>
            </a:r>
            <a:r>
              <a:rPr spc="-10" dirty="0"/>
              <a:t>Dataset</a:t>
            </a:r>
            <a:r>
              <a:rPr spc="-114" dirty="0"/>
              <a:t> </a:t>
            </a:r>
            <a:r>
              <a:rPr spc="-10" dirty="0"/>
              <a:t>Loading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0383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pc="-10" dirty="0"/>
              <a:t>Dataset</a:t>
            </a:r>
            <a:r>
              <a:rPr spc="-50" dirty="0"/>
              <a:t> </a:t>
            </a:r>
            <a:r>
              <a:rPr dirty="0"/>
              <a:t>loading</a:t>
            </a:r>
            <a:r>
              <a:rPr spc="-4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</a:t>
            </a:r>
            <a:r>
              <a:rPr spc="-4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crucial</a:t>
            </a:r>
            <a:r>
              <a:rPr spc="-40" dirty="0"/>
              <a:t> </a:t>
            </a:r>
            <a:r>
              <a:rPr dirty="0"/>
              <a:t>step</a:t>
            </a:r>
            <a:r>
              <a:rPr spc="-5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movie</a:t>
            </a:r>
            <a:r>
              <a:rPr spc="-55" dirty="0"/>
              <a:t> </a:t>
            </a:r>
            <a:r>
              <a:rPr spc="-20" dirty="0"/>
              <a:t>review</a:t>
            </a:r>
            <a:r>
              <a:rPr spc="-50" dirty="0"/>
              <a:t> </a:t>
            </a:r>
            <a:r>
              <a:rPr spc="-10" dirty="0"/>
              <a:t>sentiment</a:t>
            </a:r>
            <a:r>
              <a:rPr spc="-30" dirty="0"/>
              <a:t> </a:t>
            </a:r>
            <a:r>
              <a:rPr dirty="0"/>
              <a:t>analysis.</a:t>
            </a:r>
            <a:r>
              <a:rPr spc="-25" dirty="0"/>
              <a:t> </a:t>
            </a:r>
            <a:r>
              <a:rPr dirty="0"/>
              <a:t>It</a:t>
            </a:r>
            <a:r>
              <a:rPr spc="-45" dirty="0"/>
              <a:t> </a:t>
            </a:r>
            <a:r>
              <a:rPr spc="-20" dirty="0"/>
              <a:t>involves</a:t>
            </a:r>
            <a:r>
              <a:rPr spc="-35" dirty="0"/>
              <a:t> </a:t>
            </a:r>
            <a:r>
              <a:rPr dirty="0"/>
              <a:t>finding</a:t>
            </a:r>
            <a:r>
              <a:rPr spc="-35" dirty="0"/>
              <a:t> </a:t>
            </a:r>
            <a:r>
              <a:rPr spc="-50" dirty="0"/>
              <a:t>a </a:t>
            </a:r>
            <a:r>
              <a:rPr dirty="0"/>
              <a:t>suitable</a:t>
            </a:r>
            <a:r>
              <a:rPr spc="-35" dirty="0"/>
              <a:t> </a:t>
            </a:r>
            <a:r>
              <a:rPr spc="-10" dirty="0"/>
              <a:t>dataset</a:t>
            </a:r>
            <a:r>
              <a:rPr spc="-3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spc="-10" dirty="0"/>
              <a:t>platforms</a:t>
            </a:r>
            <a:r>
              <a:rPr spc="-20" dirty="0"/>
              <a:t> </a:t>
            </a:r>
            <a:r>
              <a:rPr dirty="0"/>
              <a:t>like</a:t>
            </a:r>
            <a:r>
              <a:rPr spc="-35" dirty="0"/>
              <a:t> </a:t>
            </a:r>
            <a:r>
              <a:rPr dirty="0"/>
              <a:t>Kaggle,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this</a:t>
            </a:r>
            <a:r>
              <a:rPr spc="-5" dirty="0"/>
              <a:t> </a:t>
            </a:r>
            <a:r>
              <a:rPr dirty="0"/>
              <a:t>case,</a:t>
            </a:r>
            <a:r>
              <a:rPr spc="-5" dirty="0"/>
              <a:t> </a:t>
            </a:r>
            <a:r>
              <a:rPr dirty="0"/>
              <a:t>dataset</a:t>
            </a:r>
            <a:r>
              <a:rPr spc="-2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dirty="0"/>
              <a:t>movie</a:t>
            </a:r>
            <a:r>
              <a:rPr spc="-25" dirty="0"/>
              <a:t> </a:t>
            </a:r>
            <a:r>
              <a:rPr dirty="0"/>
              <a:t>reviews,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loading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dataset</a:t>
            </a:r>
            <a:r>
              <a:rPr spc="-95" dirty="0"/>
              <a:t> </a:t>
            </a:r>
            <a:r>
              <a:rPr spc="-10" dirty="0"/>
              <a:t>into</a:t>
            </a:r>
            <a:r>
              <a:rPr spc="-50" dirty="0"/>
              <a:t> </a:t>
            </a:r>
            <a:r>
              <a:rPr spc="-10" dirty="0"/>
              <a:t>Colab.</a:t>
            </a:r>
          </a:p>
          <a:p>
            <a:pPr marL="12700" algn="just">
              <a:lnSpc>
                <a:spcPct val="100000"/>
              </a:lnSpc>
              <a:spcBef>
                <a:spcPts val="222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process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dataset</a:t>
            </a:r>
            <a:r>
              <a:rPr spc="-65" dirty="0"/>
              <a:t> </a:t>
            </a:r>
            <a:r>
              <a:rPr dirty="0"/>
              <a:t>loading</a:t>
            </a:r>
            <a:r>
              <a:rPr spc="-90" dirty="0"/>
              <a:t> </a:t>
            </a:r>
            <a:r>
              <a:rPr spc="-25" dirty="0"/>
              <a:t>involves</a:t>
            </a:r>
            <a:r>
              <a:rPr spc="-95" dirty="0"/>
              <a:t> </a:t>
            </a:r>
            <a:r>
              <a:rPr spc="-20" dirty="0"/>
              <a:t>several</a:t>
            </a:r>
            <a:r>
              <a:rPr spc="-95" dirty="0"/>
              <a:t> </a:t>
            </a:r>
            <a:r>
              <a:rPr spc="-10" dirty="0"/>
              <a:t>steps</a:t>
            </a:r>
            <a:r>
              <a:rPr spc="-3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can</a:t>
            </a:r>
            <a:r>
              <a:rPr spc="-65" dirty="0"/>
              <a:t> </a:t>
            </a:r>
            <a:r>
              <a:rPr dirty="0"/>
              <a:t>be</a:t>
            </a:r>
            <a:r>
              <a:rPr spc="-45" dirty="0"/>
              <a:t> </a:t>
            </a:r>
            <a:r>
              <a:rPr dirty="0"/>
              <a:t>done</a:t>
            </a:r>
            <a:r>
              <a:rPr spc="-3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two</a:t>
            </a:r>
            <a:r>
              <a:rPr spc="-25" dirty="0"/>
              <a:t> </a:t>
            </a:r>
            <a:r>
              <a:rPr spc="-10" dirty="0"/>
              <a:t>ways:</a:t>
            </a: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b="1" dirty="0">
                <a:latin typeface="Calibri"/>
                <a:cs typeface="Calibri"/>
              </a:rPr>
              <a:t>1.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Importing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from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Kaggle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using</a:t>
            </a:r>
            <a:r>
              <a:rPr b="1" spc="-1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Kaggle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API:</a:t>
            </a:r>
          </a:p>
          <a:p>
            <a:pPr marL="286385" indent="-273685">
              <a:lnSpc>
                <a:spcPct val="100000"/>
              </a:lnSpc>
              <a:spcBef>
                <a:spcPts val="208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pc="-10" dirty="0"/>
              <a:t>Install</a:t>
            </a:r>
            <a:r>
              <a:rPr spc="-9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Kaggle</a:t>
            </a:r>
            <a:r>
              <a:rPr spc="-50" dirty="0"/>
              <a:t> </a:t>
            </a:r>
            <a:r>
              <a:rPr dirty="0"/>
              <a:t>API</a:t>
            </a:r>
            <a:r>
              <a:rPr spc="-75" dirty="0"/>
              <a:t> </a:t>
            </a:r>
            <a:r>
              <a:rPr spc="-10" dirty="0"/>
              <a:t>package</a:t>
            </a:r>
            <a:r>
              <a:rPr spc="-6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your</a:t>
            </a:r>
            <a:r>
              <a:rPr spc="-65" dirty="0"/>
              <a:t> </a:t>
            </a:r>
            <a:r>
              <a:rPr dirty="0"/>
              <a:t>Colab</a:t>
            </a:r>
            <a:r>
              <a:rPr spc="-100" dirty="0"/>
              <a:t> </a:t>
            </a:r>
            <a:r>
              <a:rPr spc="-10" dirty="0"/>
              <a:t>notebook.</a:t>
            </a:r>
          </a:p>
          <a:p>
            <a:pPr marL="286385" indent="-273685">
              <a:lnSpc>
                <a:spcPct val="100000"/>
              </a:lnSpc>
              <a:spcBef>
                <a:spcPts val="208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pc="-25" dirty="0"/>
              <a:t>Generate</a:t>
            </a:r>
            <a:r>
              <a:rPr spc="-10" dirty="0"/>
              <a:t> </a:t>
            </a:r>
            <a:r>
              <a:rPr dirty="0"/>
              <a:t>an</a:t>
            </a:r>
            <a:r>
              <a:rPr spc="-85" dirty="0"/>
              <a:t> </a:t>
            </a:r>
            <a:r>
              <a:rPr dirty="0"/>
              <a:t>API</a:t>
            </a:r>
            <a:r>
              <a:rPr spc="-75" dirty="0"/>
              <a:t> </a:t>
            </a:r>
            <a:r>
              <a:rPr spc="-35" dirty="0"/>
              <a:t>key</a:t>
            </a:r>
            <a:r>
              <a:rPr spc="-45" dirty="0"/>
              <a:t> </a:t>
            </a:r>
            <a:r>
              <a:rPr spc="-10" dirty="0"/>
              <a:t>from</a:t>
            </a:r>
            <a:r>
              <a:rPr spc="-90" dirty="0"/>
              <a:t> </a:t>
            </a:r>
            <a:r>
              <a:rPr dirty="0"/>
              <a:t>your</a:t>
            </a:r>
            <a:r>
              <a:rPr spc="-70" dirty="0"/>
              <a:t> </a:t>
            </a:r>
            <a:r>
              <a:rPr dirty="0"/>
              <a:t>Kaggle</a:t>
            </a:r>
            <a:r>
              <a:rPr spc="-95" dirty="0"/>
              <a:t> </a:t>
            </a:r>
            <a:r>
              <a:rPr spc="-20" dirty="0"/>
              <a:t>account</a:t>
            </a:r>
            <a:r>
              <a:rPr spc="-85" dirty="0"/>
              <a:t> </a:t>
            </a:r>
            <a:r>
              <a:rPr spc="-10" dirty="0"/>
              <a:t>settings.</a:t>
            </a:r>
          </a:p>
          <a:p>
            <a:pPr marL="286385" indent="-273685">
              <a:lnSpc>
                <a:spcPct val="100000"/>
              </a:lnSpc>
              <a:spcBef>
                <a:spcPts val="207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/>
              <a:t>Upload</a:t>
            </a:r>
            <a:r>
              <a:rPr spc="-8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API</a:t>
            </a:r>
            <a:r>
              <a:rPr spc="-55" dirty="0"/>
              <a:t> </a:t>
            </a:r>
            <a:r>
              <a:rPr spc="-45" dirty="0"/>
              <a:t>key</a:t>
            </a:r>
            <a:r>
              <a:rPr spc="-5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your</a:t>
            </a:r>
            <a:r>
              <a:rPr spc="-50" dirty="0"/>
              <a:t> </a:t>
            </a:r>
            <a:r>
              <a:rPr dirty="0"/>
              <a:t>Colab</a:t>
            </a:r>
            <a:r>
              <a:rPr spc="-65" dirty="0"/>
              <a:t> </a:t>
            </a:r>
            <a:r>
              <a:rPr spc="-10" dirty="0"/>
              <a:t>notebook.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8294" y="1072387"/>
            <a:ext cx="10937875" cy="43586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87020" marR="5080" indent="-274320">
              <a:lnSpc>
                <a:spcPts val="2500"/>
              </a:lnSpc>
              <a:spcBef>
                <a:spcPts val="295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sz="2200" dirty="0">
                <a:latin typeface="Calibri"/>
                <a:cs typeface="Calibri"/>
              </a:rPr>
              <a:t>Use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Kaggle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API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search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2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download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desired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dataset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directly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Colab environment.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43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dirty="0">
                <a:latin typeface="Calibri"/>
                <a:cs typeface="Calibri"/>
              </a:rPr>
              <a:t>Unzip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downloaded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dataset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files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necessary.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dirty="0">
                <a:latin typeface="Calibri"/>
                <a:cs typeface="Calibri"/>
              </a:rPr>
              <a:t>Read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dataset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Colab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notebook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appropriate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libraries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Pandas.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b="1" dirty="0">
                <a:latin typeface="Calibri"/>
                <a:cs typeface="Calibri"/>
              </a:rPr>
              <a:t>2.</a:t>
            </a:r>
            <a:r>
              <a:rPr sz="2200" b="1" spc="-1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Importing</a:t>
            </a:r>
            <a:r>
              <a:rPr sz="2200" b="1" spc="-10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from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Google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Drive: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Upload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8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dataset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to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your</a:t>
            </a:r>
            <a:r>
              <a:rPr sz="2200" b="1" spc="-10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Google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Drive.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0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dirty="0">
                <a:latin typeface="Calibri"/>
                <a:cs typeface="Calibri"/>
              </a:rPr>
              <a:t>Mount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Google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Drive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Google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Colab.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dirty="0">
                <a:latin typeface="Calibri"/>
                <a:cs typeface="Calibri"/>
              </a:rPr>
              <a:t>Access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dataset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file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Google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Drive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dirty="0">
                <a:latin typeface="Calibri"/>
                <a:cs typeface="Calibri"/>
              </a:rPr>
              <a:t>Read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dataset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Colab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notebook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appropriate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libraries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Pandas.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0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sz="2200" spc="-60" dirty="0">
                <a:latin typeface="Calibri"/>
                <a:cs typeface="Calibri"/>
              </a:rPr>
              <a:t>We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second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i.e,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importing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google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drive.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2.Data</a:t>
            </a:r>
            <a:r>
              <a:rPr spc="-155" dirty="0"/>
              <a:t> </a:t>
            </a:r>
            <a:r>
              <a:rPr spc="-10" dirty="0"/>
              <a:t>Preprocessing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8294" y="1645437"/>
            <a:ext cx="10653395" cy="432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4325">
              <a:lnSpc>
                <a:spcPct val="120000"/>
              </a:lnSpc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Data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preprocessing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refers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techniques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operations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applied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raw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prepare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further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modeling.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involves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cleaning,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transforming,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organizing data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format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suitable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specific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tasks.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1800"/>
              </a:spcBef>
            </a:pPr>
            <a:r>
              <a:rPr sz="2200" spc="-10" dirty="0">
                <a:latin typeface="Calibri"/>
                <a:cs typeface="Calibri"/>
              </a:rPr>
              <a:t>Data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preprocessing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involves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cleaning,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transforming,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organizing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raw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make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suitable for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modeling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involves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several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steps,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  <a:p>
            <a:pPr marL="287020" marR="177800" indent="-274320">
              <a:lnSpc>
                <a:spcPct val="120000"/>
              </a:lnSpc>
              <a:spcBef>
                <a:spcPts val="1590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sz="2200" b="1" spc="-55" dirty="0">
                <a:latin typeface="Calibri"/>
                <a:cs typeface="Calibri"/>
              </a:rPr>
              <a:t>Tokenization: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Tokenization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breaking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down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text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sequence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characters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into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smaller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units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tokens. </a:t>
            </a:r>
            <a:r>
              <a:rPr sz="2200" dirty="0">
                <a:latin typeface="Calibri"/>
                <a:cs typeface="Calibri"/>
              </a:rPr>
              <a:t>These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tokens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individual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words,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numbers, punctuation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marks,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any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other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meaningful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0227" y="1628089"/>
            <a:ext cx="10547985" cy="293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sz="2200" b="1" dirty="0">
                <a:latin typeface="Calibri"/>
                <a:cs typeface="Calibri"/>
              </a:rPr>
              <a:t>Lower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Casing: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Lowercasing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refers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converting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letters</a:t>
            </a:r>
            <a:r>
              <a:rPr sz="2200" dirty="0">
                <a:latin typeface="Calibri"/>
                <a:cs typeface="Calibri"/>
              </a:rPr>
              <a:t> 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piece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text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spc="-20" dirty="0">
                <a:latin typeface="Calibri"/>
                <a:cs typeface="Calibri"/>
              </a:rPr>
              <a:t>lowercase.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Lowercasing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commonly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applied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text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preprocessing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enhance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consistency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simplify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287020" marR="121285" indent="-274320">
              <a:lnSpc>
                <a:spcPct val="100000"/>
              </a:lnSpc>
              <a:spcBef>
                <a:spcPts val="1805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sz="2200" b="1" spc="-10" dirty="0">
                <a:latin typeface="Calibri"/>
                <a:cs typeface="Calibri"/>
              </a:rPr>
              <a:t>Removing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special</a:t>
            </a:r>
            <a:r>
              <a:rPr sz="2200" b="1" spc="-8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Characters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and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Links: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Remove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special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characters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links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part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cleaning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process.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Special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characters,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punctuation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marks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symbols,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typically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carry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significant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meaning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NLP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introduce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noise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 </a:t>
            </a:r>
            <a:r>
              <a:rPr sz="2200" spc="-40" dirty="0">
                <a:latin typeface="Calibri"/>
                <a:cs typeface="Calibri"/>
              </a:rPr>
              <a:t>Similarly,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links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relevant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removed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focus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textual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content.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0227" y="1700911"/>
            <a:ext cx="10664190" cy="2936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64135" indent="-274320">
              <a:lnSpc>
                <a:spcPct val="100000"/>
              </a:lnSpc>
              <a:spcBef>
                <a:spcPts val="95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sz="2200" b="1" spc="-10" dirty="0">
                <a:latin typeface="Calibri"/>
                <a:cs typeface="Calibri"/>
              </a:rPr>
              <a:t>Removing</a:t>
            </a:r>
            <a:r>
              <a:rPr sz="2200" b="1" spc="-8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Stopwords: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Removing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stop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words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preprocessing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step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natural </a:t>
            </a:r>
            <a:r>
              <a:rPr sz="2200" dirty="0">
                <a:latin typeface="Calibri"/>
                <a:cs typeface="Calibri"/>
              </a:rPr>
              <a:t>language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tasks,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aimed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eliminating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words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carry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significant semantic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meaning.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Stop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words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words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like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"the",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"and",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"is",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"in",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etc.,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occur frequently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language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typically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much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analysis.</a:t>
            </a:r>
            <a:endParaRPr sz="22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sz="2200" b="1" spc="-20" dirty="0">
                <a:latin typeface="Calibri"/>
                <a:cs typeface="Calibri"/>
              </a:rPr>
              <a:t>Stemming/Lemmatization: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Stemming and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lemmatization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both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techniques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 </a:t>
            </a:r>
            <a:r>
              <a:rPr sz="2200" spc="-20" dirty="0">
                <a:latin typeface="Calibri"/>
                <a:cs typeface="Calibri"/>
              </a:rPr>
              <a:t>natural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language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(NLP)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reduce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words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root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text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normalization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improves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efficiency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text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analysis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sentiment </a:t>
            </a:r>
            <a:r>
              <a:rPr sz="2200" dirty="0">
                <a:latin typeface="Calibri"/>
                <a:cs typeface="Calibri"/>
              </a:rPr>
              <a:t>analysis,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text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classification,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information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retrieval.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1198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Roboto</vt:lpstr>
      <vt:lpstr>Times New Roman</vt:lpstr>
      <vt:lpstr>Wingdings</vt:lpstr>
      <vt:lpstr>Office Theme</vt:lpstr>
      <vt:lpstr>  Sentiment Analysis On Movie Reviews</vt:lpstr>
      <vt:lpstr>Project Overview</vt:lpstr>
      <vt:lpstr>Introduction</vt:lpstr>
      <vt:lpstr>Process</vt:lpstr>
      <vt:lpstr>1. Dataset Loading</vt:lpstr>
      <vt:lpstr>PowerPoint Presentation</vt:lpstr>
      <vt:lpstr>2.Data Preprocessing</vt:lpstr>
      <vt:lpstr>PowerPoint Presentation</vt:lpstr>
      <vt:lpstr>PowerPoint Presentation</vt:lpstr>
      <vt:lpstr>3.Splitting Dataset</vt:lpstr>
      <vt:lpstr>4.Model Building</vt:lpstr>
      <vt:lpstr>5.Model Evaluation</vt:lpstr>
      <vt:lpstr>Applications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BHANUTEJA</dc:creator>
  <cp:lastModifiedBy>Bhanu teja</cp:lastModifiedBy>
  <cp:revision>1</cp:revision>
  <dcterms:created xsi:type="dcterms:W3CDTF">2025-01-23T09:47:38Z</dcterms:created>
  <dcterms:modified xsi:type="dcterms:W3CDTF">2025-02-04T18:20:53Z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2025-01-23T00:00:00Z</vt:filetime>
  </property>
  <property fmtid="{D5CDD505-2E9C-101B-9397-08002B2CF9AE}" pid="3" name="LastSaved">
    <vt:filetime>2025-01-23T00:00:00Z</vt:filetime>
  </property>
  <property fmtid="{D5CDD505-2E9C-101B-9397-08002B2CF9AE}" pid="4" name="Producer">
    <vt:lpwstr>iLovePDF</vt:lpwstr>
  </property>
</Properties>
</file>