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8" r:id="rId4"/>
    <p:sldId id="289" r:id="rId5"/>
    <p:sldId id="287" r:id="rId6"/>
    <p:sldId id="286" r:id="rId7"/>
    <p:sldId id="261" r:id="rId8"/>
    <p:sldId id="262" r:id="rId9"/>
    <p:sldId id="265" r:id="rId10"/>
    <p:sldId id="282" r:id="rId11"/>
    <p:sldId id="279" r:id="rId12"/>
    <p:sldId id="267" r:id="rId13"/>
    <p:sldId id="269" r:id="rId14"/>
    <p:sldId id="271" r:id="rId15"/>
    <p:sldId id="273" r:id="rId16"/>
    <p:sldId id="258" r:id="rId17"/>
    <p:sldId id="259" r:id="rId18"/>
    <p:sldId id="260" r:id="rId19"/>
    <p:sldId id="274" r:id="rId20"/>
    <p:sldId id="290" r:id="rId21"/>
    <p:sldId id="291" r:id="rId22"/>
    <p:sldId id="275" r:id="rId23"/>
    <p:sldId id="277" r:id="rId24"/>
    <p:sldId id="278" r:id="rId25"/>
    <p:sldId id="276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09523A3B-A227-478B-90DC-F8216CEBF720}">
          <p14:sldIdLst>
            <p14:sldId id="256"/>
            <p14:sldId id="257"/>
            <p14:sldId id="288"/>
            <p14:sldId id="289"/>
            <p14:sldId id="287"/>
            <p14:sldId id="286"/>
          </p14:sldIdLst>
        </p14:section>
        <p14:section name="Inheritance" id="{60ACB42A-7896-4EEA-803B-BE8141B23AC7}">
          <p14:sldIdLst>
            <p14:sldId id="261"/>
            <p14:sldId id="262"/>
            <p14:sldId id="265"/>
            <p14:sldId id="282"/>
            <p14:sldId id="279"/>
          </p14:sldIdLst>
        </p14:section>
        <p14:section name="Modeling" id="{EC7F174A-7EC4-422D-B4D6-9727D9F4D23A}">
          <p14:sldIdLst>
            <p14:sldId id="267"/>
            <p14:sldId id="269"/>
            <p14:sldId id="271"/>
            <p14:sldId id="273"/>
          </p14:sldIdLst>
        </p14:section>
        <p14:section name="Querying" id="{E4394537-2875-4D3E-AF5B-851611159CDE}">
          <p14:sldIdLst>
            <p14:sldId id="258"/>
            <p14:sldId id="259"/>
            <p14:sldId id="260"/>
            <p14:sldId id="274"/>
          </p14:sldIdLst>
        </p14:section>
        <p14:section name="Logging" id="{BB06026D-9DB9-4F7F-9241-5C8EDF782FA8}">
          <p14:sldIdLst>
            <p14:sldId id="290"/>
          </p14:sldIdLst>
        </p14:section>
        <p14:section name="Tooling" id="{6A872447-5F33-420B-85B7-9CE34BBB9ACF}">
          <p14:sldIdLst>
            <p14:sldId id="291"/>
          </p14:sldIdLst>
        </p14:section>
        <p14:section name="Migrations" id="{4461099E-E350-41E9-A8AE-15748B4B3B47}">
          <p14:sldIdLst>
            <p14:sldId id="275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BC9"/>
    <a:srgbClr val="276081"/>
    <a:srgbClr val="768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3" autoAdjust="0"/>
    <p:restoredTop sz="71681" autoAdjust="0"/>
  </p:normalViewPr>
  <p:slideViewPr>
    <p:cSldViewPr snapToGrid="0">
      <p:cViewPr varScale="1">
        <p:scale>
          <a:sx n="90" d="100"/>
          <a:sy n="90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9410-9D91-41FD-AB16-45FDEE43DE84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04A5-70CD-4441-A59C-9D782442B0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7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04A5-70CD-4441-A59C-9D782442B0D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06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04A5-70CD-4441-A59C-9D782442B0D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37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04A5-70CD-4441-A59C-9D782442B0D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8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04A5-70CD-4441-A59C-9D782442B0D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1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04A5-70CD-4441-A59C-9D782442B0D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0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65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1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12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4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00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55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9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98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99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B3DA-A3C1-42DC-ABFD-6661B8A893B7}" type="datetimeFigureOut">
              <a:rPr lang="es-ES" smtClean="0"/>
              <a:t>24/05/2017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99CB-A443-4494-B091-E09C52E4D6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27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manavi/inheritance-mapping-strategies-with-entity-framework-code-first-ctp5-part-3-table-per-concrete-type-tpc-and-choosing-strategy-guidelines" TargetMode="External"/><Relationship Id="rId5" Type="http://schemas.openxmlformats.org/officeDocument/2006/relationships/hyperlink" Target="https://weblogs.asp.net/manavi/inheritance-mapping-strategies-with-entity-framework-code-first-ctp5-part-2-table-per-type-tpt" TargetMode="External"/><Relationship Id="rId4" Type="http://schemas.openxmlformats.org/officeDocument/2006/relationships/hyperlink" Target="https://weblogs.asp.net/manavi/inheritance-mapping-strategies-with-entity-framework-code-first-ctp5-part-1-table-per-hierarchy-tp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farm.com/data-access/installing-ef-power-tools-into-vs2015/" TargetMode="External"/><Relationship Id="rId2" Type="http://schemas.openxmlformats.org/officeDocument/2006/relationships/hyperlink" Target="https://marketplace.visualstudio.com/items?itemName=EntityFrameworkTeam.EntityFrameworkPowerToolsBeta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s-es/data/dn4815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861310" y="3394042"/>
            <a:ext cx="6469380" cy="92583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2626043" y="2281805"/>
            <a:ext cx="6940867" cy="92583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67" y="5468503"/>
            <a:ext cx="2724066" cy="181696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43859"/>
            <a:ext cx="9144000" cy="1062990"/>
          </a:xfrm>
        </p:spPr>
        <p:txBody>
          <a:bodyPr>
            <a:normAutofit lnSpcReduction="10000"/>
          </a:bodyPr>
          <a:lstStyle/>
          <a:p>
            <a:r>
              <a:rPr lang="es-ES" sz="1800" dirty="0">
                <a:solidFill>
                  <a:srgbClr val="768692"/>
                </a:solidFill>
                <a:latin typeface="Open Sans" charset="0"/>
                <a:ea typeface="Open Sans" charset="0"/>
                <a:cs typeface="Open Sans" charset="0"/>
              </a:rPr>
              <a:t>Sergio León</a:t>
            </a:r>
          </a:p>
          <a:p>
            <a:r>
              <a:rPr lang="es-ES" sz="1800" dirty="0">
                <a:solidFill>
                  <a:srgbClr val="768692"/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s-ES" sz="1800" dirty="0" err="1">
                <a:solidFill>
                  <a:srgbClr val="768692"/>
                </a:solidFill>
                <a:latin typeface="Open Sans" charset="0"/>
                <a:ea typeface="Open Sans" charset="0"/>
                <a:cs typeface="Open Sans" charset="0"/>
              </a:rPr>
              <a:t>panicoenlaxbox</a:t>
            </a:r>
            <a:endParaRPr lang="es-ES" sz="1800" dirty="0">
              <a:solidFill>
                <a:srgbClr val="768692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s-ES" sz="1800" dirty="0">
                <a:solidFill>
                  <a:srgbClr val="768692"/>
                </a:solidFill>
                <a:latin typeface="Open Sans" charset="0"/>
                <a:ea typeface="Open Sans" charset="0"/>
                <a:cs typeface="Open Sans" charset="0"/>
              </a:rPr>
              <a:t>panicoenlaxbox@gmail.com</a:t>
            </a:r>
          </a:p>
        </p:txBody>
      </p:sp>
      <p:sp>
        <p:nvSpPr>
          <p:cNvPr id="9" name="Rectángulo 8"/>
          <p:cNvSpPr/>
          <p:nvPr/>
        </p:nvSpPr>
        <p:spPr>
          <a:xfrm rot="18900000">
            <a:off x="4143734" y="-2899627"/>
            <a:ext cx="3904532" cy="3904532"/>
          </a:xfrm>
          <a:prstGeom prst="rect">
            <a:avLst/>
          </a:prstGeom>
          <a:noFill/>
          <a:ln w="158750">
            <a:solidFill>
              <a:srgbClr val="FFC000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Título 1"/>
          <p:cNvSpPr>
            <a:spLocks noGrp="1"/>
          </p:cNvSpPr>
          <p:nvPr>
            <p:ph type="ctrTitle"/>
          </p:nvPr>
        </p:nvSpPr>
        <p:spPr>
          <a:xfrm>
            <a:off x="1285875" y="2720339"/>
            <a:ext cx="9620250" cy="164687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sz="54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Entity</a:t>
            </a:r>
            <a:r>
              <a:rPr lang="es-ES" sz="54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Framework 6.x</a:t>
            </a:r>
            <a:br>
              <a:rPr lang="es-ES" sz="54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</a:br>
            <a:r>
              <a:rPr lang="es-ES" sz="54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desde las trincheras</a:t>
            </a:r>
          </a:p>
        </p:txBody>
      </p:sp>
    </p:spTree>
    <p:extLst>
      <p:ext uri="{BB962C8B-B14F-4D97-AF65-F5344CB8AC3E}">
        <p14:creationId xmlns:p14="http://schemas.microsoft.com/office/powerpoint/2010/main" val="422517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07" y="1816396"/>
            <a:ext cx="4423410" cy="413960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699801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764952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TPH –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Table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Per Concrete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Class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577214" y="1577340"/>
            <a:ext cx="6583680" cy="5132070"/>
          </a:xfrm>
        </p:spPr>
        <p:txBody>
          <a:bodyPr>
            <a:normAutofit/>
          </a:bodyPr>
          <a:lstStyle/>
          <a:p>
            <a:r>
              <a:rPr lang="es-ES" dirty="0"/>
              <a:t>Id no es </a:t>
            </a:r>
            <a:r>
              <a:rPr lang="es-ES" dirty="0" err="1"/>
              <a:t>autonumérico</a:t>
            </a:r>
            <a:endParaRPr lang="es-ES" dirty="0"/>
          </a:p>
          <a:p>
            <a:pPr lvl="1"/>
            <a:r>
              <a:rPr lang="es-ES" i="1" dirty="0" err="1"/>
              <a:t>ObjectContext</a:t>
            </a:r>
            <a:r>
              <a:rPr lang="es-ES" dirty="0"/>
              <a:t> tiene 2 entidades del mismo tipo con el Id 0</a:t>
            </a:r>
          </a:p>
          <a:p>
            <a:pPr lvl="1"/>
            <a:r>
              <a:rPr lang="es-ES" i="1" dirty="0" err="1"/>
              <a:t>DatabaseGeneratedOption.Identity</a:t>
            </a:r>
            <a:r>
              <a:rPr lang="es-ES" i="1" dirty="0"/>
              <a:t> </a:t>
            </a:r>
            <a:r>
              <a:rPr lang="es-ES" dirty="0"/>
              <a:t>no lo arregla</a:t>
            </a:r>
          </a:p>
          <a:p>
            <a:pPr lvl="1"/>
            <a:r>
              <a:rPr lang="es-ES" dirty="0"/>
              <a:t>¿Solución?</a:t>
            </a:r>
          </a:p>
          <a:p>
            <a:pPr lvl="2"/>
            <a:r>
              <a:rPr lang="es-ES" dirty="0"/>
              <a:t>Dar valor a Id a mano </a:t>
            </a:r>
          </a:p>
          <a:p>
            <a:pPr lvl="3"/>
            <a:r>
              <a:rPr lang="es-ES" i="1" dirty="0" err="1"/>
              <a:t>DatabaseGeneratedOption</a:t>
            </a:r>
            <a:r>
              <a:rPr lang="es-ES" i="1" dirty="0"/>
              <a:t> </a:t>
            </a:r>
            <a:r>
              <a:rPr lang="es-ES" dirty="0"/>
              <a:t>es </a:t>
            </a:r>
            <a:r>
              <a:rPr lang="es-ES" i="1" dirty="0" err="1"/>
              <a:t>None</a:t>
            </a:r>
            <a:endParaRPr lang="es-ES" i="1" dirty="0"/>
          </a:p>
          <a:p>
            <a:pPr lvl="2"/>
            <a:r>
              <a:rPr lang="es-ES" i="1" dirty="0" err="1"/>
              <a:t>DatabaseGeneratedOption.Identity</a:t>
            </a:r>
            <a:r>
              <a:rPr lang="es-ES" i="1" dirty="0"/>
              <a:t> y </a:t>
            </a:r>
            <a:r>
              <a:rPr lang="es-ES" i="1" dirty="0" err="1"/>
              <a:t>Guid</a:t>
            </a:r>
            <a:r>
              <a:rPr lang="es-ES" i="1" dirty="0"/>
              <a:t> </a:t>
            </a:r>
            <a:br>
              <a:rPr lang="es-ES" dirty="0"/>
            </a:br>
            <a:r>
              <a:rPr lang="es-ES" dirty="0"/>
              <a:t>(</a:t>
            </a:r>
            <a:r>
              <a:rPr lang="es-ES" i="1" dirty="0"/>
              <a:t>2 veces pedir un nuevo </a:t>
            </a:r>
            <a:r>
              <a:rPr lang="es-ES" i="1" dirty="0" err="1"/>
              <a:t>guid</a:t>
            </a:r>
            <a:r>
              <a:rPr lang="es-ES" i="1" dirty="0"/>
              <a:t> dará valores distintos, </a:t>
            </a:r>
            <a:br>
              <a:rPr lang="es-ES" i="1" dirty="0"/>
            </a:br>
            <a:r>
              <a:rPr lang="es-ES" i="1" dirty="0"/>
              <a:t>no como pedir un nuevo </a:t>
            </a:r>
            <a:r>
              <a:rPr lang="es-ES" i="1" dirty="0" err="1"/>
              <a:t>int</a:t>
            </a:r>
            <a:r>
              <a:rPr lang="es-ES" i="1" dirty="0"/>
              <a:t> para un campo </a:t>
            </a:r>
            <a:r>
              <a:rPr lang="es-ES" i="1" dirty="0" err="1"/>
              <a:t>identity</a:t>
            </a:r>
            <a:r>
              <a:rPr lang="es-ES" i="1" dirty="0"/>
              <a:t> </a:t>
            </a:r>
            <a:br>
              <a:rPr lang="es-ES" i="1" dirty="0"/>
            </a:br>
            <a:r>
              <a:rPr lang="es-ES" i="1" dirty="0"/>
              <a:t>en 2 tablas que dará el mismo valor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47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54344" y="400050"/>
            <a:ext cx="185451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7203" y="410845"/>
            <a:ext cx="764952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Enlaces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477203" y="1802765"/>
            <a:ext cx="10876597" cy="4351338"/>
          </a:xfrm>
        </p:spPr>
        <p:txBody>
          <a:bodyPr>
            <a:normAutofit/>
          </a:bodyPr>
          <a:lstStyle/>
          <a:p>
            <a:r>
              <a:rPr lang="es-ES" dirty="0"/>
              <a:t>TPH, Table Per </a:t>
            </a:r>
            <a:r>
              <a:rPr lang="es-ES" dirty="0" err="1"/>
              <a:t>Hierarchy</a:t>
            </a:r>
            <a:br>
              <a:rPr lang="es-ES" dirty="0"/>
            </a:br>
            <a:r>
              <a:rPr lang="es-ES" dirty="0">
                <a:hlinkClick r:id="rId4"/>
              </a:rPr>
              <a:t>https://weblogs.asp.net/manavi/inheritance-mapping-strategies-with-entity-framework-code-first-ctp5-part-1-table-per-hierarchy-tph</a:t>
            </a:r>
            <a:r>
              <a:rPr lang="es-ES" dirty="0"/>
              <a:t> </a:t>
            </a:r>
          </a:p>
          <a:p>
            <a:r>
              <a:rPr lang="es-ES" dirty="0"/>
              <a:t>TPT, Table Per </a:t>
            </a:r>
            <a:r>
              <a:rPr lang="es-ES" dirty="0" err="1"/>
              <a:t>Type</a:t>
            </a:r>
            <a:br>
              <a:rPr lang="es-ES" dirty="0"/>
            </a:br>
            <a:r>
              <a:rPr lang="es-ES" dirty="0">
                <a:hlinkClick r:id="rId5"/>
              </a:rPr>
              <a:t>https://weblogs.asp.net/manavi/inheritance-mapping-strategies-with-entity-framework-code-first-ctp5-part-2-table-per-type-tpt</a:t>
            </a:r>
            <a:r>
              <a:rPr lang="es-ES" dirty="0"/>
              <a:t> </a:t>
            </a:r>
          </a:p>
          <a:p>
            <a:r>
              <a:rPr lang="es-ES" dirty="0"/>
              <a:t>TPC, Table Per Concrete </a:t>
            </a:r>
            <a:r>
              <a:rPr lang="es-ES" dirty="0" err="1"/>
              <a:t>Class</a:t>
            </a:r>
            <a:br>
              <a:rPr lang="es-ES" dirty="0"/>
            </a:br>
            <a:r>
              <a:rPr lang="es-ES" dirty="0">
                <a:hlinkClick r:id="rId6"/>
              </a:rPr>
              <a:t>https://weblogs.asp.net/manavi/inheritance-mapping-strategies-with-entity-framework-code-first-ctp5-part-3-table-per-concrete-type-tpc-and-choosing-strategy-guidelines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19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2336847"/>
            <a:ext cx="3627120" cy="275548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334041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331755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Complex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Type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651510" y="1774539"/>
            <a:ext cx="7482840" cy="4508183"/>
          </a:xfrm>
        </p:spPr>
        <p:txBody>
          <a:bodyPr>
            <a:normAutofit/>
          </a:bodyPr>
          <a:lstStyle/>
          <a:p>
            <a:r>
              <a:rPr lang="es-ES" dirty="0"/>
              <a:t>Tipo sin identidad</a:t>
            </a:r>
          </a:p>
          <a:p>
            <a:pPr lvl="1"/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en DDD</a:t>
            </a:r>
          </a:p>
          <a:p>
            <a:r>
              <a:rPr lang="es-ES" dirty="0"/>
              <a:t>¿Cómo se infiere?</a:t>
            </a:r>
          </a:p>
          <a:p>
            <a:pPr lvl="1"/>
            <a:r>
              <a:rPr lang="es-ES" dirty="0"/>
              <a:t>No tiene Key</a:t>
            </a:r>
          </a:p>
          <a:p>
            <a:pPr lvl="1"/>
            <a:r>
              <a:rPr lang="es-ES" dirty="0"/>
              <a:t>Sólo tiene propiedades de tipos simples</a:t>
            </a:r>
          </a:p>
          <a:p>
            <a:pPr lvl="2"/>
            <a:r>
              <a:rPr lang="es-ES" dirty="0"/>
              <a:t>No tiene propiedades de navegación</a:t>
            </a:r>
          </a:p>
          <a:p>
            <a:pPr lvl="1"/>
            <a:r>
              <a:rPr lang="es-ES" dirty="0"/>
              <a:t>Ninguna otra entidad la referencia desde una propiedad de navegación de colección</a:t>
            </a:r>
          </a:p>
          <a:p>
            <a:r>
              <a:rPr lang="es-ES" dirty="0"/>
              <a:t>Una entidad no puede tener una propiedad </a:t>
            </a:r>
            <a:br>
              <a:rPr lang="es-ES" dirty="0"/>
            </a:br>
            <a:r>
              <a:rPr lang="es-ES" dirty="0"/>
              <a:t>de un tipo complejo que valga </a:t>
            </a:r>
            <a:r>
              <a:rPr lang="es-ES" i="1" dirty="0" err="1"/>
              <a:t>null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91400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85" y="1591659"/>
            <a:ext cx="2486025" cy="40290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334041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331755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Table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Splitting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60070" y="1591659"/>
            <a:ext cx="8481060" cy="4713923"/>
          </a:xfrm>
        </p:spPr>
        <p:txBody>
          <a:bodyPr>
            <a:normAutofit/>
          </a:bodyPr>
          <a:lstStyle/>
          <a:p>
            <a:r>
              <a:rPr lang="es-ES" dirty="0"/>
              <a:t>No tiene mucho misterio, dividimos una clase y en SQL se genera una relación 1:1</a:t>
            </a:r>
          </a:p>
          <a:p>
            <a:r>
              <a:rPr lang="es-ES" dirty="0"/>
              <a:t>¿Por qué?</a:t>
            </a:r>
          </a:p>
          <a:p>
            <a:pPr lvl="1"/>
            <a:r>
              <a:rPr lang="es-ES" dirty="0"/>
              <a:t>Para dividir nuestra entidad “grande” a nivel organizativo en </a:t>
            </a:r>
            <a:br>
              <a:rPr lang="es-ES" dirty="0"/>
            </a:br>
            <a:r>
              <a:rPr lang="es-ES" dirty="0"/>
              <a:t>varias entidades y así poder trabajar mejor</a:t>
            </a:r>
          </a:p>
          <a:p>
            <a:pPr lvl="1"/>
            <a:r>
              <a:rPr lang="es-ES" dirty="0"/>
              <a:t>Hacer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Loading</a:t>
            </a:r>
            <a:r>
              <a:rPr lang="es-ES" dirty="0"/>
              <a:t> a propiedades “caras” sólo cuando proceda </a:t>
            </a:r>
            <a:br>
              <a:rPr lang="es-ES" dirty="0"/>
            </a:br>
            <a:r>
              <a:rPr lang="es-ES" dirty="0"/>
              <a:t>(p. ej. </a:t>
            </a:r>
            <a:r>
              <a:rPr lang="es-ES" dirty="0" err="1"/>
              <a:t>image</a:t>
            </a:r>
            <a:r>
              <a:rPr lang="es-ES" dirty="0"/>
              <a:t>).</a:t>
            </a:r>
          </a:p>
          <a:p>
            <a:r>
              <a:rPr lang="es-ES" dirty="0"/>
              <a:t>En SQL habrá o no cascada según lo decidamos con </a:t>
            </a:r>
            <a:r>
              <a:rPr lang="es-ES" i="1" dirty="0" err="1"/>
              <a:t>WillCascadeOnDelete</a:t>
            </a:r>
            <a:endParaRPr lang="es-ES" i="1" dirty="0"/>
          </a:p>
          <a:p>
            <a:pPr lvl="1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Persistir campos simples de 1 entidad en otra tabla</a:t>
            </a:r>
          </a:p>
          <a:p>
            <a:r>
              <a:rPr lang="es-ES" dirty="0"/>
              <a:t>¿Por qué?</a:t>
            </a:r>
          </a:p>
          <a:p>
            <a:pPr lvl="1"/>
            <a:r>
              <a:rPr lang="es-ES" dirty="0"/>
              <a:t>Imposición del modelo relacional</a:t>
            </a:r>
          </a:p>
          <a:p>
            <a:pPr lvl="1"/>
            <a:r>
              <a:rPr lang="es-ES" dirty="0"/>
              <a:t>Organización</a:t>
            </a:r>
          </a:p>
          <a:p>
            <a:pPr lvl="1"/>
            <a:r>
              <a:rPr lang="es-ES" dirty="0"/>
              <a:t>Interoperabilidad con SQL</a:t>
            </a:r>
          </a:p>
          <a:p>
            <a:r>
              <a:rPr lang="es-ES" dirty="0"/>
              <a:t>En SQL no hay eliminación en cascada, en EF sí.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0" y="3381375"/>
            <a:ext cx="2495550" cy="3476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54344" y="400050"/>
            <a:ext cx="347757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77203" y="410845"/>
            <a:ext cx="379761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Entity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Splitting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7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Propiedades de sólo lectura</a:t>
            </a:r>
          </a:p>
          <a:p>
            <a:r>
              <a:rPr lang="es-ES" dirty="0"/>
              <a:t>Setter privado</a:t>
            </a:r>
          </a:p>
          <a:p>
            <a:r>
              <a:rPr lang="es-ES" dirty="0"/>
              <a:t>Se pueden usar en L2E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54344" y="400050"/>
            <a:ext cx="443769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77203" y="410845"/>
            <a:ext cx="507777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Campos calculados</a:t>
            </a:r>
          </a:p>
        </p:txBody>
      </p:sp>
    </p:spTree>
    <p:extLst>
      <p:ext uri="{BB962C8B-B14F-4D97-AF65-F5344CB8AC3E}">
        <p14:creationId xmlns:p14="http://schemas.microsoft.com/office/powerpoint/2010/main" val="270655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Loading</a:t>
            </a:r>
            <a:endParaRPr lang="es-ES" dirty="0"/>
          </a:p>
          <a:p>
            <a:r>
              <a:rPr lang="es-ES" dirty="0" err="1"/>
              <a:t>Eager</a:t>
            </a:r>
            <a:r>
              <a:rPr lang="es-ES" dirty="0"/>
              <a:t> </a:t>
            </a:r>
            <a:r>
              <a:rPr lang="es-ES" dirty="0" err="1"/>
              <a:t>Loading</a:t>
            </a:r>
            <a:endParaRPr lang="es-ES" dirty="0"/>
          </a:p>
          <a:p>
            <a:r>
              <a:rPr lang="es-ES" dirty="0" err="1"/>
              <a:t>Explicit</a:t>
            </a:r>
            <a:r>
              <a:rPr lang="es-ES" dirty="0"/>
              <a:t> </a:t>
            </a:r>
            <a:r>
              <a:rPr lang="es-ES" dirty="0" err="1"/>
              <a:t>Loading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470058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507777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Cargando entidades</a:t>
            </a:r>
          </a:p>
        </p:txBody>
      </p:sp>
    </p:spTree>
    <p:extLst>
      <p:ext uri="{BB962C8B-B14F-4D97-AF65-F5344CB8AC3E}">
        <p14:creationId xmlns:p14="http://schemas.microsoft.com/office/powerpoint/2010/main" val="306036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Diferida</a:t>
            </a:r>
          </a:p>
          <a:p>
            <a:r>
              <a:rPr lang="es-ES" dirty="0"/>
              <a:t>Inmediata</a:t>
            </a:r>
          </a:p>
          <a:p>
            <a:r>
              <a:rPr lang="es-ES" dirty="0" err="1"/>
              <a:t>AsEnumerable</a:t>
            </a:r>
            <a:endParaRPr lang="es-ES" dirty="0"/>
          </a:p>
          <a:p>
            <a:r>
              <a:rPr lang="es-ES" dirty="0" err="1"/>
              <a:t>AsQueryable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711231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76152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Ejecución diferida vs inmediata</a:t>
            </a:r>
          </a:p>
        </p:txBody>
      </p:sp>
    </p:spTree>
    <p:extLst>
      <p:ext uri="{BB962C8B-B14F-4D97-AF65-F5344CB8AC3E}">
        <p14:creationId xmlns:p14="http://schemas.microsoft.com/office/powerpoint/2010/main" val="261921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Construcción de forma progresiva</a:t>
            </a:r>
          </a:p>
          <a:p>
            <a:r>
              <a:rPr lang="es-ES" dirty="0"/>
              <a:t>Tipos anónimos intermedios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478059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618648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Consultas complejas</a:t>
            </a:r>
          </a:p>
        </p:txBody>
      </p:sp>
    </p:spTree>
    <p:extLst>
      <p:ext uri="{BB962C8B-B14F-4D97-AF65-F5344CB8AC3E}">
        <p14:creationId xmlns:p14="http://schemas.microsoft.com/office/powerpoint/2010/main" val="199014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Dapper</a:t>
            </a:r>
            <a:endParaRPr lang="es-ES" dirty="0"/>
          </a:p>
          <a:p>
            <a:r>
              <a:rPr lang="es-ES" dirty="0"/>
              <a:t>SQL dinámico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108870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76152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7576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4344" y="400050"/>
            <a:ext cx="7974330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203" y="365125"/>
            <a:ext cx="7974330" cy="720725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Desde data-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centric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a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model-centric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Pensamiento, enfoque</a:t>
            </a:r>
          </a:p>
          <a:p>
            <a:r>
              <a:rPr lang="es-ES" dirty="0"/>
              <a:t>Data-</a:t>
            </a:r>
            <a:r>
              <a:rPr lang="es-ES" dirty="0" err="1"/>
              <a:t>centric</a:t>
            </a:r>
            <a:r>
              <a:rPr lang="es-ES" dirty="0"/>
              <a:t> vs </a:t>
            </a:r>
            <a:r>
              <a:rPr lang="es-ES" dirty="0" err="1"/>
              <a:t>model-centric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En data-</a:t>
            </a:r>
            <a:r>
              <a:rPr lang="es-ES" dirty="0" err="1"/>
              <a:t>centric</a:t>
            </a:r>
            <a:r>
              <a:rPr lang="es-ES" dirty="0"/>
              <a:t>, primero se crea el modelo relacional</a:t>
            </a:r>
          </a:p>
          <a:p>
            <a:pPr lvl="2"/>
            <a:r>
              <a:rPr lang="es-ES" dirty="0"/>
              <a:t>Acomoda entidades y procesos. </a:t>
            </a:r>
          </a:p>
          <a:p>
            <a:pPr lvl="2"/>
            <a:r>
              <a:rPr lang="es-ES" dirty="0"/>
              <a:t>Después se aborda la lógica de negocio.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model-centric</a:t>
            </a:r>
            <a:r>
              <a:rPr lang="es-ES" dirty="0"/>
              <a:t>, primero se crea el modelo de dominio</a:t>
            </a:r>
          </a:p>
          <a:p>
            <a:pPr lvl="2"/>
            <a:r>
              <a:rPr lang="es-ES" dirty="0"/>
              <a:t>Primero se modela con POO, después se persiste.</a:t>
            </a:r>
          </a:p>
          <a:p>
            <a:pPr lvl="2"/>
            <a:r>
              <a:rPr lang="es-ES" dirty="0"/>
              <a:t>El modelo de dominio es agnóstico de la persistencia</a:t>
            </a:r>
          </a:p>
          <a:p>
            <a:pPr lvl="3"/>
            <a:r>
              <a:rPr lang="es-ES" dirty="0"/>
              <a:t>A ojos de la aplicación el origen de datos no es una base de datos física, sino el modelo de dominio.</a:t>
            </a:r>
          </a:p>
          <a:p>
            <a:pPr lvl="2"/>
            <a:r>
              <a:rPr lang="es-ES" dirty="0"/>
              <a:t>La base de datos se relega al nivel más bajo, a la capa de infraestructura.</a:t>
            </a:r>
          </a:p>
          <a:p>
            <a:pPr lvl="2"/>
            <a:r>
              <a:rPr lang="es-ES" dirty="0"/>
              <a:t>Se pone el foco en la lógica de negocio, la base de datos no es nuestra preocupación, es un detalle de implementación.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context.Database.Log</a:t>
            </a:r>
            <a:r>
              <a:rPr lang="es-ES" dirty="0"/>
              <a:t> = </a:t>
            </a:r>
            <a:r>
              <a:rPr lang="es-ES" dirty="0" err="1"/>
              <a:t>Console.WriteLine</a:t>
            </a:r>
            <a:r>
              <a:rPr lang="es-ES" dirty="0"/>
              <a:t>;</a:t>
            </a:r>
          </a:p>
          <a:p>
            <a:r>
              <a:rPr lang="es-ES" dirty="0" err="1"/>
              <a:t>q.ToString</a:t>
            </a:r>
            <a:r>
              <a:rPr lang="es-ES" dirty="0"/>
              <a:t>()</a:t>
            </a:r>
          </a:p>
          <a:p>
            <a:r>
              <a:rPr lang="es-ES" dirty="0" err="1"/>
              <a:t>IDbCommandInterceptor</a:t>
            </a:r>
            <a:endParaRPr lang="es-ES" dirty="0"/>
          </a:p>
          <a:p>
            <a:r>
              <a:rPr lang="es-ES" dirty="0" err="1"/>
              <a:t>IDbCommandTreeInterceptor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3" y="400050"/>
            <a:ext cx="203367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76152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Logging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1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LINQPad</a:t>
            </a:r>
            <a:endParaRPr lang="es-ES" dirty="0"/>
          </a:p>
          <a:p>
            <a:r>
              <a:rPr lang="en-US" dirty="0"/>
              <a:t>EF Power Tools 4</a:t>
            </a:r>
            <a:endParaRPr lang="es-ES" dirty="0"/>
          </a:p>
          <a:p>
            <a:pPr lvl="1"/>
            <a:r>
              <a:rPr lang="en-US" u="sng" dirty="0">
                <a:hlinkClick r:id="rId2"/>
              </a:rPr>
              <a:t>https://marketplace.visualstudio.com/items?itemName=EntityFrameworkTeam.EntityFrameworkPowerToolsBeta4</a:t>
            </a:r>
            <a:endParaRPr lang="es-ES" dirty="0"/>
          </a:p>
          <a:p>
            <a:pPr lvl="1"/>
            <a:r>
              <a:rPr lang="en-US" u="sng" dirty="0">
                <a:hlinkClick r:id="rId3"/>
              </a:rPr>
              <a:t>http://thedatafarm.com/data-access/installing-ef-power-tools-into-vs2015/</a:t>
            </a:r>
            <a:r>
              <a:rPr lang="en-US" dirty="0"/>
              <a:t> </a:t>
            </a:r>
            <a:endParaRPr lang="es-ES" dirty="0"/>
          </a:p>
          <a:p>
            <a:r>
              <a:rPr lang="es-ES" dirty="0" err="1"/>
              <a:t>Context.DumpAsHtml</a:t>
            </a:r>
            <a:r>
              <a:rPr lang="es-ES" dirty="0"/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3" y="400050"/>
            <a:ext cx="1831657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76152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Tooling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1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905" y="1648809"/>
            <a:ext cx="10736580" cy="4542473"/>
          </a:xfrm>
        </p:spPr>
        <p:txBody>
          <a:bodyPr/>
          <a:lstStyle/>
          <a:p>
            <a:r>
              <a:rPr lang="es-ES" dirty="0"/>
              <a:t>Cada desarrollador tiene su base de datos en local</a:t>
            </a:r>
          </a:p>
          <a:p>
            <a:r>
              <a:rPr lang="es-ES" dirty="0"/>
              <a:t>Cada migración guarda en un .</a:t>
            </a:r>
            <a:r>
              <a:rPr lang="es-ES" dirty="0" err="1"/>
              <a:t>resx</a:t>
            </a:r>
            <a:r>
              <a:rPr lang="es-ES" dirty="0"/>
              <a:t> el </a:t>
            </a:r>
            <a:r>
              <a:rPr lang="es-ES" dirty="0" err="1"/>
              <a:t>snapshot</a:t>
            </a:r>
            <a:r>
              <a:rPr lang="es-ES" dirty="0"/>
              <a:t> del modelo actual (incluyendo el cambio)</a:t>
            </a:r>
          </a:p>
          <a:p>
            <a:r>
              <a:rPr lang="es-ES" dirty="0"/>
              <a:t>Una nueva migración usa el anterior .</a:t>
            </a:r>
            <a:r>
              <a:rPr lang="es-ES" dirty="0" err="1"/>
              <a:t>resx</a:t>
            </a:r>
            <a:r>
              <a:rPr lang="es-ES" dirty="0"/>
              <a:t> para comparar el modelo actual con el anterior y calcular los cambios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521493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519207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Migraciones en equipo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8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3910" y="1489008"/>
            <a:ext cx="10515600" cy="499180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Usuario 1 – Migración 1</a:t>
            </a:r>
          </a:p>
          <a:p>
            <a:pPr lvl="1"/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Usuario 1 – </a:t>
            </a:r>
            <a:r>
              <a:rPr lang="es-ES" dirty="0" err="1"/>
              <a:t>Migracion</a:t>
            </a:r>
            <a:r>
              <a:rPr lang="es-ES" dirty="0"/>
              <a:t> A</a:t>
            </a:r>
          </a:p>
          <a:p>
            <a:r>
              <a:rPr lang="es-ES" dirty="0"/>
              <a:t>Usuario 2 – </a:t>
            </a:r>
            <a:r>
              <a:rPr lang="es-ES" dirty="0" err="1"/>
              <a:t>Migracion</a:t>
            </a:r>
            <a:r>
              <a:rPr lang="es-ES" dirty="0"/>
              <a:t> B</a:t>
            </a:r>
          </a:p>
          <a:p>
            <a:r>
              <a:rPr lang="es-ES" dirty="0"/>
              <a:t>Usuario 1 –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Usuario 2 –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Update-Database</a:t>
            </a:r>
            <a:endParaRPr lang="es-ES" dirty="0"/>
          </a:p>
          <a:p>
            <a:pPr lvl="2"/>
            <a:r>
              <a:rPr lang="es-ES" dirty="0"/>
              <a:t>Aplica A (no la tenía, la subió el usuario 1)</a:t>
            </a:r>
          </a:p>
          <a:p>
            <a:pPr lvl="2"/>
            <a:r>
              <a:rPr lang="es-ES" dirty="0"/>
              <a:t>Sin embargo</a:t>
            </a:r>
          </a:p>
          <a:p>
            <a:pPr lvl="3"/>
            <a:r>
              <a:rPr lang="en-US" dirty="0"/>
              <a:t>Unable to update database to match the current model because there are pending changes and automatic migration is disabled… </a:t>
            </a:r>
          </a:p>
          <a:p>
            <a:pPr lvl="3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modelo guardado en el .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B no coincide con el modelo actual (no tiene los cambios que metió la migración A)</a:t>
            </a:r>
          </a:p>
          <a:p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778668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850677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Migraciones en equipo - Problema</a:t>
            </a:r>
          </a:p>
        </p:txBody>
      </p:sp>
    </p:spTree>
    <p:extLst>
      <p:ext uri="{BB962C8B-B14F-4D97-AF65-F5344CB8AC3E}">
        <p14:creationId xmlns:p14="http://schemas.microsoft.com/office/powerpoint/2010/main" val="354307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3900" y="1654174"/>
            <a:ext cx="10515600" cy="4548537"/>
          </a:xfrm>
        </p:spPr>
        <p:txBody>
          <a:bodyPr>
            <a:normAutofit/>
          </a:bodyPr>
          <a:lstStyle/>
          <a:p>
            <a:r>
              <a:rPr lang="es-ES" dirty="0"/>
              <a:t>Usuario 2 – Añadir migración ignorando los cambios</a:t>
            </a:r>
          </a:p>
          <a:p>
            <a:pPr lvl="1"/>
            <a:r>
              <a:rPr lang="en-US" dirty="0"/>
              <a:t>Add-Migration &lt;</a:t>
            </a:r>
            <a:r>
              <a:rPr lang="en-US" i="1" dirty="0" err="1"/>
              <a:t>merge_o_similar</a:t>
            </a:r>
            <a:r>
              <a:rPr lang="en-US" dirty="0"/>
              <a:t>&gt; –</a:t>
            </a:r>
            <a:r>
              <a:rPr lang="en-US" dirty="0" err="1"/>
              <a:t>IgnoreChanges</a:t>
            </a:r>
            <a:endParaRPr lang="en-US" dirty="0"/>
          </a:p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migración</a:t>
            </a:r>
            <a:r>
              <a:rPr lang="en-US" dirty="0"/>
              <a:t> sin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.</a:t>
            </a:r>
            <a:r>
              <a:rPr lang="en-US" dirty="0" err="1"/>
              <a:t>resx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que coincide con el actual</a:t>
            </a:r>
          </a:p>
          <a:p>
            <a:r>
              <a:rPr lang="en-US" dirty="0"/>
              <a:t>Entity Framework Code First Migrations in Team Environments</a:t>
            </a:r>
            <a:endParaRPr lang="es-ES" dirty="0"/>
          </a:p>
          <a:p>
            <a:pPr lvl="1"/>
            <a:r>
              <a:rPr lang="es-ES" dirty="0">
                <a:hlinkClick r:id="rId2"/>
              </a:rPr>
              <a:t>https://msdn.microsoft.com/es-es/data/dn481501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762666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850677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Migraciones en equipo – Solución</a:t>
            </a:r>
          </a:p>
        </p:txBody>
      </p:sp>
    </p:spTree>
    <p:extLst>
      <p:ext uri="{BB962C8B-B14F-4D97-AF65-F5344CB8AC3E}">
        <p14:creationId xmlns:p14="http://schemas.microsoft.com/office/powerpoint/2010/main" val="236912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8900000">
            <a:off x="4071343" y="5535714"/>
            <a:ext cx="3904532" cy="3904532"/>
          </a:xfrm>
          <a:prstGeom prst="rect">
            <a:avLst/>
          </a:prstGeom>
          <a:noFill/>
          <a:ln w="158750">
            <a:solidFill>
              <a:srgbClr val="FFC000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4091939" y="2578985"/>
            <a:ext cx="3863340" cy="92583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369656" y="2121785"/>
            <a:ext cx="5307907" cy="164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60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96786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344" y="2463316"/>
            <a:ext cx="6030130" cy="2551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930" y="2463316"/>
            <a:ext cx="2859069" cy="2661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303180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0063" y="365125"/>
            <a:ext cx="323754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Data-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centric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6"/>
            <a:ext cx="689195" cy="13830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6210" y="1847374"/>
            <a:ext cx="7073900" cy="4216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4344" y="400050"/>
            <a:ext cx="336327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45783" y="365125"/>
            <a:ext cx="32718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Model-centric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4344" y="400050"/>
            <a:ext cx="434625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203" y="365125"/>
            <a:ext cx="432339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¿Por qué un ORM?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838200" y="2274569"/>
            <a:ext cx="10515600" cy="3902393"/>
          </a:xfrm>
        </p:spPr>
        <p:txBody>
          <a:bodyPr>
            <a:normAutofit/>
          </a:bodyPr>
          <a:lstStyle/>
          <a:p>
            <a:r>
              <a:rPr lang="es-ES" dirty="0"/>
              <a:t>Modelo relacional vs modelo de objetos.</a:t>
            </a:r>
          </a:p>
          <a:p>
            <a:pPr lvl="1"/>
            <a:r>
              <a:rPr lang="es-ES" dirty="0"/>
              <a:t>Desajuste de impedancia.</a:t>
            </a:r>
          </a:p>
          <a:p>
            <a:r>
              <a:rPr lang="es-ES" dirty="0"/>
              <a:t>Concesiones.</a:t>
            </a:r>
          </a:p>
          <a:p>
            <a:pPr lvl="1"/>
            <a:r>
              <a:rPr lang="es-ES" dirty="0"/>
              <a:t>El ORM impondrá ciertos requisitos a nuestro modelo.</a:t>
            </a:r>
          </a:p>
          <a:p>
            <a:pPr lvl="1"/>
            <a:r>
              <a:rPr lang="es-ES" dirty="0"/>
              <a:t>Idealmente, deberíamos tener las mínimas e imprescindibles dependencias de infraestructura en nuestro modelo.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742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54344" y="400050"/>
            <a:ext cx="538638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7203" y="365125"/>
            <a:ext cx="640365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Entity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Framework != 1:1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Herencia</a:t>
            </a:r>
          </a:p>
          <a:p>
            <a:pPr lvl="1"/>
            <a:r>
              <a:rPr lang="es-ES" dirty="0"/>
              <a:t>TPH, Table Per </a:t>
            </a:r>
            <a:r>
              <a:rPr lang="es-ES" dirty="0" err="1"/>
              <a:t>Hierarchy</a:t>
            </a:r>
            <a:endParaRPr lang="es-ES" dirty="0"/>
          </a:p>
          <a:p>
            <a:pPr lvl="1"/>
            <a:r>
              <a:rPr lang="es-ES" dirty="0"/>
              <a:t>TPT, Table Per </a:t>
            </a:r>
            <a:r>
              <a:rPr lang="es-ES" dirty="0" err="1"/>
              <a:t>Type</a:t>
            </a:r>
            <a:endParaRPr lang="es-ES" dirty="0"/>
          </a:p>
          <a:p>
            <a:pPr lvl="1"/>
            <a:r>
              <a:rPr lang="es-ES" dirty="0"/>
              <a:t>TPC, Table Per Concrete </a:t>
            </a:r>
            <a:r>
              <a:rPr lang="es-ES" dirty="0" err="1"/>
              <a:t>Class</a:t>
            </a:r>
            <a:endParaRPr lang="es-ES" dirty="0"/>
          </a:p>
          <a:p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ES" dirty="0"/>
          </a:p>
          <a:p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Splitting</a:t>
            </a:r>
            <a:endParaRPr lang="es-ES" dirty="0"/>
          </a:p>
          <a:p>
            <a:r>
              <a:rPr lang="es-ES" dirty="0" err="1"/>
              <a:t>Entity</a:t>
            </a:r>
            <a:r>
              <a:rPr lang="es-ES" dirty="0"/>
              <a:t> </a:t>
            </a:r>
            <a:r>
              <a:rPr lang="es-ES" dirty="0" err="1"/>
              <a:t>Splitting</a:t>
            </a:r>
            <a:endParaRPr lang="es-ES" dirty="0"/>
          </a:p>
          <a:p>
            <a:r>
              <a:rPr lang="es-ES" dirty="0" err="1"/>
              <a:t>Calculated</a:t>
            </a:r>
            <a:r>
              <a:rPr lang="es-ES" dirty="0"/>
              <a:t> </a:t>
            </a:r>
            <a:r>
              <a:rPr lang="es-ES" dirty="0" err="1"/>
              <a:t>Fields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04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205" y="1874520"/>
            <a:ext cx="2447925" cy="4124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4344" y="400050"/>
            <a:ext cx="590073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7203" y="365125"/>
            <a:ext cx="640365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TPH –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Table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Per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Hierarchy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577214" y="1524667"/>
            <a:ext cx="7928610" cy="4849495"/>
          </a:xfrm>
        </p:spPr>
        <p:txBody>
          <a:bodyPr>
            <a:normAutofit/>
          </a:bodyPr>
          <a:lstStyle/>
          <a:p>
            <a:r>
              <a:rPr lang="es-ES" dirty="0"/>
              <a:t>Estrategia de herencia por defecto</a:t>
            </a:r>
          </a:p>
          <a:p>
            <a:r>
              <a:rPr lang="es-ES" dirty="0"/>
              <a:t>Por defecto consultas polimórficas</a:t>
            </a:r>
          </a:p>
          <a:p>
            <a:r>
              <a:rPr lang="es-ES" dirty="0"/>
              <a:t>Con </a:t>
            </a:r>
            <a:r>
              <a:rPr lang="es-ES" i="1" dirty="0" err="1"/>
              <a:t>OfType</a:t>
            </a:r>
            <a:r>
              <a:rPr lang="es-ES" i="1" dirty="0"/>
              <a:t>&lt;&gt;</a:t>
            </a:r>
            <a:r>
              <a:rPr lang="es-ES" dirty="0"/>
              <a:t> hacemos consultas NO polimórficas</a:t>
            </a:r>
          </a:p>
          <a:p>
            <a:r>
              <a:rPr lang="es-ES" dirty="0"/>
              <a:t>BD</a:t>
            </a:r>
          </a:p>
          <a:p>
            <a:pPr lvl="1"/>
            <a:r>
              <a:rPr lang="es-ES" dirty="0"/>
              <a:t>Una única tabla para guardar la jerarquía de herencia</a:t>
            </a:r>
          </a:p>
          <a:p>
            <a:pPr lvl="1"/>
            <a:r>
              <a:rPr lang="es-ES" dirty="0"/>
              <a:t>Campo </a:t>
            </a:r>
            <a:r>
              <a:rPr lang="es-ES" i="1" dirty="0" err="1"/>
              <a:t>Discriminator</a:t>
            </a:r>
            <a:endParaRPr lang="es-ES" i="1" dirty="0"/>
          </a:p>
          <a:p>
            <a:pPr lvl="2"/>
            <a:r>
              <a:rPr lang="es-ES" dirty="0"/>
              <a:t>Por defecto, nombre de subclase</a:t>
            </a:r>
          </a:p>
          <a:p>
            <a:pPr lvl="2"/>
            <a:r>
              <a:rPr lang="es-ES" dirty="0"/>
              <a:t>Se puede cambiar el nombre del campo y el valor a guardar por subclase</a:t>
            </a:r>
          </a:p>
          <a:p>
            <a:pPr lvl="1"/>
            <a:r>
              <a:rPr lang="es-ES" dirty="0"/>
              <a:t>Las propiedades propias de subclases admitirán </a:t>
            </a:r>
            <a:r>
              <a:rPr lang="es-ES" i="1" dirty="0"/>
              <a:t>NULL</a:t>
            </a:r>
          </a:p>
          <a:p>
            <a:pPr lvl="2"/>
            <a:r>
              <a:rPr lang="es-ES" dirty="0"/>
              <a:t>Con independencia de que no lo hagan en el modelo</a:t>
            </a:r>
          </a:p>
          <a:p>
            <a:pPr lvl="2"/>
            <a:r>
              <a:rPr lang="es-ES" dirty="0" err="1"/>
              <a:t>Desnormaliza</a:t>
            </a:r>
            <a:r>
              <a:rPr lang="es-ES" dirty="0"/>
              <a:t> la base de datos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10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56" y="1381750"/>
            <a:ext cx="4515849" cy="435133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490632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479202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TPH –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Table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Per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Type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892302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Una tabla para la clase base</a:t>
            </a:r>
          </a:p>
          <a:p>
            <a:r>
              <a:rPr lang="es-ES" dirty="0"/>
              <a:t>Una tabla para cada clase subclase</a:t>
            </a:r>
          </a:p>
          <a:p>
            <a:r>
              <a:rPr lang="es-ES" dirty="0"/>
              <a:t>Ya no tenemos que admitir NULL en BD </a:t>
            </a:r>
            <a:br>
              <a:rPr lang="es-ES" dirty="0"/>
            </a:br>
            <a:r>
              <a:rPr lang="es-ES" dirty="0"/>
              <a:t>para propiedades propias</a:t>
            </a:r>
          </a:p>
          <a:p>
            <a:pPr lvl="1"/>
            <a:r>
              <a:rPr lang="es-ES" dirty="0"/>
              <a:t>Normaliza la base de datos</a:t>
            </a:r>
          </a:p>
          <a:p>
            <a:r>
              <a:rPr lang="es-ES" dirty="0"/>
              <a:t>SQL más feo y complicado</a:t>
            </a:r>
          </a:p>
          <a:p>
            <a:pPr lvl="1"/>
            <a:r>
              <a:rPr lang="es-ES" dirty="0"/>
              <a:t>Consultas polimórficas</a:t>
            </a:r>
          </a:p>
          <a:p>
            <a:pPr lvl="2"/>
            <a:r>
              <a:rPr lang="es-ES" dirty="0"/>
              <a:t>UNION, INNER JOIN, CASE, etc.</a:t>
            </a:r>
          </a:p>
          <a:p>
            <a:pPr lvl="1"/>
            <a:r>
              <a:rPr lang="es-ES" dirty="0"/>
              <a:t>Consultas NO polimórficas</a:t>
            </a:r>
          </a:p>
          <a:p>
            <a:pPr lvl="2"/>
            <a:r>
              <a:rPr lang="es-ES" dirty="0"/>
              <a:t>INNER JOIN</a:t>
            </a:r>
          </a:p>
          <a:p>
            <a:pPr lvl="1"/>
            <a:r>
              <a:rPr lang="es-ES" dirty="0"/>
              <a:t>DML más complicado</a:t>
            </a:r>
          </a:p>
          <a:p>
            <a:pPr lvl="2"/>
            <a:r>
              <a:rPr lang="es-ES" dirty="0"/>
              <a:t>Además 1:1 entre tabla clase base y tabla subclase </a:t>
            </a:r>
            <a:br>
              <a:rPr lang="es-ES" dirty="0"/>
            </a:br>
            <a:r>
              <a:rPr lang="es-ES" dirty="0"/>
              <a:t>no garantiza la coherencia de los datos</a:t>
            </a:r>
          </a:p>
        </p:txBody>
      </p:sp>
    </p:spTree>
    <p:extLst>
      <p:ext uri="{BB962C8B-B14F-4D97-AF65-F5344CB8AC3E}">
        <p14:creationId xmlns:p14="http://schemas.microsoft.com/office/powerpoint/2010/main" val="354858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18" y="4855944"/>
            <a:ext cx="9195977" cy="208631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4344" y="400050"/>
            <a:ext cx="6998016" cy="640080"/>
          </a:xfrm>
          <a:prstGeom prst="rect">
            <a:avLst/>
          </a:prstGeom>
          <a:solidFill>
            <a:srgbClr val="4AB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7203" y="410845"/>
            <a:ext cx="764952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TPH –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Table</a:t>
            </a:r>
            <a:r>
              <a:rPr lang="es-ES" sz="3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Per Concrete </a:t>
            </a:r>
            <a:r>
              <a:rPr lang="es-ES" sz="3600" b="1" dirty="0" err="1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Class</a:t>
            </a:r>
            <a:endParaRPr lang="es-ES" sz="3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55888" y="-346918"/>
            <a:ext cx="689195" cy="13830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576" y="5993146"/>
            <a:ext cx="575277" cy="1154430"/>
          </a:xfrm>
          <a:prstGeom prst="rect">
            <a:avLst/>
          </a:prstGeom>
        </p:spPr>
      </p:pic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577214" y="1580449"/>
            <a:ext cx="10515600" cy="4088831"/>
          </a:xfrm>
        </p:spPr>
        <p:txBody>
          <a:bodyPr>
            <a:normAutofit/>
          </a:bodyPr>
          <a:lstStyle/>
          <a:p>
            <a:r>
              <a:rPr lang="es-ES" dirty="0"/>
              <a:t>Una tabla para la clase concreta</a:t>
            </a:r>
          </a:p>
          <a:p>
            <a:pPr lvl="1"/>
            <a:r>
              <a:rPr lang="es-ES" dirty="0"/>
              <a:t>Incluye tanto las propiedades de la base como las propias</a:t>
            </a:r>
          </a:p>
          <a:p>
            <a:r>
              <a:rPr lang="es-ES" dirty="0"/>
              <a:t>En BD no hay relación alguna entre tablas</a:t>
            </a:r>
          </a:p>
          <a:p>
            <a:pPr lvl="1"/>
            <a:r>
              <a:rPr lang="es-ES" dirty="0" err="1"/>
              <a:t>Cascade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sólo funciona en memoria</a:t>
            </a:r>
          </a:p>
          <a:p>
            <a:r>
              <a:rPr lang="es-ES" dirty="0"/>
              <a:t>SQL</a:t>
            </a:r>
          </a:p>
          <a:p>
            <a:pPr lvl="1"/>
            <a:r>
              <a:rPr lang="es-ES" dirty="0"/>
              <a:t>Consultas polimórficas</a:t>
            </a:r>
          </a:p>
          <a:p>
            <a:pPr lvl="2"/>
            <a:r>
              <a:rPr lang="es-ES" dirty="0"/>
              <a:t>UNION, INNER JOIN, CASE, etc.</a:t>
            </a:r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062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805</Words>
  <Application>Microsoft Office PowerPoint</Application>
  <PresentationFormat>Widescreen</PresentationFormat>
  <Paragraphs>158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Open Sans Semibold</vt:lpstr>
      <vt:lpstr>Tema de Office</vt:lpstr>
      <vt:lpstr>Entity Framework 6.x desde las trincheras</vt:lpstr>
      <vt:lpstr>Desde data-centric a model-centric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León González</dc:creator>
  <cp:lastModifiedBy>Sergio León González</cp:lastModifiedBy>
  <cp:revision>103</cp:revision>
  <dcterms:created xsi:type="dcterms:W3CDTF">2017-01-27T08:12:20Z</dcterms:created>
  <dcterms:modified xsi:type="dcterms:W3CDTF">2017-05-24T14:54:15Z</dcterms:modified>
</cp:coreProperties>
</file>