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58" r:id="rId6"/>
    <p:sldId id="260" r:id="rId7"/>
    <p:sldId id="275" r:id="rId8"/>
    <p:sldId id="291" r:id="rId9"/>
    <p:sldId id="276" r:id="rId10"/>
    <p:sldId id="266" r:id="rId11"/>
    <p:sldId id="277" r:id="rId12"/>
    <p:sldId id="273" r:id="rId13"/>
    <p:sldId id="278" r:id="rId14"/>
    <p:sldId id="262" r:id="rId15"/>
    <p:sldId id="280" r:id="rId16"/>
    <p:sldId id="282" r:id="rId17"/>
    <p:sldId id="283" r:id="rId18"/>
    <p:sldId id="284" r:id="rId19"/>
    <p:sldId id="264" r:id="rId20"/>
    <p:sldId id="285" r:id="rId21"/>
    <p:sldId id="287" r:id="rId22"/>
    <p:sldId id="288" r:id="rId23"/>
    <p:sldId id="292" r:id="rId24"/>
    <p:sldId id="293" r:id="rId25"/>
    <p:sldId id="289" r:id="rId26"/>
    <p:sldId id="271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F75F81-AAE3-4057-ADF9-E98516F61041}">
          <p14:sldIdLst>
            <p14:sldId id="256"/>
          </p14:sldIdLst>
        </p14:section>
        <p14:section name="Introducction" id="{609B816F-BBB5-4736-A11F-F543CF24CA45}">
          <p14:sldIdLst>
            <p14:sldId id="257"/>
            <p14:sldId id="259"/>
          </p14:sldIdLst>
        </p14:section>
        <p14:section name="Infraestructure" id="{3EEE8B1F-E471-4C5C-A117-6ABB9F8B0992}">
          <p14:sldIdLst>
            <p14:sldId id="261"/>
            <p14:sldId id="258"/>
            <p14:sldId id="260"/>
            <p14:sldId id="275"/>
            <p14:sldId id="291"/>
            <p14:sldId id="276"/>
            <p14:sldId id="266"/>
            <p14:sldId id="277"/>
            <p14:sldId id="273"/>
            <p14:sldId id="278"/>
          </p14:sldIdLst>
        </p14:section>
        <p14:section name="Features" id="{4A85AAD9-0241-499A-BCD1-17D14B439364}">
          <p14:sldIdLst>
            <p14:sldId id="262"/>
          </p14:sldIdLst>
        </p14:section>
        <p14:section name="Durable Functions" id="{5E2FF36A-63CC-4F26-BECC-66AE63253805}">
          <p14:sldIdLst>
            <p14:sldId id="280"/>
            <p14:sldId id="282"/>
            <p14:sldId id="283"/>
            <p14:sldId id="284"/>
            <p14:sldId id="264"/>
            <p14:sldId id="285"/>
            <p14:sldId id="287"/>
            <p14:sldId id="288"/>
            <p14:sldId id="292"/>
            <p14:sldId id="293"/>
            <p14:sldId id="289"/>
          </p14:sldIdLst>
        </p14:section>
        <p14:section name="CrossCutting" id="{5A9903E3-3DAE-4694-BB57-BCC8906954F2}">
          <p14:sldIdLst>
            <p14:sldId id="271"/>
          </p14:sldIdLst>
        </p14:section>
        <p14:section name="Conclusion" id="{36C616A2-AD56-43D2-88ED-9BCD2EECD73A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77968" autoAdjust="0"/>
  </p:normalViewPr>
  <p:slideViewPr>
    <p:cSldViewPr snapToGrid="0">
      <p:cViewPr varScale="1">
        <p:scale>
          <a:sx n="80" d="100"/>
          <a:sy n="80" d="100"/>
        </p:scale>
        <p:origin x="6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E5F7-C026-47D3-AA28-3F1BF452E58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3C7E1-9012-434D-B166-EC6F95BE3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khail.io/serverless/coldstarts/azur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quotes/1314241-if-it-hurts-do-it-more-frequently-and-bring-th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s-es/azure/azure-functions/run-functions-from-deployment-package#benefits-of-running-from-a-package-file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quotes/1314241-if-it-hurts-do-it-more-frequently-and-bring-th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Logic</a:t>
            </a:r>
            <a:r>
              <a:rPr lang="es-ES" dirty="0"/>
              <a:t> Apps, ACI,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create_resources_with_az</a:t>
            </a:r>
            <a:endParaRPr lang="es-ES" dirty="0"/>
          </a:p>
          <a:p>
            <a:r>
              <a:rPr lang="es-ES" dirty="0" err="1"/>
              <a:t>template.json</a:t>
            </a:r>
            <a:endParaRPr lang="es-ES" dirty="0"/>
          </a:p>
          <a:p>
            <a:r>
              <a:rPr lang="es-ES" dirty="0" err="1"/>
              <a:t>terraform</a:t>
            </a:r>
            <a:r>
              <a:rPr lang="es-E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8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Mostrar </a:t>
            </a:r>
            <a:r>
              <a:rPr lang="es-ES" dirty="0" err="1"/>
              <a:t>azure</a:t>
            </a:r>
            <a:r>
              <a:rPr lang="es-ES" dirty="0"/>
              <a:t>-pipelines-</a:t>
            </a:r>
            <a:r>
              <a:rPr lang="es-ES" dirty="0" err="1"/>
              <a:t>with</a:t>
            </a:r>
            <a:r>
              <a:rPr lang="es-ES" dirty="0"/>
              <a:t>-</a:t>
            </a:r>
            <a:r>
              <a:rPr lang="es-ES" dirty="0" err="1"/>
              <a:t>terraform.yml</a:t>
            </a:r>
            <a:r>
              <a:rPr lang="es-E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Me he quitado el dolor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Bindings</a:t>
            </a:r>
            <a:endParaRPr lang="es-ES" dirty="0"/>
          </a:p>
          <a:p>
            <a:r>
              <a:rPr lang="es-ES" dirty="0"/>
              <a:t>	Queue.txt</a:t>
            </a:r>
          </a:p>
          <a:p>
            <a:r>
              <a:rPr lang="es-ES" dirty="0"/>
              <a:t>	</a:t>
            </a:r>
            <a:r>
              <a:rPr lang="es-ES" dirty="0" err="1"/>
              <a:t>Bindings.drawio</a:t>
            </a:r>
            <a:r>
              <a:rPr lang="es-ES" dirty="0"/>
              <a:t> y Bindings.txt</a:t>
            </a:r>
          </a:p>
          <a:p>
            <a:r>
              <a:rPr lang="es-ES" dirty="0"/>
              <a:t>Integración</a:t>
            </a:r>
          </a:p>
          <a:p>
            <a:r>
              <a:rPr lang="es-ES" dirty="0"/>
              <a:t>	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Subscriptions</a:t>
            </a:r>
            <a:r>
              <a:rPr lang="es-ES" dirty="0"/>
              <a:t>, lanzar el </a:t>
            </a:r>
            <a:r>
              <a:rPr lang="es-ES" dirty="0" err="1"/>
              <a:t>wizard</a:t>
            </a:r>
            <a:r>
              <a:rPr lang="es-ES" dirty="0"/>
              <a:t> de creación y ver el Azure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opportunity</a:t>
            </a:r>
            <a:endParaRPr lang="es-ES" dirty="0"/>
          </a:p>
          <a:p>
            <a:r>
              <a:rPr lang="es-ES" dirty="0" err="1"/>
              <a:t>Authentication</a:t>
            </a:r>
            <a:r>
              <a:rPr lang="es-ES" dirty="0"/>
              <a:t>/</a:t>
            </a:r>
            <a:r>
              <a:rPr lang="es-ES" dirty="0" err="1"/>
              <a:t>Authorization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HttpTrigger1 </a:t>
            </a:r>
            <a:r>
              <a:rPr lang="en-US" dirty="0" err="1"/>
              <a:t>en</a:t>
            </a:r>
            <a:r>
              <a:rPr lang="en-US" dirty="0"/>
              <a:t> Function App de Azure, </a:t>
            </a:r>
            <a:r>
              <a:rPr lang="en-US" dirty="0" err="1"/>
              <a:t>llamarla</a:t>
            </a:r>
            <a:r>
              <a:rPr lang="en-US" dirty="0"/>
              <a:t> primero con Test, </a:t>
            </a:r>
            <a:r>
              <a:rPr lang="en-US" dirty="0" err="1"/>
              <a:t>luego</a:t>
            </a:r>
            <a:r>
              <a:rPr lang="en-US" dirty="0"/>
              <a:t> con URL, c</a:t>
            </a:r>
            <a:r>
              <a:rPr lang="es-ES" dirty="0" err="1"/>
              <a:t>ontar</a:t>
            </a:r>
            <a:r>
              <a:rPr lang="es-ES" dirty="0"/>
              <a:t> las api </a:t>
            </a:r>
            <a:r>
              <a:rPr lang="es-ES" dirty="0" err="1"/>
              <a:t>key</a:t>
            </a:r>
            <a:r>
              <a:rPr lang="es-ES" dirty="0"/>
              <a:t>, probarlo y por último</a:t>
            </a:r>
            <a:r>
              <a:rPr lang="en-US" dirty="0"/>
              <a:t> </a:t>
            </a:r>
            <a:r>
              <a:rPr lang="en-US" dirty="0" err="1"/>
              <a:t>activar</a:t>
            </a:r>
            <a:r>
              <a:rPr lang="en-US" dirty="0"/>
              <a:t> AAD y </a:t>
            </a:r>
            <a:r>
              <a:rPr lang="en-US" dirty="0" err="1"/>
              <a:t>luegar</a:t>
            </a:r>
            <a:r>
              <a:rPr lang="en-US" dirty="0"/>
              <a:t> </a:t>
            </a:r>
            <a:r>
              <a:rPr lang="en-US" dirty="0" err="1"/>
              <a:t>volver</a:t>
            </a:r>
            <a:r>
              <a:rPr lang="en-US" dirty="0"/>
              <a:t> a </a:t>
            </a:r>
            <a:r>
              <a:rPr lang="en-US" dirty="0" err="1"/>
              <a:t>llamarla</a:t>
            </a:r>
            <a:r>
              <a:rPr lang="en-US" dirty="0"/>
              <a:t> 	</a:t>
            </a:r>
            <a:r>
              <a:rPr lang="en-US" dirty="0" err="1"/>
              <a:t>desde</a:t>
            </a:r>
            <a:r>
              <a:rPr lang="en-US" dirty="0"/>
              <a:t> una Ventana in-private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Proxies</a:t>
            </a:r>
          </a:p>
          <a:p>
            <a:r>
              <a:rPr lang="en-US" dirty="0"/>
              <a:t>	</a:t>
            </a:r>
            <a:r>
              <a:rPr lang="en-US" dirty="0" err="1"/>
              <a:t>Desactivar</a:t>
            </a:r>
            <a:r>
              <a:rPr lang="en-US" dirty="0"/>
              <a:t> AAD y </a:t>
            </a:r>
            <a:r>
              <a:rPr lang="en-US" dirty="0" err="1"/>
              <a:t>crear</a:t>
            </a:r>
            <a:r>
              <a:rPr lang="en-US" dirty="0"/>
              <a:t> proxy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    "$schema": "http://json.schemastore.org/proxies",</a:t>
            </a:r>
          </a:p>
          <a:p>
            <a:pPr lvl="1"/>
            <a:r>
              <a:rPr lang="en-US" dirty="0"/>
              <a:t>    "proxies": {</a:t>
            </a:r>
          </a:p>
          <a:p>
            <a:pPr lvl="1"/>
            <a:r>
              <a:rPr lang="en-US" dirty="0"/>
              <a:t>        "Proxy1": {</a:t>
            </a:r>
          </a:p>
          <a:p>
            <a:pPr lvl="1"/>
            <a:r>
              <a:rPr lang="en-US" dirty="0"/>
              <a:t>            "</a:t>
            </a:r>
            <a:r>
              <a:rPr lang="en-US" dirty="0" err="1"/>
              <a:t>matchCondition</a:t>
            </a:r>
            <a:r>
              <a:rPr lang="en-US" dirty="0"/>
              <a:t>": {</a:t>
            </a:r>
          </a:p>
          <a:p>
            <a:pPr lvl="1"/>
            <a:r>
              <a:rPr lang="en-US" dirty="0"/>
              <a:t>                "route": "Function1"</a:t>
            </a:r>
          </a:p>
          <a:p>
            <a:pPr lvl="1"/>
            <a:r>
              <a:rPr lang="en-US" dirty="0"/>
              <a:t>            },</a:t>
            </a:r>
          </a:p>
          <a:p>
            <a:pPr lvl="1"/>
            <a:r>
              <a:rPr lang="en-US" dirty="0"/>
              <a:t>            "</a:t>
            </a:r>
            <a:r>
              <a:rPr lang="en-US" dirty="0" err="1"/>
              <a:t>backendUri</a:t>
            </a:r>
            <a:r>
              <a:rPr lang="en-US" dirty="0"/>
              <a:t>": "https://func-0906-1.azurewebsites.net/</a:t>
            </a:r>
            <a:r>
              <a:rPr lang="en-US" dirty="0" err="1"/>
              <a:t>api</a:t>
            </a:r>
            <a:r>
              <a:rPr lang="en-US" dirty="0"/>
              <a:t>/HttpTrigger1",</a:t>
            </a:r>
          </a:p>
          <a:p>
            <a:pPr lvl="1"/>
            <a:r>
              <a:rPr lang="en-US" dirty="0"/>
              <a:t>            "</a:t>
            </a:r>
            <a:r>
              <a:rPr lang="en-US" dirty="0" err="1"/>
              <a:t>requestOverrides</a:t>
            </a:r>
            <a:r>
              <a:rPr lang="en-US" dirty="0"/>
              <a:t>": {</a:t>
            </a:r>
          </a:p>
          <a:p>
            <a:pPr lvl="1"/>
            <a:r>
              <a:rPr lang="en-US" dirty="0"/>
              <a:t>                "</a:t>
            </a:r>
            <a:r>
              <a:rPr lang="en-US" dirty="0" err="1"/>
              <a:t>backend.request.method</a:t>
            </a:r>
            <a:r>
              <a:rPr lang="en-US" dirty="0"/>
              <a:t>": "get",</a:t>
            </a:r>
          </a:p>
          <a:p>
            <a:pPr lvl="1"/>
            <a:r>
              <a:rPr lang="en-US" dirty="0"/>
              <a:t>                "backend.request.querystring.name": "Sergio"</a:t>
            </a:r>
          </a:p>
          <a:p>
            <a:pPr lvl="1"/>
            <a:r>
              <a:rPr lang="en-US" dirty="0"/>
              <a:t>            }</a:t>
            </a:r>
          </a:p>
          <a:p>
            <a:pPr lvl="1"/>
            <a:r>
              <a:rPr lang="en-US" dirty="0"/>
              <a:t>        }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	</a:t>
            </a:r>
            <a:r>
              <a:rPr lang="en-US" dirty="0" err="1"/>
              <a:t>Probar</a:t>
            </a:r>
            <a:r>
              <a:rPr lang="en-US" dirty="0"/>
              <a:t> proxies </a:t>
            </a:r>
            <a:r>
              <a:rPr lang="en-US" dirty="0" err="1"/>
              <a:t>en</a:t>
            </a:r>
            <a:r>
              <a:rPr lang="en-US" dirty="0"/>
              <a:t> local con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http://localhost:7071/api/Function1/1?age=44 y con Dump.txt</a:t>
            </a:r>
            <a:endParaRPr lang="en-US" dirty="0"/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"$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"http://json.schemastore.org/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proxies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"proxies": {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"Proxy1": {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matchCondition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"route":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/Function1/{id}",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"methods": [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"GET"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]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},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backendUri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"https://localhost/%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Prefix%Dump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/{id}",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responseOverrides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response.headers.x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-age": "{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request.querystring.age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1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03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DurableFunctions.docx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8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46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Sacar proyecto </a:t>
            </a:r>
            <a:r>
              <a:rPr lang="es-ES" dirty="0" err="1"/>
              <a:t>DurableFunctions</a:t>
            </a:r>
            <a:r>
              <a:rPr lang="es-ES" dirty="0"/>
              <a:t> y ver los patrones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0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Sacar proyecto </a:t>
            </a:r>
            <a:r>
              <a:rPr lang="es-ES" dirty="0" err="1"/>
              <a:t>CrossCuttingConcerns</a:t>
            </a:r>
            <a:r>
              <a:rPr lang="es-ES" dirty="0"/>
              <a:t> y ver los ejemplos.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</a:t>
            </a:r>
            <a:r>
              <a:rPr lang="es-ES" dirty="0" err="1"/>
              <a:t>Function</a:t>
            </a:r>
            <a:r>
              <a:rPr lang="es-ES" dirty="0"/>
              <a:t> App desde el portal pero no esperar a que termine y pasar a los siguientes ejemplos</a:t>
            </a:r>
          </a:p>
          <a:p>
            <a:r>
              <a:rPr lang="es-ES" dirty="0"/>
              <a:t>Crear FunctionApp1 desde VS y ejecutar Function1 (Http </a:t>
            </a:r>
            <a:r>
              <a:rPr lang="es-ES" dirty="0" err="1"/>
              <a:t>trigger</a:t>
            </a:r>
            <a:r>
              <a:rPr lang="es-ES" dirty="0"/>
              <a:t>), explicar el proyecto</a:t>
            </a:r>
          </a:p>
          <a:p>
            <a:r>
              <a:rPr lang="es-ES" dirty="0"/>
              <a:t>Crear FunctionApp2 desde </a:t>
            </a:r>
            <a:r>
              <a:rPr lang="es-ES" dirty="0" err="1"/>
              <a:t>VSCode</a:t>
            </a:r>
            <a:r>
              <a:rPr lang="es-ES" dirty="0"/>
              <a:t> y ejecutar Function1 (Http </a:t>
            </a:r>
            <a:r>
              <a:rPr lang="es-ES" dirty="0" err="1"/>
              <a:t>trigger</a:t>
            </a:r>
            <a:r>
              <a:rPr lang="es-ES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Sacar la calculadora de Azure para explicar como se factura en </a:t>
            </a:r>
            <a:r>
              <a:rPr lang="es-ES" dirty="0" err="1"/>
              <a:t>Consumption</a:t>
            </a:r>
            <a:r>
              <a:rPr lang="es-ES" dirty="0"/>
              <a:t>…</a:t>
            </a:r>
          </a:p>
          <a:p>
            <a:r>
              <a:rPr lang="es-ES" dirty="0" err="1"/>
              <a:t>Cold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puede ser desde 1-3 segundos, hasta 10-15 segundos ocasionalmente e incluso por lenguaje puede variar </a:t>
            </a:r>
            <a:r>
              <a:rPr lang="en-US" dirty="0">
                <a:hlinkClick r:id="rId3"/>
              </a:rPr>
              <a:t>https://mikhail.io/serverless/coldstarts/azure/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Ejecutar los </a:t>
            </a:r>
            <a:r>
              <a:rPr lang="es-ES" dirty="0" err="1"/>
              <a:t>wizards</a:t>
            </a:r>
            <a:r>
              <a:rPr lang="es-ES" dirty="0"/>
              <a:t>, mostrarlo, pero no publicar</a:t>
            </a:r>
          </a:p>
          <a:p>
            <a:r>
              <a:rPr lang="en-US" dirty="0">
                <a:hlinkClick r:id="rId3"/>
              </a:rPr>
              <a:t>https://www.goodreads.com/quotes/1314241-if-it-hurts-do-it-more-frequently-and-bring-the</a:t>
            </a:r>
            <a:endParaRPr lang="en-US" dirty="0"/>
          </a:p>
          <a:p>
            <a:r>
              <a:rPr lang="en-US" dirty="0"/>
              <a:t>WEBSITE_RUN_FROM_PACKAGE </a:t>
            </a:r>
            <a:r>
              <a:rPr lang="en-US" dirty="0">
                <a:hlinkClick r:id="rId4"/>
              </a:rPr>
              <a:t>https://docs.microsoft.com/es-es/azure/azure-functions/run-functions-from-deployment-package#benefits-of-running-from-a-package-file</a:t>
            </a:r>
            <a:r>
              <a:rPr lang="en-US" dirty="0"/>
              <a:t> </a:t>
            </a:r>
          </a:p>
          <a:p>
            <a:r>
              <a:rPr lang="en-US" dirty="0" err="1"/>
              <a:t>Engancha</a:t>
            </a:r>
            <a:r>
              <a:rPr lang="en-US" dirty="0"/>
              <a:t> con </a:t>
            </a:r>
            <a:r>
              <a:rPr lang="en-US" dirty="0" err="1"/>
              <a:t>function.json</a:t>
            </a:r>
            <a:r>
              <a:rPr lang="en-US" dirty="0"/>
              <a:t> y por </a:t>
            </a:r>
            <a:r>
              <a:rPr lang="en-US" dirty="0" err="1"/>
              <a:t>qué</a:t>
            </a:r>
            <a:r>
              <a:rPr lang="en-US" dirty="0"/>
              <a:t> no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línea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https://www.goodreads.com/quotes/1314241-if-it-hurts-do-it-more-frequently-and-bring-the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Mostrar los ficheros publish_with_func.ps1 y publish_with_az.ps1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Mostrar </a:t>
            </a:r>
            <a:r>
              <a:rPr lang="es-ES" dirty="0" err="1"/>
              <a:t>azure-pipelines.yml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3C7E1-9012-434D-B166-EC6F95BE3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4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7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25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4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7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60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31BE-F863-4C7F-A6D2-F6C53428F32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5E42-4192-411B-8EC6-7A368873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8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  <p:sldLayoutId id="21474841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azure-pipelines-tasks/blob/master/Tasks/AzureFunctionAppV1/README.m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devlabs.custom-terraform-tas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raul-arrieta.terraform-outpu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azure-functions-core-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grok.com/" TargetMode="External"/><Relationship Id="rId4" Type="http://schemas.openxmlformats.org/officeDocument/2006/relationships/hyperlink" Target="https://marketplace.visualstudio.com/items?itemName=ms-azuretools.vscode-azurefunc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24C-0251-4C30-BDF3-6B7B7B3F5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Azure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12E3B-D5AD-48EA-AF59-ACF75CB0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2014991"/>
          </a:xfrm>
        </p:spPr>
        <p:txBody>
          <a:bodyPr/>
          <a:lstStyle/>
          <a:p>
            <a:r>
              <a:rPr lang="es-ES" dirty="0"/>
              <a:t>Cosas que le diría a mi yo del pasado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CED4CE5-4E64-4950-9342-6DC99B738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597" y="493715"/>
            <a:ext cx="2190225" cy="21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9DCFD8-78FE-4CAD-8BB7-27028968D885}"/>
              </a:ext>
            </a:extLst>
          </p:cNvPr>
          <p:cNvSpPr txBox="1"/>
          <p:nvPr/>
        </p:nvSpPr>
        <p:spPr>
          <a:xfrm>
            <a:off x="4995597" y="4429919"/>
            <a:ext cx="211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lang="es-E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Sergio León</a:t>
            </a:r>
          </a:p>
          <a:p>
            <a:pPr lvl="0" defTabSz="914400">
              <a:defRPr/>
            </a:pPr>
            <a:r>
              <a:rPr lang="es-E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@panicoenlaxbox</a:t>
            </a:r>
          </a:p>
          <a:p>
            <a:pPr defTabSz="914400">
              <a:defRPr/>
            </a:pPr>
            <a:r>
              <a:rPr lang="es-E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@AnalyticAlways</a:t>
            </a:r>
          </a:p>
        </p:txBody>
      </p:sp>
    </p:spTree>
    <p:extLst>
      <p:ext uri="{BB962C8B-B14F-4D97-AF65-F5344CB8AC3E}">
        <p14:creationId xmlns:p14="http://schemas.microsoft.com/office/powerpoint/2010/main" val="71183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Azure DevOps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C7334-41AF-4E31-B630-320EE05CB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309" y="3429000"/>
            <a:ext cx="4772691" cy="5239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F98E76-794B-43B7-B32F-0447EDAE9EFD}"/>
              </a:ext>
            </a:extLst>
          </p:cNvPr>
          <p:cNvSpPr txBox="1">
            <a:spLocks/>
          </p:cNvSpPr>
          <p:nvPr/>
        </p:nvSpPr>
        <p:spPr>
          <a:xfrm>
            <a:off x="838200" y="183378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AzureFunctionApp@1</a:t>
            </a:r>
          </a:p>
          <a:p>
            <a:pPr lvl="1"/>
            <a:r>
              <a:rPr lang="en-US" dirty="0">
                <a:hlinkClick r:id="rId4"/>
              </a:rPr>
              <a:t>https://github.com/Microsoft/azure-pipelines-tasks/blob/master/Tasks/AzureFunctionAppV1/README.md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80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</a:t>
            </a:r>
            <a:r>
              <a:rPr lang="es-ES" dirty="0" err="1"/>
              <a:t>IaC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ARM</a:t>
            </a:r>
          </a:p>
          <a:p>
            <a:r>
              <a:rPr lang="es-ES" dirty="0" err="1"/>
              <a:t>az</a:t>
            </a:r>
            <a:endParaRPr lang="es-ES" dirty="0"/>
          </a:p>
          <a:p>
            <a:r>
              <a:rPr lang="es-ES" dirty="0" err="1"/>
              <a:t>Terraform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</a:t>
            </a:r>
            <a:r>
              <a:rPr lang="es-ES" dirty="0" err="1"/>
              <a:t>terraform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https://marketplace.visualstudio.com/items?itemName=ms-devlabs.custom-terraform-tasks</a:t>
            </a:r>
            <a:endParaRPr lang="en-US" dirty="0"/>
          </a:p>
          <a:p>
            <a:pPr lvl="1"/>
            <a:r>
              <a:rPr lang="en-US" dirty="0"/>
              <a:t>TerraformInstaller@0</a:t>
            </a:r>
          </a:p>
          <a:p>
            <a:pPr lvl="1"/>
            <a:r>
              <a:rPr lang="en-US" dirty="0"/>
              <a:t>TerraformTaskV1@0</a:t>
            </a:r>
          </a:p>
          <a:p>
            <a:r>
              <a:rPr lang="en-US" dirty="0">
                <a:hlinkClick r:id="rId4"/>
              </a:rPr>
              <a:t>https://marketplace.visualstudio.com/items?itemName=raul-arrieta.terraform-outputs </a:t>
            </a:r>
            <a:endParaRPr lang="en-US" dirty="0"/>
          </a:p>
          <a:p>
            <a:pPr lvl="1"/>
            <a:r>
              <a:rPr lang="en-US" dirty="0"/>
              <a:t>terraform-outputs@0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44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- </a:t>
            </a:r>
            <a:r>
              <a:rPr lang="es-ES" dirty="0" err="1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ARM</a:t>
            </a:r>
          </a:p>
          <a:p>
            <a:pPr lvl="1"/>
            <a:r>
              <a:rPr lang="es-ES" dirty="0"/>
              <a:t>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s-ES" dirty="0" err="1"/>
              <a:t>Terraform</a:t>
            </a:r>
            <a:endParaRPr lang="es-E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app_settings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</a:p>
          <a:p>
            <a:r>
              <a:rPr lang="es-ES" dirty="0" err="1"/>
              <a:t>func</a:t>
            </a:r>
            <a:endParaRPr lang="es-E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azure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publish &lt;function app&gt;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--publish-local-settings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--publish-settings-only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--overwrite-settings</a:t>
            </a: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functionapp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-app-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app&gt;</a:t>
            </a:r>
          </a:p>
          <a:p>
            <a:r>
              <a:rPr lang="es-ES" dirty="0" err="1"/>
              <a:t>az</a:t>
            </a:r>
            <a:endParaRPr lang="es-E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config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020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- </a:t>
            </a:r>
            <a:r>
              <a:rPr lang="es-ES" dirty="0" err="1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err="1"/>
              <a:t>Bindings</a:t>
            </a:r>
            <a:r>
              <a:rPr lang="es-ES" dirty="0"/>
              <a:t>.</a:t>
            </a:r>
          </a:p>
          <a:p>
            <a:r>
              <a:rPr lang="es-ES" dirty="0"/>
              <a:t>Integración con servicios de Azure.</a:t>
            </a:r>
          </a:p>
          <a:p>
            <a:pPr lvl="1"/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Grid</a:t>
            </a:r>
            <a:r>
              <a:rPr lang="es-ES" dirty="0"/>
              <a:t>, Data Factory, </a:t>
            </a:r>
            <a:r>
              <a:rPr lang="es-ES" dirty="0" err="1"/>
              <a:t>Logic</a:t>
            </a:r>
            <a:r>
              <a:rPr lang="es-ES" dirty="0"/>
              <a:t> Apps, </a:t>
            </a:r>
            <a:r>
              <a:rPr lang="es-ES" dirty="0" err="1"/>
              <a:t>Action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(</a:t>
            </a:r>
            <a:r>
              <a:rPr lang="es-ES" dirty="0" err="1"/>
              <a:t>alert</a:t>
            </a:r>
            <a:r>
              <a:rPr lang="es-ES" dirty="0"/>
              <a:t> rule), API Management, etc.</a:t>
            </a:r>
          </a:p>
          <a:p>
            <a:r>
              <a:rPr lang="es-ES" dirty="0" err="1"/>
              <a:t>Authentication</a:t>
            </a:r>
            <a:r>
              <a:rPr lang="es-ES" dirty="0"/>
              <a:t>/</a:t>
            </a:r>
            <a:r>
              <a:rPr lang="es-ES" dirty="0" err="1"/>
              <a:t>Authorization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Easy </a:t>
            </a:r>
            <a:r>
              <a:rPr lang="es-ES" dirty="0" err="1"/>
              <a:t>Auth</a:t>
            </a:r>
            <a:r>
              <a:rPr lang="es-ES" dirty="0"/>
              <a:t>.</a:t>
            </a:r>
          </a:p>
          <a:p>
            <a:r>
              <a:rPr lang="es-ES" dirty="0" err="1"/>
              <a:t>Proxies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4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Durable </a:t>
            </a:r>
            <a:r>
              <a:rPr lang="es-ES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Driven</a:t>
            </a:r>
            <a:endParaRPr lang="es-ES" dirty="0"/>
          </a:p>
          <a:p>
            <a:pPr lvl="1"/>
            <a:r>
              <a:rPr lang="es-ES" dirty="0"/>
              <a:t>Los árboles no nos dejan ver el bosque.</a:t>
            </a:r>
          </a:p>
          <a:p>
            <a:pPr lvl="2"/>
            <a:r>
              <a:rPr lang="es-ES" dirty="0"/>
              <a:t>Los árboles son las funciones.</a:t>
            </a:r>
          </a:p>
          <a:p>
            <a:pPr lvl="2"/>
            <a:r>
              <a:rPr lang="es-ES" dirty="0"/>
              <a:t>El bosque es la aplicación.</a:t>
            </a:r>
          </a:p>
          <a:p>
            <a:pPr lvl="1"/>
            <a:r>
              <a:rPr lang="es-ES" dirty="0"/>
              <a:t>Se pierde la visión general del proceso.</a:t>
            </a:r>
          </a:p>
          <a:p>
            <a:r>
              <a:rPr lang="es-ES" dirty="0"/>
              <a:t>Retos de la composición </a:t>
            </a:r>
            <a:r>
              <a:rPr lang="es-ES" dirty="0" err="1"/>
              <a:t>Serverless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Flexibilizar una secuencia.</a:t>
            </a:r>
          </a:p>
          <a:p>
            <a:pPr lvl="2"/>
            <a:r>
              <a:rPr lang="es-ES" dirty="0"/>
              <a:t>Si la entrada del siguiente paso es la salida del anterior, cambiar una pieza de sitio es costoso, va a cambiar la entrada y la salida de varias funciones.</a:t>
            </a:r>
          </a:p>
          <a:p>
            <a:pPr lvl="1"/>
            <a:r>
              <a:rPr lang="es-ES" dirty="0"/>
              <a:t>Manejo de errores.</a:t>
            </a:r>
          </a:p>
          <a:p>
            <a:pPr lvl="2"/>
            <a:r>
              <a:rPr lang="es-ES" dirty="0"/>
              <a:t>Si falla la reserva del vuelo.</a:t>
            </a:r>
          </a:p>
          <a:p>
            <a:pPr lvl="3"/>
            <a:r>
              <a:rPr lang="es-ES" dirty="0"/>
              <a:t>Quiero tener control sobre la política de reintentos.</a:t>
            </a:r>
          </a:p>
          <a:p>
            <a:pPr lvl="3"/>
            <a:r>
              <a:rPr lang="es-ES" dirty="0"/>
              <a:t>Preguntar al usuario si quiere cancelar el proceso.</a:t>
            </a:r>
          </a:p>
          <a:p>
            <a:pPr lvl="3"/>
            <a:r>
              <a:rPr lang="es-ES" dirty="0"/>
              <a:t>Hacer alguna acción compensatoria como reservar un tren.</a:t>
            </a:r>
          </a:p>
        </p:txBody>
      </p:sp>
      <p:pic>
        <p:nvPicPr>
          <p:cNvPr id="4" name="Picture 3" descr="Conference Booking Application">
            <a:extLst>
              <a:ext uri="{FF2B5EF4-FFF2-40B4-BE49-F238E27FC236}">
                <a16:creationId xmlns:a16="http://schemas.microsoft.com/office/drawing/2014/main" id="{27D6B69F-814E-4253-8323-BACAB2068C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90" y="1690688"/>
            <a:ext cx="4004310" cy="100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1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Durable </a:t>
            </a:r>
            <a:r>
              <a:rPr lang="es-ES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Retos de la composición </a:t>
            </a:r>
            <a:r>
              <a:rPr lang="es-ES" dirty="0" err="1"/>
              <a:t>Serverless</a:t>
            </a:r>
            <a:endParaRPr lang="es-ES" dirty="0"/>
          </a:p>
          <a:p>
            <a:pPr lvl="1"/>
            <a:r>
              <a:rPr lang="es-ES" dirty="0"/>
              <a:t>Acciones en paralelo.</a:t>
            </a:r>
          </a:p>
          <a:p>
            <a:pPr lvl="2"/>
            <a:r>
              <a:rPr lang="es-ES" dirty="0"/>
              <a:t>Puedo comprar el billete de avión y reservar la habitación del hotel a la vez.</a:t>
            </a:r>
          </a:p>
          <a:p>
            <a:pPr lvl="2"/>
            <a:r>
              <a:rPr lang="es-ES" dirty="0"/>
              <a:t>El problema está en la respuesta, porque un </a:t>
            </a:r>
            <a:r>
              <a:rPr lang="es-ES" dirty="0" err="1"/>
              <a:t>trigger</a:t>
            </a:r>
            <a:r>
              <a:rPr lang="es-ES" dirty="0"/>
              <a:t> sólo se puede disparar por un motivo.</a:t>
            </a:r>
          </a:p>
          <a:p>
            <a:r>
              <a:rPr lang="es-ES" dirty="0"/>
              <a:t>Necesitamos un orquestador.</a:t>
            </a:r>
          </a:p>
          <a:p>
            <a:pPr lvl="1"/>
            <a:r>
              <a:rPr lang="es-ES" dirty="0"/>
              <a:t>El orquestador delegará trabajo a funciones más pequeñas mientras él mantiene el foco en la visión general.</a:t>
            </a:r>
          </a:p>
          <a:p>
            <a:pPr lvl="1"/>
            <a:r>
              <a:rPr lang="es-ES" dirty="0"/>
              <a:t>Los árboles sí le dejan ver el bosque.</a:t>
            </a:r>
          </a:p>
          <a:p>
            <a:pPr lvl="2"/>
            <a:r>
              <a:rPr lang="es-ES" dirty="0" err="1"/>
              <a:t>workflow</a:t>
            </a:r>
            <a:r>
              <a:rPr lang="es-ES" dirty="0"/>
              <a:t>-as-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58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¿Durable 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1802C-904F-444C-8E96-657033B1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función orquestadora se va a </a:t>
            </a:r>
            <a:r>
              <a:rPr lang="es-ES" dirty="0" err="1"/>
              <a:t>reejecutar</a:t>
            </a:r>
            <a:r>
              <a:rPr lang="es-ES" dirty="0"/>
              <a:t> múltiples veces.</a:t>
            </a:r>
          </a:p>
          <a:p>
            <a:pPr lvl="1"/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Sourcing</a:t>
            </a:r>
            <a:r>
              <a:rPr lang="es-ES" dirty="0"/>
              <a:t> sobre tablas del </a:t>
            </a:r>
            <a:r>
              <a:rPr lang="es-ES" dirty="0" err="1"/>
              <a:t>storage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Tiene que ser determinista.</a:t>
            </a:r>
          </a:p>
          <a:p>
            <a:r>
              <a:rPr lang="es-ES" dirty="0"/>
              <a:t>Cada ejecución podría ser en un host distinto.</a:t>
            </a:r>
          </a:p>
          <a:p>
            <a:pPr lvl="1"/>
            <a:r>
              <a:rPr lang="es-ES" dirty="0" err="1"/>
              <a:t>Stateful</a:t>
            </a:r>
            <a:r>
              <a:rPr lang="es-ES" dirty="0"/>
              <a:t>.</a:t>
            </a:r>
          </a:p>
          <a:p>
            <a:r>
              <a:rPr lang="es-ES" dirty="0"/>
              <a:t>Durable hace mención a </a:t>
            </a:r>
            <a:r>
              <a:rPr lang="es-ES" dirty="0" err="1"/>
              <a:t>durability</a:t>
            </a:r>
            <a:r>
              <a:rPr lang="es-ES" dirty="0"/>
              <a:t>, la función no se va a quedar a medias aunque haya un fallo en el host.</a:t>
            </a:r>
          </a:p>
        </p:txBody>
      </p:sp>
    </p:spTree>
    <p:extLst>
      <p:ext uri="{BB962C8B-B14F-4D97-AF65-F5344CB8AC3E}">
        <p14:creationId xmlns:p14="http://schemas.microsoft.com/office/powerpoint/2010/main" val="29673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Durable </a:t>
            </a:r>
            <a:r>
              <a:rPr lang="es-ES" dirty="0" err="1"/>
              <a:t>Functions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1802C-904F-444C-8E96-657033B1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7079831" cy="4152336"/>
          </a:xfrm>
        </p:spPr>
        <p:txBody>
          <a:bodyPr>
            <a:noAutofit/>
          </a:bodyPr>
          <a:lstStyle/>
          <a:p>
            <a:r>
              <a:rPr lang="es-ES" sz="1200" dirty="0">
                <a:latin typeface="Abadi" panose="020B0604020104020204" pitchFamily="34" charset="0"/>
              </a:rPr>
              <a:t>Client</a:t>
            </a:r>
            <a:r>
              <a:rPr lang="es-ES" sz="1200" dirty="0"/>
              <a:t>.</a:t>
            </a:r>
          </a:p>
          <a:p>
            <a:pPr lvl="1"/>
            <a:r>
              <a:rPr lang="es-ES" sz="1100" dirty="0"/>
              <a:t>Función que inicia el flujo con algún </a:t>
            </a:r>
            <a:r>
              <a:rPr lang="es-ES" sz="1100" dirty="0" err="1"/>
              <a:t>binding</a:t>
            </a:r>
            <a:r>
              <a:rPr lang="es-ES" sz="1100" dirty="0"/>
              <a:t>.</a:t>
            </a:r>
          </a:p>
          <a:p>
            <a:r>
              <a:rPr lang="en-US" sz="1200" dirty="0">
                <a:latin typeface="Abadi" panose="020B0604020104020204" pitchFamily="34" charset="0"/>
              </a:rPr>
              <a:t>Orchestrator</a:t>
            </a:r>
            <a:r>
              <a:rPr lang="en-US" sz="1200" dirty="0"/>
              <a:t>.</a:t>
            </a:r>
          </a:p>
          <a:p>
            <a:pPr lvl="1"/>
            <a:r>
              <a:rPr lang="en-US" sz="1100" dirty="0" err="1"/>
              <a:t>Función</a:t>
            </a:r>
            <a:r>
              <a:rPr lang="en-US" sz="1100" dirty="0"/>
              <a:t> que define el workflow y </a:t>
            </a:r>
            <a:r>
              <a:rPr lang="en-US" sz="1100" dirty="0" err="1"/>
              <a:t>delega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</a:t>
            </a:r>
            <a:r>
              <a:rPr lang="en-US" sz="1100" dirty="0" err="1"/>
              <a:t>funciones</a:t>
            </a:r>
            <a:r>
              <a:rPr lang="en-US" sz="1100" dirty="0"/>
              <a:t> de </a:t>
            </a:r>
            <a:r>
              <a:rPr lang="en-US" sz="1100" dirty="0" err="1"/>
              <a:t>tipo</a:t>
            </a:r>
            <a:r>
              <a:rPr lang="en-US" sz="1100" dirty="0"/>
              <a:t> </a:t>
            </a:r>
            <a:r>
              <a:rPr lang="en-US" sz="1100" dirty="0">
                <a:latin typeface="Abadi" panose="020B0604020104020204" pitchFamily="34" charset="0"/>
              </a:rPr>
              <a:t>activity</a:t>
            </a:r>
            <a:r>
              <a:rPr lang="en-US" sz="1100" dirty="0"/>
              <a:t>.</a:t>
            </a:r>
          </a:p>
          <a:p>
            <a:pPr lvl="1"/>
            <a:r>
              <a:rPr lang="en-US" sz="1100" dirty="0"/>
              <a:t>No </a:t>
            </a:r>
            <a:r>
              <a:rPr lang="en-US" sz="1100" dirty="0" err="1"/>
              <a:t>usa</a:t>
            </a:r>
            <a:r>
              <a:rPr lang="en-US" sz="1100" dirty="0"/>
              <a:t> bindings.</a:t>
            </a:r>
          </a:p>
          <a:p>
            <a:pPr lvl="2"/>
            <a:r>
              <a:rPr lang="en-US" sz="1050" dirty="0"/>
              <a:t>La entrada es </a:t>
            </a:r>
            <a:r>
              <a:rPr lang="en-US" sz="1050" dirty="0" err="1"/>
              <a:t>suministrada</a:t>
            </a:r>
            <a:r>
              <a:rPr lang="en-US" sz="1050" dirty="0"/>
              <a:t> por la </a:t>
            </a:r>
            <a:r>
              <a:rPr lang="en-US" sz="1050" dirty="0" err="1"/>
              <a:t>función</a:t>
            </a:r>
            <a:r>
              <a:rPr lang="en-US" sz="1050" dirty="0"/>
              <a:t> </a:t>
            </a:r>
            <a:r>
              <a:rPr lang="en-US" sz="1050" dirty="0" err="1"/>
              <a:t>cliente</a:t>
            </a:r>
            <a:r>
              <a:rPr lang="en-US" sz="1050" dirty="0"/>
              <a:t>.</a:t>
            </a:r>
          </a:p>
          <a:p>
            <a:r>
              <a:rPr lang="en-US" sz="1200" dirty="0">
                <a:latin typeface="Abadi" panose="020B0604020104020204" pitchFamily="34" charset="0"/>
              </a:rPr>
              <a:t>Activity</a:t>
            </a:r>
            <a:r>
              <a:rPr lang="en-US" sz="1200" dirty="0"/>
              <a:t>.</a:t>
            </a:r>
          </a:p>
          <a:p>
            <a:pPr lvl="1"/>
            <a:r>
              <a:rPr lang="en-US" sz="1100" dirty="0" err="1"/>
              <a:t>Funciones</a:t>
            </a:r>
            <a:r>
              <a:rPr lang="en-US" sz="1100" dirty="0"/>
              <a:t> que </a:t>
            </a:r>
            <a:r>
              <a:rPr lang="en-US" sz="1100" dirty="0" err="1"/>
              <a:t>hacen</a:t>
            </a:r>
            <a:r>
              <a:rPr lang="en-US" sz="1100" dirty="0"/>
              <a:t> el </a:t>
            </a:r>
            <a:r>
              <a:rPr lang="en-US" sz="1100" dirty="0" err="1"/>
              <a:t>trabajo</a:t>
            </a:r>
            <a:r>
              <a:rPr lang="en-US" sz="1100" dirty="0"/>
              <a:t>.</a:t>
            </a:r>
          </a:p>
          <a:p>
            <a:pPr lvl="1"/>
            <a:r>
              <a:rPr lang="en-US" sz="1100" dirty="0" err="1"/>
              <a:t>Puede</a:t>
            </a:r>
            <a:r>
              <a:rPr lang="en-US" sz="1100" dirty="0"/>
              <a:t> </a:t>
            </a:r>
            <a:r>
              <a:rPr lang="en-US" sz="1100" dirty="0" err="1"/>
              <a:t>recibir</a:t>
            </a:r>
            <a:r>
              <a:rPr lang="en-US" sz="1100" dirty="0"/>
              <a:t> y </a:t>
            </a:r>
            <a:r>
              <a:rPr lang="en-US" sz="1100" dirty="0" err="1"/>
              <a:t>devolver</a:t>
            </a:r>
            <a:r>
              <a:rPr lang="en-US" sz="1100" dirty="0"/>
              <a:t> </a:t>
            </a:r>
            <a:r>
              <a:rPr lang="en-US" sz="1100" dirty="0" err="1"/>
              <a:t>datos</a:t>
            </a:r>
            <a:r>
              <a:rPr lang="en-US" sz="1100" dirty="0"/>
              <a:t> a la </a:t>
            </a:r>
            <a:r>
              <a:rPr lang="en-US" sz="1100" dirty="0" err="1"/>
              <a:t>función</a:t>
            </a:r>
            <a:r>
              <a:rPr lang="en-US" sz="1100" dirty="0"/>
              <a:t> </a:t>
            </a:r>
            <a:r>
              <a:rPr lang="en-US" sz="1100" dirty="0" err="1">
                <a:latin typeface="Abadi" panose="020B0604020104020204" pitchFamily="34" charset="0"/>
              </a:rPr>
              <a:t>orquestadora</a:t>
            </a:r>
            <a:r>
              <a:rPr lang="en-US" sz="1100" dirty="0"/>
              <a:t>.</a:t>
            </a:r>
          </a:p>
          <a:p>
            <a:pPr lvl="1"/>
            <a:r>
              <a:rPr lang="en-US" sz="1100" dirty="0" err="1"/>
              <a:t>Pueden</a:t>
            </a:r>
            <a:r>
              <a:rPr lang="en-US" sz="1100" dirty="0"/>
              <a:t> </a:t>
            </a:r>
            <a:r>
              <a:rPr lang="en-US" sz="1100" dirty="0" err="1"/>
              <a:t>usar</a:t>
            </a:r>
            <a:r>
              <a:rPr lang="en-US" sz="1100" dirty="0"/>
              <a:t> bindings (no de trigger).</a:t>
            </a:r>
          </a:p>
          <a:p>
            <a:r>
              <a:rPr lang="en-US" sz="1200" dirty="0">
                <a:latin typeface="Abadi" panose="020B0604020104020204" pitchFamily="34" charset="0"/>
              </a:rPr>
              <a:t>Entity</a:t>
            </a:r>
            <a:r>
              <a:rPr lang="en-US" sz="1200" dirty="0"/>
              <a:t>.</a:t>
            </a:r>
          </a:p>
          <a:p>
            <a:pPr lvl="1"/>
            <a:r>
              <a:rPr lang="en-US" sz="1100" dirty="0"/>
              <a:t>Leer y </a:t>
            </a:r>
            <a:r>
              <a:rPr lang="en-US" sz="1100" dirty="0" err="1"/>
              <a:t>escribir</a:t>
            </a:r>
            <a:r>
              <a:rPr lang="en-US" sz="1100" dirty="0"/>
              <a:t> </a:t>
            </a:r>
            <a:r>
              <a:rPr lang="en-US" sz="1100" dirty="0" err="1"/>
              <a:t>datos</a:t>
            </a:r>
            <a:r>
              <a:rPr lang="en-US" sz="1100" dirty="0"/>
              <a:t>.</a:t>
            </a:r>
          </a:p>
          <a:p>
            <a:pPr lvl="1"/>
            <a:r>
              <a:rPr lang="en-US" sz="1100" dirty="0"/>
              <a:t>Se </a:t>
            </a:r>
            <a:r>
              <a:rPr lang="en-US" sz="1100" dirty="0" err="1"/>
              <a:t>pueden</a:t>
            </a:r>
            <a:r>
              <a:rPr lang="en-US" sz="1100" dirty="0"/>
              <a:t> </a:t>
            </a:r>
            <a:r>
              <a:rPr lang="en-US" sz="1100" dirty="0" err="1"/>
              <a:t>usar</a:t>
            </a:r>
            <a:r>
              <a:rPr lang="en-US" sz="1100" dirty="0"/>
              <a:t> </a:t>
            </a:r>
            <a:r>
              <a:rPr lang="en-US" sz="1100" dirty="0" err="1"/>
              <a:t>desde</a:t>
            </a:r>
            <a:r>
              <a:rPr lang="en-US" sz="1100" dirty="0"/>
              <a:t> </a:t>
            </a:r>
            <a:r>
              <a:rPr lang="en-US" sz="1100" dirty="0" err="1"/>
              <a:t>cualquier</a:t>
            </a:r>
            <a:r>
              <a:rPr lang="en-US" sz="1100" dirty="0"/>
              <a:t> </a:t>
            </a:r>
            <a:r>
              <a:rPr lang="en-US" sz="1100" dirty="0" err="1"/>
              <a:t>otra</a:t>
            </a:r>
            <a:r>
              <a:rPr lang="en-US" sz="1100" dirty="0"/>
              <a:t> </a:t>
            </a:r>
            <a:r>
              <a:rPr lang="en-US" sz="1100" dirty="0" err="1"/>
              <a:t>función</a:t>
            </a:r>
            <a:r>
              <a:rPr lang="en-US" sz="1100" dirty="0"/>
              <a:t>.</a:t>
            </a:r>
          </a:p>
          <a:p>
            <a:pPr lvl="2"/>
            <a:r>
              <a:rPr lang="en-US" sz="1050" dirty="0" err="1"/>
              <a:t>Incluso</a:t>
            </a:r>
            <a:r>
              <a:rPr lang="en-US" sz="1050" dirty="0"/>
              <a:t> </a:t>
            </a:r>
            <a:r>
              <a:rPr lang="en-US" sz="1050" dirty="0" err="1"/>
              <a:t>desde</a:t>
            </a:r>
            <a:r>
              <a:rPr lang="en-US" sz="1050" dirty="0"/>
              <a:t> </a:t>
            </a:r>
            <a:r>
              <a:rPr lang="en-US" sz="1050" dirty="0" err="1"/>
              <a:t>funciones</a:t>
            </a:r>
            <a:r>
              <a:rPr lang="en-US" sz="1050" dirty="0"/>
              <a:t> que no </a:t>
            </a:r>
            <a:r>
              <a:rPr lang="en-US" sz="1050" dirty="0" err="1"/>
              <a:t>sean</a:t>
            </a:r>
            <a:r>
              <a:rPr lang="en-US" sz="1050" dirty="0"/>
              <a:t> durables.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944BE-ED25-44F0-A2BB-471886FCBB18}"/>
              </a:ext>
            </a:extLst>
          </p:cNvPr>
          <p:cNvSpPr/>
          <p:nvPr/>
        </p:nvSpPr>
        <p:spPr>
          <a:xfrm>
            <a:off x="9248775" y="1690688"/>
            <a:ext cx="1781175" cy="92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 (</a:t>
            </a:r>
            <a:r>
              <a:rPr lang="es-ES" dirty="0" err="1"/>
              <a:t>Stateless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50B5F3-609D-40AA-BB9D-D5B941F17B9A}"/>
              </a:ext>
            </a:extLst>
          </p:cNvPr>
          <p:cNvSpPr/>
          <p:nvPr/>
        </p:nvSpPr>
        <p:spPr>
          <a:xfrm>
            <a:off x="9248775" y="2793992"/>
            <a:ext cx="1781175" cy="9286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Orchestrator</a:t>
            </a:r>
            <a:r>
              <a:rPr lang="es-ES" dirty="0"/>
              <a:t> (</a:t>
            </a:r>
            <a:r>
              <a:rPr lang="es-ES" dirty="0" err="1"/>
              <a:t>Stateful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7224E-F233-4D33-8BF3-C63F5A742E0A}"/>
              </a:ext>
            </a:extLst>
          </p:cNvPr>
          <p:cNvSpPr/>
          <p:nvPr/>
        </p:nvSpPr>
        <p:spPr>
          <a:xfrm>
            <a:off x="9248774" y="3930651"/>
            <a:ext cx="1781175" cy="92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Activity</a:t>
            </a:r>
            <a:r>
              <a:rPr lang="es-ES" dirty="0"/>
              <a:t> (</a:t>
            </a:r>
            <a:r>
              <a:rPr lang="es-ES" dirty="0" err="1"/>
              <a:t>Stateless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A703C-15F7-4C23-A5A6-0279E4D4E085}"/>
              </a:ext>
            </a:extLst>
          </p:cNvPr>
          <p:cNvSpPr/>
          <p:nvPr/>
        </p:nvSpPr>
        <p:spPr>
          <a:xfrm>
            <a:off x="9248773" y="5033955"/>
            <a:ext cx="1781175" cy="9286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Entity</a:t>
            </a:r>
            <a:r>
              <a:rPr lang="es-ES" dirty="0"/>
              <a:t> (</a:t>
            </a:r>
            <a:r>
              <a:rPr lang="es-ES" dirty="0" err="1"/>
              <a:t>Stateful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chaining</a:t>
            </a:r>
            <a:endParaRPr lang="en-US" dirty="0"/>
          </a:p>
        </p:txBody>
      </p:sp>
      <p:pic>
        <p:nvPicPr>
          <p:cNvPr id="2050" name="Picture 2" descr="Un diagrama del patrón de encadenamiento de funciones">
            <a:extLst>
              <a:ext uri="{FF2B5EF4-FFF2-40B4-BE49-F238E27FC236}">
                <a16:creationId xmlns:a16="http://schemas.microsoft.com/office/drawing/2014/main" id="{BD0B74B8-8B4A-454C-8A08-537897ACC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89" y="2728815"/>
            <a:ext cx="7859222" cy="14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38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0D3-8E0A-4F2A-AF1A-A25A8616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352E-EEC0-4A7F-B416-531A27D5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“Sin servidor” significa que se abstrae para el desarrollador la infraestructura subyacente y no se necesita ni aprovisionarla ni administrarla de forma explícita.</a:t>
            </a:r>
          </a:p>
          <a:p>
            <a:pPr lvl="1"/>
            <a:r>
              <a:rPr lang="es-ES" dirty="0"/>
              <a:t>Los servidores existen, pero no son problema mío.</a:t>
            </a:r>
          </a:p>
          <a:p>
            <a:r>
              <a:rPr lang="es-ES" dirty="0"/>
              <a:t>Es un modelo de ejecución en el que el proveedor de nube ejecuta una fragmento de código mediante la asignación dinámica de recursos.</a:t>
            </a:r>
          </a:p>
          <a:p>
            <a:pPr lvl="1"/>
            <a:r>
              <a:rPr lang="es-ES" dirty="0" err="1"/>
              <a:t>Scale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/</a:t>
            </a:r>
            <a:r>
              <a:rPr lang="es-ES" dirty="0" err="1"/>
              <a:t>Scale</a:t>
            </a:r>
            <a:r>
              <a:rPr lang="es-ES" dirty="0"/>
              <a:t> in automáticamente en función de la demanda.</a:t>
            </a:r>
          </a:p>
          <a:p>
            <a:r>
              <a:rPr lang="es-ES" dirty="0"/>
              <a:t>Una especialización de </a:t>
            </a:r>
            <a:r>
              <a:rPr lang="es-ES" dirty="0" err="1"/>
              <a:t>Serverless</a:t>
            </a:r>
            <a:r>
              <a:rPr lang="es-ES" dirty="0"/>
              <a:t> es </a:t>
            </a:r>
            <a:r>
              <a:rPr lang="es-ES" dirty="0" err="1"/>
              <a:t>FaaS</a:t>
            </a:r>
            <a:r>
              <a:rPr lang="es-ES" dirty="0"/>
              <a:t>, </a:t>
            </a:r>
            <a:r>
              <a:rPr lang="es-ES" dirty="0" err="1"/>
              <a:t>Function</a:t>
            </a:r>
            <a:r>
              <a:rPr lang="es-ES" dirty="0"/>
              <a:t> as a </a:t>
            </a:r>
            <a:r>
              <a:rPr lang="es-ES" dirty="0" err="1"/>
              <a:t>Service</a:t>
            </a:r>
            <a:endParaRPr lang="es-ES" dirty="0"/>
          </a:p>
          <a:p>
            <a:pPr lvl="1"/>
            <a:r>
              <a:rPr lang="es-ES" dirty="0"/>
              <a:t>El fragmento de código es una función que normalmente será desencadenada por un evento.</a:t>
            </a:r>
          </a:p>
        </p:txBody>
      </p:sp>
    </p:spTree>
    <p:extLst>
      <p:ext uri="{BB962C8B-B14F-4D97-AF65-F5344CB8AC3E}">
        <p14:creationId xmlns:p14="http://schemas.microsoft.com/office/powerpoint/2010/main" val="97369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Fan </a:t>
            </a:r>
            <a:r>
              <a:rPr lang="es-ES" dirty="0" err="1"/>
              <a:t>out</a:t>
            </a:r>
            <a:r>
              <a:rPr lang="es-ES" dirty="0"/>
              <a:t>/Fan in</a:t>
            </a:r>
            <a:endParaRPr lang="en-US" dirty="0"/>
          </a:p>
        </p:txBody>
      </p:sp>
      <p:pic>
        <p:nvPicPr>
          <p:cNvPr id="4098" name="Picture 2" descr="Un diagrama del patrón de distribución ramificada de entrada y salida">
            <a:extLst>
              <a:ext uri="{FF2B5EF4-FFF2-40B4-BE49-F238E27FC236}">
                <a16:creationId xmlns:a16="http://schemas.microsoft.com/office/drawing/2014/main" id="{770CDBCB-D08C-457B-9386-51875AF6E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2066925"/>
            <a:ext cx="54959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034B21-325F-4B7D-8105-C76814E1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692" y="1773587"/>
            <a:ext cx="7939965" cy="44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6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</a:t>
            </a:r>
            <a:r>
              <a:rPr lang="es-ES" dirty="0" err="1"/>
              <a:t>Async</a:t>
            </a:r>
            <a:r>
              <a:rPr lang="es-ES" dirty="0"/>
              <a:t> HTTP </a:t>
            </a:r>
            <a:r>
              <a:rPr lang="es-ES" dirty="0" err="1"/>
              <a:t>APIs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C4B204-7929-4380-B75F-F5D346B8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37" y="1971675"/>
            <a:ext cx="38766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11CF51-6087-4AFF-98D5-498AD6335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54" y="1621245"/>
            <a:ext cx="10610039" cy="50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Monitor</a:t>
            </a:r>
            <a:endParaRPr lang="en-US" dirty="0"/>
          </a:p>
        </p:txBody>
      </p:sp>
      <p:pic>
        <p:nvPicPr>
          <p:cNvPr id="5122" name="Picture 2" descr="Un diagrama del patrón de supervisión">
            <a:extLst>
              <a:ext uri="{FF2B5EF4-FFF2-40B4-BE49-F238E27FC236}">
                <a16:creationId xmlns:a16="http://schemas.microsoft.com/office/drawing/2014/main" id="{7317FF3E-6BB6-45C5-ABA6-AE1D23A4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990725"/>
            <a:ext cx="42862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F6CE63-A3ED-4204-BC20-89F759E29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75" y="1588168"/>
            <a:ext cx="7777600" cy="51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MONITOR vs TIMERTRIGGER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4470D6-5440-49E3-91B9-56C427A0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No son lo mismo.</a:t>
            </a:r>
          </a:p>
          <a:p>
            <a:r>
              <a:rPr lang="es-ES" dirty="0"/>
              <a:t>Monitor se ejecuta en intervalos, no en programaciones.</a:t>
            </a:r>
          </a:p>
          <a:p>
            <a:pPr lvl="1"/>
            <a:r>
              <a:rPr lang="es-ES" dirty="0"/>
              <a:t>Monitor no se puede solapar en su ejecución.</a:t>
            </a:r>
          </a:p>
          <a:p>
            <a:pPr lvl="2"/>
            <a:r>
              <a:rPr lang="es-ES" dirty="0"/>
              <a:t>Tampoco un </a:t>
            </a:r>
            <a:r>
              <a:rPr lang="es-ES" dirty="0" err="1"/>
              <a:t>TimerTrigger</a:t>
            </a:r>
            <a:r>
              <a:rPr lang="es-ES" dirty="0"/>
              <a:t> que es </a:t>
            </a:r>
            <a:r>
              <a:rPr lang="es-ES" dirty="0" err="1"/>
              <a:t>Singleton</a:t>
            </a:r>
            <a:r>
              <a:rPr lang="es-ES" dirty="0"/>
              <a:t>, pero si le tocaba ejecutarse y ya se está ejecutando hay que esperar a la siguiente coincidencia.</a:t>
            </a:r>
          </a:p>
          <a:p>
            <a:pPr lvl="1"/>
            <a:r>
              <a:rPr lang="es-ES" dirty="0"/>
              <a:t>Monitor puede tener intervalos dinámicos puesto que el tiempo de espera puede ser calculado en nuestro código.</a:t>
            </a:r>
          </a:p>
          <a:p>
            <a:r>
              <a:rPr lang="es-ES" dirty="0"/>
              <a:t>Monitor puede terminarse a si mismo (no llamando a </a:t>
            </a:r>
            <a:r>
              <a:rPr lang="es-ES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context.CreateTimer</a:t>
            </a:r>
            <a:r>
              <a:rPr lang="es-ES" dirty="0"/>
              <a:t>) y puede ser terminado por otros (API de Durable </a:t>
            </a:r>
            <a:r>
              <a:rPr lang="es-ES" dirty="0" err="1"/>
              <a:t>Functions</a:t>
            </a:r>
            <a:r>
              <a:rPr lang="es-ES" dirty="0"/>
              <a:t>).</a:t>
            </a:r>
          </a:p>
          <a:p>
            <a:r>
              <a:rPr lang="es-ES" dirty="0"/>
              <a:t>Monitor puede recibir parámetros.</a:t>
            </a:r>
          </a:p>
        </p:txBody>
      </p:sp>
    </p:spTree>
    <p:extLst>
      <p:ext uri="{BB962C8B-B14F-4D97-AF65-F5344CB8AC3E}">
        <p14:creationId xmlns:p14="http://schemas.microsoft.com/office/powerpoint/2010/main" val="33493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eternal </a:t>
            </a:r>
            <a:r>
              <a:rPr lang="es-ES" dirty="0" err="1"/>
              <a:t>orquestration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E2001-D5A5-415D-84D4-A30A1BDD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02" y="2514083"/>
            <a:ext cx="8937946" cy="30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Human </a:t>
            </a:r>
            <a:r>
              <a:rPr lang="es-ES" dirty="0" err="1"/>
              <a:t>interaction</a:t>
            </a:r>
            <a:endParaRPr lang="en-US" dirty="0"/>
          </a:p>
        </p:txBody>
      </p:sp>
      <p:pic>
        <p:nvPicPr>
          <p:cNvPr id="8194" name="Picture 2" descr="Un diagrama del patrón de interacción humana">
            <a:extLst>
              <a:ext uri="{FF2B5EF4-FFF2-40B4-BE49-F238E27FC236}">
                <a16:creationId xmlns:a16="http://schemas.microsoft.com/office/drawing/2014/main" id="{1314061C-9638-4213-9EE2-04012B2E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376487"/>
            <a:ext cx="50101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scargar Visual Studio 2019 para Windows y Mac">
            <a:extLst>
              <a:ext uri="{FF2B5EF4-FFF2-40B4-BE49-F238E27FC236}">
                <a16:creationId xmlns:a16="http://schemas.microsoft.com/office/drawing/2014/main" id="{DAB2025A-15AB-4DBA-9FB5-FEECC653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71" y="4321023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Cross-</a:t>
            </a:r>
            <a:r>
              <a:rPr lang="es-ES" dirty="0" err="1"/>
              <a:t>cutting</a:t>
            </a:r>
            <a:r>
              <a:rPr lang="es-ES" dirty="0"/>
              <a:t> </a:t>
            </a:r>
            <a:r>
              <a:rPr lang="es-ES" dirty="0" err="1"/>
              <a:t>concerns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Lo que echamos de menos…</a:t>
            </a:r>
          </a:p>
          <a:p>
            <a:pPr lvl="1"/>
            <a:r>
              <a:rPr lang="es-ES" dirty="0"/>
              <a:t>Middlewares.</a:t>
            </a:r>
          </a:p>
          <a:p>
            <a:pPr lvl="1"/>
            <a:r>
              <a:rPr lang="es-ES" dirty="0"/>
              <a:t>Tipos base de los que heredar funcionalidad.</a:t>
            </a:r>
          </a:p>
          <a:p>
            <a:r>
              <a:rPr lang="es-ES" dirty="0"/>
              <a:t>Lo que tenemos…</a:t>
            </a:r>
          </a:p>
          <a:p>
            <a:pPr lvl="1"/>
            <a:r>
              <a:rPr lang="es-ES" dirty="0"/>
              <a:t>Startup.</a:t>
            </a:r>
          </a:p>
          <a:p>
            <a:pPr lvl="2"/>
            <a:r>
              <a:rPr lang="es-ES" dirty="0" err="1"/>
              <a:t>Options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Filters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Wrapper</a:t>
            </a:r>
            <a:r>
              <a:rPr lang="es-ES" dirty="0"/>
              <a:t> </a:t>
            </a:r>
            <a:r>
              <a:rPr lang="es-ES" dirty="0" err="1"/>
              <a:t>hand-made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binding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30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Conclusión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1595211"/>
          </a:xfrm>
        </p:spPr>
        <p:txBody>
          <a:bodyPr>
            <a:normAutofit/>
          </a:bodyPr>
          <a:lstStyle/>
          <a:p>
            <a:r>
              <a:rPr lang="es-ES" dirty="0"/>
              <a:t>No existen balas de plata.</a:t>
            </a:r>
          </a:p>
          <a:p>
            <a:r>
              <a:rPr lang="es-ES" dirty="0"/>
              <a:t>Para un martillo no todo son clavos.</a:t>
            </a:r>
          </a:p>
          <a:p>
            <a:r>
              <a:rPr lang="es-ES" dirty="0"/>
              <a:t>El contexto importa.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8C4D3-8B69-4E1A-8005-7EA1A5C96E5B}"/>
              </a:ext>
            </a:extLst>
          </p:cNvPr>
          <p:cNvSpPr txBox="1"/>
          <p:nvPr/>
        </p:nvSpPr>
        <p:spPr>
          <a:xfrm>
            <a:off x="1703440" y="5051869"/>
            <a:ext cx="20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Bindings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Escalado.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Azure </a:t>
            </a:r>
            <a:r>
              <a:rPr lang="es-ES" dirty="0" err="1"/>
              <a:t>friendly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Coste.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EB62-5528-4CF8-BA2C-C0C336BA5271}"/>
              </a:ext>
            </a:extLst>
          </p:cNvPr>
          <p:cNvSpPr txBox="1"/>
          <p:nvPr/>
        </p:nvSpPr>
        <p:spPr>
          <a:xfrm>
            <a:off x="5169540" y="5051869"/>
            <a:ext cx="640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Falta de abstracciones y </a:t>
            </a:r>
            <a:r>
              <a:rPr lang="es-ES" dirty="0" err="1"/>
              <a:t>hooks</a:t>
            </a:r>
            <a:r>
              <a:rPr lang="es-ES" dirty="0"/>
              <a:t> en el </a:t>
            </a:r>
            <a:r>
              <a:rPr lang="es-ES" dirty="0" err="1"/>
              <a:t>framework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Falta de madurez y cierta incertidumbre en su recorrido</a:t>
            </a:r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B3A4A2-AFB0-4AC3-952E-1CA44E24B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91" y="3551976"/>
            <a:ext cx="1326320" cy="132632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4195D4-8880-4FD1-AE7E-97A73E7046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0430" y="3551976"/>
            <a:ext cx="1326320" cy="1326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3FA0D0-49EA-49E4-9CD1-CBF04E8B5013}"/>
              </a:ext>
            </a:extLst>
          </p:cNvPr>
          <p:cNvSpPr txBox="1">
            <a:spLocks/>
          </p:cNvSpPr>
          <p:nvPr/>
        </p:nvSpPr>
        <p:spPr>
          <a:xfrm>
            <a:off x="443196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6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0D3-8E0A-4F2A-AF1A-A25A8616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mindset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352E-EEC0-4A7F-B416-531A27D5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driven</a:t>
            </a:r>
            <a:r>
              <a:rPr lang="es-ES" dirty="0"/>
              <a:t>.</a:t>
            </a:r>
          </a:p>
          <a:p>
            <a:r>
              <a:rPr lang="es-ES" dirty="0"/>
              <a:t>Short </a:t>
            </a:r>
            <a:r>
              <a:rPr lang="es-ES" dirty="0" err="1"/>
              <a:t>lived</a:t>
            </a:r>
            <a:r>
              <a:rPr lang="es-ES" dirty="0"/>
              <a:t>.</a:t>
            </a:r>
          </a:p>
          <a:p>
            <a:r>
              <a:rPr lang="es-ES" dirty="0" err="1"/>
              <a:t>Stateless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Asumir que nuestra función se podría ejecutar cada vez en un host diferente.</a:t>
            </a:r>
          </a:p>
          <a:p>
            <a:pPr lvl="2"/>
            <a:r>
              <a:rPr lang="es-ES" dirty="0"/>
              <a:t>Prohibido guardar estado en miembros de instancia o estáticos.</a:t>
            </a:r>
          </a:p>
          <a:p>
            <a:pPr lvl="2"/>
            <a:r>
              <a:rPr lang="es-ES" dirty="0"/>
              <a:t>Prohibido guardar estado </a:t>
            </a:r>
            <a:r>
              <a:rPr lang="es-ES" dirty="0" err="1"/>
              <a:t>in-process</a:t>
            </a:r>
            <a:r>
              <a:rPr lang="es-ES" dirty="0"/>
              <a:t> o en disco.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- </a:t>
            </a:r>
            <a:r>
              <a:rPr lang="es-ES" dirty="0" err="1"/>
              <a:t>Tooling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Portal.</a:t>
            </a:r>
          </a:p>
          <a:p>
            <a:r>
              <a:rPr lang="es-ES" dirty="0"/>
              <a:t>Visual Studio 2019.</a:t>
            </a:r>
          </a:p>
          <a:p>
            <a:pPr lvl="1"/>
            <a:r>
              <a:rPr lang="es-ES" dirty="0"/>
              <a:t>Azure Development </a:t>
            </a:r>
            <a:r>
              <a:rPr lang="es-ES" dirty="0" err="1"/>
              <a:t>workload</a:t>
            </a:r>
            <a:r>
              <a:rPr lang="es-ES" dirty="0"/>
              <a:t>.</a:t>
            </a:r>
          </a:p>
          <a:p>
            <a:pPr lvl="2"/>
            <a:r>
              <a:rPr lang="en-US" dirty="0"/>
              <a:t>Azure Function Tools.</a:t>
            </a:r>
          </a:p>
          <a:p>
            <a:pPr lvl="3"/>
            <a:r>
              <a:rPr lang="en-US" dirty="0"/>
              <a:t>%USERPROFILE%\AppData\Local\AzureFunctionsTools\Releases\&lt;version&gt;\cli_x64</a:t>
            </a:r>
          </a:p>
          <a:p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Azure Function Core Tools.</a:t>
            </a:r>
          </a:p>
          <a:p>
            <a:pPr lvl="2"/>
            <a:r>
              <a:rPr lang="en-US" dirty="0">
                <a:hlinkClick r:id="rId3"/>
              </a:rPr>
              <a:t>https://www.npmjs.com/package/azure-functions-core-tools</a:t>
            </a:r>
            <a:endParaRPr lang="en-US" dirty="0"/>
          </a:p>
          <a:p>
            <a:pPr lvl="3"/>
            <a:r>
              <a:rPr lang="es-ES" dirty="0" err="1"/>
              <a:t>func</a:t>
            </a:r>
            <a:r>
              <a:rPr lang="es-ES" dirty="0"/>
              <a:t>, </a:t>
            </a:r>
            <a:r>
              <a:rPr lang="es-ES" dirty="0" err="1"/>
              <a:t>azfun</a:t>
            </a:r>
            <a:r>
              <a:rPr lang="es-ES" dirty="0"/>
              <a:t>, </a:t>
            </a:r>
            <a:r>
              <a:rPr lang="es-ES" dirty="0" err="1"/>
              <a:t>azurefunctions</a:t>
            </a:r>
            <a:r>
              <a:rPr lang="es-ES" dirty="0"/>
              <a:t>.</a:t>
            </a:r>
          </a:p>
          <a:p>
            <a:pPr lvl="1"/>
            <a:r>
              <a:rPr lang="en-US" dirty="0"/>
              <a:t>Azure Functions.</a:t>
            </a:r>
            <a:endParaRPr lang="es-ES" dirty="0"/>
          </a:p>
          <a:p>
            <a:pPr lvl="2"/>
            <a:r>
              <a:rPr lang="en-US" dirty="0">
                <a:hlinkClick r:id="rId4"/>
              </a:rPr>
              <a:t>https://marketplace.visualstudio.com/items?itemName=ms-azuretools.vscode-azurefunctions</a:t>
            </a:r>
            <a:endParaRPr lang="en-US" dirty="0"/>
          </a:p>
          <a:p>
            <a:r>
              <a:rPr lang="es-ES" dirty="0" err="1"/>
              <a:t>ngrok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Proxy inverso.</a:t>
            </a:r>
          </a:p>
          <a:p>
            <a:pPr lvl="1"/>
            <a:r>
              <a:rPr lang="en-US" dirty="0">
                <a:hlinkClick r:id="rId5"/>
              </a:rPr>
              <a:t>https://ngrok.com/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4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- </a:t>
            </a:r>
            <a:r>
              <a:rPr lang="es-ES" dirty="0" err="1"/>
              <a:t>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Runtime</a:t>
            </a:r>
            <a:endParaRPr lang="es-ES" dirty="0"/>
          </a:p>
          <a:p>
            <a:pPr lvl="1"/>
            <a:r>
              <a:rPr lang="es-ES" dirty="0"/>
              <a:t>1, .NET Framework 4.7.2</a:t>
            </a:r>
          </a:p>
          <a:p>
            <a:pPr lvl="1"/>
            <a:r>
              <a:rPr lang="es-ES" dirty="0"/>
              <a:t>2, .NET Core 2.2</a:t>
            </a:r>
          </a:p>
          <a:p>
            <a:pPr lvl="1"/>
            <a:r>
              <a:rPr lang="es-ES" dirty="0"/>
              <a:t>3, .NET Core 3.1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TargetFramework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&gt;netcoreapp3.1&lt;/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TargetFramework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AzureFunctionsVersion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&gt;v3&lt;/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AzureFunctionsVersion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FUNCTIONS_EXTENSION_VERSION = ~3</a:t>
            </a:r>
          </a:p>
          <a:p>
            <a:pPr lvl="2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FUNCTIONS_WORKER_RUNTIME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host.json</a:t>
            </a:r>
            <a:endParaRPr lang="en-US" dirty="0"/>
          </a:p>
          <a:p>
            <a:pPr lvl="1"/>
            <a:r>
              <a:rPr lang="en-US" dirty="0"/>
              <a:t>2.0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runtime &gt;= 2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"version": "2.0"</a:t>
            </a:r>
          </a:p>
          <a:p>
            <a:r>
              <a:rPr lang="en-US" dirty="0"/>
              <a:t>Azure Function Core Tools</a:t>
            </a:r>
          </a:p>
          <a:p>
            <a:pPr lvl="1"/>
            <a:r>
              <a:rPr lang="en-US" dirty="0"/>
              <a:t>1.x, Windows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2.x/3.x, Windows (</a:t>
            </a:r>
            <a:r>
              <a:rPr lang="en-US" dirty="0" err="1"/>
              <a:t>npm</a:t>
            </a:r>
            <a:r>
              <a:rPr lang="en-US" dirty="0"/>
              <a:t>), macOS (homebrew), Linux (apt)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34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- Hosting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Consumption</a:t>
            </a:r>
            <a:r>
              <a:rPr lang="es-ES" dirty="0"/>
              <a:t> (</a:t>
            </a:r>
            <a:r>
              <a:rPr lang="es-ES" dirty="0" err="1"/>
              <a:t>Serverless</a:t>
            </a:r>
            <a:r>
              <a:rPr lang="es-ES" dirty="0"/>
              <a:t>).</a:t>
            </a:r>
          </a:p>
          <a:p>
            <a:pPr lvl="1"/>
            <a:r>
              <a:rPr lang="es-ES" dirty="0" err="1"/>
              <a:t>Scale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automático.</a:t>
            </a:r>
          </a:p>
          <a:p>
            <a:pPr lvl="1"/>
            <a:r>
              <a:rPr lang="es-ES" dirty="0"/>
              <a:t>1.5GB, 1 </a:t>
            </a:r>
            <a:r>
              <a:rPr lang="es-ES" dirty="0" err="1"/>
              <a:t>vCore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El pago está basado en el número de ejecuciones y el consumo de recursos (tiempo de ejecución y memoria usada).</a:t>
            </a:r>
          </a:p>
          <a:p>
            <a:pPr lvl="2"/>
            <a:r>
              <a:rPr lang="en-US" dirty="0"/>
              <a:t>The first 400,000 GB/s of execution and 1,000,000 executions are free.</a:t>
            </a:r>
            <a:endParaRPr lang="es-ES" dirty="0"/>
          </a:p>
          <a:p>
            <a:r>
              <a:rPr lang="es-ES" dirty="0"/>
              <a:t>Premium.</a:t>
            </a:r>
          </a:p>
          <a:p>
            <a:pPr lvl="1"/>
            <a:r>
              <a:rPr lang="es-ES" dirty="0" err="1"/>
              <a:t>SKUs</a:t>
            </a:r>
            <a:endParaRPr lang="es-ES" dirty="0"/>
          </a:p>
          <a:p>
            <a:pPr lvl="2"/>
            <a:r>
              <a:rPr lang="es-ES" dirty="0"/>
              <a:t>1 </a:t>
            </a:r>
            <a:r>
              <a:rPr lang="es-ES" dirty="0" err="1"/>
              <a:t>vCore</a:t>
            </a:r>
            <a:r>
              <a:rPr lang="es-ES" dirty="0"/>
              <a:t>/1.5GB, 2 </a:t>
            </a:r>
            <a:r>
              <a:rPr lang="es-ES" dirty="0" err="1"/>
              <a:t>vCore</a:t>
            </a:r>
            <a:r>
              <a:rPr lang="es-ES" dirty="0"/>
              <a:t>/7GB, 4 </a:t>
            </a:r>
            <a:r>
              <a:rPr lang="es-ES" dirty="0" err="1"/>
              <a:t>vCore</a:t>
            </a:r>
            <a:r>
              <a:rPr lang="es-ES" dirty="0"/>
              <a:t>/14GB</a:t>
            </a:r>
          </a:p>
          <a:p>
            <a:pPr lvl="1"/>
            <a:r>
              <a:rPr lang="es-ES" dirty="0"/>
              <a:t>Plan </a:t>
            </a:r>
            <a:r>
              <a:rPr lang="es-ES" dirty="0" err="1"/>
              <a:t>Scale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(</a:t>
            </a:r>
            <a:r>
              <a:rPr lang="es-ES" dirty="0" err="1"/>
              <a:t>Minimum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 y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Burst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App </a:t>
            </a:r>
            <a:r>
              <a:rPr lang="es-ES" dirty="0" err="1"/>
              <a:t>Scale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(Pre-</a:t>
            </a:r>
            <a:r>
              <a:rPr lang="es-ES" dirty="0" err="1"/>
              <a:t>Warmed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Evitar </a:t>
            </a:r>
            <a:r>
              <a:rPr lang="es-ES" dirty="0" err="1"/>
              <a:t>cold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El pago está basado en </a:t>
            </a:r>
            <a:r>
              <a:rPr lang="es-ES" dirty="0" err="1"/>
              <a:t>vCPU</a:t>
            </a:r>
            <a:r>
              <a:rPr lang="es-ES" dirty="0"/>
              <a:t> y memoria usada.</a:t>
            </a:r>
          </a:p>
          <a:p>
            <a:pPr lvl="1"/>
            <a:r>
              <a:rPr lang="es-ES" dirty="0"/>
              <a:t>Mayor tiempo de ejecución.</a:t>
            </a:r>
          </a:p>
          <a:p>
            <a:pPr lvl="2"/>
            <a:r>
              <a:rPr lang="es-ES" dirty="0"/>
              <a:t>En </a:t>
            </a:r>
            <a:r>
              <a:rPr lang="es-ES" dirty="0" err="1"/>
              <a:t>consumption</a:t>
            </a:r>
            <a:r>
              <a:rPr lang="es-ES" dirty="0"/>
              <a:t> son 10 minutos máximo y en premium no hay límite.</a:t>
            </a:r>
          </a:p>
          <a:p>
            <a:pPr lvl="1"/>
            <a:r>
              <a:rPr lang="es-ES" dirty="0"/>
              <a:t>Integración con </a:t>
            </a:r>
            <a:r>
              <a:rPr lang="es-ES" dirty="0" err="1"/>
              <a:t>VNet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endpoint</a:t>
            </a:r>
            <a:r>
              <a:rPr lang="es-ES" dirty="0"/>
              <a:t>, IP </a:t>
            </a:r>
            <a:r>
              <a:rPr lang="es-ES" dirty="0" err="1"/>
              <a:t>restrictions</a:t>
            </a:r>
            <a:r>
              <a:rPr lang="es-ES" dirty="0"/>
              <a:t>, etc.</a:t>
            </a:r>
          </a:p>
          <a:p>
            <a:r>
              <a:rPr lang="es-ES" dirty="0"/>
              <a:t>App </a:t>
            </a:r>
            <a:r>
              <a:rPr lang="es-ES" dirty="0" err="1"/>
              <a:t>Service</a:t>
            </a:r>
            <a:r>
              <a:rPr lang="es-ES" dirty="0"/>
              <a:t> Plan.</a:t>
            </a:r>
          </a:p>
          <a:p>
            <a:pPr lvl="1"/>
            <a:r>
              <a:rPr lang="es-ES" dirty="0"/>
              <a:t>No escala automáticamente.</a:t>
            </a:r>
          </a:p>
          <a:p>
            <a:pPr lvl="1"/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si queremos evitar el </a:t>
            </a:r>
            <a:r>
              <a:rPr lang="es-ES" dirty="0" err="1"/>
              <a:t>cold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Manual </a:t>
            </a:r>
            <a:r>
              <a:rPr lang="es-ES" dirty="0" err="1"/>
              <a:t>publish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VS</a:t>
            </a:r>
          </a:p>
          <a:p>
            <a:pPr lvl="1"/>
            <a:r>
              <a:rPr lang="es-ES" dirty="0"/>
              <a:t>Run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file (</a:t>
            </a:r>
            <a:r>
              <a:rPr lang="es-ES" dirty="0" err="1"/>
              <a:t>recommended</a:t>
            </a:r>
            <a:r>
              <a:rPr lang="es-ES" dirty="0"/>
              <a:t>)</a:t>
            </a:r>
          </a:p>
          <a:p>
            <a:pPr lvl="2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WEBSITE_RUN_FROM_PACKAGE = 1</a:t>
            </a:r>
          </a:p>
          <a:p>
            <a:pPr lvl="1"/>
            <a:r>
              <a:rPr lang="es-ES" dirty="0" err="1"/>
              <a:t>Create</a:t>
            </a:r>
            <a:r>
              <a:rPr lang="es-ES" dirty="0"/>
              <a:t> a new Azure </a:t>
            </a:r>
            <a:r>
              <a:rPr lang="es-ES" dirty="0" err="1"/>
              <a:t>Function</a:t>
            </a:r>
            <a:r>
              <a:rPr lang="es-ES" dirty="0"/>
              <a:t>…</a:t>
            </a:r>
          </a:p>
          <a:p>
            <a:pPr lvl="1"/>
            <a:r>
              <a:rPr lang="es-ES" dirty="0" err="1"/>
              <a:t>Manage</a:t>
            </a:r>
            <a:r>
              <a:rPr lang="es-ES" dirty="0"/>
              <a:t> Azure App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settings</a:t>
            </a:r>
            <a:r>
              <a:rPr lang="es-ES" dirty="0"/>
              <a:t>…</a:t>
            </a:r>
          </a:p>
          <a:p>
            <a:r>
              <a:rPr lang="es-ES" dirty="0" err="1"/>
              <a:t>VSCode</a:t>
            </a:r>
            <a:endParaRPr lang="es-ES" dirty="0"/>
          </a:p>
          <a:p>
            <a:pPr lvl="1"/>
            <a:r>
              <a:rPr lang="es-ES" dirty="0" err="1"/>
              <a:t>Deploy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App…</a:t>
            </a:r>
          </a:p>
          <a:p>
            <a:pPr lvl="2"/>
            <a:r>
              <a:rPr lang="es-ES" dirty="0"/>
              <a:t>NO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WEBSITE_RUN_FROM_PACKAGE</a:t>
            </a:r>
          </a:p>
          <a:p>
            <a:pPr lvl="1"/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…</a:t>
            </a:r>
          </a:p>
          <a:p>
            <a:pPr lvl="1"/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Settings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CI/CD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86C3F-C7EC-49DE-AF5D-D71BF3B9E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6087" y="2433637"/>
            <a:ext cx="6219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6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A7F-911E-4381-BF5F-29E09F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Functions</a:t>
            </a:r>
            <a:r>
              <a:rPr lang="es-ES" dirty="0"/>
              <a:t> – CLI </a:t>
            </a:r>
            <a:r>
              <a:rPr lang="es-ES" dirty="0" err="1"/>
              <a:t>publish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271-B30F-439B-992F-71DC31B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func</a:t>
            </a:r>
            <a:endParaRPr lang="en-US" dirty="0"/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WEBSITE_RUN_FROM_PACKAGE = 1</a:t>
            </a:r>
          </a:p>
          <a:p>
            <a:pPr lvl="2"/>
            <a:r>
              <a:rPr lang="es-ES" dirty="0">
                <a:cs typeface="Courier New" panose="02070309020205020404" pitchFamily="49" charset="0"/>
              </a:rPr>
              <a:t>Si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--no-zip</a:t>
            </a:r>
          </a:p>
          <a:p>
            <a:r>
              <a:rPr lang="en-US" dirty="0" err="1"/>
              <a:t>az</a:t>
            </a:r>
            <a:endParaRPr lang="en-US" dirty="0"/>
          </a:p>
          <a:p>
            <a:pPr lvl="1"/>
            <a:r>
              <a:rPr lang="es-ES" dirty="0">
                <a:cs typeface="Courier New" panose="02070309020205020404" pitchFamily="49" charset="0"/>
              </a:rPr>
              <a:t>NO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WEBSITE_RUN_FROM_PACKAGE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5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1876</Words>
  <Application>Microsoft Office PowerPoint</Application>
  <PresentationFormat>Widescreen</PresentationFormat>
  <Paragraphs>284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Abadi</vt:lpstr>
      <vt:lpstr>Arial</vt:lpstr>
      <vt:lpstr>Bookman Old Style</vt:lpstr>
      <vt:lpstr>Calibri</vt:lpstr>
      <vt:lpstr>Cordia New</vt:lpstr>
      <vt:lpstr>Courier New</vt:lpstr>
      <vt:lpstr>Rockwell</vt:lpstr>
      <vt:lpstr>Damask</vt:lpstr>
      <vt:lpstr>Azure Functions</vt:lpstr>
      <vt:lpstr>Serverless</vt:lpstr>
      <vt:lpstr>Serverless mindset</vt:lpstr>
      <vt:lpstr>Azure Functions - Tooling</vt:lpstr>
      <vt:lpstr>Azure Functions - Versions</vt:lpstr>
      <vt:lpstr>Azure Functions - Hosting</vt:lpstr>
      <vt:lpstr>Azure Functions – Manual publish</vt:lpstr>
      <vt:lpstr>Azure Functions – CI/CD</vt:lpstr>
      <vt:lpstr>Azure Functions – CLI publish</vt:lpstr>
      <vt:lpstr>Azure Functions – Azure DevOps</vt:lpstr>
      <vt:lpstr>Azure Functions – IaC</vt:lpstr>
      <vt:lpstr>Azure Functions – terraform</vt:lpstr>
      <vt:lpstr>Azure Functions - Settings</vt:lpstr>
      <vt:lpstr>Azure Functions - Features</vt:lpstr>
      <vt:lpstr>Azure Functions – Durable Functions</vt:lpstr>
      <vt:lpstr>Azure Functions – Durable Functions</vt:lpstr>
      <vt:lpstr>Azure Functions – ¿Durable ?</vt:lpstr>
      <vt:lpstr>Azure Functions – Durable Functions</vt:lpstr>
      <vt:lpstr>Azure Functions – Function chaining</vt:lpstr>
      <vt:lpstr>Azure Functions – Fan out/Fan in</vt:lpstr>
      <vt:lpstr>Azure Functions – Async HTTP APIs</vt:lpstr>
      <vt:lpstr>Azure Functions – Monitor</vt:lpstr>
      <vt:lpstr>Azure Functions – MONITOR vs TIMERTRIGGER</vt:lpstr>
      <vt:lpstr>Azure Functions – eternal orquestration</vt:lpstr>
      <vt:lpstr>Azure Functions – Human interaction</vt:lpstr>
      <vt:lpstr>Azure Functions – Cross-cutting concerns</vt:lpstr>
      <vt:lpstr>Azure Functions – 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León González</dc:creator>
  <cp:lastModifiedBy>Sergio León González</cp:lastModifiedBy>
  <cp:revision>124</cp:revision>
  <dcterms:created xsi:type="dcterms:W3CDTF">2020-06-08T12:53:17Z</dcterms:created>
  <dcterms:modified xsi:type="dcterms:W3CDTF">2020-06-10T20:43:49Z</dcterms:modified>
</cp:coreProperties>
</file>