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0" r:id="rId26"/>
  </p:sldIdLst>
  <p:sldSz cx="9144000" cy="5143500" type="screen16x9"/>
  <p:notesSz cx="6858000" cy="9144000"/>
  <p:embeddedFontLst>
    <p:embeddedFont>
      <p:font typeface="Roboto Condensed" charset="0"/>
      <p:regular r:id="rId28"/>
      <p:bold r:id="rId29"/>
      <p:italic r:id="rId30"/>
      <p:boldItalic r:id="rId31"/>
    </p:embeddedFont>
    <p:embeddedFont>
      <p:font typeface="Roboto Condensed Light" charset="0"/>
      <p:regular r:id="rId32"/>
      <p:italic r:id="rId33"/>
    </p:embeddedFont>
    <p:embeddedFont>
      <p:font typeface="Arvo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30" y="-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304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55502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4695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97959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93572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18463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65403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70879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11983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4290303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3053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476226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814507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340340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81541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732808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8293337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03581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80422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51753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579168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29202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24483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66752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58741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43725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INTERNET JEZICI I ALATI 1</a:t>
            </a:r>
            <a:endParaRPr dirty="0"/>
          </a:p>
        </p:txBody>
      </p:sp>
      <p:sp>
        <p:nvSpPr>
          <p:cNvPr id="3" name="Google Shape;191;p12"/>
          <p:cNvSpPr txBox="1">
            <a:spLocks/>
          </p:cNvSpPr>
          <p:nvPr/>
        </p:nvSpPr>
        <p:spPr>
          <a:xfrm>
            <a:off x="685800" y="4317000"/>
            <a:ext cx="51684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r-Latn-RS" sz="1000" b="1" i="1" dirty="0" smtClean="0">
                <a:solidFill>
                  <a:srgbClr val="3F5378"/>
                </a:solidFill>
              </a:rPr>
              <a:t>Profesor: </a:t>
            </a:r>
            <a:r>
              <a:rPr lang="en-US" sz="1000" b="1" i="1" dirty="0" err="1" smtClean="0">
                <a:solidFill>
                  <a:srgbClr val="3F5378"/>
                </a:solidFill>
              </a:rPr>
              <a:t>Goran</a:t>
            </a:r>
            <a:r>
              <a:rPr lang="en-US" sz="1000" b="1" i="1" dirty="0" smtClean="0">
                <a:solidFill>
                  <a:srgbClr val="3F5378"/>
                </a:solidFill>
              </a:rPr>
              <a:t> </a:t>
            </a:r>
            <a:r>
              <a:rPr lang="en-US" sz="1000" b="1" i="1" dirty="0" err="1" smtClean="0">
                <a:solidFill>
                  <a:srgbClr val="3F5378"/>
                </a:solidFill>
              </a:rPr>
              <a:t>Savi</a:t>
            </a:r>
            <a:r>
              <a:rPr lang="sr-Latn-RS" sz="1000" b="1" i="1" dirty="0" smtClean="0">
                <a:solidFill>
                  <a:srgbClr val="3F5378"/>
                </a:solidFill>
              </a:rPr>
              <a:t>ć</a:t>
            </a:r>
            <a:endParaRPr lang="sr-Latn-RS" sz="1000" b="1" i="1" dirty="0" smtClean="0">
              <a:solidFill>
                <a:srgbClr val="3F5378"/>
              </a:solidFill>
            </a:endParaRPr>
          </a:p>
          <a:p>
            <a:r>
              <a:rPr lang="sr-Latn-RS" sz="1000" b="1" i="1" dirty="0" smtClean="0">
                <a:solidFill>
                  <a:srgbClr val="3F5378"/>
                </a:solidFill>
              </a:rPr>
              <a:t>Asistent: Miloš Panić</a:t>
            </a:r>
            <a:endParaRPr lang="sr-Latn-RS" sz="1000" i="1" dirty="0">
              <a:solidFill>
                <a:srgbClr val="3F5378"/>
              </a:solidFill>
            </a:endParaRPr>
          </a:p>
        </p:txBody>
      </p:sp>
      <p:sp>
        <p:nvSpPr>
          <p:cNvPr id="4" name="Google Shape;191;p12"/>
          <p:cNvSpPr txBox="1">
            <a:spLocks/>
          </p:cNvSpPr>
          <p:nvPr/>
        </p:nvSpPr>
        <p:spPr>
          <a:xfrm>
            <a:off x="8138395" y="4846821"/>
            <a:ext cx="51684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r-Latn-RS" sz="1000" b="1" i="1" dirty="0" smtClean="0">
                <a:solidFill>
                  <a:srgbClr val="3F5378"/>
                </a:solidFill>
              </a:rPr>
              <a:t>Oktobar </a:t>
            </a:r>
            <a:r>
              <a:rPr lang="sr-Latn-RS" sz="1000" b="1" i="1" dirty="0" smtClean="0">
                <a:solidFill>
                  <a:srgbClr val="3F5378"/>
                </a:solidFill>
              </a:rPr>
              <a:t>202</a:t>
            </a:r>
            <a:r>
              <a:rPr lang="en-US" sz="1000" b="1" i="1" dirty="0" smtClean="0">
                <a:solidFill>
                  <a:srgbClr val="3F5378"/>
                </a:solidFill>
              </a:rPr>
              <a:t>3</a:t>
            </a:r>
            <a:r>
              <a:rPr lang="sr-Latn-RS" sz="1000" b="1" i="1" dirty="0" smtClean="0">
                <a:solidFill>
                  <a:srgbClr val="3F5378"/>
                </a:solidFill>
              </a:rPr>
              <a:t>.</a:t>
            </a:r>
            <a:endParaRPr lang="sr-Latn-RS" sz="1000" i="1" dirty="0">
              <a:solidFill>
                <a:srgbClr val="3F537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HTML - Ponavljanje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191;p12"/>
          <p:cNvSpPr txBox="1">
            <a:spLocks noGrp="1"/>
          </p:cNvSpPr>
          <p:nvPr>
            <p:ph type="body" idx="2"/>
          </p:nvPr>
        </p:nvSpPr>
        <p:spPr>
          <a:xfrm>
            <a:off x="387310" y="1300989"/>
            <a:ext cx="57675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sr-Latn-RS" sz="1600" b="1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HTML forme za unos podataka:</a:t>
            </a:r>
            <a:endParaRPr lang="sr-Latn-RS" sz="1600" b="1" dirty="0">
              <a:latin typeface="Roboto Condensed" panose="02000000000000000000" pitchFamily="2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82697" y="2016954"/>
            <a:ext cx="1499736" cy="2786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2724" y="2025847"/>
            <a:ext cx="2898123" cy="276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84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CSS – Pregled gradiva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5991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sr-Latn-RS" dirty="0"/>
              <a:t>CSS – </a:t>
            </a:r>
            <a:r>
              <a:rPr lang="sr-Latn-RS" dirty="0" smtClean="0"/>
              <a:t>Uvod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191;p12"/>
          <p:cNvSpPr txBox="1">
            <a:spLocks noGrp="1"/>
          </p:cNvSpPr>
          <p:nvPr>
            <p:ph type="body" idx="2"/>
          </p:nvPr>
        </p:nvSpPr>
        <p:spPr>
          <a:xfrm>
            <a:off x="460655" y="1576292"/>
            <a:ext cx="7016380" cy="2307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sr-Latn-RS" sz="1600" b="1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HTML 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CSS je </a:t>
            </a:r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skraćenica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 od "Cascading Style Sheets", a </a:t>
            </a:r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služi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za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definisanje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stilova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koji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određuju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izgled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 HTML </a:t>
            </a:r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elemenata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 (font, </a:t>
            </a:r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boje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pozadine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en-US" sz="1600" b="1" dirty="0" err="1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razmake</a:t>
            </a:r>
            <a:r>
              <a:rPr lang="sr-Latn-RS" sz="1600" b="1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, itd.)</a:t>
            </a:r>
          </a:p>
          <a:p>
            <a:pPr>
              <a:buFontTx/>
              <a:buChar char="-"/>
            </a:pPr>
            <a:r>
              <a:rPr lang="sr-Latn-RS" sz="1600" b="1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CSS sintaksa se sastoji od opisa izgleda elemenata u HTML dokumentu</a:t>
            </a:r>
          </a:p>
          <a:p>
            <a:pPr>
              <a:buFontTx/>
              <a:buChar char="-"/>
            </a:pPr>
            <a:r>
              <a:rPr lang="sr-Latn-RS" sz="1600" b="1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Svaki opis se sastoji od tri elementa:</a:t>
            </a:r>
          </a:p>
          <a:p>
            <a:pPr>
              <a:buFontTx/>
              <a:buChar char="-"/>
            </a:pPr>
            <a:r>
              <a:rPr lang="sr-Latn-RS" sz="1600" b="1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1. Definicija ciljnog elementa</a:t>
            </a:r>
          </a:p>
          <a:p>
            <a:pPr>
              <a:buFontTx/>
              <a:buChar char="-"/>
            </a:pPr>
            <a:r>
              <a:rPr lang="sr-Latn-RS" sz="1600" b="1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2. Svojstva</a:t>
            </a:r>
          </a:p>
          <a:p>
            <a:pPr>
              <a:buFontTx/>
              <a:buChar char="-"/>
            </a:pPr>
            <a:r>
              <a:rPr lang="sr-Latn-RS" sz="1600" b="1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3. Vrednosti svojstva</a:t>
            </a:r>
            <a:endParaRPr lang="sr-Latn-RS" sz="1600" b="1" dirty="0">
              <a:latin typeface="Roboto Condensed" panose="02000000000000000000" pitchFamily="2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9732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sr-Latn-RS" dirty="0"/>
              <a:t>CSS – </a:t>
            </a:r>
            <a:r>
              <a:rPr lang="sr-Latn-RS" dirty="0" smtClean="0"/>
              <a:t>Načini povezivanja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191;p12"/>
          <p:cNvSpPr txBox="1">
            <a:spLocks noGrp="1"/>
          </p:cNvSpPr>
          <p:nvPr>
            <p:ph type="body" idx="2"/>
          </p:nvPr>
        </p:nvSpPr>
        <p:spPr>
          <a:xfrm>
            <a:off x="460655" y="1576292"/>
            <a:ext cx="7016380" cy="5081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sr-Latn-RS" sz="1600" b="1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CSS ima tri načina povezivanja:</a:t>
            </a:r>
          </a:p>
        </p:txBody>
      </p:sp>
      <p:sp>
        <p:nvSpPr>
          <p:cNvPr id="20" name="Google Shape;191;p12"/>
          <p:cNvSpPr txBox="1">
            <a:spLocks noGrp="1"/>
          </p:cNvSpPr>
          <p:nvPr>
            <p:ph type="body" idx="2"/>
          </p:nvPr>
        </p:nvSpPr>
        <p:spPr>
          <a:xfrm>
            <a:off x="293683" y="2360592"/>
            <a:ext cx="2786220" cy="5081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sr-Latn-RS" sz="1600" b="1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&lt;Style&gt; Tag unutar &lt;head&gt; taga</a:t>
            </a:r>
          </a:p>
        </p:txBody>
      </p:sp>
      <p:sp>
        <p:nvSpPr>
          <p:cNvPr id="21" name="Google Shape;191;p12"/>
          <p:cNvSpPr txBox="1">
            <a:spLocks noGrp="1"/>
          </p:cNvSpPr>
          <p:nvPr>
            <p:ph type="body" idx="2"/>
          </p:nvPr>
        </p:nvSpPr>
        <p:spPr>
          <a:xfrm>
            <a:off x="5832714" y="2361442"/>
            <a:ext cx="1216794" cy="5081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sr-Latn-RS" sz="1600" b="1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Inline CSS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382" y="2968651"/>
            <a:ext cx="3937853" cy="15740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91663" y="2968651"/>
            <a:ext cx="4110613" cy="27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73013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sr-Latn-RS" dirty="0"/>
              <a:t>CSS – </a:t>
            </a:r>
            <a:r>
              <a:rPr lang="sr-Latn-RS" dirty="0" smtClean="0"/>
              <a:t>Načini povezivanja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191;p12"/>
          <p:cNvSpPr txBox="1">
            <a:spLocks noGrp="1"/>
          </p:cNvSpPr>
          <p:nvPr>
            <p:ph type="body" idx="2"/>
          </p:nvPr>
        </p:nvSpPr>
        <p:spPr>
          <a:xfrm>
            <a:off x="460655" y="1576292"/>
            <a:ext cx="7016380" cy="5081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sr-Latn-RS" sz="1600" b="1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Treći način je da uvezemo spoljni fajl u HTML dokument pozivajući ga u &lt;head&gt; tagu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4156" y="2172215"/>
            <a:ext cx="6649378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44784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sr-Latn-RS" dirty="0"/>
              <a:t>CSS – </a:t>
            </a:r>
            <a:r>
              <a:rPr lang="sr-Latn-RS" dirty="0" smtClean="0"/>
              <a:t>Komentari i elementi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191;p12"/>
          <p:cNvSpPr txBox="1">
            <a:spLocks noGrp="1"/>
          </p:cNvSpPr>
          <p:nvPr>
            <p:ph type="body" idx="2"/>
          </p:nvPr>
        </p:nvSpPr>
        <p:spPr>
          <a:xfrm>
            <a:off x="512771" y="1576292"/>
            <a:ext cx="7016380" cy="734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just">
              <a:buNone/>
            </a:pPr>
            <a:r>
              <a:rPr lang="sr-Latn-RS" sz="1600" b="1" dirty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CSS podržava </a:t>
            </a:r>
            <a:r>
              <a:rPr lang="sr-Latn-RS" sz="1600" b="1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komentare. Koji izgledaju ovako: </a:t>
            </a:r>
            <a:r>
              <a:rPr lang="sr-Latn-RS" sz="1600" b="1" dirty="0" smtClean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/* </a:t>
            </a:r>
            <a:r>
              <a:rPr lang="en-US" sz="1600" b="1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…</a:t>
            </a:r>
            <a:r>
              <a:rPr lang="sr-Latn-RS" sz="1600" b="1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 */</a:t>
            </a:r>
            <a:r>
              <a:rPr lang="sr-Latn-RS" sz="1600" b="1" dirty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r>
              <a:rPr lang="sr-Latn-RS" sz="1600" b="1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endParaRPr lang="sr-Latn-RS" sz="1600" b="1" dirty="0" smtClean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101600" indent="0" algn="just">
              <a:buNone/>
            </a:pPr>
            <a:r>
              <a:rPr lang="sr-Latn-RS" sz="1600" b="1" dirty="0" smtClean="0">
                <a:solidFill>
                  <a:srgbClr val="FF98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Napomena:</a:t>
            </a:r>
            <a:r>
              <a:rPr lang="sr-Latn-RS" sz="1600" b="1" dirty="0" smtClean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sr-Latn-RS" sz="1600" b="1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U HTML-u komentari izgledaju ovako </a:t>
            </a:r>
            <a:r>
              <a:rPr lang="sr-Latn-RS" sz="1600" b="1" dirty="0" smtClean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&lt;!--  </a:t>
            </a:r>
            <a:r>
              <a:rPr lang="en-US" sz="1600" b="1" dirty="0" smtClean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  <a:sym typeface="Wingdings" panose="05000000000000000000" pitchFamily="2" charset="2"/>
              </a:rPr>
              <a:t>--&gt;  </a:t>
            </a:r>
            <a:endParaRPr lang="sr-Latn-RS" sz="1600" b="1" dirty="0">
              <a:solidFill>
                <a:srgbClr val="FF000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1" name="Google Shape;191;p12"/>
          <p:cNvSpPr txBox="1">
            <a:spLocks noGrp="1"/>
          </p:cNvSpPr>
          <p:nvPr>
            <p:ph type="body" idx="2"/>
          </p:nvPr>
        </p:nvSpPr>
        <p:spPr>
          <a:xfrm>
            <a:off x="512771" y="2527878"/>
            <a:ext cx="7016380" cy="1434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just">
              <a:buNone/>
            </a:pPr>
            <a:r>
              <a:rPr lang="sr-Latn-RS" sz="1600" b="1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Ciljni elementi se definišu na tri načina:</a:t>
            </a:r>
          </a:p>
          <a:p>
            <a:pPr algn="just">
              <a:buFontTx/>
              <a:buChar char="-"/>
            </a:pPr>
            <a:r>
              <a:rPr lang="sr-Latn-RS" sz="1600" b="1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Navodeći HTML tag ciljnog elementa</a:t>
            </a:r>
          </a:p>
          <a:p>
            <a:pPr algn="just">
              <a:buFontTx/>
              <a:buChar char="-"/>
            </a:pPr>
            <a:r>
              <a:rPr lang="sr-Latn-RS" sz="1600" b="1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Navodeći klasu elementa</a:t>
            </a:r>
            <a:endParaRPr lang="sr-Latn-RS" sz="1600" b="1" dirty="0">
              <a:latin typeface="Roboto Condensed" panose="02000000000000000000" pitchFamily="2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sr-Latn-RS" sz="1600" b="1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Navodeći ID elementa</a:t>
            </a:r>
            <a:endParaRPr lang="sr-Latn-RS" sz="1600" b="1" dirty="0">
              <a:latin typeface="Roboto Condensed" panose="02000000000000000000" pitchFamily="2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endParaRPr lang="sr-Latn-RS" sz="1600" b="1" dirty="0">
              <a:solidFill>
                <a:srgbClr val="FF000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2795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sr-Latn-RS" dirty="0"/>
              <a:t>CSS – </a:t>
            </a:r>
            <a:r>
              <a:rPr lang="sr-Latn-RS" dirty="0" smtClean="0"/>
              <a:t>Načini promene stila elementa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191;p12"/>
          <p:cNvSpPr txBox="1">
            <a:spLocks noGrp="1"/>
          </p:cNvSpPr>
          <p:nvPr>
            <p:ph type="body" idx="2"/>
          </p:nvPr>
        </p:nvSpPr>
        <p:spPr>
          <a:xfrm>
            <a:off x="512771" y="1385792"/>
            <a:ext cx="7016380" cy="734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just">
              <a:buNone/>
            </a:pPr>
            <a:r>
              <a:rPr lang="sr-Latn-RS" sz="1600" b="1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Promena stila preko HTML taga. </a:t>
            </a:r>
          </a:p>
          <a:p>
            <a:pPr marL="101600" indent="0" algn="just">
              <a:buNone/>
            </a:pPr>
            <a:r>
              <a:rPr lang="sr-Latn-RS" sz="1600" b="1" dirty="0">
                <a:solidFill>
                  <a:srgbClr val="FF98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Napomena: </a:t>
            </a:r>
            <a:r>
              <a:rPr lang="sr-Latn-RS" sz="1600" b="1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Stil će se primeniti na svaki tag u čitavom dokumentu.</a:t>
            </a:r>
            <a:endParaRPr lang="sr-Latn-RS" sz="1600" dirty="0" smtClean="0">
              <a:latin typeface="Roboto Condensed" panose="02000000000000000000" pitchFamily="2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32984" y="2390450"/>
            <a:ext cx="2085016" cy="21058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75658" y="2390449"/>
            <a:ext cx="1937595" cy="212405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8908" y="2390449"/>
            <a:ext cx="2876951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27890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sr-Latn-RS" dirty="0"/>
              <a:t>CSS – </a:t>
            </a:r>
            <a:r>
              <a:rPr lang="sr-Latn-RS" dirty="0" smtClean="0"/>
              <a:t>Načini promene stila elementa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191;p12"/>
          <p:cNvSpPr txBox="1">
            <a:spLocks noGrp="1"/>
          </p:cNvSpPr>
          <p:nvPr>
            <p:ph type="body" idx="2"/>
          </p:nvPr>
        </p:nvSpPr>
        <p:spPr>
          <a:xfrm>
            <a:off x="512771" y="1576292"/>
            <a:ext cx="7016380" cy="734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just">
              <a:buNone/>
            </a:pPr>
            <a:r>
              <a:rPr lang="sr-Latn-RS" sz="1600" b="1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Promena stila preko klase.</a:t>
            </a:r>
          </a:p>
          <a:p>
            <a:pPr marL="101600" indent="0" algn="just">
              <a:buNone/>
            </a:pPr>
            <a:r>
              <a:rPr lang="sr-Latn-RS" sz="1600" b="1" dirty="0">
                <a:solidFill>
                  <a:srgbClr val="FF98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Napomena: </a:t>
            </a:r>
            <a:r>
              <a:rPr lang="sr-Latn-RS" sz="1600" b="1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Možemo koristiti istu klasu na bezbroj mesta.</a:t>
            </a:r>
            <a:endParaRPr lang="sr-Latn-RS" sz="1600" dirty="0" smtClean="0">
              <a:latin typeface="Roboto Condensed" panose="02000000000000000000" pitchFamily="2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6076" y="2642897"/>
            <a:ext cx="5534797" cy="533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6076" y="3265030"/>
            <a:ext cx="2562583" cy="15527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14513" y="3660373"/>
            <a:ext cx="3029373" cy="7621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594343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sr-Latn-RS" dirty="0"/>
              <a:t>CSS – </a:t>
            </a:r>
            <a:r>
              <a:rPr lang="sr-Latn-RS" dirty="0" smtClean="0"/>
              <a:t>Načini promene stila elementa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191;p12"/>
          <p:cNvSpPr txBox="1">
            <a:spLocks noGrp="1"/>
          </p:cNvSpPr>
          <p:nvPr>
            <p:ph type="body" idx="2"/>
          </p:nvPr>
        </p:nvSpPr>
        <p:spPr>
          <a:xfrm>
            <a:off x="512771" y="1576292"/>
            <a:ext cx="7016380" cy="734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just">
              <a:buNone/>
            </a:pPr>
            <a:r>
              <a:rPr lang="sr-Latn-RS" sz="1600" b="1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Promena stila preko ID.</a:t>
            </a:r>
          </a:p>
          <a:p>
            <a:pPr marL="101600" indent="0" algn="just">
              <a:buNone/>
            </a:pPr>
            <a:r>
              <a:rPr lang="sr-Latn-RS" sz="1600" b="1" dirty="0">
                <a:solidFill>
                  <a:srgbClr val="FF98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Napomena: </a:t>
            </a:r>
            <a:r>
              <a:rPr lang="sr-Latn-RS" sz="1600" b="1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ID se koristi isključivo samo za jedan element.</a:t>
            </a:r>
            <a:endParaRPr lang="sr-Latn-RS" sz="1600" dirty="0" smtClean="0">
              <a:latin typeface="Roboto Condensed" panose="02000000000000000000" pitchFamily="2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8920" y="2609554"/>
            <a:ext cx="3115110" cy="6001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9750" y="2609554"/>
            <a:ext cx="2822898" cy="21002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8887" y="3659672"/>
            <a:ext cx="3581900" cy="8954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1768652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DIV Sekcija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197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UVOD</a:t>
            </a:r>
            <a:endParaRPr dirty="0"/>
          </a:p>
        </p:txBody>
      </p:sp>
      <p:sp>
        <p:nvSpPr>
          <p:cNvPr id="191" name="Google Shape;191;p12"/>
          <p:cNvSpPr txBox="1">
            <a:spLocks noGrp="1"/>
          </p:cNvSpPr>
          <p:nvPr>
            <p:ph type="body" idx="2"/>
          </p:nvPr>
        </p:nvSpPr>
        <p:spPr>
          <a:xfrm>
            <a:off x="814275" y="4286925"/>
            <a:ext cx="51684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000" b="1" i="1" dirty="0" smtClean="0">
                <a:solidFill>
                  <a:srgbClr val="3F5378"/>
                </a:solidFill>
              </a:rPr>
              <a:t>Link za preuzimanje VS Code programa:</a:t>
            </a:r>
            <a:endParaRPr sz="1000" b="1" i="1" dirty="0">
              <a:solidFill>
                <a:srgbClr val="3F5378"/>
              </a:solidFill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000" i="1" dirty="0">
                <a:solidFill>
                  <a:srgbClr val="3F5378"/>
                </a:solidFill>
              </a:rPr>
              <a:t>https://code.visualstudio.com/</a:t>
            </a:r>
            <a:endParaRPr sz="1000" i="1" dirty="0">
              <a:solidFill>
                <a:srgbClr val="3F53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14275" y="1744425"/>
            <a:ext cx="30843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sz="1200" b="1" dirty="0" smtClean="0">
                <a:solidFill>
                  <a:srgbClr val="FF9800"/>
                </a:solidFill>
              </a:rPr>
              <a:t>Pre nego što krenemo:</a:t>
            </a:r>
            <a:endParaRPr sz="1200" b="1" dirty="0">
              <a:solidFill>
                <a:srgbClr val="FF9800"/>
              </a:solidFill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sr-Latn-RS" sz="1200" dirty="0" smtClean="0"/>
              <a:t>Text editor: VS Code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sr-Latn-RS" sz="1200" dirty="0" smtClean="0"/>
              <a:t>Tema: One Dark Pro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sr-Latn-RS" sz="1200" dirty="0" smtClean="0"/>
              <a:t>Ikonice: Material Icon Theme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03375" y="1744425"/>
            <a:ext cx="4572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sr-Latn-RS" dirty="0" smtClean="0"/>
              <a:t>DIV Sekcija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191;p12"/>
          <p:cNvSpPr txBox="1">
            <a:spLocks noGrp="1"/>
          </p:cNvSpPr>
          <p:nvPr>
            <p:ph type="body" idx="2"/>
          </p:nvPr>
        </p:nvSpPr>
        <p:spPr>
          <a:xfrm>
            <a:off x="512771" y="1576292"/>
            <a:ext cx="7016380" cy="1405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just">
              <a:buNone/>
            </a:pPr>
            <a:r>
              <a:rPr lang="sr-Latn-RS" sz="1600" b="1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Tag &lt;div&gt; definiše podelu ili odeljak u HTML dokumentu</a:t>
            </a:r>
          </a:p>
          <a:p>
            <a:pPr marL="101600" indent="0" algn="just">
              <a:buNone/>
            </a:pPr>
            <a:r>
              <a:rPr lang="sr-Latn-RS" sz="1600" b="1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Tag &lt;div&gt; se koristi kao kontejner za HTML elemente koji se kasnije stilizuju u CSS-</a:t>
            </a:r>
          </a:p>
          <a:p>
            <a:pPr marL="101600" indent="0" algn="just">
              <a:buNone/>
            </a:pPr>
            <a:r>
              <a:rPr lang="sr-Latn-RS" sz="1600" b="1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Tag &lt;div&gt; se stilizuje pozivanjem taga, klasa i ID-ja</a:t>
            </a:r>
          </a:p>
        </p:txBody>
      </p:sp>
    </p:spTree>
    <p:extLst>
      <p:ext uri="{BB962C8B-B14F-4D97-AF65-F5344CB8AC3E}">
        <p14:creationId xmlns:p14="http://schemas.microsoft.com/office/powerpoint/2010/main" xmlns="" val="1107621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sr-Latn-RS" dirty="0"/>
              <a:t>DIV </a:t>
            </a:r>
            <a:r>
              <a:rPr lang="sr-Latn-RS" dirty="0" smtClean="0"/>
              <a:t>Sekcija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07879" y="1889931"/>
            <a:ext cx="2970371" cy="23148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2771" y="3158863"/>
            <a:ext cx="2929500" cy="14776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4194" y="1618329"/>
            <a:ext cx="2958077" cy="142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99709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BOX MODEL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7948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sr-Latn-RS" dirty="0" smtClean="0"/>
              <a:t>Box Model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191;p12"/>
          <p:cNvSpPr txBox="1">
            <a:spLocks noGrp="1"/>
          </p:cNvSpPr>
          <p:nvPr>
            <p:ph type="body" idx="2"/>
          </p:nvPr>
        </p:nvSpPr>
        <p:spPr>
          <a:xfrm>
            <a:off x="512771" y="1377254"/>
            <a:ext cx="7421554" cy="1405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 algn="just">
              <a:buFont typeface="Arial" panose="020B0604020202020204" pitchFamily="34" charset="0"/>
              <a:buChar char="•"/>
            </a:pPr>
            <a:r>
              <a:rPr lang="sr-Latn-RS" sz="1600" b="1" dirty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U CSS -u se termin </a:t>
            </a:r>
            <a:r>
              <a:rPr lang="sr-Latn-RS" sz="1600" b="1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„Box Model„ koristi </a:t>
            </a:r>
            <a:r>
              <a:rPr lang="sr-Latn-RS" sz="1600" b="1" dirty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kada se govori o dizajnu i izgledu.</a:t>
            </a:r>
          </a:p>
          <a:p>
            <a:pPr indent="-457200" algn="just">
              <a:buFont typeface="Arial" panose="020B0604020202020204" pitchFamily="34" charset="0"/>
              <a:buChar char="•"/>
            </a:pPr>
            <a:r>
              <a:rPr lang="sr-Latn-RS" sz="1600" b="1" dirty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Model CSS kutije je u suštini okvir koji se obavija oko </a:t>
            </a:r>
            <a:r>
              <a:rPr lang="sr-Latn-RS" sz="1600" b="1" u="sng" dirty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svakog</a:t>
            </a:r>
            <a:r>
              <a:rPr lang="sr-Latn-RS" sz="1600" b="1" dirty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 HTML elementa. Sastoji se od: margina, </a:t>
            </a:r>
            <a:r>
              <a:rPr lang="sr-Latn-RS" sz="1600" b="1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bordera, </a:t>
            </a:r>
            <a:r>
              <a:rPr lang="sr-Latn-RS" sz="1600" b="1" dirty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paddinga i </a:t>
            </a:r>
            <a:r>
              <a:rPr lang="sr-Latn-RS" sz="1600" b="1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sadržaja</a:t>
            </a:r>
            <a:r>
              <a:rPr lang="sr-Latn-RS" sz="1600" b="1" dirty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sr-Latn-RS" sz="1600" b="1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Donja </a:t>
            </a:r>
            <a:r>
              <a:rPr lang="sr-Latn-RS" sz="1600" b="1" dirty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slika prikazuje model kutije: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05782" y="2403657"/>
            <a:ext cx="4699818" cy="264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39310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sr-Latn-RS" dirty="0" smtClean="0"/>
              <a:t>Box Model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0530" y="2759204"/>
            <a:ext cx="2401360" cy="2168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1859" y="2830638"/>
            <a:ext cx="1992160" cy="20257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1859" y="1459946"/>
            <a:ext cx="4397342" cy="111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24244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HVALA NA PAŽNJI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71834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HTML - Ponavljanje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HTML - Ponavljanje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2933" y="2090209"/>
            <a:ext cx="5653564" cy="2199923"/>
          </a:xfrm>
          <a:prstGeom prst="rect">
            <a:avLst/>
          </a:prstGeom>
        </p:spPr>
      </p:pic>
      <p:sp>
        <p:nvSpPr>
          <p:cNvPr id="30" name="Google Shape;191;p12"/>
          <p:cNvSpPr txBox="1">
            <a:spLocks noGrp="1"/>
          </p:cNvSpPr>
          <p:nvPr>
            <p:ph type="body" idx="2"/>
          </p:nvPr>
        </p:nvSpPr>
        <p:spPr>
          <a:xfrm>
            <a:off x="814275" y="1582620"/>
            <a:ext cx="51684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500" b="1" i="1" dirty="0" smtClean="0">
                <a:solidFill>
                  <a:srgbClr val="3F5378"/>
                </a:solidFill>
              </a:rPr>
              <a:t>Osnovna struktura HTML dokumenta:</a:t>
            </a:r>
            <a:endParaRPr sz="1500" i="1" dirty="0">
              <a:solidFill>
                <a:srgbClr val="3F53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8224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HTML - Ponavljanje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191;p12"/>
          <p:cNvSpPr txBox="1">
            <a:spLocks noGrp="1"/>
          </p:cNvSpPr>
          <p:nvPr>
            <p:ph type="body" idx="2"/>
          </p:nvPr>
        </p:nvSpPr>
        <p:spPr>
          <a:xfrm>
            <a:off x="719025" y="1582620"/>
            <a:ext cx="57675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600" b="1" dirty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Oznake &lt;h1&gt; do &lt;h6&gt; se koriste za definisanje HTML </a:t>
            </a:r>
            <a:r>
              <a:rPr lang="pt-BR" sz="1600" b="1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naslova:</a:t>
            </a:r>
            <a:endParaRPr lang="sr-Latn-RS" sz="1600" b="1" dirty="0">
              <a:latin typeface="Roboto Condensed" panose="02000000000000000000" pitchFamily="2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4275" y="2273595"/>
            <a:ext cx="2876951" cy="16385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66223" y="2273595"/>
            <a:ext cx="2245332" cy="22151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885859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HTML - Ponavljanje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191;p12"/>
          <p:cNvSpPr txBox="1">
            <a:spLocks noGrp="1"/>
          </p:cNvSpPr>
          <p:nvPr>
            <p:ph type="body" idx="2"/>
          </p:nvPr>
        </p:nvSpPr>
        <p:spPr>
          <a:xfrm>
            <a:off x="276166" y="1611195"/>
            <a:ext cx="57675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r-Latn-RS" sz="1600" b="1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Linkovi:</a:t>
            </a:r>
            <a:endParaRPr lang="sr-Latn-RS" sz="1600" b="1" dirty="0">
              <a:latin typeface="Roboto Condensed" panose="02000000000000000000" pitchFamily="2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8733" y="2114259"/>
            <a:ext cx="5029902" cy="18576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52177" y="2647733"/>
            <a:ext cx="3010320" cy="7906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1101373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HTML - Ponavljanje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191;p12"/>
          <p:cNvSpPr txBox="1">
            <a:spLocks noGrp="1"/>
          </p:cNvSpPr>
          <p:nvPr>
            <p:ph type="body" idx="2"/>
          </p:nvPr>
        </p:nvSpPr>
        <p:spPr>
          <a:xfrm>
            <a:off x="293683" y="1260594"/>
            <a:ext cx="57675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r-Latn-RS" sz="1600" b="1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Liste: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sr-Latn-RS" sz="1600" b="1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Ordered List – Određena lista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sr-Latn-RS" sz="1600" b="1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Unordered List – Neodređena lista</a:t>
            </a:r>
            <a:endParaRPr lang="sr-Latn-RS" sz="1600" b="1" dirty="0">
              <a:latin typeface="Roboto Condensed" panose="02000000000000000000" pitchFamily="2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00633" y="2164608"/>
            <a:ext cx="2182192" cy="13054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4275" y="2164608"/>
            <a:ext cx="2143424" cy="1324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56" y="3632958"/>
            <a:ext cx="1577661" cy="12280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9649" y="3632958"/>
            <a:ext cx="1424159" cy="12280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76885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HTML - Ponavljanje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191;p12"/>
          <p:cNvSpPr txBox="1">
            <a:spLocks noGrp="1"/>
          </p:cNvSpPr>
          <p:nvPr>
            <p:ph type="body" idx="2"/>
          </p:nvPr>
        </p:nvSpPr>
        <p:spPr>
          <a:xfrm>
            <a:off x="696806" y="1536302"/>
            <a:ext cx="57675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r-Latn-RS" sz="1600" b="1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Tabele:</a:t>
            </a:r>
            <a:endParaRPr lang="sr-Latn-RS" sz="1600" b="1" dirty="0">
              <a:latin typeface="Roboto Condensed" panose="02000000000000000000" pitchFamily="2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1856" y="2009004"/>
            <a:ext cx="2658590" cy="24875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8059" y="2765542"/>
            <a:ext cx="4235587" cy="974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4020311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HTML - Ponavljanje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191;p12"/>
          <p:cNvSpPr txBox="1">
            <a:spLocks noGrp="1"/>
          </p:cNvSpPr>
          <p:nvPr>
            <p:ph type="body" idx="2"/>
          </p:nvPr>
        </p:nvSpPr>
        <p:spPr>
          <a:xfrm>
            <a:off x="435752" y="1768016"/>
            <a:ext cx="57675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sr-Latn-RS" sz="1600" b="1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Tag </a:t>
            </a:r>
            <a:r>
              <a:rPr lang="en-US" sz="1600" b="1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 smtClean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&gt; se </a:t>
            </a:r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koristi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za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sr-Latn-RS" sz="1600" b="1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dodavanje </a:t>
            </a:r>
            <a:r>
              <a:rPr lang="en-US" sz="1600" b="1" dirty="0" err="1" smtClean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slike</a:t>
            </a:r>
            <a:r>
              <a:rPr lang="en-US" sz="1600" b="1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u </a:t>
            </a:r>
            <a:r>
              <a:rPr lang="sr-Latn-RS" sz="1600" b="1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HTML </a:t>
            </a:r>
            <a:r>
              <a:rPr lang="en-US" sz="1600" b="1" dirty="0" err="1" smtClean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stranicu</a:t>
            </a:r>
            <a:r>
              <a:rPr lang="en-US" sz="1600" b="1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:</a:t>
            </a:r>
            <a:endParaRPr lang="sr-Latn-RS" sz="1600" b="1" dirty="0">
              <a:latin typeface="Roboto Condensed" panose="02000000000000000000" pitchFamily="2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88310" y="2362802"/>
            <a:ext cx="2335929" cy="18366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9765" y="2677773"/>
            <a:ext cx="3477110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09932871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486</Words>
  <Application>Microsoft Office PowerPoint</Application>
  <PresentationFormat>On-screen Show (16:9)</PresentationFormat>
  <Paragraphs>97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Roboto Condensed</vt:lpstr>
      <vt:lpstr>Roboto Condensed Light</vt:lpstr>
      <vt:lpstr>Times New Roman</vt:lpstr>
      <vt:lpstr>Wingdings</vt:lpstr>
      <vt:lpstr>Arvo</vt:lpstr>
      <vt:lpstr>Salerio template</vt:lpstr>
      <vt:lpstr>INTERNET JEZICI I ALATI 1</vt:lpstr>
      <vt:lpstr>UVOD</vt:lpstr>
      <vt:lpstr>HTML - Ponavljanje</vt:lpstr>
      <vt:lpstr>HTML - Ponavljanje</vt:lpstr>
      <vt:lpstr>HTML - Ponavljanje</vt:lpstr>
      <vt:lpstr>HTML - Ponavljanje</vt:lpstr>
      <vt:lpstr>HTML - Ponavljanje</vt:lpstr>
      <vt:lpstr>HTML - Ponavljanje</vt:lpstr>
      <vt:lpstr>HTML - Ponavljanje</vt:lpstr>
      <vt:lpstr>HTML - Ponavljanje</vt:lpstr>
      <vt:lpstr>CSS – Pregled gradiva</vt:lpstr>
      <vt:lpstr>CSS – Uvod</vt:lpstr>
      <vt:lpstr>CSS – Načini povezivanja</vt:lpstr>
      <vt:lpstr>CSS – Načini povezivanja</vt:lpstr>
      <vt:lpstr>CSS – Komentari i elementi</vt:lpstr>
      <vt:lpstr>CSS – Načini promene stila elementa</vt:lpstr>
      <vt:lpstr>CSS – Načini promene stila elementa</vt:lpstr>
      <vt:lpstr>CSS – Načini promene stila elementa</vt:lpstr>
      <vt:lpstr>DIV Sekcija</vt:lpstr>
      <vt:lpstr>DIV Sekcija</vt:lpstr>
      <vt:lpstr>DIV Sekcija</vt:lpstr>
      <vt:lpstr>BOX MODEL</vt:lpstr>
      <vt:lpstr>Box Model</vt:lpstr>
      <vt:lpstr>Box Model</vt:lpstr>
      <vt:lpstr>HVALA NA PAŽNJI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JEZICI I ALATI 1</dc:title>
  <cp:lastModifiedBy>student</cp:lastModifiedBy>
  <cp:revision>55</cp:revision>
  <dcterms:modified xsi:type="dcterms:W3CDTF">2023-10-12T08:49:42Z</dcterms:modified>
</cp:coreProperties>
</file>