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F926-D854-4543-8E98-CE28A22E7939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EB8-985D-462E-9241-A67DD596E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88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F926-D854-4543-8E98-CE28A22E7939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EB8-985D-462E-9241-A67DD596E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13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F926-D854-4543-8E98-CE28A22E7939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EB8-985D-462E-9241-A67DD596E70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6501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F926-D854-4543-8E98-CE28A22E7939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EB8-985D-462E-9241-A67DD596E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917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F926-D854-4543-8E98-CE28A22E7939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EB8-985D-462E-9241-A67DD596E70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4742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F926-D854-4543-8E98-CE28A22E7939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EB8-985D-462E-9241-A67DD596E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723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F926-D854-4543-8E98-CE28A22E7939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EB8-985D-462E-9241-A67DD596E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911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F926-D854-4543-8E98-CE28A22E7939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EB8-985D-462E-9241-A67DD596E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95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F926-D854-4543-8E98-CE28A22E7939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EB8-985D-462E-9241-A67DD596E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40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F926-D854-4543-8E98-CE28A22E7939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EB8-985D-462E-9241-A67DD596E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59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F926-D854-4543-8E98-CE28A22E7939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EB8-985D-462E-9241-A67DD596E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57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F926-D854-4543-8E98-CE28A22E7939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EB8-985D-462E-9241-A67DD596E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79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F926-D854-4543-8E98-CE28A22E7939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EB8-985D-462E-9241-A67DD596E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53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F926-D854-4543-8E98-CE28A22E7939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EB8-985D-462E-9241-A67DD596E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66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F926-D854-4543-8E98-CE28A22E7939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EB8-985D-462E-9241-A67DD596E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16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F926-D854-4543-8E98-CE28A22E7939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EB8-985D-462E-9241-A67DD596E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64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9F926-D854-4543-8E98-CE28A22E7939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995EB8-985D-462E-9241-A67DD596E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54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2C2D-2320-4269-833D-44A8C8784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114" y="62144"/>
            <a:ext cx="8531440" cy="2734322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Fetch Unit (Finite State Machine for implementing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47F2F-6D03-45E3-BB73-706DD6048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719745"/>
            <a:ext cx="7974284" cy="2281560"/>
          </a:xfrm>
        </p:spPr>
        <p:txBody>
          <a:bodyPr>
            <a:no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 to Computer Architecture Section 50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Cleveland State University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Submitted to : Dr . Sanchita Mal-Sarkar 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Submitted  By: Pavuluru Anil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5F0AC5-D188-4940-9FE1-BF3C1FD74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62" y="3429000"/>
            <a:ext cx="3630967" cy="273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4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779D-1FAF-49ED-AC9E-5FC40F511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6338"/>
          </a:xfrm>
        </p:spPr>
        <p:txBody>
          <a:bodyPr/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8B120-ED16-4037-B718-619EEC403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5939"/>
            <a:ext cx="8596668" cy="4585424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instruction unit</a:t>
            </a:r>
            <a:r>
              <a:rPr lang="en-US" dirty="0"/>
              <a:t> (</a:t>
            </a:r>
            <a:r>
              <a:rPr lang="en-US" b="1" dirty="0"/>
              <a:t>IU</a:t>
            </a:r>
            <a:r>
              <a:rPr lang="en-US" dirty="0"/>
              <a:t>), also called </a:t>
            </a:r>
            <a:r>
              <a:rPr lang="en-US" b="1" dirty="0"/>
              <a:t>instruction fetch unit</a:t>
            </a:r>
            <a:r>
              <a:rPr lang="en-US" dirty="0"/>
              <a:t> (</a:t>
            </a:r>
            <a:r>
              <a:rPr lang="en-US" b="1" dirty="0"/>
              <a:t>IFU</a:t>
            </a:r>
            <a:r>
              <a:rPr lang="en-US" dirty="0"/>
              <a:t>) or </a:t>
            </a:r>
            <a:r>
              <a:rPr lang="en-US" b="1" dirty="0"/>
              <a:t>instruction issue unit</a:t>
            </a:r>
            <a:r>
              <a:rPr lang="en-US" dirty="0"/>
              <a:t> (</a:t>
            </a:r>
            <a:r>
              <a:rPr lang="en-US" b="1" dirty="0"/>
              <a:t>ISU</a:t>
            </a:r>
            <a:r>
              <a:rPr lang="en-US" dirty="0"/>
              <a:t>), in a Central Processing Unit (CPU) is responsible for organizing program instructions to be fetched from memory, and executed, in an appropriate order. It is a part of the Control Unit, which in turn is part of the CPU.</a:t>
            </a:r>
          </a:p>
          <a:p>
            <a:pPr marL="0" indent="0">
              <a:buNone/>
            </a:pPr>
            <a:r>
              <a:rPr lang="en-US" dirty="0"/>
              <a:t>Operations:</a:t>
            </a:r>
          </a:p>
          <a:p>
            <a:r>
              <a:rPr lang="en-US" dirty="0"/>
              <a:t>The PC is passed through the ALU and incremented.</a:t>
            </a:r>
          </a:p>
          <a:p>
            <a:r>
              <a:rPr lang="en-US" dirty="0"/>
              <a:t>The PC is used to fetch the next byte in the instruction stream. </a:t>
            </a:r>
          </a:p>
          <a:p>
            <a:r>
              <a:rPr lang="en-US" dirty="0"/>
              <a:t>Operands are read from memory.</a:t>
            </a:r>
          </a:p>
          <a:p>
            <a:r>
              <a:rPr lang="en-US" dirty="0"/>
              <a:t>Operands are written to memory. </a:t>
            </a:r>
          </a:p>
          <a:p>
            <a:r>
              <a:rPr lang="en-US" dirty="0"/>
              <a:t>The ALU does a computation and the results are stored back.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99579-DAFA-4E1A-AD09-8A480CB75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760" y="3215936"/>
            <a:ext cx="2343704" cy="26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6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698E-FD43-47A4-9746-88D15958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4085"/>
            <a:ext cx="8596668" cy="790113"/>
          </a:xfrm>
        </p:spPr>
        <p:txBody>
          <a:bodyPr/>
          <a:lstStyle/>
          <a:p>
            <a:r>
              <a:rPr lang="en-IN" dirty="0"/>
              <a:t>Processor-Memory Interconnection: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BC5F90-265A-480C-BE26-373227F7F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5219"/>
            <a:ext cx="8596668" cy="4896143"/>
          </a:xfrm>
        </p:spPr>
        <p:txBody>
          <a:bodyPr/>
          <a:lstStyle/>
          <a:p>
            <a:r>
              <a:rPr lang="en-US" dirty="0"/>
              <a:t>In a microcomputer system the processor is connected to main memory by a data, address and control bus</a:t>
            </a:r>
          </a:p>
          <a:p>
            <a:r>
              <a:rPr lang="en-US" dirty="0"/>
              <a:t>A program consists of a series of instructions or actions to be carried out by the processor. These actions are performed on data. </a:t>
            </a:r>
            <a:endParaRPr lang="en-IN" dirty="0"/>
          </a:p>
        </p:txBody>
      </p:sp>
      <p:pic>
        <p:nvPicPr>
          <p:cNvPr id="1026" name="Picture 2" descr="Address Bus Processor Data Bus 22 Memory Subsystem Control Bus 1/0 1/0 device device 1/0 Subsystem">
            <a:extLst>
              <a:ext uri="{FF2B5EF4-FFF2-40B4-BE49-F238E27FC236}">
                <a16:creationId xmlns:a16="http://schemas.microsoft.com/office/drawing/2014/main" id="{23E9172F-8FC2-4D60-8E1B-3E1EC493A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736" y="3025020"/>
            <a:ext cx="5264458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04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ECA9-36A5-4A9D-8DC1-082D6291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455720"/>
          </a:xfrm>
        </p:spPr>
        <p:txBody>
          <a:bodyPr>
            <a:normAutofit fontScale="90000"/>
          </a:bodyPr>
          <a:lstStyle/>
          <a:p>
            <a:r>
              <a:rPr lang="en-IN" dirty="0"/>
              <a:t>Fetching Instructions: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882EB-66D9-475E-9B7F-A11E3ADED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80730"/>
            <a:ext cx="8596668" cy="5211192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MAR,MBR,IC and Pc Registers                           [MAR]</a:t>
            </a:r>
            <a:r>
              <a:rPr lang="en-IN" dirty="0">
                <a:sym typeface="Wingdings" panose="05000000000000000000" pitchFamily="2" charset="2"/>
              </a:rPr>
              <a:t></a:t>
            </a:r>
            <a:r>
              <a:rPr lang="en-IN" dirty="0"/>
              <a:t> [PC]                                        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operation [MBR] </a:t>
            </a:r>
            <a:r>
              <a:rPr lang="en-IN" dirty="0">
                <a:sym typeface="Wingdings" panose="05000000000000000000" pitchFamily="2" charset="2"/>
              </a:rPr>
              <a:t></a:t>
            </a:r>
            <a:r>
              <a:rPr lang="en-IN" dirty="0"/>
              <a:t> [M([MAR])]          Move 4 being Transferred into the IR register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4D34FF45-7618-4E91-AC64-FCCE34735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91" y="1260629"/>
            <a:ext cx="3711575" cy="237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F175F4-1F2D-4148-9F35-47DF04957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1260629"/>
            <a:ext cx="3621338" cy="23703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AB7346-E581-4586-B048-2D49653F29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85" y="3891962"/>
            <a:ext cx="3939881" cy="2100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F23F15-D3D0-4638-8C50-E3C39798DC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907" y="3891961"/>
            <a:ext cx="3939881" cy="210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3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50B5-56CC-477D-AC59-74DC2C37D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9899"/>
            <a:ext cx="8596668" cy="5961463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US" dirty="0"/>
              <a:t>move4 instruction being decoded                     </a:t>
            </a:r>
          </a:p>
          <a:p>
            <a:pPr marL="0" indent="0">
              <a:buNone/>
            </a:pPr>
            <a:r>
              <a:rPr lang="en-US" dirty="0"/>
              <a:t>Instruction Format:                                               </a:t>
            </a:r>
          </a:p>
          <a:p>
            <a:pPr marL="0" indent="0">
              <a:buNone/>
            </a:pPr>
            <a:r>
              <a:rPr lang="en-US" dirty="0"/>
              <a:t>1)Machine instructions</a:t>
            </a:r>
            <a:r>
              <a:rPr lang="en-US" dirty="0">
                <a:sym typeface="Wingdings" panose="05000000000000000000" pitchFamily="2" charset="2"/>
              </a:rPr>
              <a:t>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2)Assembly Language Instructions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C582C-A3ED-4FC7-9222-5B17FD574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52" y="79899"/>
            <a:ext cx="5184559" cy="34902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E935E9-A4E0-414A-9073-35EDDA0FA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493" y="4000028"/>
            <a:ext cx="3499452" cy="92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2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BFC2-8301-4617-ABB8-B43506B0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9697"/>
            <a:ext cx="8596668" cy="1074198"/>
          </a:xfrm>
        </p:spPr>
        <p:txBody>
          <a:bodyPr>
            <a:normAutofit fontScale="90000"/>
          </a:bodyPr>
          <a:lstStyle/>
          <a:p>
            <a:r>
              <a:rPr lang="en-IN" dirty="0"/>
              <a:t>Executing Instructions:</a:t>
            </a:r>
            <a:br>
              <a:rPr lang="en-IN" dirty="0"/>
            </a:br>
            <a:br>
              <a:rPr lang="en-IN" sz="1300" dirty="0">
                <a:solidFill>
                  <a:schemeClr val="tx1"/>
                </a:solidFill>
              </a:rPr>
            </a:br>
            <a:br>
              <a:rPr lang="en-IN" sz="1300" dirty="0">
                <a:solidFill>
                  <a:schemeClr val="tx1"/>
                </a:solidFill>
              </a:rPr>
            </a:br>
            <a:r>
              <a:rPr lang="en-IN" sz="1300" dirty="0">
                <a:solidFill>
                  <a:schemeClr val="tx1"/>
                </a:solidFill>
              </a:rPr>
              <a:t>1)Executing Move 4: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BB55B-D5D5-4C07-A1DE-7AC731DFA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8183"/>
            <a:ext cx="8596668" cy="5419816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showing ALU and data register   </a:t>
            </a:r>
            <a:r>
              <a:rPr lang="en-US" dirty="0"/>
              <a:t>The three steps involved when executing move 4 </a:t>
            </a:r>
            <a:r>
              <a:rPr lang="en-IN" dirty="0"/>
              <a:t>                         </a:t>
            </a:r>
          </a:p>
          <a:p>
            <a:pPr marL="0" indent="0">
              <a:buNone/>
            </a:pPr>
            <a:r>
              <a:rPr lang="en-IN" dirty="0"/>
              <a:t>              1. [MAR] </a:t>
            </a:r>
            <a:r>
              <a:rPr lang="en-IN" dirty="0">
                <a:sym typeface="Wingdings" panose="05000000000000000000" pitchFamily="2" charset="2"/>
              </a:rPr>
              <a:t></a:t>
            </a:r>
            <a:r>
              <a:rPr lang="en-IN" dirty="0"/>
              <a:t> [IR(operand address)]                                                             </a:t>
            </a:r>
          </a:p>
          <a:p>
            <a:pPr marL="0" indent="0">
              <a:buNone/>
            </a:pPr>
            <a:r>
              <a:rPr lang="en-IN" dirty="0"/>
              <a:t>              2. [MBR] </a:t>
            </a:r>
            <a:r>
              <a:rPr lang="en-IN" dirty="0">
                <a:sym typeface="Wingdings" panose="05000000000000000000" pitchFamily="2" charset="2"/>
              </a:rPr>
              <a:t></a:t>
            </a:r>
            <a:r>
              <a:rPr lang="en-IN" dirty="0"/>
              <a:t> [M(4)] </a:t>
            </a:r>
          </a:p>
          <a:p>
            <a:pPr marL="0" indent="0">
              <a:buNone/>
            </a:pPr>
            <a:r>
              <a:rPr lang="en-IN" dirty="0"/>
              <a:t>              3. [DO] </a:t>
            </a:r>
            <a:r>
              <a:rPr lang="en-IN" dirty="0">
                <a:sym typeface="Wingdings" panose="05000000000000000000" pitchFamily="2" charset="2"/>
              </a:rPr>
              <a:t></a:t>
            </a:r>
            <a:r>
              <a:rPr lang="en-IN" dirty="0"/>
              <a:t> [MBR]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9258C-5524-4741-B0A3-187AD2CBC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20" y="1517973"/>
            <a:ext cx="4032559" cy="2796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382415-E039-4A22-8444-0401CE20D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893" y="1118054"/>
            <a:ext cx="5039353" cy="319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54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2809D-89AB-4C2A-B1BD-7647860EF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9899"/>
            <a:ext cx="8596668" cy="643631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100" b="1" dirty="0"/>
              <a:t>   2)Executing add 5:                                                        3)</a:t>
            </a:r>
            <a:r>
              <a:rPr lang="en-IN" b="1" dirty="0"/>
              <a:t>Executing Store 6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© </a:t>
            </a:r>
          </a:p>
          <a:p>
            <a:pPr marL="0" indent="0">
              <a:buNone/>
            </a:pPr>
            <a:r>
              <a:rPr lang="en-IN" dirty="0"/>
              <a:t>            c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showing memory write operation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1. [MAR] </a:t>
            </a:r>
            <a:r>
              <a:rPr lang="en-IN" dirty="0">
                <a:sym typeface="Wingdings" panose="05000000000000000000" pitchFamily="2" charset="2"/>
              </a:rPr>
              <a:t></a:t>
            </a:r>
            <a:r>
              <a:rPr lang="en-IN" dirty="0"/>
              <a:t> [IR(operand address)]                                            1.  </a:t>
            </a:r>
            <a:r>
              <a:rPr lang="pt-BR" dirty="0"/>
              <a:t>[MAR] </a:t>
            </a:r>
            <a:r>
              <a:rPr lang="pt-BR" dirty="0">
                <a:sym typeface="Wingdings" panose="05000000000000000000" pitchFamily="2" charset="2"/>
              </a:rPr>
              <a:t></a:t>
            </a:r>
            <a:r>
              <a:rPr lang="pt-BR" dirty="0"/>
              <a:t> [IR(operand address)]  </a:t>
            </a:r>
            <a:r>
              <a:rPr lang="en-IN" dirty="0"/>
              <a:t>                        </a:t>
            </a:r>
          </a:p>
          <a:p>
            <a:pPr marL="0" indent="0">
              <a:buNone/>
            </a:pPr>
            <a:r>
              <a:rPr lang="en-IN" dirty="0"/>
              <a:t>2. [MBR] </a:t>
            </a:r>
            <a:r>
              <a:rPr lang="en-IN" dirty="0">
                <a:sym typeface="Wingdings" panose="05000000000000000000" pitchFamily="2" charset="2"/>
              </a:rPr>
              <a:t></a:t>
            </a:r>
            <a:r>
              <a:rPr lang="en-IN" dirty="0"/>
              <a:t> [M(5)]                                                                    2. </a:t>
            </a:r>
            <a:r>
              <a:rPr lang="pt-BR" dirty="0"/>
              <a:t>[MBR] </a:t>
            </a:r>
            <a:r>
              <a:rPr lang="pt-BR" dirty="0">
                <a:sym typeface="Wingdings" panose="05000000000000000000" pitchFamily="2" charset="2"/>
              </a:rPr>
              <a:t></a:t>
            </a:r>
            <a:r>
              <a:rPr lang="pt-BR" dirty="0"/>
              <a:t>[DO]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3. ALU </a:t>
            </a:r>
            <a:r>
              <a:rPr lang="en-IN" dirty="0">
                <a:sym typeface="Wingdings" panose="05000000000000000000" pitchFamily="2" charset="2"/>
              </a:rPr>
              <a:t></a:t>
            </a:r>
            <a:r>
              <a:rPr lang="en-IN" dirty="0"/>
              <a:t> [DO]                                                                         3. [M(6)] </a:t>
            </a:r>
            <a:r>
              <a:rPr lang="en-IN" dirty="0">
                <a:sym typeface="Wingdings" panose="05000000000000000000" pitchFamily="2" charset="2"/>
              </a:rPr>
              <a:t></a:t>
            </a:r>
            <a:r>
              <a:rPr lang="en-IN" dirty="0"/>
              <a:t> [MBR] </a:t>
            </a:r>
          </a:p>
          <a:p>
            <a:pPr marL="0" indent="0">
              <a:buNone/>
            </a:pPr>
            <a:r>
              <a:rPr lang="en-IN" dirty="0"/>
              <a:t>ALU </a:t>
            </a:r>
            <a:r>
              <a:rPr lang="en-IN" dirty="0">
                <a:sym typeface="Wingdings" panose="05000000000000000000" pitchFamily="2" charset="2"/>
              </a:rPr>
              <a:t></a:t>
            </a:r>
            <a:r>
              <a:rPr lang="en-IN" dirty="0"/>
              <a:t> [MBR] </a:t>
            </a:r>
          </a:p>
          <a:p>
            <a:pPr marL="0" indent="0">
              <a:buNone/>
            </a:pPr>
            <a:r>
              <a:rPr lang="en-IN" dirty="0"/>
              <a:t>4. [DO] </a:t>
            </a:r>
            <a:r>
              <a:rPr lang="en-IN" dirty="0">
                <a:sym typeface="Wingdings" panose="05000000000000000000" pitchFamily="2" charset="2"/>
              </a:rPr>
              <a:t></a:t>
            </a:r>
            <a:r>
              <a:rPr lang="en-IN" dirty="0"/>
              <a:t> ALU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           </a:t>
            </a:r>
            <a:r>
              <a:rPr lang="en-IN" sz="2900" dirty="0"/>
              <a:t>THANK YOU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122A4-5015-4B9E-81BD-468D6DDC7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69" y="470517"/>
            <a:ext cx="3657917" cy="4062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642F42-949D-45B3-80C0-A92FAAC66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779" y="571607"/>
            <a:ext cx="3802710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956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440EB8A94C7F4180F20842D8CDA845" ma:contentTypeVersion="0" ma:contentTypeDescription="Create a new document." ma:contentTypeScope="" ma:versionID="e7dcedcb25f921f0782a21ed1adb0e9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c0bc2701939fe3c32eaf065d47de4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8552D2-0FA0-46A7-B010-E608464733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92D67CD-8CB9-4B93-BF74-58E99AAB96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A435A6-DB87-433E-B535-F7BF6420EEA3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505</TotalTime>
  <Words>417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Facet</vt:lpstr>
      <vt:lpstr>Instruction Fetch Unit (Finite State Machine for implementing </vt:lpstr>
      <vt:lpstr>Introduction:</vt:lpstr>
      <vt:lpstr>Processor-Memory Interconnection:</vt:lpstr>
      <vt:lpstr>Fetching Instructions:</vt:lpstr>
      <vt:lpstr>PowerPoint Presentation</vt:lpstr>
      <vt:lpstr>Executing Instructions:   1)Executing Move 4: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Fetch Unit (Finite State Machine for implementing</dc:title>
  <dc:creator>Anil Pavuluru</dc:creator>
  <cp:lastModifiedBy>Anil Pavuluru</cp:lastModifiedBy>
  <cp:revision>8</cp:revision>
  <dcterms:created xsi:type="dcterms:W3CDTF">2020-04-25T20:49:19Z</dcterms:created>
  <dcterms:modified xsi:type="dcterms:W3CDTF">2020-04-30T18:36:58Z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0x010100E3440EB8A94C7F4180F20842D8CDA845</vt:lpwstr>
  </property>
</Properties>
</file>