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76" r:id="rId3"/>
    <p:sldId id="258" r:id="rId4"/>
    <p:sldId id="266" r:id="rId5"/>
    <p:sldId id="268" r:id="rId6"/>
    <p:sldId id="277" r:id="rId7"/>
    <p:sldId id="261" r:id="rId8"/>
    <p:sldId id="267" r:id="rId9"/>
    <p:sldId id="269" r:id="rId10"/>
    <p:sldId id="270" r:id="rId11"/>
    <p:sldId id="262" r:id="rId12"/>
    <p:sldId id="278" r:id="rId13"/>
    <p:sldId id="263" r:id="rId14"/>
    <p:sldId id="273" r:id="rId15"/>
    <p:sldId id="274" r:id="rId16"/>
    <p:sldId id="264" r:id="rId17"/>
    <p:sldId id="279" r:id="rId18"/>
    <p:sldId id="265" r:id="rId19"/>
    <p:sldId id="271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93A405-DB14-463B-83C9-84687AB2BF6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E38295C-899F-401C-BAE0-C054D56B5646}">
      <dgm:prSet/>
      <dgm:spPr/>
      <dgm:t>
        <a:bodyPr/>
        <a:lstStyle/>
        <a:p>
          <a:r>
            <a:rPr lang="en-IN" dirty="0"/>
            <a:t>THANK YOU</a:t>
          </a:r>
          <a:endParaRPr lang="en-US" dirty="0"/>
        </a:p>
      </dgm:t>
    </dgm:pt>
    <dgm:pt modelId="{E4D17623-9A71-40E0-A465-38E70D407925}" type="parTrans" cxnId="{3DD45199-0062-456F-813F-FBD251D3CCC8}">
      <dgm:prSet/>
      <dgm:spPr/>
      <dgm:t>
        <a:bodyPr/>
        <a:lstStyle/>
        <a:p>
          <a:endParaRPr lang="en-US"/>
        </a:p>
      </dgm:t>
    </dgm:pt>
    <dgm:pt modelId="{5B89B227-DB5E-47DC-A7FC-3A3487434605}" type="sibTrans" cxnId="{3DD45199-0062-456F-813F-FBD251D3CCC8}">
      <dgm:prSet/>
      <dgm:spPr/>
      <dgm:t>
        <a:bodyPr/>
        <a:lstStyle/>
        <a:p>
          <a:endParaRPr lang="en-US"/>
        </a:p>
      </dgm:t>
    </dgm:pt>
    <dgm:pt modelId="{8577B39A-7C99-4798-9ACE-B9B75E695F64}">
      <dgm:prSet/>
      <dgm:spPr/>
      <dgm:t>
        <a:bodyPr/>
        <a:lstStyle/>
        <a:p>
          <a:r>
            <a:rPr lang="en-IN"/>
            <a:t>FOR YOUR ATTENTION</a:t>
          </a:r>
          <a:endParaRPr lang="en-US"/>
        </a:p>
      </dgm:t>
    </dgm:pt>
    <dgm:pt modelId="{3BEEFEEF-C203-41BD-B057-92EB5360D20D}" type="parTrans" cxnId="{10541AAD-AD8C-4856-8E3C-B53464817616}">
      <dgm:prSet/>
      <dgm:spPr/>
      <dgm:t>
        <a:bodyPr/>
        <a:lstStyle/>
        <a:p>
          <a:endParaRPr lang="en-US"/>
        </a:p>
      </dgm:t>
    </dgm:pt>
    <dgm:pt modelId="{A4FA00F0-C36F-4B1C-930A-FAE035B03BAC}" type="sibTrans" cxnId="{10541AAD-AD8C-4856-8E3C-B53464817616}">
      <dgm:prSet/>
      <dgm:spPr/>
      <dgm:t>
        <a:bodyPr/>
        <a:lstStyle/>
        <a:p>
          <a:endParaRPr lang="en-US"/>
        </a:p>
      </dgm:t>
    </dgm:pt>
    <dgm:pt modelId="{1D029626-E9D6-4002-B6CD-01520E18DD93}" type="pres">
      <dgm:prSet presAssocID="{6E93A405-DB14-463B-83C9-84687AB2BF6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AB0F96A-8957-426F-B7E4-85AA256B2095}" type="pres">
      <dgm:prSet presAssocID="{CE38295C-899F-401C-BAE0-C054D56B5646}" presName="hierRoot1" presStyleCnt="0"/>
      <dgm:spPr/>
    </dgm:pt>
    <dgm:pt modelId="{8C78B130-8545-4AC4-9F94-814CAD012BB5}" type="pres">
      <dgm:prSet presAssocID="{CE38295C-899F-401C-BAE0-C054D56B5646}" presName="composite" presStyleCnt="0"/>
      <dgm:spPr/>
    </dgm:pt>
    <dgm:pt modelId="{0492CCB4-128F-4DB4-84D2-2AF666A69E7A}" type="pres">
      <dgm:prSet presAssocID="{CE38295C-899F-401C-BAE0-C054D56B5646}" presName="background" presStyleLbl="node0" presStyleIdx="0" presStyleCnt="2"/>
      <dgm:spPr/>
    </dgm:pt>
    <dgm:pt modelId="{C772A303-2DBF-43AC-8D64-7D69F8DCD866}" type="pres">
      <dgm:prSet presAssocID="{CE38295C-899F-401C-BAE0-C054D56B5646}" presName="text" presStyleLbl="fgAcc0" presStyleIdx="0" presStyleCnt="2">
        <dgm:presLayoutVars>
          <dgm:chPref val="3"/>
        </dgm:presLayoutVars>
      </dgm:prSet>
      <dgm:spPr/>
    </dgm:pt>
    <dgm:pt modelId="{3FC4BB2E-C219-4F95-B5DB-AD39EC28AA40}" type="pres">
      <dgm:prSet presAssocID="{CE38295C-899F-401C-BAE0-C054D56B5646}" presName="hierChild2" presStyleCnt="0"/>
      <dgm:spPr/>
    </dgm:pt>
    <dgm:pt modelId="{9E573F5E-43CF-40ED-9000-2EAB497AFFFD}" type="pres">
      <dgm:prSet presAssocID="{8577B39A-7C99-4798-9ACE-B9B75E695F64}" presName="hierRoot1" presStyleCnt="0"/>
      <dgm:spPr/>
    </dgm:pt>
    <dgm:pt modelId="{A330357A-F45A-4F18-B767-927ABE94B8A0}" type="pres">
      <dgm:prSet presAssocID="{8577B39A-7C99-4798-9ACE-B9B75E695F64}" presName="composite" presStyleCnt="0"/>
      <dgm:spPr/>
    </dgm:pt>
    <dgm:pt modelId="{57CD0452-B693-4BF1-9A7B-C48756D56FDE}" type="pres">
      <dgm:prSet presAssocID="{8577B39A-7C99-4798-9ACE-B9B75E695F64}" presName="background" presStyleLbl="node0" presStyleIdx="1" presStyleCnt="2"/>
      <dgm:spPr/>
    </dgm:pt>
    <dgm:pt modelId="{D85DB2FF-61CA-4DFF-9988-0D43F444F93F}" type="pres">
      <dgm:prSet presAssocID="{8577B39A-7C99-4798-9ACE-B9B75E695F64}" presName="text" presStyleLbl="fgAcc0" presStyleIdx="1" presStyleCnt="2">
        <dgm:presLayoutVars>
          <dgm:chPref val="3"/>
        </dgm:presLayoutVars>
      </dgm:prSet>
      <dgm:spPr/>
    </dgm:pt>
    <dgm:pt modelId="{7B6B4F41-8022-4A4A-9696-4DCD7FE5055C}" type="pres">
      <dgm:prSet presAssocID="{8577B39A-7C99-4798-9ACE-B9B75E695F64}" presName="hierChild2" presStyleCnt="0"/>
      <dgm:spPr/>
    </dgm:pt>
  </dgm:ptLst>
  <dgm:cxnLst>
    <dgm:cxn modelId="{CDC05495-94EB-4039-8929-977423D089A5}" type="presOf" srcId="{8577B39A-7C99-4798-9ACE-B9B75E695F64}" destId="{D85DB2FF-61CA-4DFF-9988-0D43F444F93F}" srcOrd="0" destOrd="0" presId="urn:microsoft.com/office/officeart/2005/8/layout/hierarchy1"/>
    <dgm:cxn modelId="{3DD45199-0062-456F-813F-FBD251D3CCC8}" srcId="{6E93A405-DB14-463B-83C9-84687AB2BF6E}" destId="{CE38295C-899F-401C-BAE0-C054D56B5646}" srcOrd="0" destOrd="0" parTransId="{E4D17623-9A71-40E0-A465-38E70D407925}" sibTransId="{5B89B227-DB5E-47DC-A7FC-3A3487434605}"/>
    <dgm:cxn modelId="{10541AAD-AD8C-4856-8E3C-B53464817616}" srcId="{6E93A405-DB14-463B-83C9-84687AB2BF6E}" destId="{8577B39A-7C99-4798-9ACE-B9B75E695F64}" srcOrd="1" destOrd="0" parTransId="{3BEEFEEF-C203-41BD-B057-92EB5360D20D}" sibTransId="{A4FA00F0-C36F-4B1C-930A-FAE035B03BAC}"/>
    <dgm:cxn modelId="{CFD6DCDB-EE7E-4611-9176-6301902040CF}" type="presOf" srcId="{6E93A405-DB14-463B-83C9-84687AB2BF6E}" destId="{1D029626-E9D6-4002-B6CD-01520E18DD93}" srcOrd="0" destOrd="0" presId="urn:microsoft.com/office/officeart/2005/8/layout/hierarchy1"/>
    <dgm:cxn modelId="{793BC6FF-3C3A-4395-A3B8-5D468251EF31}" type="presOf" srcId="{CE38295C-899F-401C-BAE0-C054D56B5646}" destId="{C772A303-2DBF-43AC-8D64-7D69F8DCD866}" srcOrd="0" destOrd="0" presId="urn:microsoft.com/office/officeart/2005/8/layout/hierarchy1"/>
    <dgm:cxn modelId="{692E9203-3E4D-427A-9DB8-924A7E98A214}" type="presParOf" srcId="{1D029626-E9D6-4002-B6CD-01520E18DD93}" destId="{AAB0F96A-8957-426F-B7E4-85AA256B2095}" srcOrd="0" destOrd="0" presId="urn:microsoft.com/office/officeart/2005/8/layout/hierarchy1"/>
    <dgm:cxn modelId="{CDAA453C-6155-46AA-85F0-63670643B309}" type="presParOf" srcId="{AAB0F96A-8957-426F-B7E4-85AA256B2095}" destId="{8C78B130-8545-4AC4-9F94-814CAD012BB5}" srcOrd="0" destOrd="0" presId="urn:microsoft.com/office/officeart/2005/8/layout/hierarchy1"/>
    <dgm:cxn modelId="{D7BF7A6C-D04C-4779-9CD2-552C8901179F}" type="presParOf" srcId="{8C78B130-8545-4AC4-9F94-814CAD012BB5}" destId="{0492CCB4-128F-4DB4-84D2-2AF666A69E7A}" srcOrd="0" destOrd="0" presId="urn:microsoft.com/office/officeart/2005/8/layout/hierarchy1"/>
    <dgm:cxn modelId="{1B0E7AA5-45D6-4D56-879F-C625B2A818A6}" type="presParOf" srcId="{8C78B130-8545-4AC4-9F94-814CAD012BB5}" destId="{C772A303-2DBF-43AC-8D64-7D69F8DCD866}" srcOrd="1" destOrd="0" presId="urn:microsoft.com/office/officeart/2005/8/layout/hierarchy1"/>
    <dgm:cxn modelId="{160737BD-56B8-43F2-87B0-2356C2B6410B}" type="presParOf" srcId="{AAB0F96A-8957-426F-B7E4-85AA256B2095}" destId="{3FC4BB2E-C219-4F95-B5DB-AD39EC28AA40}" srcOrd="1" destOrd="0" presId="urn:microsoft.com/office/officeart/2005/8/layout/hierarchy1"/>
    <dgm:cxn modelId="{011E1360-2CFF-40AD-AA7E-C33237439EC8}" type="presParOf" srcId="{1D029626-E9D6-4002-B6CD-01520E18DD93}" destId="{9E573F5E-43CF-40ED-9000-2EAB497AFFFD}" srcOrd="1" destOrd="0" presId="urn:microsoft.com/office/officeart/2005/8/layout/hierarchy1"/>
    <dgm:cxn modelId="{52340B5A-B5BC-4F37-B6D7-911C4B840FB5}" type="presParOf" srcId="{9E573F5E-43CF-40ED-9000-2EAB497AFFFD}" destId="{A330357A-F45A-4F18-B767-927ABE94B8A0}" srcOrd="0" destOrd="0" presId="urn:microsoft.com/office/officeart/2005/8/layout/hierarchy1"/>
    <dgm:cxn modelId="{99A68FA8-6263-401E-BDDB-E02B5C38663A}" type="presParOf" srcId="{A330357A-F45A-4F18-B767-927ABE94B8A0}" destId="{57CD0452-B693-4BF1-9A7B-C48756D56FDE}" srcOrd="0" destOrd="0" presId="urn:microsoft.com/office/officeart/2005/8/layout/hierarchy1"/>
    <dgm:cxn modelId="{8E1F5849-252A-46CA-BDDA-1467F928518B}" type="presParOf" srcId="{A330357A-F45A-4F18-B767-927ABE94B8A0}" destId="{D85DB2FF-61CA-4DFF-9988-0D43F444F93F}" srcOrd="1" destOrd="0" presId="urn:microsoft.com/office/officeart/2005/8/layout/hierarchy1"/>
    <dgm:cxn modelId="{BBC847E3-C5B8-43EC-8B99-2D9917348C63}" type="presParOf" srcId="{9E573F5E-43CF-40ED-9000-2EAB497AFFFD}" destId="{7B6B4F41-8022-4A4A-9696-4DCD7FE505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2CCB4-128F-4DB4-84D2-2AF666A69E7A}">
      <dsp:nvSpPr>
        <dsp:cNvPr id="0" name=""/>
        <dsp:cNvSpPr/>
      </dsp:nvSpPr>
      <dsp:spPr>
        <a:xfrm>
          <a:off x="1174" y="520807"/>
          <a:ext cx="4121050" cy="2616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2A303-2DBF-43AC-8D64-7D69F8DCD866}">
      <dsp:nvSpPr>
        <dsp:cNvPr id="0" name=""/>
        <dsp:cNvSpPr/>
      </dsp:nvSpPr>
      <dsp:spPr>
        <a:xfrm>
          <a:off x="459068" y="955807"/>
          <a:ext cx="4121050" cy="2616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kern="1200" dirty="0"/>
            <a:t>THANK YOU</a:t>
          </a:r>
          <a:endParaRPr lang="en-US" sz="5500" kern="1200" dirty="0"/>
        </a:p>
      </dsp:txBody>
      <dsp:txXfrm>
        <a:off x="535713" y="1032452"/>
        <a:ext cx="3967760" cy="2463577"/>
      </dsp:txXfrm>
    </dsp:sp>
    <dsp:sp modelId="{57CD0452-B693-4BF1-9A7B-C48756D56FDE}">
      <dsp:nvSpPr>
        <dsp:cNvPr id="0" name=""/>
        <dsp:cNvSpPr/>
      </dsp:nvSpPr>
      <dsp:spPr>
        <a:xfrm>
          <a:off x="5038013" y="520807"/>
          <a:ext cx="4121050" cy="2616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DB2FF-61CA-4DFF-9988-0D43F444F93F}">
      <dsp:nvSpPr>
        <dsp:cNvPr id="0" name=""/>
        <dsp:cNvSpPr/>
      </dsp:nvSpPr>
      <dsp:spPr>
        <a:xfrm>
          <a:off x="5495908" y="955807"/>
          <a:ext cx="4121050" cy="2616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kern="1200"/>
            <a:t>FOR YOUR ATTENTION</a:t>
          </a:r>
          <a:endParaRPr lang="en-US" sz="5500" kern="1200"/>
        </a:p>
      </dsp:txBody>
      <dsp:txXfrm>
        <a:off x="5572553" y="1032452"/>
        <a:ext cx="3967760" cy="2463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14B7-2C3D-43AF-B628-B5E5AD1EEC17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B8F3-0FA0-4182-803C-048038713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16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14B7-2C3D-43AF-B628-B5E5AD1EEC17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B8F3-0FA0-4182-803C-048038713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16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14B7-2C3D-43AF-B628-B5E5AD1EEC17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B8F3-0FA0-4182-803C-0480387134E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8578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14B7-2C3D-43AF-B628-B5E5AD1EEC17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B8F3-0FA0-4182-803C-048038713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834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14B7-2C3D-43AF-B628-B5E5AD1EEC17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B8F3-0FA0-4182-803C-0480387134E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3858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14B7-2C3D-43AF-B628-B5E5AD1EEC17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B8F3-0FA0-4182-803C-048038713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450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14B7-2C3D-43AF-B628-B5E5AD1EEC17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B8F3-0FA0-4182-803C-048038713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053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14B7-2C3D-43AF-B628-B5E5AD1EEC17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B8F3-0FA0-4182-803C-048038713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83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14B7-2C3D-43AF-B628-B5E5AD1EEC17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B8F3-0FA0-4182-803C-048038713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16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14B7-2C3D-43AF-B628-B5E5AD1EEC17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B8F3-0FA0-4182-803C-048038713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14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14B7-2C3D-43AF-B628-B5E5AD1EEC17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B8F3-0FA0-4182-803C-048038713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14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14B7-2C3D-43AF-B628-B5E5AD1EEC17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B8F3-0FA0-4182-803C-048038713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88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14B7-2C3D-43AF-B628-B5E5AD1EEC17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B8F3-0FA0-4182-803C-048038713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66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14B7-2C3D-43AF-B628-B5E5AD1EEC17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B8F3-0FA0-4182-803C-048038713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44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14B7-2C3D-43AF-B628-B5E5AD1EEC17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B8F3-0FA0-4182-803C-048038713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44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14B7-2C3D-43AF-B628-B5E5AD1EEC17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B8F3-0FA0-4182-803C-048038713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8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714B7-2C3D-43AF-B628-B5E5AD1EEC17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7DB8F3-0FA0-4182-803C-048038713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21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02C2D-2320-4269-833D-44A8C8784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114" y="62144"/>
            <a:ext cx="8531440" cy="2734322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SCALE MATRIX COMPUTATION BY PARALLEL COMPUTING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47F2F-6D03-45E3-BB73-706DD6048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633" y="3429000"/>
            <a:ext cx="8329391" cy="2734321"/>
          </a:xfrm>
        </p:spPr>
        <p:txBody>
          <a:bodyPr>
            <a:no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Computer Architecture CIS-600 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Cleveland State University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Submitted to:</a:t>
            </a:r>
            <a:r>
              <a:rPr lang="en-IN" sz="1600" b="1" dirty="0"/>
              <a:t>Dr</a:t>
            </a:r>
            <a:r>
              <a:rPr lang="en-IN" sz="1600" dirty="0"/>
              <a:t>.Hongkai Yu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Submitted  By: Pavuluru Anil</a:t>
            </a:r>
          </a:p>
          <a:p>
            <a:r>
              <a:rPr lang="en-I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5F0AC5-D188-4940-9FE1-BF3C1FD74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62" y="3429000"/>
            <a:ext cx="3630967" cy="273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46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EA57-BC3C-4EA0-B3C2-B68CAFB9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8098CA3-DC5B-4FBC-9471-8C8CB2EF2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0" y="1427456"/>
            <a:ext cx="8172449" cy="4632325"/>
          </a:xfrm>
        </p:spPr>
      </p:pic>
    </p:spTree>
    <p:extLst>
      <p:ext uri="{BB962C8B-B14F-4D97-AF65-F5344CB8AC3E}">
        <p14:creationId xmlns:p14="http://schemas.microsoft.com/office/powerpoint/2010/main" val="2099969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CFC8-C69A-4481-B241-380BC1EF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Assigning values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5E773-562F-4028-96CA-CD5DB169AE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We creating sperate threads for finding of final products row wise parallelly.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582760A8-F7AA-43B2-8AA8-A421D5B4C1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76" y="1409700"/>
            <a:ext cx="4933950" cy="4733925"/>
          </a:xfrm>
        </p:spPr>
      </p:pic>
    </p:spTree>
    <p:extLst>
      <p:ext uri="{BB962C8B-B14F-4D97-AF65-F5344CB8AC3E}">
        <p14:creationId xmlns:p14="http://schemas.microsoft.com/office/powerpoint/2010/main" val="1035582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56638-38CC-4908-AF68-82F35C73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616298-0082-45F6-B719-12255BB6EAC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537105" y="1125860"/>
            <a:ext cx="8406870" cy="4606280"/>
          </a:xfrm>
          <a:prstGeom prst="rect">
            <a:avLst/>
          </a:prstGeom>
          <a:ln>
            <a:noFill/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4370EF-64E3-4760-A3F8-3EE5E8CF41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3743836"/>
              </p:ext>
            </p:extLst>
          </p:nvPr>
        </p:nvGraphicFramePr>
        <p:xfrm>
          <a:off x="1015214" y="1445323"/>
          <a:ext cx="8596312" cy="677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1826">
                  <a:extLst>
                    <a:ext uri="{9D8B030D-6E8A-4147-A177-3AD203B41FA5}">
                      <a16:colId xmlns:a16="http://schemas.microsoft.com/office/drawing/2014/main" val="2224508752"/>
                    </a:ext>
                  </a:extLst>
                </a:gridCol>
                <a:gridCol w="523806">
                  <a:extLst>
                    <a:ext uri="{9D8B030D-6E8A-4147-A177-3AD203B41FA5}">
                      <a16:colId xmlns:a16="http://schemas.microsoft.com/office/drawing/2014/main" val="3152667884"/>
                    </a:ext>
                  </a:extLst>
                </a:gridCol>
                <a:gridCol w="523806">
                  <a:extLst>
                    <a:ext uri="{9D8B030D-6E8A-4147-A177-3AD203B41FA5}">
                      <a16:colId xmlns:a16="http://schemas.microsoft.com/office/drawing/2014/main" val="1574946278"/>
                    </a:ext>
                  </a:extLst>
                </a:gridCol>
                <a:gridCol w="557819">
                  <a:extLst>
                    <a:ext uri="{9D8B030D-6E8A-4147-A177-3AD203B41FA5}">
                      <a16:colId xmlns:a16="http://schemas.microsoft.com/office/drawing/2014/main" val="1373307940"/>
                    </a:ext>
                  </a:extLst>
                </a:gridCol>
                <a:gridCol w="557819">
                  <a:extLst>
                    <a:ext uri="{9D8B030D-6E8A-4147-A177-3AD203B41FA5}">
                      <a16:colId xmlns:a16="http://schemas.microsoft.com/office/drawing/2014/main" val="2827061435"/>
                    </a:ext>
                  </a:extLst>
                </a:gridCol>
                <a:gridCol w="646254">
                  <a:extLst>
                    <a:ext uri="{9D8B030D-6E8A-4147-A177-3AD203B41FA5}">
                      <a16:colId xmlns:a16="http://schemas.microsoft.com/office/drawing/2014/main" val="1723171919"/>
                    </a:ext>
                  </a:extLst>
                </a:gridCol>
                <a:gridCol w="646254">
                  <a:extLst>
                    <a:ext uri="{9D8B030D-6E8A-4147-A177-3AD203B41FA5}">
                      <a16:colId xmlns:a16="http://schemas.microsoft.com/office/drawing/2014/main" val="1680272152"/>
                    </a:ext>
                  </a:extLst>
                </a:gridCol>
                <a:gridCol w="736956">
                  <a:extLst>
                    <a:ext uri="{9D8B030D-6E8A-4147-A177-3AD203B41FA5}">
                      <a16:colId xmlns:a16="http://schemas.microsoft.com/office/drawing/2014/main" val="15746511"/>
                    </a:ext>
                  </a:extLst>
                </a:gridCol>
                <a:gridCol w="907023">
                  <a:extLst>
                    <a:ext uri="{9D8B030D-6E8A-4147-A177-3AD203B41FA5}">
                      <a16:colId xmlns:a16="http://schemas.microsoft.com/office/drawing/2014/main" val="3969248421"/>
                    </a:ext>
                  </a:extLst>
                </a:gridCol>
                <a:gridCol w="907023">
                  <a:extLst>
                    <a:ext uri="{9D8B030D-6E8A-4147-A177-3AD203B41FA5}">
                      <a16:colId xmlns:a16="http://schemas.microsoft.com/office/drawing/2014/main" val="2862773000"/>
                    </a:ext>
                  </a:extLst>
                </a:gridCol>
                <a:gridCol w="997726">
                  <a:extLst>
                    <a:ext uri="{9D8B030D-6E8A-4147-A177-3AD203B41FA5}">
                      <a16:colId xmlns:a16="http://schemas.microsoft.com/office/drawing/2014/main" val="4209621564"/>
                    </a:ext>
                  </a:extLst>
                </a:gridCol>
              </a:tblGrid>
              <a:tr h="677826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u="none" strike="noStrike">
                          <a:effectLst/>
                        </a:rPr>
                        <a:t>Multi Thread Matrix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7718" marR="106631" marT="106631" marB="106631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7718" marR="106631" marT="106631" marB="106631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7718" marR="106631" marT="106631" marB="106631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u="none" strike="noStrike">
                          <a:effectLst/>
                        </a:rPr>
                        <a:t>7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7718" marR="106631" marT="106631" marB="106631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u="none" strike="noStrike" dirty="0">
                          <a:effectLst/>
                        </a:rPr>
                        <a:t>17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7718" marR="106631" marT="106631" marB="106631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u="none" strike="noStrike" dirty="0">
                          <a:effectLst/>
                        </a:rPr>
                        <a:t>25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7718" marR="106631" marT="106631" marB="106631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u="none" strike="noStrike">
                          <a:effectLst/>
                        </a:rPr>
                        <a:t>103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7718" marR="106631" marT="106631" marB="106631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u="none" strike="noStrike">
                          <a:effectLst/>
                        </a:rPr>
                        <a:t>1141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7718" marR="106631" marT="106631" marB="106631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u="none" strike="noStrike">
                          <a:effectLst/>
                        </a:rPr>
                        <a:t>25410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7718" marR="106631" marT="106631" marB="106631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u="none" strike="noStrike">
                          <a:effectLst/>
                        </a:rPr>
                        <a:t>43790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7718" marR="106631" marT="106631" marB="106631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u="none" strike="noStrike" dirty="0">
                          <a:effectLst/>
                        </a:rPr>
                        <a:t>414032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7718" marR="106631" marT="106631" marB="106631"/>
                </a:tc>
                <a:extLst>
                  <a:ext uri="{0D108BD9-81ED-4DB2-BD59-A6C34878D82A}">
                    <a16:rowId xmlns:a16="http://schemas.microsoft.com/office/drawing/2014/main" val="2861142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09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EB93-94C2-4183-9180-C6EA2E57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Method-3 Custom Multiply Matrix Program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4F5C2-E0D7-4BED-AF43-AD62F2000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93290"/>
            <a:ext cx="9274002" cy="4319094"/>
          </a:xfrm>
        </p:spPr>
        <p:txBody>
          <a:bodyPr>
            <a:normAutofit fontScale="85000" lnSpcReduction="10000"/>
          </a:bodyPr>
          <a:lstStyle/>
          <a:p>
            <a:pPr marL="915120" lvl="2">
              <a:lnSpc>
                <a:spcPct val="90000"/>
              </a:lnSpc>
              <a:spcBef>
                <a:spcPts val="499"/>
              </a:spcBef>
              <a:buClr>
                <a:schemeClr val="accent2"/>
              </a:buClr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Here  we are going to demonstrate the program flow for computing Large Scale Matrix using Multi Multiply Matrix in java</a:t>
            </a:r>
            <a:endParaRPr lang="en-IN" sz="1800" spc="-1" dirty="0">
              <a:latin typeface="Arial"/>
            </a:endParaRPr>
          </a:p>
          <a:p>
            <a:pPr marL="686520" lvl="2" indent="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None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The following steps are performed for each value of n ranging (2^4 to 2^14)</a:t>
            </a:r>
            <a:endParaRPr lang="en-IN" sz="2400" b="0" strike="noStrike" spc="-1" dirty="0">
              <a:latin typeface="Arial"/>
            </a:endParaRPr>
          </a:p>
          <a:p>
            <a:pPr marL="1371600" lvl="2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Allocating memory for two matrices X and Y depending on the value Of n.</a:t>
            </a:r>
            <a:endParaRPr lang="en-IN" sz="2400" b="0" strike="noStrike" spc="-1" dirty="0">
              <a:latin typeface="Arial"/>
            </a:endParaRPr>
          </a:p>
          <a:p>
            <a:pPr marL="1371600" lvl="2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Initialize each value of X and Y matrices using random generator function between -128 to 128.</a:t>
            </a:r>
            <a:endParaRPr lang="en-IN" sz="2400" b="0" strike="noStrike" spc="-1" dirty="0">
              <a:latin typeface="Arial"/>
            </a:endParaRPr>
          </a:p>
          <a:p>
            <a:pPr marL="1371600" lvl="2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Calling the timer function and recording the start time.</a:t>
            </a:r>
            <a:endParaRPr lang="en-IN" sz="2400" b="0" strike="noStrike" spc="-1" dirty="0">
              <a:latin typeface="Arial"/>
            </a:endParaRPr>
          </a:p>
          <a:p>
            <a:pPr marL="1371600" lvl="2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Compute (X*Y)-2*X+Y.</a:t>
            </a:r>
            <a:r>
              <a:rPr lang="en-IN" sz="3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400" spc="-1" dirty="0">
                <a:solidFill>
                  <a:srgbClr val="000000"/>
                </a:solidFill>
                <a:latin typeface="Calibri"/>
              </a:rPr>
              <a:t>using inner class approach along with </a:t>
            </a:r>
            <a:r>
              <a:rPr lang="en-IN" sz="2400" spc="-1" dirty="0" err="1">
                <a:solidFill>
                  <a:srgbClr val="000000"/>
                </a:solidFill>
                <a:latin typeface="Calibri"/>
              </a:rPr>
              <a:t>math.min</a:t>
            </a:r>
            <a:r>
              <a:rPr lang="en-IN" sz="2400" spc="-1" dirty="0">
                <a:solidFill>
                  <a:srgbClr val="000000"/>
                </a:solidFill>
                <a:latin typeface="Calibri"/>
              </a:rPr>
              <a:t> function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1371600" lvl="2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Recalling the Stopwatch function and recording the end time of the execution.</a:t>
            </a:r>
            <a:endParaRPr lang="en-IN" sz="2400" b="0" strike="noStrike" spc="-1" dirty="0">
              <a:latin typeface="Arial"/>
            </a:endParaRPr>
          </a:p>
          <a:p>
            <a:pPr marL="1371600" lvl="2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Calculating the execution time from the start and end time and displaying it.</a:t>
            </a:r>
            <a:endParaRPr lang="en-IN" sz="2400" b="0" strike="noStrike" spc="-1" dirty="0">
              <a:latin typeface="Arial"/>
            </a:endParaRPr>
          </a:p>
          <a:p>
            <a:pPr marL="1371600" lvl="2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Exit from the program and freeing the memory space.</a:t>
            </a:r>
            <a:endParaRPr lang="en-IN" sz="2400" b="0" strike="noStrike" spc="-1" dirty="0">
              <a:latin typeface="Arial"/>
            </a:endParaRPr>
          </a:p>
          <a:p>
            <a:endParaRPr lang="en-IN" sz="2400" b="0" strike="noStrike" spc="-1" dirty="0">
              <a:latin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6125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B537-93F7-419B-9C7F-3D9D8FF08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</a:t>
            </a:r>
          </a:p>
        </p:txBody>
      </p:sp>
      <p:pic>
        <p:nvPicPr>
          <p:cNvPr id="5" name="Content Placeholder 4" descr="Text, timeline&#10;&#10;Description automatically generated">
            <a:extLst>
              <a:ext uri="{FF2B5EF4-FFF2-40B4-BE49-F238E27FC236}">
                <a16:creationId xmlns:a16="http://schemas.microsoft.com/office/drawing/2014/main" id="{CAB2B524-9C31-49D0-9102-9096ECD5D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83" y="1246481"/>
            <a:ext cx="8673927" cy="5019675"/>
          </a:xfrm>
        </p:spPr>
      </p:pic>
    </p:spTree>
    <p:extLst>
      <p:ext uri="{BB962C8B-B14F-4D97-AF65-F5344CB8AC3E}">
        <p14:creationId xmlns:p14="http://schemas.microsoft.com/office/powerpoint/2010/main" val="1566467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F88C-5B2C-4D81-84B3-A0A2B9FA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926F46-F105-40C3-9635-15B7D80AFB1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781050" y="1857375"/>
            <a:ext cx="8343899" cy="4114799"/>
          </a:xfrm>
          <a:prstGeom prst="rect">
            <a:avLst/>
          </a:prstGeom>
          <a:ln>
            <a:noFill/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ED6481-446E-4522-A4CA-C572EBD2C1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3802711"/>
              </p:ext>
            </p:extLst>
          </p:nvPr>
        </p:nvGraphicFramePr>
        <p:xfrm>
          <a:off x="1237156" y="1595931"/>
          <a:ext cx="8596312" cy="6689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1826">
                  <a:extLst>
                    <a:ext uri="{9D8B030D-6E8A-4147-A177-3AD203B41FA5}">
                      <a16:colId xmlns:a16="http://schemas.microsoft.com/office/drawing/2014/main" val="2270933157"/>
                    </a:ext>
                  </a:extLst>
                </a:gridCol>
                <a:gridCol w="523806">
                  <a:extLst>
                    <a:ext uri="{9D8B030D-6E8A-4147-A177-3AD203B41FA5}">
                      <a16:colId xmlns:a16="http://schemas.microsoft.com/office/drawing/2014/main" val="2053445006"/>
                    </a:ext>
                  </a:extLst>
                </a:gridCol>
                <a:gridCol w="523806">
                  <a:extLst>
                    <a:ext uri="{9D8B030D-6E8A-4147-A177-3AD203B41FA5}">
                      <a16:colId xmlns:a16="http://schemas.microsoft.com/office/drawing/2014/main" val="3633168438"/>
                    </a:ext>
                  </a:extLst>
                </a:gridCol>
                <a:gridCol w="557819">
                  <a:extLst>
                    <a:ext uri="{9D8B030D-6E8A-4147-A177-3AD203B41FA5}">
                      <a16:colId xmlns:a16="http://schemas.microsoft.com/office/drawing/2014/main" val="2357311800"/>
                    </a:ext>
                  </a:extLst>
                </a:gridCol>
                <a:gridCol w="557819">
                  <a:extLst>
                    <a:ext uri="{9D8B030D-6E8A-4147-A177-3AD203B41FA5}">
                      <a16:colId xmlns:a16="http://schemas.microsoft.com/office/drawing/2014/main" val="447988244"/>
                    </a:ext>
                  </a:extLst>
                </a:gridCol>
                <a:gridCol w="646254">
                  <a:extLst>
                    <a:ext uri="{9D8B030D-6E8A-4147-A177-3AD203B41FA5}">
                      <a16:colId xmlns:a16="http://schemas.microsoft.com/office/drawing/2014/main" val="1432296784"/>
                    </a:ext>
                  </a:extLst>
                </a:gridCol>
                <a:gridCol w="646254">
                  <a:extLst>
                    <a:ext uri="{9D8B030D-6E8A-4147-A177-3AD203B41FA5}">
                      <a16:colId xmlns:a16="http://schemas.microsoft.com/office/drawing/2014/main" val="3869330482"/>
                    </a:ext>
                  </a:extLst>
                </a:gridCol>
                <a:gridCol w="736956">
                  <a:extLst>
                    <a:ext uri="{9D8B030D-6E8A-4147-A177-3AD203B41FA5}">
                      <a16:colId xmlns:a16="http://schemas.microsoft.com/office/drawing/2014/main" val="1637283184"/>
                    </a:ext>
                  </a:extLst>
                </a:gridCol>
                <a:gridCol w="907023">
                  <a:extLst>
                    <a:ext uri="{9D8B030D-6E8A-4147-A177-3AD203B41FA5}">
                      <a16:colId xmlns:a16="http://schemas.microsoft.com/office/drawing/2014/main" val="1207104880"/>
                    </a:ext>
                  </a:extLst>
                </a:gridCol>
                <a:gridCol w="907023">
                  <a:extLst>
                    <a:ext uri="{9D8B030D-6E8A-4147-A177-3AD203B41FA5}">
                      <a16:colId xmlns:a16="http://schemas.microsoft.com/office/drawing/2014/main" val="1755722168"/>
                    </a:ext>
                  </a:extLst>
                </a:gridCol>
                <a:gridCol w="997726">
                  <a:extLst>
                    <a:ext uri="{9D8B030D-6E8A-4147-A177-3AD203B41FA5}">
                      <a16:colId xmlns:a16="http://schemas.microsoft.com/office/drawing/2014/main" val="46045651"/>
                    </a:ext>
                  </a:extLst>
                </a:gridCol>
              </a:tblGrid>
              <a:tr h="587311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u="none" strike="noStrike">
                          <a:effectLst/>
                        </a:rPr>
                        <a:t>CustomParallel ThreadMatrix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7718" marR="106631" marT="106631" marB="106631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7718" marR="106631" marT="106631" marB="106631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7718" marR="106631" marT="106631" marB="106631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u="none" strike="noStrike" dirty="0">
                          <a:effectLst/>
                        </a:rPr>
                        <a:t>13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7718" marR="106631" marT="106631" marB="106631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u="none" strike="noStrike">
                          <a:effectLst/>
                        </a:rPr>
                        <a:t>37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7718" marR="106631" marT="106631" marB="106631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u="none" strike="noStrike" dirty="0">
                          <a:effectLst/>
                        </a:rPr>
                        <a:t>73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7718" marR="106631" marT="106631" marB="106631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u="none" strike="noStrike" dirty="0">
                          <a:effectLst/>
                        </a:rPr>
                        <a:t>128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7718" marR="106631" marT="106631" marB="106631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u="none" strike="noStrike" dirty="0">
                          <a:effectLst/>
                        </a:rPr>
                        <a:t>769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7718" marR="106631" marT="106631" marB="106631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u="none" strike="noStrike" dirty="0">
                          <a:effectLst/>
                        </a:rPr>
                        <a:t>11941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7718" marR="106631" marT="106631" marB="106631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u="none" strike="noStrike" dirty="0">
                          <a:effectLst/>
                        </a:rPr>
                        <a:t>16129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7718" marR="106631" marT="106631" marB="106631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u="none" strike="noStrike" dirty="0">
                          <a:effectLst/>
                        </a:rPr>
                        <a:t>303127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7718" marR="106631" marT="106631" marB="106631"/>
                </a:tc>
                <a:extLst>
                  <a:ext uri="{0D108BD9-81ED-4DB2-BD59-A6C34878D82A}">
                    <a16:rowId xmlns:a16="http://schemas.microsoft.com/office/drawing/2014/main" val="2394512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61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83C4A-7DF4-4D44-924E-F78C7C84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/>
              <a:t>Tabulated results</a:t>
            </a:r>
            <a:br>
              <a:rPr lang="en-IN"/>
            </a:br>
            <a:endParaRPr lang="en-IN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D174F83-F1FD-46E3-9601-0293E16FEB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745709"/>
              </p:ext>
            </p:extLst>
          </p:nvPr>
        </p:nvGraphicFramePr>
        <p:xfrm>
          <a:off x="1286933" y="2222177"/>
          <a:ext cx="9618139" cy="3546215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784316">
                  <a:extLst>
                    <a:ext uri="{9D8B030D-6E8A-4147-A177-3AD203B41FA5}">
                      <a16:colId xmlns:a16="http://schemas.microsoft.com/office/drawing/2014/main" val="968030267"/>
                    </a:ext>
                  </a:extLst>
                </a:gridCol>
                <a:gridCol w="590263">
                  <a:extLst>
                    <a:ext uri="{9D8B030D-6E8A-4147-A177-3AD203B41FA5}">
                      <a16:colId xmlns:a16="http://schemas.microsoft.com/office/drawing/2014/main" val="779799227"/>
                    </a:ext>
                  </a:extLst>
                </a:gridCol>
                <a:gridCol w="590263">
                  <a:extLst>
                    <a:ext uri="{9D8B030D-6E8A-4147-A177-3AD203B41FA5}">
                      <a16:colId xmlns:a16="http://schemas.microsoft.com/office/drawing/2014/main" val="640845170"/>
                    </a:ext>
                  </a:extLst>
                </a:gridCol>
                <a:gridCol w="623393">
                  <a:extLst>
                    <a:ext uri="{9D8B030D-6E8A-4147-A177-3AD203B41FA5}">
                      <a16:colId xmlns:a16="http://schemas.microsoft.com/office/drawing/2014/main" val="2929783243"/>
                    </a:ext>
                  </a:extLst>
                </a:gridCol>
                <a:gridCol w="623393">
                  <a:extLst>
                    <a:ext uri="{9D8B030D-6E8A-4147-A177-3AD203B41FA5}">
                      <a16:colId xmlns:a16="http://schemas.microsoft.com/office/drawing/2014/main" val="2554292250"/>
                    </a:ext>
                  </a:extLst>
                </a:gridCol>
                <a:gridCol w="721402">
                  <a:extLst>
                    <a:ext uri="{9D8B030D-6E8A-4147-A177-3AD203B41FA5}">
                      <a16:colId xmlns:a16="http://schemas.microsoft.com/office/drawing/2014/main" val="2027934933"/>
                    </a:ext>
                  </a:extLst>
                </a:gridCol>
                <a:gridCol w="721402">
                  <a:extLst>
                    <a:ext uri="{9D8B030D-6E8A-4147-A177-3AD203B41FA5}">
                      <a16:colId xmlns:a16="http://schemas.microsoft.com/office/drawing/2014/main" val="3888305138"/>
                    </a:ext>
                  </a:extLst>
                </a:gridCol>
                <a:gridCol w="819411">
                  <a:extLst>
                    <a:ext uri="{9D8B030D-6E8A-4147-A177-3AD203B41FA5}">
                      <a16:colId xmlns:a16="http://schemas.microsoft.com/office/drawing/2014/main" val="238502282"/>
                    </a:ext>
                  </a:extLst>
                </a:gridCol>
                <a:gridCol w="1015429">
                  <a:extLst>
                    <a:ext uri="{9D8B030D-6E8A-4147-A177-3AD203B41FA5}">
                      <a16:colId xmlns:a16="http://schemas.microsoft.com/office/drawing/2014/main" val="1865709131"/>
                    </a:ext>
                  </a:extLst>
                </a:gridCol>
                <a:gridCol w="1015429">
                  <a:extLst>
                    <a:ext uri="{9D8B030D-6E8A-4147-A177-3AD203B41FA5}">
                      <a16:colId xmlns:a16="http://schemas.microsoft.com/office/drawing/2014/main" val="1151709554"/>
                    </a:ext>
                  </a:extLst>
                </a:gridCol>
                <a:gridCol w="1113438">
                  <a:extLst>
                    <a:ext uri="{9D8B030D-6E8A-4147-A177-3AD203B41FA5}">
                      <a16:colId xmlns:a16="http://schemas.microsoft.com/office/drawing/2014/main" val="2129232638"/>
                    </a:ext>
                  </a:extLst>
                </a:gridCol>
              </a:tblGrid>
              <a:tr h="514175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Matrix size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2</a:t>
                      </a:r>
                      <a:r>
                        <a:rPr lang="en-IN" sz="1400" b="1" u="none" strike="noStrike" baseline="30000" dirty="0">
                          <a:solidFill>
                            <a:srgbClr val="FFFFFF"/>
                          </a:solidFill>
                          <a:effectLst/>
                        </a:rPr>
                        <a:t>4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1" u="none" strike="noStrike">
                          <a:solidFill>
                            <a:srgbClr val="FFFFFF"/>
                          </a:solidFill>
                          <a:effectLst/>
                        </a:rPr>
                        <a:t>2</a:t>
                      </a:r>
                      <a:r>
                        <a:rPr lang="en-IN" sz="1400" b="1" u="none" strike="noStrike" baseline="30000">
                          <a:solidFill>
                            <a:srgbClr val="FFFFFF"/>
                          </a:solidFill>
                          <a:effectLst/>
                        </a:rPr>
                        <a:t>5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1" u="none" strike="noStrike">
                          <a:solidFill>
                            <a:srgbClr val="FFFFFF"/>
                          </a:solidFill>
                          <a:effectLst/>
                        </a:rPr>
                        <a:t>2</a:t>
                      </a:r>
                      <a:r>
                        <a:rPr lang="en-IN" sz="1400" b="1" u="none" strike="noStrike" baseline="30000">
                          <a:solidFill>
                            <a:srgbClr val="FFFFFF"/>
                          </a:solidFill>
                          <a:effectLst/>
                        </a:rPr>
                        <a:t>6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1" u="none" strike="noStrike">
                          <a:solidFill>
                            <a:srgbClr val="FFFFFF"/>
                          </a:solidFill>
                          <a:effectLst/>
                        </a:rPr>
                        <a:t>2</a:t>
                      </a:r>
                      <a:r>
                        <a:rPr lang="en-IN" sz="1400" b="1" u="none" strike="noStrike" baseline="30000">
                          <a:solidFill>
                            <a:srgbClr val="FFFFFF"/>
                          </a:solidFill>
                          <a:effectLst/>
                        </a:rPr>
                        <a:t>7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1" u="none" strike="noStrike">
                          <a:solidFill>
                            <a:srgbClr val="FFFFFF"/>
                          </a:solidFill>
                          <a:effectLst/>
                        </a:rPr>
                        <a:t>2</a:t>
                      </a:r>
                      <a:r>
                        <a:rPr lang="en-IN" sz="1400" b="1" u="none" strike="noStrike" baseline="30000">
                          <a:solidFill>
                            <a:srgbClr val="FFFFFF"/>
                          </a:solidFill>
                          <a:effectLst/>
                        </a:rPr>
                        <a:t>8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1" u="none" strike="noStrike">
                          <a:solidFill>
                            <a:srgbClr val="FFFFFF"/>
                          </a:solidFill>
                          <a:effectLst/>
                        </a:rPr>
                        <a:t>2</a:t>
                      </a:r>
                      <a:r>
                        <a:rPr lang="en-IN" sz="1400" b="1" u="none" strike="noStrike" baseline="30000">
                          <a:solidFill>
                            <a:srgbClr val="FFFFFF"/>
                          </a:solidFill>
                          <a:effectLst/>
                        </a:rPr>
                        <a:t>9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1" u="none" strike="noStrike">
                          <a:solidFill>
                            <a:srgbClr val="FFFFFF"/>
                          </a:solidFill>
                          <a:effectLst/>
                        </a:rPr>
                        <a:t>2</a:t>
                      </a:r>
                      <a:r>
                        <a:rPr lang="en-IN" sz="1400" b="1" u="none" strike="noStrike" baseline="30000">
                          <a:solidFill>
                            <a:srgbClr val="FFFFFF"/>
                          </a:solidFill>
                          <a:effectLst/>
                        </a:rPr>
                        <a:t>10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1" u="none" strike="noStrike">
                          <a:solidFill>
                            <a:srgbClr val="FFFFFF"/>
                          </a:solidFill>
                          <a:effectLst/>
                        </a:rPr>
                        <a:t>2</a:t>
                      </a:r>
                      <a:r>
                        <a:rPr lang="en-IN" sz="1400" b="1" u="none" strike="noStrike" baseline="30000">
                          <a:solidFill>
                            <a:srgbClr val="FFFFFF"/>
                          </a:solidFill>
                          <a:effectLst/>
                        </a:rPr>
                        <a:t>11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1" u="none" strike="noStrike">
                          <a:solidFill>
                            <a:srgbClr val="FFFFFF"/>
                          </a:solidFill>
                          <a:effectLst/>
                        </a:rPr>
                        <a:t>2</a:t>
                      </a:r>
                      <a:r>
                        <a:rPr lang="en-IN" sz="1400" b="1" u="none" strike="noStrike" baseline="30000">
                          <a:solidFill>
                            <a:srgbClr val="FFFFFF"/>
                          </a:solidFill>
                          <a:effectLst/>
                        </a:rPr>
                        <a:t>12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1" u="none" strike="noStrike">
                          <a:solidFill>
                            <a:srgbClr val="FFFFFF"/>
                          </a:solidFill>
                          <a:effectLst/>
                        </a:rPr>
                        <a:t>2</a:t>
                      </a:r>
                      <a:r>
                        <a:rPr lang="en-IN" sz="1400" b="1" u="none" strike="noStrike" baseline="30000">
                          <a:solidFill>
                            <a:srgbClr val="FFFFFF"/>
                          </a:solidFill>
                          <a:effectLst/>
                        </a:rPr>
                        <a:t>13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350850"/>
                  </a:ext>
                </a:extLst>
              </a:tr>
              <a:tr h="514175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Simple Matrix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10</a:t>
                      </a:r>
                      <a:endParaRPr lang="en-IN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31</a:t>
                      </a:r>
                      <a:endParaRPr lang="en-IN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263</a:t>
                      </a:r>
                      <a:endParaRPr lang="en-IN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3449</a:t>
                      </a:r>
                      <a:endParaRPr lang="en-IN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65254</a:t>
                      </a:r>
                      <a:endParaRPr lang="en-IN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83243</a:t>
                      </a:r>
                      <a:endParaRPr lang="en-IN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802606</a:t>
                      </a:r>
                      <a:endParaRPr lang="en-IN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922593"/>
                  </a:ext>
                </a:extLst>
              </a:tr>
              <a:tr h="758010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Multi Thread Matrix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7</a:t>
                      </a:r>
                      <a:endParaRPr lang="en-IN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17</a:t>
                      </a:r>
                      <a:endParaRPr lang="en-IN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25</a:t>
                      </a:r>
                      <a:endParaRPr lang="en-IN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103</a:t>
                      </a:r>
                      <a:endParaRPr lang="en-IN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1141</a:t>
                      </a:r>
                      <a:endParaRPr lang="en-IN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25410</a:t>
                      </a:r>
                      <a:endParaRPr lang="en-IN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43790</a:t>
                      </a:r>
                      <a:endParaRPr lang="en-IN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414032</a:t>
                      </a:r>
                      <a:endParaRPr lang="en-IN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21364"/>
                  </a:ext>
                </a:extLst>
              </a:tr>
              <a:tr h="758010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b="1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CustomParallel</a:t>
                      </a:r>
                      <a:r>
                        <a:rPr lang="en-IN" sz="14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 </a:t>
                      </a:r>
                      <a:r>
                        <a:rPr lang="en-IN" sz="1400" b="1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ThreadMatrix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13</a:t>
                      </a:r>
                      <a:endParaRPr lang="en-IN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37</a:t>
                      </a:r>
                      <a:endParaRPr lang="en-IN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73</a:t>
                      </a:r>
                      <a:endParaRPr lang="en-IN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128</a:t>
                      </a:r>
                      <a:endParaRPr lang="en-IN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769</a:t>
                      </a:r>
                      <a:endParaRPr lang="en-IN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11941</a:t>
                      </a:r>
                      <a:endParaRPr lang="en-IN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16129</a:t>
                      </a:r>
                      <a:endParaRPr lang="en-IN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303127</a:t>
                      </a:r>
                      <a:endParaRPr lang="en-IN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6338"/>
                  </a:ext>
                </a:extLst>
              </a:tr>
              <a:tr h="1001845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Total time in milliseconds for all tasks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26</a:t>
                      </a:r>
                      <a:endParaRPr lang="en-IN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64</a:t>
                      </a:r>
                      <a:endParaRPr lang="en-IN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130</a:t>
                      </a:r>
                      <a:endParaRPr lang="en-IN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495</a:t>
                      </a:r>
                      <a:endParaRPr lang="en-IN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5360</a:t>
                      </a:r>
                      <a:endParaRPr lang="en-IN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102607</a:t>
                      </a:r>
                      <a:endParaRPr lang="en-IN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143163</a:t>
                      </a:r>
                      <a:endParaRPr lang="en-IN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4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1519765</a:t>
                      </a:r>
                      <a:endParaRPr lang="en-IN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8779" marR="119267" marT="119267" marB="119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402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58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8A9D-F71B-4538-BC37-B3D67131E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Three Method Graph Comparison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48FB60-DB45-4B49-B5F2-39D3D3948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450" y="1514476"/>
            <a:ext cx="7277100" cy="452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05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3D4528-4566-42CF-A099-E813AA259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Limitations: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E6AE8C9-DFD7-4C19-BE17-1A879FA45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6287" y="2160589"/>
            <a:ext cx="2934714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b="0" strike="noStrike" spc="-1" dirty="0"/>
              <a:t>We came to know that  all our three methods are not  executing  after n=2^14 </a:t>
            </a:r>
            <a:endParaRPr lang="en-US" sz="1500" spc="-1" dirty="0"/>
          </a:p>
          <a:p>
            <a:pPr>
              <a:lnSpc>
                <a:spcPct val="90000"/>
              </a:lnSpc>
            </a:pPr>
            <a:r>
              <a:rPr lang="en-US" sz="1500" b="0" strike="noStrike" spc="-1" dirty="0"/>
              <a:t>This happens due to our program is running out of memory while initializing the matrix of size n=2^14 </a:t>
            </a:r>
          </a:p>
          <a:p>
            <a:pPr>
              <a:lnSpc>
                <a:spcPct val="90000"/>
              </a:lnSpc>
            </a:pPr>
            <a:r>
              <a:rPr lang="en-US" sz="1500" b="0" strike="noStrike" spc="-1" dirty="0"/>
              <a:t>During initialization heap memory allocated for the  particular  process in the program  by the  memory manager is going out of bound and execution get stopped</a:t>
            </a:r>
          </a:p>
          <a:p>
            <a:pPr>
              <a:lnSpc>
                <a:spcPct val="90000"/>
              </a:lnSpc>
            </a:pPr>
            <a:endParaRPr lang="en-US" sz="1500" b="0" strike="noStrike" spc="-1" dirty="0"/>
          </a:p>
          <a:p>
            <a:pPr>
              <a:lnSpc>
                <a:spcPct val="90000"/>
              </a:lnSpc>
            </a:pPr>
            <a:endParaRPr lang="en-US" sz="1500" b="0" strike="noStrike" spc="-1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pic>
        <p:nvPicPr>
          <p:cNvPr id="18" name="Content Placeholder 1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7922A1E-2458-4AD1-8FEC-6EDF7D9E74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17" b="1"/>
          <a:stretch/>
        </p:blipFill>
        <p:spPr>
          <a:xfrm>
            <a:off x="3176" y="2159331"/>
            <a:ext cx="6269612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37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0BA7F-32C9-4F86-9951-259B3249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Performance:</a:t>
            </a:r>
          </a:p>
        </p:txBody>
      </p:sp>
      <p:pic>
        <p:nvPicPr>
          <p:cNvPr id="5" name="Content Placeholder 4" descr="A picture containing text, computer, screenshot&#10;&#10;Description automatically generated">
            <a:extLst>
              <a:ext uri="{FF2B5EF4-FFF2-40B4-BE49-F238E27FC236}">
                <a16:creationId xmlns:a16="http://schemas.microsoft.com/office/drawing/2014/main" id="{4CE28507-503A-400B-8F2B-A7285E8C7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16" y="1553870"/>
            <a:ext cx="7995786" cy="4470400"/>
          </a:xfrm>
        </p:spPr>
      </p:pic>
    </p:spTree>
    <p:extLst>
      <p:ext uri="{BB962C8B-B14F-4D97-AF65-F5344CB8AC3E}">
        <p14:creationId xmlns:p14="http://schemas.microsoft.com/office/powerpoint/2010/main" val="130497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BFB9-98B5-436B-9AEA-E2EA09D7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8AC36-9542-4DE3-9C2D-D66B21D9E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Large Scale Matrix multiplication and addition using three Different Methods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Method-1SimpleMatrix</a:t>
            </a:r>
            <a:endParaRPr lang="en-IN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Method-2 Multi Multiply Matrix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Method-3 Custom Multiply Matrix</a:t>
            </a:r>
          </a:p>
          <a:p>
            <a:r>
              <a:rPr lang="en-IN" sz="240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Executed each method for n values ranges from(2^4 </a:t>
            </a:r>
            <a:r>
              <a:rPr lang="en-IN" sz="2400" strike="noStrike" spc="-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2^20)</a:t>
            </a:r>
            <a:endParaRPr lang="en-IN" sz="240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Tabulated and plotted the  graph for  the execution timing results obtained from each execution (2^4 to 2^14) for three different methods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strike="noStrike" spc="-1" dirty="0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IN" sz="2400" strike="noStrike" spc="-1" dirty="0">
              <a:latin typeface="Arial"/>
            </a:endParaRPr>
          </a:p>
          <a:p>
            <a:endParaRPr lang="en-IN" sz="1800" b="0" strike="noStrike" spc="-1" dirty="0">
              <a:latin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905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4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18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23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25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0CBAE9D0-B75D-4A2D-A749-065B909A57B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3418359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588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7AD5-B471-49C9-A1B2-C3770BF9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IN"/>
              <a:t>Matrix Multiplication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947FD9-2390-40E3-BBE2-7274275A7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30" y="2159331"/>
            <a:ext cx="4255107" cy="37037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Number of columns of the 1</a:t>
            </a:r>
            <a:r>
              <a:rPr lang="en-US" sz="1700" baseline="30000" dirty="0"/>
              <a:t>st</a:t>
            </a:r>
            <a:r>
              <a:rPr lang="en-US" sz="1700" dirty="0"/>
              <a:t> matrix must equal the number of rows of the 2</a:t>
            </a:r>
            <a:r>
              <a:rPr lang="en-US" sz="1700" baseline="30000" dirty="0"/>
              <a:t>nd</a:t>
            </a:r>
            <a:r>
              <a:rPr lang="en-US" sz="1700" dirty="0"/>
              <a:t> matrix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And result will be the same number of rows as the 1</a:t>
            </a:r>
            <a:r>
              <a:rPr lang="en-US" sz="1700" baseline="30000" dirty="0"/>
              <a:t>st</a:t>
            </a:r>
            <a:r>
              <a:rPr lang="en-US" sz="1700" dirty="0"/>
              <a:t> matrix and the same number of columns as the 2</a:t>
            </a:r>
            <a:r>
              <a:rPr lang="en-US" sz="1700" baseline="30000" dirty="0"/>
              <a:t>nd</a:t>
            </a:r>
            <a:r>
              <a:rPr lang="en-US" sz="1700" dirty="0"/>
              <a:t> matrix 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Multiply one matrix with another matrix we need “dot product” of rows and columns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4DCC801-EEF6-4DD8-9785-370D294778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4556"/>
          <a:stretch/>
        </p:blipFill>
        <p:spPr>
          <a:xfrm>
            <a:off x="5253290" y="2026166"/>
            <a:ext cx="4204989" cy="301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9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427B-E411-4E0A-AC84-893A99A8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IN"/>
              <a:t>Initialization of Matrix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290321-0F96-4399-8A8F-8C930C4CB6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use n*n to create 2n size of matrices with random numbers from -128 to128</a:t>
            </a:r>
          </a:p>
          <a:p>
            <a:r>
              <a:rPr lang="en-US" dirty="0"/>
              <a:t>Generate the matrix of order 2*n</a:t>
            </a:r>
          </a:p>
          <a:p>
            <a:r>
              <a:rPr lang="en-US" dirty="0"/>
              <a:t>Low=-128;high=128</a:t>
            </a:r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F2641B91-EC40-42B0-9816-3944C70B88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0" y="1819275"/>
            <a:ext cx="5495925" cy="3390900"/>
          </a:xfrm>
        </p:spPr>
      </p:pic>
    </p:spTree>
    <p:extLst>
      <p:ext uri="{BB962C8B-B14F-4D97-AF65-F5344CB8AC3E}">
        <p14:creationId xmlns:p14="http://schemas.microsoft.com/office/powerpoint/2010/main" val="52553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2D38-21D9-4377-9CBC-11B9426A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Assigning values in the 2-D Array for simple matrix</a:t>
            </a:r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C71769E-2042-4D24-BB6A-7AC79BC7FF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000250"/>
            <a:ext cx="4284662" cy="3226222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662D44-41BD-4B35-9F9C-CC46483241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2-D Array object creating the Matrices</a:t>
            </a:r>
          </a:p>
          <a:p>
            <a:r>
              <a:rPr lang="en-IN" dirty="0"/>
              <a:t>By using import </a:t>
            </a:r>
            <a:r>
              <a:rPr lang="en-IN" dirty="0" err="1"/>
              <a:t>java.util.Random</a:t>
            </a:r>
            <a:r>
              <a:rPr lang="en-IN" dirty="0"/>
              <a:t> function we assign random min and random max value.</a:t>
            </a:r>
          </a:p>
          <a:p>
            <a:pPr algn="l"/>
            <a:r>
              <a:rPr lang="en-IN" dirty="0"/>
              <a:t>For calculating time we use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sw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"Simple Matrix"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simpleMultiplyMatrices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sw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.stop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550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D6C9-5FD4-4D91-9EFB-E05E5D42F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IN" dirty="0"/>
              <a:t>Logic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344B88-80CD-4C65-AF50-ADEBC80D7D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400" b="0" strike="noStrike" spc="-1" dirty="0">
                <a:latin typeface="Calibri"/>
              </a:rPr>
              <a:t>In this method we are going to compute the Large-Scale Matrix using Java</a:t>
            </a:r>
            <a:endParaRPr lang="en-IN" sz="1400" spc="-1" dirty="0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IN" sz="1400" b="0" strike="noStrike" spc="-1" dirty="0">
                <a:latin typeface="Calibri"/>
              </a:rPr>
              <a:t>Concept behind the MATRIX Computation (X*Y-2*</a:t>
            </a:r>
            <a:r>
              <a:rPr lang="en-IN" sz="1400" b="0" strike="noStrike" spc="-1" dirty="0" err="1">
                <a:latin typeface="Calibri"/>
              </a:rPr>
              <a:t>X+y</a:t>
            </a:r>
            <a:r>
              <a:rPr lang="en-IN" sz="1400" b="0" strike="noStrike" spc="-1" dirty="0">
                <a:latin typeface="Calibri"/>
              </a:rPr>
              <a:t>)</a:t>
            </a:r>
            <a:endParaRPr lang="en-IN" sz="1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1400" b="0" strike="noStrike" spc="-1" dirty="0">
                <a:latin typeface="Calibri"/>
              </a:rPr>
              <a:t>First, </a:t>
            </a:r>
            <a:r>
              <a:rPr lang="en-US" sz="1400" dirty="0"/>
              <a:t>Here in the project no worry because as clearly mention we taken “n” number of rows and columns for 1</a:t>
            </a:r>
            <a:r>
              <a:rPr lang="en-US" sz="1400" baseline="30000" dirty="0"/>
              <a:t>st</a:t>
            </a:r>
            <a:r>
              <a:rPr lang="en-US" sz="1400" dirty="0"/>
              <a:t> and 2</a:t>
            </a:r>
            <a:r>
              <a:rPr lang="en-US" sz="1400" baseline="30000" dirty="0"/>
              <a:t>nd</a:t>
            </a:r>
            <a:r>
              <a:rPr lang="en-US" sz="1400" dirty="0"/>
              <a:t> matrices</a:t>
            </a:r>
            <a:endParaRPr lang="en-IN" sz="1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1400" b="0" strike="noStrike" spc="-1" dirty="0">
                <a:latin typeface="Calibri"/>
              </a:rPr>
              <a:t>In a row-by-column matrix multiplication ,the entries in the </a:t>
            </a:r>
            <a:r>
              <a:rPr lang="en-IN" sz="1400" b="0" strike="noStrike" spc="-1" dirty="0" err="1">
                <a:latin typeface="Calibri"/>
              </a:rPr>
              <a:t>ith</a:t>
            </a:r>
            <a:r>
              <a:rPr lang="en-IN" sz="1400" b="0" strike="noStrike" spc="-1" dirty="0">
                <a:latin typeface="Calibri"/>
              </a:rPr>
              <a:t>-row of X are multiplied by the corresponding entries in the </a:t>
            </a:r>
            <a:r>
              <a:rPr lang="en-IN" sz="1400" b="0" strike="noStrike" spc="-1" dirty="0" err="1">
                <a:latin typeface="Calibri"/>
              </a:rPr>
              <a:t>Jth</a:t>
            </a:r>
            <a:r>
              <a:rPr lang="en-IN" sz="1400" b="0" strike="noStrike" spc="-1" dirty="0">
                <a:latin typeface="Calibri"/>
              </a:rPr>
              <a:t> column of Y and then adding the results until all the cells are calculated.</a:t>
            </a:r>
            <a:endParaRPr lang="en-IN" sz="1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1400" b="0" strike="noStrike" spc="-1" dirty="0">
                <a:latin typeface="Calibri"/>
              </a:rPr>
              <a:t>In row-by-column matrix addition we add all the corresponding cells and repeating this until all the cells are  calculated.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B6B3253-2218-401C-819B-3627B95523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675" y="2160589"/>
            <a:ext cx="4838700" cy="3173411"/>
          </a:xfrm>
        </p:spPr>
      </p:pic>
    </p:spTree>
    <p:extLst>
      <p:ext uri="{BB962C8B-B14F-4D97-AF65-F5344CB8AC3E}">
        <p14:creationId xmlns:p14="http://schemas.microsoft.com/office/powerpoint/2010/main" val="161400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DF8F7-E3A4-43DA-9A0F-219B613658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46555" y="577048"/>
            <a:ext cx="6096000" cy="876300"/>
          </a:xfrm>
        </p:spPr>
        <p:txBody>
          <a:bodyPr>
            <a:normAutofit/>
          </a:bodyPr>
          <a:lstStyle/>
          <a:p>
            <a:r>
              <a:rPr lang="en-IN" dirty="0"/>
              <a:t>Method-1Program Flow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0B91D4-5C04-44A1-B1DA-C1A54794094A}"/>
              </a:ext>
            </a:extLst>
          </p:cNvPr>
          <p:cNvSpPr txBox="1"/>
          <p:nvPr/>
        </p:nvSpPr>
        <p:spPr>
          <a:xfrm>
            <a:off x="177553" y="1755208"/>
            <a:ext cx="9004176" cy="3347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5120" lvl="2">
              <a:lnSpc>
                <a:spcPct val="90000"/>
              </a:lnSpc>
              <a:spcBef>
                <a:spcPts val="499"/>
              </a:spcBef>
              <a:buClr>
                <a:schemeClr val="accent2"/>
              </a:buClr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Here  we are going to demonstrate the program flow for computing Large Scale Matrix using Simple method in java</a:t>
            </a:r>
            <a:endParaRPr lang="en-IN" spc="-1" dirty="0">
              <a:latin typeface="Arial"/>
            </a:endParaRPr>
          </a:p>
          <a:p>
            <a:pPr marL="915120" lvl="2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The following steps are performed for each value of n ranging (2^4 to 2^14)</a:t>
            </a:r>
            <a:endParaRPr lang="en-IN" sz="1800" b="0" strike="noStrike" spc="-1" dirty="0">
              <a:latin typeface="Arial"/>
            </a:endParaRPr>
          </a:p>
          <a:p>
            <a:pPr marL="1371600" lvl="2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Allocating memory for two matrices X and Y depending on the value Of n.</a:t>
            </a:r>
            <a:endParaRPr lang="en-IN" sz="1800" b="0" strike="noStrike" spc="-1" dirty="0">
              <a:latin typeface="Arial"/>
            </a:endParaRPr>
          </a:p>
          <a:p>
            <a:pPr marL="1371600" lvl="2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Initialize each value of X and Y matrices using random generator function between -128 to 128.</a:t>
            </a:r>
            <a:endParaRPr lang="en-IN" sz="1800" b="0" strike="noStrike" spc="-1" dirty="0">
              <a:latin typeface="Arial"/>
            </a:endParaRPr>
          </a:p>
          <a:p>
            <a:pPr marL="1371600" lvl="2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Calling the timer function and recording the start time.</a:t>
            </a:r>
            <a:endParaRPr lang="en-IN" sz="1800" b="0" strike="noStrike" spc="-1" dirty="0">
              <a:latin typeface="Arial"/>
            </a:endParaRPr>
          </a:p>
          <a:p>
            <a:pPr marL="1371600" lvl="2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Compute (X*Y)-2*X+Y. </a:t>
            </a:r>
            <a:endParaRPr lang="en-IN" sz="1800" b="0" strike="noStrike" spc="-1" dirty="0">
              <a:latin typeface="Arial"/>
            </a:endParaRPr>
          </a:p>
          <a:p>
            <a:pPr marL="1371600" lvl="2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Recalling the </a:t>
            </a:r>
            <a:r>
              <a:rPr lang="en-IN" spc="-1" dirty="0">
                <a:solidFill>
                  <a:srgbClr val="000000"/>
                </a:solidFill>
                <a:latin typeface="Calibri"/>
              </a:rPr>
              <a:t>Stopwatch</a:t>
            </a: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 function and recording the end time of the execution.</a:t>
            </a:r>
            <a:endParaRPr lang="en-IN" sz="1800" b="0" strike="noStrike" spc="-1" dirty="0">
              <a:latin typeface="Arial"/>
            </a:endParaRPr>
          </a:p>
          <a:p>
            <a:pPr marL="1371600" lvl="2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Calculating the execution time from the start and end time and displaying it.</a:t>
            </a:r>
            <a:endParaRPr lang="en-IN" sz="1800" b="0" strike="noStrike" spc="-1" dirty="0">
              <a:latin typeface="Arial"/>
            </a:endParaRPr>
          </a:p>
          <a:p>
            <a:pPr marL="1371600" lvl="2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Exit from the program and freeing the memory space.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717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E5BF-4DEE-4A46-8389-980FD026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of Simple Matrix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D727373-AC3D-401A-AC61-4510194D2CD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800100" y="1571626"/>
            <a:ext cx="8473901" cy="4244330"/>
          </a:xfrm>
          <a:prstGeom prst="rect">
            <a:avLst/>
          </a:prstGeom>
          <a:ln>
            <a:noFill/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D95260-F65C-45DB-B853-2C295837E7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9853798"/>
              </p:ext>
            </p:extLst>
          </p:nvPr>
        </p:nvGraphicFramePr>
        <p:xfrm>
          <a:off x="1139502" y="1571626"/>
          <a:ext cx="8596312" cy="4597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1826">
                  <a:extLst>
                    <a:ext uri="{9D8B030D-6E8A-4147-A177-3AD203B41FA5}">
                      <a16:colId xmlns:a16="http://schemas.microsoft.com/office/drawing/2014/main" val="3325135655"/>
                    </a:ext>
                  </a:extLst>
                </a:gridCol>
                <a:gridCol w="523806">
                  <a:extLst>
                    <a:ext uri="{9D8B030D-6E8A-4147-A177-3AD203B41FA5}">
                      <a16:colId xmlns:a16="http://schemas.microsoft.com/office/drawing/2014/main" val="1872083328"/>
                    </a:ext>
                  </a:extLst>
                </a:gridCol>
                <a:gridCol w="523806">
                  <a:extLst>
                    <a:ext uri="{9D8B030D-6E8A-4147-A177-3AD203B41FA5}">
                      <a16:colId xmlns:a16="http://schemas.microsoft.com/office/drawing/2014/main" val="3735164504"/>
                    </a:ext>
                  </a:extLst>
                </a:gridCol>
                <a:gridCol w="557819">
                  <a:extLst>
                    <a:ext uri="{9D8B030D-6E8A-4147-A177-3AD203B41FA5}">
                      <a16:colId xmlns:a16="http://schemas.microsoft.com/office/drawing/2014/main" val="2754307687"/>
                    </a:ext>
                  </a:extLst>
                </a:gridCol>
                <a:gridCol w="557819">
                  <a:extLst>
                    <a:ext uri="{9D8B030D-6E8A-4147-A177-3AD203B41FA5}">
                      <a16:colId xmlns:a16="http://schemas.microsoft.com/office/drawing/2014/main" val="1165626965"/>
                    </a:ext>
                  </a:extLst>
                </a:gridCol>
                <a:gridCol w="646254">
                  <a:extLst>
                    <a:ext uri="{9D8B030D-6E8A-4147-A177-3AD203B41FA5}">
                      <a16:colId xmlns:a16="http://schemas.microsoft.com/office/drawing/2014/main" val="199881849"/>
                    </a:ext>
                  </a:extLst>
                </a:gridCol>
                <a:gridCol w="646254">
                  <a:extLst>
                    <a:ext uri="{9D8B030D-6E8A-4147-A177-3AD203B41FA5}">
                      <a16:colId xmlns:a16="http://schemas.microsoft.com/office/drawing/2014/main" val="1775037417"/>
                    </a:ext>
                  </a:extLst>
                </a:gridCol>
                <a:gridCol w="736956">
                  <a:extLst>
                    <a:ext uri="{9D8B030D-6E8A-4147-A177-3AD203B41FA5}">
                      <a16:colId xmlns:a16="http://schemas.microsoft.com/office/drawing/2014/main" val="1173016805"/>
                    </a:ext>
                  </a:extLst>
                </a:gridCol>
                <a:gridCol w="907023">
                  <a:extLst>
                    <a:ext uri="{9D8B030D-6E8A-4147-A177-3AD203B41FA5}">
                      <a16:colId xmlns:a16="http://schemas.microsoft.com/office/drawing/2014/main" val="4171958886"/>
                    </a:ext>
                  </a:extLst>
                </a:gridCol>
                <a:gridCol w="824663">
                  <a:extLst>
                    <a:ext uri="{9D8B030D-6E8A-4147-A177-3AD203B41FA5}">
                      <a16:colId xmlns:a16="http://schemas.microsoft.com/office/drawing/2014/main" val="2704634120"/>
                    </a:ext>
                  </a:extLst>
                </a:gridCol>
                <a:gridCol w="1080086">
                  <a:extLst>
                    <a:ext uri="{9D8B030D-6E8A-4147-A177-3AD203B41FA5}">
                      <a16:colId xmlns:a16="http://schemas.microsoft.com/office/drawing/2014/main" val="3609045903"/>
                    </a:ext>
                  </a:extLst>
                </a:gridCol>
              </a:tblGrid>
              <a:tr h="459795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u="none" strike="noStrike">
                          <a:effectLst/>
                        </a:rPr>
                        <a:t>Simple Matrix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7718" marR="106631" marT="106631" marB="106631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7718" marR="106631" marT="106631" marB="106631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7718" marR="106631" marT="106631" marB="106631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u="none" strike="noStrike" dirty="0">
                          <a:effectLst/>
                        </a:rPr>
                        <a:t>4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7718" marR="106631" marT="106631" marB="106631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u="none" strike="noStrike">
                          <a:effectLst/>
                        </a:rPr>
                        <a:t>10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7718" marR="106631" marT="106631" marB="106631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u="none" strike="noStrike">
                          <a:effectLst/>
                        </a:rPr>
                        <a:t>31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7718" marR="106631" marT="106631" marB="106631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u="none" strike="noStrike">
                          <a:effectLst/>
                        </a:rPr>
                        <a:t>263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7718" marR="106631" marT="106631" marB="106631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u="none" strike="noStrike">
                          <a:effectLst/>
                        </a:rPr>
                        <a:t>3449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7718" marR="106631" marT="106631" marB="106631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u="none" strike="noStrike">
                          <a:effectLst/>
                        </a:rPr>
                        <a:t>65254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7718" marR="106631" marT="106631" marB="106631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u="none" strike="noStrike">
                          <a:effectLst/>
                        </a:rPr>
                        <a:t>83243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7718" marR="106631" marT="106631" marB="106631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300" u="none" strike="noStrike" dirty="0">
                          <a:effectLst/>
                        </a:rPr>
                        <a:t>802606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7718" marR="106631" marT="106631" marB="106631"/>
                </a:tc>
                <a:extLst>
                  <a:ext uri="{0D108BD9-81ED-4DB2-BD59-A6C34878D82A}">
                    <a16:rowId xmlns:a16="http://schemas.microsoft.com/office/drawing/2014/main" val="4216283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51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5CA5-806C-40B3-8D03-10679C31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Method-2 Multi Multiply Matrix Program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7EB78-E3CF-4067-BE47-496C7C608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28" y="1930400"/>
            <a:ext cx="9452089" cy="4204069"/>
          </a:xfrm>
        </p:spPr>
        <p:txBody>
          <a:bodyPr/>
          <a:lstStyle/>
          <a:p>
            <a:pPr marL="915120" lvl="2">
              <a:lnSpc>
                <a:spcPct val="90000"/>
              </a:lnSpc>
              <a:spcBef>
                <a:spcPts val="499"/>
              </a:spcBef>
              <a:buClr>
                <a:schemeClr val="accent2"/>
              </a:buClr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Here  we are going to demonstrate the program flow for computing Large Scale Matrix using Multi Multiply Matrix in java</a:t>
            </a:r>
            <a:endParaRPr lang="en-IN" spc="-1" dirty="0">
              <a:latin typeface="Arial"/>
            </a:endParaRPr>
          </a:p>
          <a:p>
            <a:pPr marL="686520" lvl="2" indent="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None/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The following steps are performed for each value of n ranging (2^4 to 2^14)</a:t>
            </a:r>
            <a:endParaRPr lang="en-IN" sz="1800" b="0" strike="noStrike" spc="-1" dirty="0">
              <a:latin typeface="Arial"/>
            </a:endParaRPr>
          </a:p>
          <a:p>
            <a:pPr marL="1371600" lvl="2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Allocating memory for two matrices X and Y depending on the value Of n.</a:t>
            </a:r>
            <a:endParaRPr lang="en-IN" sz="1800" b="0" strike="noStrike" spc="-1" dirty="0">
              <a:latin typeface="Arial"/>
            </a:endParaRPr>
          </a:p>
          <a:p>
            <a:pPr marL="1371600" lvl="2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Initialize each value of X and Y matrices using random generator function between -128 to 128.</a:t>
            </a:r>
            <a:endParaRPr lang="en-IN" sz="1800" b="0" strike="noStrike" spc="-1" dirty="0">
              <a:latin typeface="Arial"/>
            </a:endParaRPr>
          </a:p>
          <a:p>
            <a:pPr marL="1371600" lvl="2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Calling the timer function and recording the start time.</a:t>
            </a:r>
            <a:endParaRPr lang="en-IN" sz="1800" b="0" strike="noStrike" spc="-1" dirty="0">
              <a:latin typeface="Arial"/>
            </a:endParaRPr>
          </a:p>
          <a:p>
            <a:pPr marL="1371600" lvl="2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Compute (X*Y)-2*X+Y. using row wise parallel calculation.</a:t>
            </a:r>
          </a:p>
          <a:p>
            <a:pPr marL="1371600" lvl="2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Recalling the Stopwatch function and recording the end time of the execution.</a:t>
            </a:r>
            <a:endParaRPr lang="en-IN" sz="1800" b="0" strike="noStrike" spc="-1" dirty="0">
              <a:latin typeface="Arial"/>
            </a:endParaRPr>
          </a:p>
          <a:p>
            <a:pPr marL="1371600" lvl="2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Calculating the execution time from the start and end time and displaying it.</a:t>
            </a:r>
            <a:endParaRPr lang="en-IN" sz="1800" b="0" strike="noStrike" spc="-1" dirty="0">
              <a:latin typeface="Arial"/>
            </a:endParaRPr>
          </a:p>
          <a:p>
            <a:pPr marL="1371600" lvl="2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Exit from the program and freeing the memory space.</a:t>
            </a:r>
            <a:endParaRPr lang="en-IN" sz="1800" b="0" strike="noStrike" spc="-1" dirty="0">
              <a:latin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52609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968</Words>
  <Application>Microsoft Office PowerPoint</Application>
  <PresentationFormat>Widescreen</PresentationFormat>
  <Paragraphs>169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Consolas</vt:lpstr>
      <vt:lpstr>StarSymbol</vt:lpstr>
      <vt:lpstr>Times New Roman</vt:lpstr>
      <vt:lpstr>Trebuchet MS</vt:lpstr>
      <vt:lpstr>Wingdings 3</vt:lpstr>
      <vt:lpstr>Facet</vt:lpstr>
      <vt:lpstr>LARGE SCALE MATRIX COMPUTATION BY PARALLEL COMPUTING FINAL PROJECT</vt:lpstr>
      <vt:lpstr>Objectives:</vt:lpstr>
      <vt:lpstr>Matrix Multiplication</vt:lpstr>
      <vt:lpstr>Initialization of Matrix</vt:lpstr>
      <vt:lpstr>Assigning values in the 2-D Array for simple matrix</vt:lpstr>
      <vt:lpstr>Logic</vt:lpstr>
      <vt:lpstr>Method-1Program Flow </vt:lpstr>
      <vt:lpstr>Graph of Simple Matrix</vt:lpstr>
      <vt:lpstr>Method-2 Multi Multiply Matrix Program flow</vt:lpstr>
      <vt:lpstr>Logic</vt:lpstr>
      <vt:lpstr>Assigning values </vt:lpstr>
      <vt:lpstr>Graph</vt:lpstr>
      <vt:lpstr>Method-3 Custom Multiply Matrix Program Flow</vt:lpstr>
      <vt:lpstr>Logic</vt:lpstr>
      <vt:lpstr>Graph</vt:lpstr>
      <vt:lpstr>Tabulated results </vt:lpstr>
      <vt:lpstr>Three Method Graph Comparison </vt:lpstr>
      <vt:lpstr>Limitations:</vt:lpstr>
      <vt:lpstr>Performance: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MATRIX COMPUTATION BY PARALLEL COMPUTING FINAL PROJECT</dc:title>
  <dc:creator>Anil Pavuluru</dc:creator>
  <cp:lastModifiedBy>Anil Pavuluru</cp:lastModifiedBy>
  <cp:revision>7</cp:revision>
  <dcterms:created xsi:type="dcterms:W3CDTF">2020-11-30T23:40:40Z</dcterms:created>
  <dcterms:modified xsi:type="dcterms:W3CDTF">2021-02-19T17:41:44Z</dcterms:modified>
</cp:coreProperties>
</file>