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handoutMasterIdLst>
    <p:handoutMasterId r:id="rId19"/>
  </p:handout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6" r:id="rId16"/>
    <p:sldId id="275"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864" userDrawn="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BFCF23-3B69-468F-B69F-88F6DE6A72F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howGuides="1">
      <p:cViewPr varScale="1">
        <p:scale>
          <a:sx n="63" d="100"/>
          <a:sy n="63" d="100"/>
        </p:scale>
        <p:origin x="804" y="52"/>
      </p:cViewPr>
      <p:guideLst>
        <p:guide orient="horz" pos="2160"/>
        <p:guide orient="horz" pos="1008"/>
        <p:guide orient="horz" pos="3888"/>
        <p:guide orient="horz" pos="864"/>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256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11/26/2024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2329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12</a:t>
            </a:fld>
            <a:endParaRPr lang="en-US"/>
          </a:p>
        </p:txBody>
      </p:sp>
    </p:spTree>
    <p:extLst>
      <p:ext uri="{BB962C8B-B14F-4D97-AF65-F5344CB8AC3E}">
        <p14:creationId xmlns:p14="http://schemas.microsoft.com/office/powerpoint/2010/main" val="245174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1BE8C-B657-D3B9-FDA7-874C0266CD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B849F-9918-7965-E8EF-C25D056084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2D884E-2524-FBEE-47A5-F7048C08B5E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581581D-1A9D-321B-3661-B33D2B7D54EB}"/>
              </a:ext>
            </a:extLst>
          </p:cNvPr>
          <p:cNvSpPr>
            <a:spLocks noGrp="1"/>
          </p:cNvSpPr>
          <p:nvPr>
            <p:ph type="sldNum" sz="quarter" idx="5"/>
          </p:nvPr>
        </p:nvSpPr>
        <p:spPr/>
        <p:txBody>
          <a:bodyPr/>
          <a:lstStyle/>
          <a:p>
            <a:fld id="{841221E5-7225-48EB-A4EE-420E7BFCF705}" type="slidenum">
              <a:rPr lang="en-US" smtClean="0"/>
              <a:pPr/>
              <a:t>13</a:t>
            </a:fld>
            <a:endParaRPr lang="en-US"/>
          </a:p>
        </p:txBody>
      </p:sp>
    </p:spTree>
    <p:extLst>
      <p:ext uri="{BB962C8B-B14F-4D97-AF65-F5344CB8AC3E}">
        <p14:creationId xmlns:p14="http://schemas.microsoft.com/office/powerpoint/2010/main" val="364819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gradFill rotWithShape="1">
          <a:gsLst>
            <a:gs pos="0">
              <a:schemeClr val="tx2">
                <a:lumMod val="20000"/>
                <a:lumOff val="80000"/>
              </a:schemeClr>
            </a:gs>
            <a:gs pos="90000">
              <a:schemeClr val="tx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329031" cy="2680127"/>
          </a:xfrm>
        </p:spPr>
        <p:txBody>
          <a:bodyPr>
            <a:noAutofit/>
          </a:bodyPr>
          <a:lstStyle>
            <a:lvl1pPr>
              <a:defRPr sz="5400">
                <a:solidFill>
                  <a:schemeClr val="tx2">
                    <a:lumMod val="7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699025" y="6356351"/>
            <a:ext cx="1218883" cy="365125"/>
          </a:xfrm>
        </p:spPr>
        <p:txBody>
          <a:bodyPr/>
          <a:lstStyle>
            <a:lvl1pPr>
              <a:defRPr>
                <a:solidFill>
                  <a:schemeClr val="tx1"/>
                </a:solidFill>
              </a:defRPr>
            </a:lvl1pPr>
          </a:lstStyle>
          <a:p>
            <a:fld id="{80BBE6BF-C811-45BB-8BA9-22EFF2B83FFA}" type="datetime1">
              <a:rPr lang="en-US" smtClean="0"/>
              <a:t>11/26/2024</a:t>
            </a:fld>
            <a:endParaRPr lang="en-US"/>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tx1"/>
                </a:solidFill>
              </a:defRPr>
            </a:lvl1pPr>
          </a:lstStyle>
          <a:p>
            <a:fld id="{7DC1BBB0-96F0-4077-A278-0F3FB5C104D3}" type="slidenum">
              <a:rPr lang="en-US" smtClean="0"/>
              <a:pPr/>
              <a:t>‹#›</a:t>
            </a:fld>
            <a:endParaRPr lang="en-US"/>
          </a:p>
        </p:txBody>
      </p:sp>
      <p:pic>
        <p:nvPicPr>
          <p:cNvPr id="55"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36" name="Rectangle 35"/>
          <p:cNvSpPr/>
          <p:nvPr userDrawn="1"/>
        </p:nvSpPr>
        <p:spPr>
          <a:xfrm>
            <a:off x="11892563" y="0"/>
            <a:ext cx="304721"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30114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dirty="0"/>
          </a:p>
        </p:txBody>
      </p:sp>
      <p:sp>
        <p:nvSpPr>
          <p:cNvPr id="3" name="Vertical Text Placeholder 2"/>
          <p:cNvSpPr>
            <a:spLocks noGrp="1"/>
          </p:cNvSpPr>
          <p:nvPr>
            <p:ph type="body" orient="vert" idx="1" hasCustomPrompt="1"/>
          </p:nvPr>
        </p:nvSpPr>
        <p:spPr/>
        <p:txBody>
          <a:bodyPr vert="eaVert"/>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2DF41C5-B5F2-469F-BA25-292CFCDAF6E0}" type="datetime1">
              <a:rPr lang="en-US" smtClean="0"/>
              <a:t>11/26/2024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3496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dirty="0"/>
          </a:p>
        </p:txBody>
      </p:sp>
      <p:sp>
        <p:nvSpPr>
          <p:cNvPr id="3" name="Vertical Text Placeholder 2"/>
          <p:cNvSpPr>
            <a:spLocks noGrp="1"/>
          </p:cNvSpPr>
          <p:nvPr>
            <p:ph type="body" orient="vert" idx="1" hasCustomPrompt="1"/>
          </p:nvPr>
        </p:nvSpPr>
        <p:spPr>
          <a:xfrm>
            <a:off x="1598613" y="685800"/>
            <a:ext cx="7848599" cy="5486400"/>
          </a:xfrm>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E69D85FE-5443-4629-8A1C-6F6EA57CBD60}" type="datetime1">
              <a:rPr lang="en-US" smtClean="0"/>
              <a:t>11/26/2024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
        <p:nvSpPr>
          <p:cNvPr id="8" name="Rectangle 7"/>
          <p:cNvSpPr/>
          <p:nvPr userDrawn="1"/>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284863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dirty="0"/>
          </a:p>
        </p:txBody>
      </p:sp>
      <p:sp>
        <p:nvSpPr>
          <p:cNvPr id="3" name="Content Placeholder 2"/>
          <p:cNvSpPr>
            <a:spLocks noGrp="1"/>
          </p:cNvSpPr>
          <p:nvPr>
            <p:ph idx="1"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F39362CC-4597-4E8E-AFE5-237B3DA1FF07}" type="datetime1">
              <a:rPr lang="en-US" smtClean="0"/>
              <a:t>11/26/2024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53219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19454" y="1600201"/>
            <a:ext cx="8283272" cy="2654064"/>
          </a:xfrm>
        </p:spPr>
        <p:txBody>
          <a:bodyPr anchor="b">
            <a:normAutofit/>
          </a:bodyPr>
          <a:lstStyle>
            <a:lvl1pPr algn="l">
              <a:defRPr sz="5400" b="0" cap="none" baseline="0">
                <a:solidFill>
                  <a:schemeClr val="tx2">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919454"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E1F63988-78D4-46C4-B808-1786C6A42859}" type="datetime1">
              <a:rPr lang="en-US" smtClean="0"/>
              <a:t>11/26/2024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pic>
        <p:nvPicPr>
          <p:cNvPr id="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9" name="Rectangle 8"/>
          <p:cNvSpPr/>
          <p:nvPr/>
        </p:nvSpPr>
        <p:spPr>
          <a:xfrm>
            <a:off x="11892563" y="0"/>
            <a:ext cx="304721"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312873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a:p>
        </p:txBody>
      </p:sp>
      <p:sp>
        <p:nvSpPr>
          <p:cNvPr id="3" name="Content Placeholder 2"/>
          <p:cNvSpPr>
            <a:spLocks noGrp="1"/>
          </p:cNvSpPr>
          <p:nvPr>
            <p:ph sz="half" idx="1" hasCustomPrompt="1"/>
          </p:nvPr>
        </p:nvSpPr>
        <p:spPr>
          <a:xfrm>
            <a:off x="1935496" y="1600200"/>
            <a:ext cx="4572000" cy="457200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hasCustomPrompt="1"/>
          </p:nvPr>
        </p:nvSpPr>
        <p:spPr>
          <a:xfrm>
            <a:off x="6824328" y="1600200"/>
            <a:ext cx="4572000" cy="457200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lvl1pPr>
              <a:defRPr>
                <a:solidFill>
                  <a:schemeClr val="tx1"/>
                </a:solidFill>
              </a:defRPr>
            </a:lvl1pPr>
          </a:lstStyle>
          <a:p>
            <a:fld id="{A482C1EE-CCC0-4F27-8918-BF938AC1419F}" type="datetime1">
              <a:rPr lang="en-US" smtClean="0"/>
              <a:t>11/26/2024</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0538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03413" y="177800"/>
            <a:ext cx="9472824" cy="1239837"/>
          </a:xfrm>
        </p:spPr>
        <p:txBody>
          <a:bodyPr/>
          <a:lstStyle>
            <a:lvl1pPr>
              <a:defRPr>
                <a:solidFill>
                  <a:schemeClr val="tx2">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936615" y="1499616"/>
            <a:ext cx="4572000" cy="938784"/>
          </a:xfrm>
        </p:spPr>
        <p:txBody>
          <a:bodyPr anchor="b">
            <a:noAutofit/>
          </a:bodyPr>
          <a:lstStyle>
            <a:lvl1pPr marL="0" indent="0">
              <a:spcBef>
                <a:spcPts val="0"/>
              </a:spcBef>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1936615" y="2514706"/>
            <a:ext cx="4572000" cy="3657493"/>
          </a:xfrm>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824328" y="1499616"/>
            <a:ext cx="4572000" cy="938784"/>
          </a:xfrm>
        </p:spPr>
        <p:txBody>
          <a:bodyPr anchor="b">
            <a:noAutofit/>
          </a:bodyPr>
          <a:lstStyle>
            <a:lvl1pPr marL="0" indent="0">
              <a:spcBef>
                <a:spcPts val="0"/>
              </a:spcBef>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824328" y="2514600"/>
            <a:ext cx="4572000" cy="3655568"/>
          </a:xfrm>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lvl1pPr>
              <a:defRPr>
                <a:solidFill>
                  <a:schemeClr val="tx1"/>
                </a:solidFill>
              </a:defRPr>
            </a:lvl1pPr>
          </a:lstStyle>
          <a:p>
            <a:fld id="{B9A0C48B-9D86-4C33-9BD3-2929B1D74E3D}" type="datetime1">
              <a:rPr lang="en-US" smtClean="0"/>
              <a:t>11/26/2024</a:t>
            </a:fld>
            <a:endParaRPr lang="en-US"/>
          </a:p>
        </p:txBody>
      </p:sp>
      <p:sp>
        <p:nvSpPr>
          <p:cNvPr id="8" name="Footer Placeholder 7"/>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84896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dirty="0"/>
          </a:p>
        </p:txBody>
      </p:sp>
      <p:sp>
        <p:nvSpPr>
          <p:cNvPr id="3" name="Date Placeholder 2"/>
          <p:cNvSpPr>
            <a:spLocks noGrp="1"/>
          </p:cNvSpPr>
          <p:nvPr>
            <p:ph type="dt" sz="half" idx="10"/>
          </p:nvPr>
        </p:nvSpPr>
        <p:spPr/>
        <p:txBody>
          <a:bodyPr/>
          <a:lstStyle>
            <a:lvl1pPr>
              <a:defRPr>
                <a:solidFill>
                  <a:schemeClr val="tx1"/>
                </a:solidFill>
              </a:defRPr>
            </a:lvl1pPr>
          </a:lstStyle>
          <a:p>
            <a:fld id="{E87B711C-F9D6-42CE-B848-D107B7756573}" type="datetime1">
              <a:rPr lang="en-US" smtClean="0"/>
              <a:t>11/26/2024</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8792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2"/>
          <p:cNvSpPr>
            <a:spLocks noGrp="1"/>
          </p:cNvSpPr>
          <p:nvPr>
            <p:ph type="dt" sz="half" idx="10"/>
          </p:nvPr>
        </p:nvSpPr>
        <p:spPr>
          <a:xfrm>
            <a:off x="5180250" y="6356351"/>
            <a:ext cx="1218883" cy="365125"/>
          </a:xfrm>
        </p:spPr>
        <p:txBody>
          <a:bodyPr/>
          <a:lstStyle/>
          <a:p>
            <a:fld id="{4C1EAC44-87EE-4E25-9BCB-D1B8F4FDD9D1}" type="datetime1">
              <a:rPr lang="en-US" smtClean="0"/>
              <a:t>11/26/2024</a:t>
            </a:fld>
            <a:endParaRPr lang="en-US"/>
          </a:p>
        </p:txBody>
      </p:sp>
      <p:sp>
        <p:nvSpPr>
          <p:cNvPr id="6" name="Footer Placeholder 3"/>
          <p:cNvSpPr>
            <a:spLocks noGrp="1"/>
          </p:cNvSpPr>
          <p:nvPr>
            <p:ph type="ftr" sz="quarter" idx="11"/>
          </p:nvPr>
        </p:nvSpPr>
        <p:spPr>
          <a:xfrm>
            <a:off x="6595933" y="6356351"/>
            <a:ext cx="3974065" cy="365125"/>
          </a:xfrm>
        </p:spPr>
        <p:txBody>
          <a:bodyPr/>
          <a:lstStyle/>
          <a:p>
            <a:r>
              <a:rPr lang="en-US" dirty="0"/>
              <a:t>Add a footer</a:t>
            </a:r>
          </a:p>
        </p:txBody>
      </p:sp>
      <p:sp>
        <p:nvSpPr>
          <p:cNvPr id="7" name="Slide Number Placeholder 4"/>
          <p:cNvSpPr>
            <a:spLocks noGrp="1"/>
          </p:cNvSpPr>
          <p:nvPr>
            <p:ph type="sldNum" sz="quarter" idx="12"/>
          </p:nvPr>
        </p:nvSpPr>
        <p:spPr>
          <a:xfrm>
            <a:off x="10766796" y="6356351"/>
            <a:ext cx="609441" cy="365125"/>
          </a:xfrm>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9732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tx2">
                    <a:lumMod val="75000"/>
                  </a:schemeClr>
                </a:solidFill>
              </a:defRPr>
            </a:lvl1pPr>
          </a:lstStyle>
          <a:p>
            <a:r>
              <a:rPr lang="en-US"/>
              <a:t>Click to edit Master title style</a:t>
            </a:r>
            <a:endParaRPr dirty="0"/>
          </a:p>
        </p:txBody>
      </p:sp>
      <p:sp>
        <p:nvSpPr>
          <p:cNvPr id="3" name="Content Placeholder 2"/>
          <p:cNvSpPr>
            <a:spLocks noGrp="1"/>
          </p:cNvSpPr>
          <p:nvPr>
            <p:ph idx="1" hasCustomPrompt="1"/>
          </p:nvPr>
        </p:nvSpPr>
        <p:spPr>
          <a:xfrm>
            <a:off x="5180251" y="482600"/>
            <a:ext cx="6195986" cy="5689600"/>
          </a:xfr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E68E44B9-3FFE-4574-9630-3E5A6F960186}" type="datetime1">
              <a:rPr lang="en-US" smtClean="0"/>
              <a:t>11/26/2024</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9" name="Rectangle 8"/>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347639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2">
                    <a:lumMod val="75000"/>
                  </a:schemeClr>
                </a:solidFill>
              </a:defRPr>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66F492-7803-4716-B969-A5873965FF8A}" type="datetime1">
              <a:rPr lang="en-US" smtClean="0"/>
              <a:t>11/26/2024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
        <p:nvSpPr>
          <p:cNvPr id="9" name="Rectangle 8"/>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225645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tx2">
                <a:lumMod val="20000"/>
                <a:lumOff val="80000"/>
              </a:schemeClr>
            </a:gs>
            <a:gs pos="90000">
              <a:schemeClr val="tx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03413" y="177800"/>
            <a:ext cx="9472824" cy="1239837"/>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903413" y="1600200"/>
            <a:ext cx="9472824"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100" cap="all" baseline="0">
                <a:solidFill>
                  <a:schemeClr val="tx1"/>
                </a:solidFill>
              </a:defRPr>
            </a:lvl1pPr>
          </a:lstStyle>
          <a:p>
            <a:fld id="{FD004168-AADC-4457-9784-543656FEE4FC}" type="datetime1">
              <a:rPr lang="en-US" smtClean="0"/>
              <a:pPr/>
              <a:t>11/26/2024</a:t>
            </a:fld>
            <a:endParaRPr lang="en-US"/>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1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100" cap="all" baseline="0">
                <a:solidFill>
                  <a:schemeClr val="tx1"/>
                </a:solidFill>
              </a:defRPr>
            </a:lvl1pPr>
          </a:lstStyle>
          <a:p>
            <a:fld id="{7DC1BBB0-96F0-4077-A278-0F3FB5C104D3}" type="slidenum">
              <a:rPr lang="en-US" smtClean="0"/>
              <a:pPr/>
              <a:t>‹#›</a:t>
            </a:fld>
            <a:endParaRPr lang="en-US"/>
          </a:p>
        </p:txBody>
      </p:sp>
      <p:sp>
        <p:nvSpPr>
          <p:cNvPr id="9" name="Rectangle 8"/>
          <p:cNvSpPr/>
          <p:nvPr/>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pic>
        <p:nvPicPr>
          <p:cNvPr id="46" name="Picture 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Tree>
    <p:extLst>
      <p:ext uri="{BB962C8B-B14F-4D97-AF65-F5344CB8AC3E}">
        <p14:creationId xmlns:p14="http://schemas.microsoft.com/office/powerpoint/2010/main" val="41415188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2">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1199" userDrawn="1">
          <p15:clr>
            <a:srgbClr val="F26B43"/>
          </p15:clr>
        </p15:guide>
        <p15:guide id="3" pos="719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Pharmacy Management System</a:t>
            </a:r>
          </a:p>
        </p:txBody>
      </p:sp>
      <p:sp>
        <p:nvSpPr>
          <p:cNvPr id="3" name="Subtitle 2"/>
          <p:cNvSpPr>
            <a:spLocks noGrp="1"/>
          </p:cNvSpPr>
          <p:nvPr>
            <p:ph type="subTitle" idx="1"/>
          </p:nvPr>
        </p:nvSpPr>
        <p:spPr/>
        <p:txBody>
          <a:bodyPr/>
          <a:lstStyle/>
          <a:p>
            <a:r>
              <a:rPr lang="en-US" dirty="0"/>
              <a:t>USN NAME</a:t>
            </a:r>
          </a:p>
        </p:txBody>
      </p:sp>
    </p:spTree>
    <p:extLst>
      <p:ext uri="{BB962C8B-B14F-4D97-AF65-F5344CB8AC3E}">
        <p14:creationId xmlns:p14="http://schemas.microsoft.com/office/powerpoint/2010/main" val="66759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5B9B0-6E75-6EE7-30B3-E2BC7BC2DE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17045-03B1-68F2-DDDA-C71A4228EF5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Non-Functional Requirements</a:t>
            </a:r>
          </a:p>
        </p:txBody>
      </p:sp>
      <p:sp>
        <p:nvSpPr>
          <p:cNvPr id="3" name="Content Placeholder 2">
            <a:extLst>
              <a:ext uri="{FF2B5EF4-FFF2-40B4-BE49-F238E27FC236}">
                <a16:creationId xmlns:a16="http://schemas.microsoft.com/office/drawing/2014/main" id="{5ED55A28-C942-2EC9-FC35-39B29CB079A7}"/>
              </a:ext>
            </a:extLst>
          </p:cNvPr>
          <p:cNvSpPr>
            <a:spLocks noGrp="1"/>
          </p:cNvSpPr>
          <p:nvPr>
            <p:ph idx="1"/>
          </p:nvPr>
        </p:nvSpPr>
        <p:spPr/>
        <p:txBody>
          <a:bodyPr>
            <a:normAutofit lnSpcReduction="10000"/>
          </a:bodyPr>
          <a:lstStyle/>
          <a:p>
            <a:pPr marL="514350" indent="-514350">
              <a:buAutoNum type="arabicPeriod"/>
            </a:pPr>
            <a:r>
              <a:rPr lang="en-IN" dirty="0"/>
              <a:t>Performance:</a:t>
            </a:r>
            <a:endParaRPr lang="en-US" dirty="0"/>
          </a:p>
          <a:p>
            <a:pPr marL="880110" lvl="1" indent="-514350">
              <a:buAutoNum type="arabicPeriod"/>
            </a:pPr>
            <a:r>
              <a:rPr lang="en-US" dirty="0"/>
              <a:t>The system should handle up to 50 simultaneous users without performance degradation.</a:t>
            </a:r>
            <a:endParaRPr lang="en-IN" dirty="0"/>
          </a:p>
          <a:p>
            <a:pPr marL="514350" indent="-514350">
              <a:buAutoNum type="arabicPeriod"/>
            </a:pPr>
            <a:r>
              <a:rPr lang="en-IN" dirty="0"/>
              <a:t>Security:</a:t>
            </a:r>
          </a:p>
          <a:p>
            <a:pPr marL="880110" lvl="1" indent="-514350">
              <a:buAutoNum type="arabicPeriod"/>
            </a:pPr>
            <a:r>
              <a:rPr lang="en-US" dirty="0"/>
              <a:t>User passwords are securely hashed.</a:t>
            </a:r>
          </a:p>
          <a:p>
            <a:pPr marL="880110" lvl="1" indent="-514350">
              <a:buAutoNum type="arabicPeriod"/>
            </a:pPr>
            <a:r>
              <a:rPr lang="en-US" dirty="0"/>
              <a:t>OTP-based verification for password recovery.</a:t>
            </a:r>
          </a:p>
          <a:p>
            <a:pPr marL="514350" indent="-514350">
              <a:buAutoNum type="arabicPeriod"/>
            </a:pPr>
            <a:r>
              <a:rPr lang="en-IN" dirty="0"/>
              <a:t>Usability:</a:t>
            </a:r>
          </a:p>
          <a:p>
            <a:pPr marL="880110" lvl="1" indent="-514350">
              <a:buAutoNum type="arabicPeriod"/>
            </a:pPr>
            <a:r>
              <a:rPr lang="en-US" dirty="0"/>
              <a:t>User-friendly interface with clear navigation.</a:t>
            </a:r>
            <a:endParaRPr lang="en-IN" dirty="0"/>
          </a:p>
          <a:p>
            <a:pPr marL="514350" indent="-514350">
              <a:buAutoNum type="arabicPeriod"/>
            </a:pPr>
            <a:r>
              <a:rPr lang="en-IN" dirty="0"/>
              <a:t>Scalability:</a:t>
            </a:r>
          </a:p>
          <a:p>
            <a:pPr marL="880110" lvl="1" indent="-514350">
              <a:buAutoNum type="arabicPeriod"/>
            </a:pPr>
            <a:r>
              <a:rPr lang="en-US" dirty="0"/>
              <a:t>Database and application design should allow for future enhancements.</a:t>
            </a:r>
            <a:endParaRPr lang="en-IN" dirty="0"/>
          </a:p>
        </p:txBody>
      </p:sp>
    </p:spTree>
    <p:extLst>
      <p:ext uri="{BB962C8B-B14F-4D97-AF65-F5344CB8AC3E}">
        <p14:creationId xmlns:p14="http://schemas.microsoft.com/office/powerpoint/2010/main" val="429119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D644-C2E3-8358-7942-88623A833840}"/>
              </a:ext>
            </a:extLst>
          </p:cNvPr>
          <p:cNvSpPr>
            <a:spLocks noGrp="1"/>
          </p:cNvSpPr>
          <p:nvPr>
            <p:ph type="title"/>
          </p:nvPr>
        </p:nvSpPr>
        <p:spPr>
          <a:xfrm>
            <a:off x="1903413" y="177801"/>
            <a:ext cx="9472824" cy="658912"/>
          </a:xfrm>
        </p:spPr>
        <p:txBody>
          <a:bodyPr/>
          <a:lstStyle/>
          <a:p>
            <a:r>
              <a:rPr lang="en-US" dirty="0"/>
              <a:t>Literature Survey</a:t>
            </a:r>
            <a:endParaRPr lang="en-IN" dirty="0"/>
          </a:p>
        </p:txBody>
      </p:sp>
      <p:graphicFrame>
        <p:nvGraphicFramePr>
          <p:cNvPr id="3" name="Table 2">
            <a:extLst>
              <a:ext uri="{FF2B5EF4-FFF2-40B4-BE49-F238E27FC236}">
                <a16:creationId xmlns:a16="http://schemas.microsoft.com/office/drawing/2014/main" id="{64C200AD-5EDE-E87F-7925-CD254631413C}"/>
              </a:ext>
            </a:extLst>
          </p:cNvPr>
          <p:cNvGraphicFramePr>
            <a:graphicFrameLocks noGrp="1"/>
          </p:cNvGraphicFramePr>
          <p:nvPr>
            <p:extLst>
              <p:ext uri="{D42A27DB-BD31-4B8C-83A1-F6EECF244321}">
                <p14:modId xmlns:p14="http://schemas.microsoft.com/office/powerpoint/2010/main" val="4111651827"/>
              </p:ext>
            </p:extLst>
          </p:nvPr>
        </p:nvGraphicFramePr>
        <p:xfrm>
          <a:off x="2031468" y="973088"/>
          <a:ext cx="9472825" cy="5696704"/>
        </p:xfrm>
        <a:graphic>
          <a:graphicData uri="http://schemas.openxmlformats.org/drawingml/2006/table">
            <a:tbl>
              <a:tblPr firstRow="1" bandRow="1">
                <a:tableStyleId>{FABFCF23-3B69-468F-B69F-88F6DE6A72F2}</a:tableStyleId>
              </a:tblPr>
              <a:tblGrid>
                <a:gridCol w="565473">
                  <a:extLst>
                    <a:ext uri="{9D8B030D-6E8A-4147-A177-3AD203B41FA5}">
                      <a16:colId xmlns:a16="http://schemas.microsoft.com/office/drawing/2014/main" val="2624417061"/>
                    </a:ext>
                  </a:extLst>
                </a:gridCol>
                <a:gridCol w="1841286">
                  <a:extLst>
                    <a:ext uri="{9D8B030D-6E8A-4147-A177-3AD203B41FA5}">
                      <a16:colId xmlns:a16="http://schemas.microsoft.com/office/drawing/2014/main" val="2007345086"/>
                    </a:ext>
                  </a:extLst>
                </a:gridCol>
                <a:gridCol w="1944216">
                  <a:extLst>
                    <a:ext uri="{9D8B030D-6E8A-4147-A177-3AD203B41FA5}">
                      <a16:colId xmlns:a16="http://schemas.microsoft.com/office/drawing/2014/main" val="1976837809"/>
                    </a:ext>
                  </a:extLst>
                </a:gridCol>
                <a:gridCol w="1944217">
                  <a:extLst>
                    <a:ext uri="{9D8B030D-6E8A-4147-A177-3AD203B41FA5}">
                      <a16:colId xmlns:a16="http://schemas.microsoft.com/office/drawing/2014/main" val="1642915879"/>
                    </a:ext>
                  </a:extLst>
                </a:gridCol>
                <a:gridCol w="1598829">
                  <a:extLst>
                    <a:ext uri="{9D8B030D-6E8A-4147-A177-3AD203B41FA5}">
                      <a16:colId xmlns:a16="http://schemas.microsoft.com/office/drawing/2014/main" val="1818722025"/>
                    </a:ext>
                  </a:extLst>
                </a:gridCol>
                <a:gridCol w="1578804">
                  <a:extLst>
                    <a:ext uri="{9D8B030D-6E8A-4147-A177-3AD203B41FA5}">
                      <a16:colId xmlns:a16="http://schemas.microsoft.com/office/drawing/2014/main" val="706027052"/>
                    </a:ext>
                  </a:extLst>
                </a:gridCol>
              </a:tblGrid>
              <a:tr h="576064">
                <a:tc>
                  <a:txBody>
                    <a:bodyPr/>
                    <a:lstStyle/>
                    <a:p>
                      <a:pPr algn="just"/>
                      <a:r>
                        <a:rPr lang="en-US" sz="1600" dirty="0" err="1"/>
                        <a:t>Slno</a:t>
                      </a:r>
                      <a:endParaRPr lang="en-IN" sz="1600" dirty="0"/>
                    </a:p>
                  </a:txBody>
                  <a:tcPr/>
                </a:tc>
                <a:tc>
                  <a:txBody>
                    <a:bodyPr/>
                    <a:lstStyle/>
                    <a:p>
                      <a:pPr algn="just"/>
                      <a:r>
                        <a:rPr lang="en-US" dirty="0"/>
                        <a:t>References</a:t>
                      </a:r>
                      <a:endParaRPr lang="en-IN" dirty="0"/>
                    </a:p>
                  </a:txBody>
                  <a:tcPr/>
                </a:tc>
                <a:tc>
                  <a:txBody>
                    <a:bodyPr/>
                    <a:lstStyle/>
                    <a:p>
                      <a:pPr algn="just"/>
                      <a:r>
                        <a:rPr lang="en-US" dirty="0"/>
                        <a:t>Title</a:t>
                      </a:r>
                      <a:endParaRPr lang="en-IN" dirty="0"/>
                    </a:p>
                  </a:txBody>
                  <a:tcPr/>
                </a:tc>
                <a:tc>
                  <a:txBody>
                    <a:bodyPr/>
                    <a:lstStyle/>
                    <a:p>
                      <a:pPr algn="just"/>
                      <a:r>
                        <a:rPr lang="en-US" dirty="0"/>
                        <a:t>Principle</a:t>
                      </a:r>
                      <a:endParaRPr lang="en-IN" dirty="0"/>
                    </a:p>
                  </a:txBody>
                  <a:tcPr/>
                </a:tc>
                <a:tc>
                  <a:txBody>
                    <a:bodyPr/>
                    <a:lstStyle/>
                    <a:p>
                      <a:pPr algn="just"/>
                      <a:r>
                        <a:rPr lang="en-US" dirty="0"/>
                        <a:t>Advantages</a:t>
                      </a:r>
                      <a:endParaRPr lang="en-IN" dirty="0"/>
                    </a:p>
                  </a:txBody>
                  <a:tcPr/>
                </a:tc>
                <a:tc>
                  <a:txBody>
                    <a:bodyPr/>
                    <a:lstStyle/>
                    <a:p>
                      <a:pPr algn="just"/>
                      <a:r>
                        <a:rPr lang="en-US" dirty="0"/>
                        <a:t>Limitations</a:t>
                      </a:r>
                      <a:endParaRPr lang="en-IN" dirty="0"/>
                    </a:p>
                  </a:txBody>
                  <a:tcPr/>
                </a:tc>
                <a:extLst>
                  <a:ext uri="{0D108BD9-81ED-4DB2-BD59-A6C34878D82A}">
                    <a16:rowId xmlns:a16="http://schemas.microsoft.com/office/drawing/2014/main" val="3054262592"/>
                  </a:ext>
                </a:extLst>
              </a:tr>
              <a:tr h="810344">
                <a:tc>
                  <a:txBody>
                    <a:bodyPr/>
                    <a:lstStyle/>
                    <a:p>
                      <a:pPr algn="just"/>
                      <a:r>
                        <a:rPr lang="en-US" dirty="0"/>
                        <a:t>1</a:t>
                      </a:r>
                      <a:endParaRPr lang="en-IN" dirty="0"/>
                    </a:p>
                  </a:txBody>
                  <a:tcPr/>
                </a:tc>
                <a:tc>
                  <a:txBody>
                    <a:bodyPr/>
                    <a:lstStyle/>
                    <a:p>
                      <a:pPr algn="just"/>
                      <a:r>
                        <a:rPr lang="en-IN" sz="1800" b="0" i="0" u="none" strike="noStrike" kern="1200" baseline="0" dirty="0" err="1">
                          <a:solidFill>
                            <a:schemeClr val="dk1"/>
                          </a:solidFill>
                          <a:latin typeface="+mn-lt"/>
                          <a:ea typeface="+mn-ea"/>
                          <a:cs typeface="+mn-cs"/>
                        </a:rPr>
                        <a:t>Maroju</a:t>
                      </a:r>
                      <a:r>
                        <a:rPr lang="en-IN" sz="1800" b="0" i="0" u="none" strike="noStrike" kern="1200" baseline="0" dirty="0">
                          <a:solidFill>
                            <a:schemeClr val="dk1"/>
                          </a:solidFill>
                          <a:latin typeface="+mn-lt"/>
                          <a:ea typeface="+mn-ea"/>
                          <a:cs typeface="+mn-cs"/>
                        </a:rPr>
                        <a:t> Manasa Priya, et al. [1]</a:t>
                      </a:r>
                      <a:endParaRPr lang="en-IN" b="0" dirty="0"/>
                    </a:p>
                  </a:txBody>
                  <a:tcPr/>
                </a:tc>
                <a:tc>
                  <a:txBody>
                    <a:bodyPr/>
                    <a:lstStyle/>
                    <a:p>
                      <a:pPr algn="just"/>
                      <a:r>
                        <a:rPr lang="en-US" sz="1800" b="0" i="0" u="none" strike="noStrike" kern="1200" baseline="0" dirty="0">
                          <a:solidFill>
                            <a:schemeClr val="dk1"/>
                          </a:solidFill>
                          <a:latin typeface="+mn-lt"/>
                          <a:ea typeface="+mn-ea"/>
                          <a:cs typeface="+mn-cs"/>
                        </a:rPr>
                        <a:t>AN OVERVIEW ON CLINICAL DATA MANAGEMENT AND ROLE OF PHARM.D IN CLINICAL DATA MANAGEMENT </a:t>
                      </a:r>
                      <a:endParaRPr lang="en-IN" b="0" dirty="0"/>
                    </a:p>
                  </a:txBody>
                  <a:tcPr/>
                </a:tc>
                <a:tc>
                  <a:txBody>
                    <a:bodyPr/>
                    <a:lstStyle/>
                    <a:p>
                      <a:pPr algn="just"/>
                      <a:r>
                        <a:rPr lang="en-US" sz="1600" dirty="0"/>
                        <a:t>Clinical Data Management ensures the integrity, standardization, compliance, and security of clinical trial data.</a:t>
                      </a:r>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a:t>Improved Data Quality, Efficiency, Regulatory Compliance, Enhanced Decision-Making.</a:t>
                      </a:r>
                    </a:p>
                  </a:txBody>
                  <a:tcPr/>
                </a:tc>
                <a:tc>
                  <a:txBody>
                    <a:bodyPr/>
                    <a:lstStyle/>
                    <a:p>
                      <a:pPr algn="just"/>
                      <a:r>
                        <a:rPr lang="en-IN" dirty="0"/>
                        <a:t>Resource Intensive, Complexity, Data Privacy Concerns, Dependence on Technology.</a:t>
                      </a:r>
                    </a:p>
                  </a:txBody>
                  <a:tcPr/>
                </a:tc>
                <a:extLst>
                  <a:ext uri="{0D108BD9-81ED-4DB2-BD59-A6C34878D82A}">
                    <a16:rowId xmlns:a16="http://schemas.microsoft.com/office/drawing/2014/main" val="511278617"/>
                  </a:ext>
                </a:extLst>
              </a:tr>
              <a:tr h="1584176">
                <a:tc>
                  <a:txBody>
                    <a:bodyPr/>
                    <a:lstStyle/>
                    <a:p>
                      <a:pPr algn="just"/>
                      <a:r>
                        <a:rPr lang="en-US" dirty="0"/>
                        <a:t>2</a:t>
                      </a:r>
                      <a:endParaRPr lang="en-IN" dirty="0"/>
                    </a:p>
                  </a:txBody>
                  <a:tcPr/>
                </a:tc>
                <a:tc>
                  <a:txBody>
                    <a:bodyPr/>
                    <a:lstStyle/>
                    <a:p>
                      <a:pPr algn="just"/>
                      <a:r>
                        <a:rPr lang="en-IN" dirty="0"/>
                        <a:t>Madhavi Mali, et al. [2]</a:t>
                      </a:r>
                    </a:p>
                  </a:txBody>
                  <a:tcPr/>
                </a:tc>
                <a:tc>
                  <a:txBody>
                    <a:bodyPr/>
                    <a:lstStyle/>
                    <a:p>
                      <a:pPr algn="just"/>
                      <a:r>
                        <a:rPr lang="en-US" dirty="0"/>
                        <a:t>SURVEY ON PHARMACY MANAGEMENT SYSTEM</a:t>
                      </a:r>
                      <a:endParaRPr lang="en-IN" dirty="0"/>
                    </a:p>
                  </a:txBody>
                  <a:tcPr/>
                </a:tc>
                <a:tc>
                  <a:txBody>
                    <a:bodyPr/>
                    <a:lstStyle/>
                    <a:p>
                      <a:pPr algn="just"/>
                      <a:r>
                        <a:rPr lang="en-US" dirty="0"/>
                        <a:t>The Pharmacy Management System enhances operational accuracy, streamlining workflows, and providing insightful reports.</a:t>
                      </a:r>
                    </a:p>
                  </a:txBody>
                  <a:tcPr/>
                </a:tc>
                <a:tc>
                  <a:txBody>
                    <a:bodyPr/>
                    <a:lstStyle/>
                    <a:p>
                      <a:pPr algn="just"/>
                      <a:r>
                        <a:rPr lang="en-IN" dirty="0"/>
                        <a:t>Improved Accuracy, automated inventory </a:t>
                      </a:r>
                      <a:r>
                        <a:rPr lang="en-IN" dirty="0" err="1"/>
                        <a:t>traking</a:t>
                      </a:r>
                      <a:r>
                        <a:rPr lang="en-IN" dirty="0"/>
                        <a:t>, Real-Time Updates.</a:t>
                      </a:r>
                    </a:p>
                  </a:txBody>
                  <a:tcPr/>
                </a:tc>
                <a:tc>
                  <a:txBody>
                    <a:bodyPr/>
                    <a:lstStyle/>
                    <a:p>
                      <a:pPr algn="just"/>
                      <a:r>
                        <a:rPr lang="en-IN" dirty="0"/>
                        <a:t>Real-Time Updates, Dependence on Technology, Training Requirements, Data Security Concerns, Resistance to Change.</a:t>
                      </a:r>
                    </a:p>
                  </a:txBody>
                  <a:tcPr/>
                </a:tc>
                <a:extLst>
                  <a:ext uri="{0D108BD9-81ED-4DB2-BD59-A6C34878D82A}">
                    <a16:rowId xmlns:a16="http://schemas.microsoft.com/office/drawing/2014/main" val="183338012"/>
                  </a:ext>
                </a:extLst>
              </a:tr>
            </a:tbl>
          </a:graphicData>
        </a:graphic>
      </p:graphicFrame>
    </p:spTree>
    <p:extLst>
      <p:ext uri="{BB962C8B-B14F-4D97-AF65-F5344CB8AC3E}">
        <p14:creationId xmlns:p14="http://schemas.microsoft.com/office/powerpoint/2010/main" val="229024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7534F-80F7-046F-0312-E1501B3F0C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28B70C-BE0B-7A8D-71EB-C54ADFEDE616}"/>
              </a:ext>
            </a:extLst>
          </p:cNvPr>
          <p:cNvSpPr>
            <a:spLocks noGrp="1"/>
          </p:cNvSpPr>
          <p:nvPr>
            <p:ph type="title"/>
          </p:nvPr>
        </p:nvSpPr>
        <p:spPr>
          <a:xfrm>
            <a:off x="1903413" y="177801"/>
            <a:ext cx="9472824" cy="658912"/>
          </a:xfrm>
        </p:spPr>
        <p:txBody>
          <a:bodyPr/>
          <a:lstStyle/>
          <a:p>
            <a:r>
              <a:rPr lang="en-US" dirty="0"/>
              <a:t>Literature Survey</a:t>
            </a:r>
            <a:endParaRPr lang="en-IN" dirty="0"/>
          </a:p>
        </p:txBody>
      </p:sp>
      <p:graphicFrame>
        <p:nvGraphicFramePr>
          <p:cNvPr id="3" name="Table 2">
            <a:extLst>
              <a:ext uri="{FF2B5EF4-FFF2-40B4-BE49-F238E27FC236}">
                <a16:creationId xmlns:a16="http://schemas.microsoft.com/office/drawing/2014/main" id="{2853B9E9-8555-8C7E-2037-489F363B7AC8}"/>
              </a:ext>
            </a:extLst>
          </p:cNvPr>
          <p:cNvGraphicFramePr>
            <a:graphicFrameLocks noGrp="1"/>
          </p:cNvGraphicFramePr>
          <p:nvPr>
            <p:extLst>
              <p:ext uri="{D42A27DB-BD31-4B8C-83A1-F6EECF244321}">
                <p14:modId xmlns:p14="http://schemas.microsoft.com/office/powerpoint/2010/main" val="2996036259"/>
              </p:ext>
            </p:extLst>
          </p:nvPr>
        </p:nvGraphicFramePr>
        <p:xfrm>
          <a:off x="1989956" y="724703"/>
          <a:ext cx="9472825" cy="5666224"/>
        </p:xfrm>
        <a:graphic>
          <a:graphicData uri="http://schemas.openxmlformats.org/drawingml/2006/table">
            <a:tbl>
              <a:tblPr firstRow="1" bandRow="1">
                <a:tableStyleId>{FABFCF23-3B69-468F-B69F-88F6DE6A72F2}</a:tableStyleId>
              </a:tblPr>
              <a:tblGrid>
                <a:gridCol w="565473">
                  <a:extLst>
                    <a:ext uri="{9D8B030D-6E8A-4147-A177-3AD203B41FA5}">
                      <a16:colId xmlns:a16="http://schemas.microsoft.com/office/drawing/2014/main" val="2624417061"/>
                    </a:ext>
                  </a:extLst>
                </a:gridCol>
                <a:gridCol w="1841286">
                  <a:extLst>
                    <a:ext uri="{9D8B030D-6E8A-4147-A177-3AD203B41FA5}">
                      <a16:colId xmlns:a16="http://schemas.microsoft.com/office/drawing/2014/main" val="2007345086"/>
                    </a:ext>
                  </a:extLst>
                </a:gridCol>
                <a:gridCol w="1944216">
                  <a:extLst>
                    <a:ext uri="{9D8B030D-6E8A-4147-A177-3AD203B41FA5}">
                      <a16:colId xmlns:a16="http://schemas.microsoft.com/office/drawing/2014/main" val="1976837809"/>
                    </a:ext>
                  </a:extLst>
                </a:gridCol>
                <a:gridCol w="1944217">
                  <a:extLst>
                    <a:ext uri="{9D8B030D-6E8A-4147-A177-3AD203B41FA5}">
                      <a16:colId xmlns:a16="http://schemas.microsoft.com/office/drawing/2014/main" val="1642915879"/>
                    </a:ext>
                  </a:extLst>
                </a:gridCol>
                <a:gridCol w="1598829">
                  <a:extLst>
                    <a:ext uri="{9D8B030D-6E8A-4147-A177-3AD203B41FA5}">
                      <a16:colId xmlns:a16="http://schemas.microsoft.com/office/drawing/2014/main" val="1818722025"/>
                    </a:ext>
                  </a:extLst>
                </a:gridCol>
                <a:gridCol w="1578804">
                  <a:extLst>
                    <a:ext uri="{9D8B030D-6E8A-4147-A177-3AD203B41FA5}">
                      <a16:colId xmlns:a16="http://schemas.microsoft.com/office/drawing/2014/main" val="706027052"/>
                    </a:ext>
                  </a:extLst>
                </a:gridCol>
              </a:tblGrid>
              <a:tr h="576064">
                <a:tc>
                  <a:txBody>
                    <a:bodyPr/>
                    <a:lstStyle/>
                    <a:p>
                      <a:pPr algn="just"/>
                      <a:r>
                        <a:rPr lang="en-US" sz="1600" dirty="0" err="1"/>
                        <a:t>Slno</a:t>
                      </a:r>
                      <a:endParaRPr lang="en-IN" sz="1600" dirty="0"/>
                    </a:p>
                  </a:txBody>
                  <a:tcPr/>
                </a:tc>
                <a:tc>
                  <a:txBody>
                    <a:bodyPr/>
                    <a:lstStyle/>
                    <a:p>
                      <a:pPr algn="just"/>
                      <a:r>
                        <a:rPr lang="en-US" dirty="0"/>
                        <a:t>References</a:t>
                      </a:r>
                      <a:endParaRPr lang="en-IN" dirty="0"/>
                    </a:p>
                  </a:txBody>
                  <a:tcPr/>
                </a:tc>
                <a:tc>
                  <a:txBody>
                    <a:bodyPr/>
                    <a:lstStyle/>
                    <a:p>
                      <a:pPr algn="just"/>
                      <a:r>
                        <a:rPr lang="en-US" dirty="0"/>
                        <a:t>Title</a:t>
                      </a:r>
                      <a:endParaRPr lang="en-IN" dirty="0"/>
                    </a:p>
                  </a:txBody>
                  <a:tcPr/>
                </a:tc>
                <a:tc>
                  <a:txBody>
                    <a:bodyPr/>
                    <a:lstStyle/>
                    <a:p>
                      <a:pPr algn="just"/>
                      <a:r>
                        <a:rPr lang="en-US" dirty="0"/>
                        <a:t>Principle</a:t>
                      </a:r>
                      <a:endParaRPr lang="en-IN" dirty="0"/>
                    </a:p>
                  </a:txBody>
                  <a:tcPr/>
                </a:tc>
                <a:tc>
                  <a:txBody>
                    <a:bodyPr/>
                    <a:lstStyle/>
                    <a:p>
                      <a:pPr algn="just"/>
                      <a:r>
                        <a:rPr lang="en-US" dirty="0"/>
                        <a:t>Advantages</a:t>
                      </a:r>
                      <a:endParaRPr lang="en-IN" dirty="0"/>
                    </a:p>
                  </a:txBody>
                  <a:tcPr/>
                </a:tc>
                <a:tc>
                  <a:txBody>
                    <a:bodyPr/>
                    <a:lstStyle/>
                    <a:p>
                      <a:pPr algn="just"/>
                      <a:r>
                        <a:rPr lang="en-US" dirty="0"/>
                        <a:t>Limitations</a:t>
                      </a:r>
                      <a:endParaRPr lang="en-IN" dirty="0"/>
                    </a:p>
                  </a:txBody>
                  <a:tcPr/>
                </a:tc>
                <a:extLst>
                  <a:ext uri="{0D108BD9-81ED-4DB2-BD59-A6C34878D82A}">
                    <a16:rowId xmlns:a16="http://schemas.microsoft.com/office/drawing/2014/main" val="3054262592"/>
                  </a:ext>
                </a:extLst>
              </a:tr>
              <a:tr h="810344">
                <a:tc>
                  <a:txBody>
                    <a:bodyPr/>
                    <a:lstStyle/>
                    <a:p>
                      <a:pPr algn="just"/>
                      <a:r>
                        <a:rPr lang="en-US" dirty="0"/>
                        <a:t>3</a:t>
                      </a:r>
                      <a:endParaRPr lang="en-IN" dirty="0"/>
                    </a:p>
                  </a:txBody>
                  <a:tcPr/>
                </a:tc>
                <a:tc>
                  <a:txBody>
                    <a:bodyPr/>
                    <a:lstStyle/>
                    <a:p>
                      <a:pPr algn="just"/>
                      <a:r>
                        <a:rPr lang="en-IN" sz="1800" b="0" i="0" u="none" strike="noStrike" kern="1200" baseline="0" dirty="0">
                          <a:solidFill>
                            <a:schemeClr val="dk1"/>
                          </a:solidFill>
                          <a:latin typeface="+mn-lt"/>
                          <a:ea typeface="+mn-ea"/>
                          <a:cs typeface="+mn-cs"/>
                        </a:rPr>
                        <a:t>Margaret O. Afolabi, et al. [3]</a:t>
                      </a:r>
                      <a:endParaRPr lang="en-IN" b="0" dirty="0"/>
                    </a:p>
                  </a:txBody>
                  <a:tcPr/>
                </a:tc>
                <a:tc>
                  <a:txBody>
                    <a:bodyPr/>
                    <a:lstStyle/>
                    <a:p>
                      <a:pPr algn="just"/>
                      <a:r>
                        <a:rPr lang="en-US" sz="1800" b="0" i="0" u="none" strike="noStrike" kern="1200" baseline="0" dirty="0">
                          <a:solidFill>
                            <a:schemeClr val="dk1"/>
                          </a:solidFill>
                          <a:latin typeface="+mn-lt"/>
                          <a:ea typeface="+mn-ea"/>
                          <a:cs typeface="+mn-cs"/>
                        </a:rPr>
                        <a:t>Development of a Web-Based Software for Prescription Monitoring and</a:t>
                      </a:r>
                    </a:p>
                    <a:p>
                      <a:pPr algn="just"/>
                      <a:r>
                        <a:rPr lang="en-US" sz="1800" b="0" i="0" u="none" strike="noStrike" kern="1200" baseline="0" dirty="0">
                          <a:solidFill>
                            <a:schemeClr val="dk1"/>
                          </a:solidFill>
                          <a:latin typeface="+mn-lt"/>
                          <a:ea typeface="+mn-ea"/>
                          <a:cs typeface="+mn-cs"/>
                        </a:rPr>
                        <a:t>Medicine Management in a University Healthcare Facility</a:t>
                      </a:r>
                      <a:endParaRPr lang="en-IN" b="0" dirty="0"/>
                    </a:p>
                  </a:txBody>
                  <a:tcPr/>
                </a:tc>
                <a:tc>
                  <a:txBody>
                    <a:bodyPr/>
                    <a:lstStyle/>
                    <a:p>
                      <a:pPr algn="just"/>
                      <a:r>
                        <a:rPr lang="en-US" sz="1600" dirty="0"/>
                        <a:t>The system ensures web-based accessibility for multiple users via LAN, </a:t>
                      </a:r>
                      <a:r>
                        <a:rPr lang="en-IN" sz="1600" dirty="0"/>
                        <a:t>enforces security, digitizes pharmacy </a:t>
                      </a:r>
                      <a:r>
                        <a:rPr lang="en-IN" sz="1600" dirty="0" err="1"/>
                        <a:t>operationsto</a:t>
                      </a:r>
                      <a:r>
                        <a:rPr lang="en-IN" sz="1600" dirty="0"/>
                        <a:t> streamline tasks.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700" dirty="0"/>
                        <a:t>Improved Efficiency, Enhanced Prescription Tracking, Better Inventory Management, Reduction of Errors.</a:t>
                      </a:r>
                    </a:p>
                  </a:txBody>
                  <a:tcPr/>
                </a:tc>
                <a:tc>
                  <a:txBody>
                    <a:bodyPr/>
                    <a:lstStyle/>
                    <a:p>
                      <a:pPr algn="just"/>
                      <a:r>
                        <a:rPr lang="en-IN" dirty="0"/>
                        <a:t>Dependence on Technology, Training Requirements, Initial Implementation Costs, Resistance to Change.</a:t>
                      </a:r>
                    </a:p>
                  </a:txBody>
                  <a:tcPr/>
                </a:tc>
                <a:extLst>
                  <a:ext uri="{0D108BD9-81ED-4DB2-BD59-A6C34878D82A}">
                    <a16:rowId xmlns:a16="http://schemas.microsoft.com/office/drawing/2014/main" val="511278617"/>
                  </a:ext>
                </a:extLst>
              </a:tr>
              <a:tr h="1584176">
                <a:tc>
                  <a:txBody>
                    <a:bodyPr/>
                    <a:lstStyle/>
                    <a:p>
                      <a:pPr algn="just"/>
                      <a:r>
                        <a:rPr lang="en-US" dirty="0"/>
                        <a:t>4</a:t>
                      </a:r>
                      <a:endParaRPr lang="en-IN" dirty="0"/>
                    </a:p>
                  </a:txBody>
                  <a:tcPr/>
                </a:tc>
                <a:tc>
                  <a:txBody>
                    <a:bodyPr/>
                    <a:lstStyle/>
                    <a:p>
                      <a:pPr algn="just"/>
                      <a:r>
                        <a:rPr lang="en-IN" dirty="0"/>
                        <a:t>Aleksandar </a:t>
                      </a:r>
                      <a:r>
                        <a:rPr lang="en-IN" dirty="0" err="1"/>
                        <a:t>Rašković</a:t>
                      </a:r>
                      <a:r>
                        <a:rPr lang="en-IN" dirty="0"/>
                        <a:t>, et al. [4]</a:t>
                      </a:r>
                    </a:p>
                  </a:txBody>
                  <a:tcPr/>
                </a:tc>
                <a:tc>
                  <a:txBody>
                    <a:bodyPr/>
                    <a:lstStyle/>
                    <a:p>
                      <a:pPr algn="just"/>
                      <a:r>
                        <a:rPr lang="en-US" dirty="0"/>
                        <a:t>Patient Information Leaflets: How Do Patients Comprehend and Understand Drug Information?</a:t>
                      </a:r>
                      <a:endParaRPr lang="en-IN" dirty="0"/>
                    </a:p>
                  </a:txBody>
                  <a:tcPr/>
                </a:tc>
                <a:tc>
                  <a:txBody>
                    <a:bodyPr/>
                    <a:lstStyle/>
                    <a:p>
                      <a:pPr algn="just"/>
                      <a:r>
                        <a:rPr lang="en-US" sz="1600" dirty="0"/>
                        <a:t>Patient Information Leaflets should be patient-centric, using plain language addressing patient needs and providing essential medication details without overwhelming information.</a:t>
                      </a:r>
                    </a:p>
                  </a:txBody>
                  <a:tcPr/>
                </a:tc>
                <a:tc>
                  <a:txBody>
                    <a:bodyPr/>
                    <a:lstStyle/>
                    <a:p>
                      <a:pPr algn="just"/>
                      <a:r>
                        <a:rPr lang="en-IN" dirty="0"/>
                        <a:t>Improved Understanding, Informed Decision-Making, Reduction of Anxiety.</a:t>
                      </a:r>
                    </a:p>
                  </a:txBody>
                  <a:tcPr/>
                </a:tc>
                <a:tc>
                  <a:txBody>
                    <a:bodyPr/>
                    <a:lstStyle/>
                    <a:p>
                      <a:pPr algn="just"/>
                      <a:r>
                        <a:rPr lang="en-IN" dirty="0"/>
                        <a:t>Variable Comprehension, Inconsistent Quality, Limited Engagement.</a:t>
                      </a:r>
                    </a:p>
                  </a:txBody>
                  <a:tcPr/>
                </a:tc>
                <a:extLst>
                  <a:ext uri="{0D108BD9-81ED-4DB2-BD59-A6C34878D82A}">
                    <a16:rowId xmlns:a16="http://schemas.microsoft.com/office/drawing/2014/main" val="183338012"/>
                  </a:ext>
                </a:extLst>
              </a:tr>
            </a:tbl>
          </a:graphicData>
        </a:graphic>
      </p:graphicFrame>
    </p:spTree>
    <p:extLst>
      <p:ext uri="{BB962C8B-B14F-4D97-AF65-F5344CB8AC3E}">
        <p14:creationId xmlns:p14="http://schemas.microsoft.com/office/powerpoint/2010/main" val="62038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B0B3C-26AA-8702-6284-385307ABF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3B562-A17C-497B-4C2C-F950A522E8F4}"/>
              </a:ext>
            </a:extLst>
          </p:cNvPr>
          <p:cNvSpPr>
            <a:spLocks noGrp="1"/>
          </p:cNvSpPr>
          <p:nvPr>
            <p:ph type="title"/>
          </p:nvPr>
        </p:nvSpPr>
        <p:spPr>
          <a:xfrm>
            <a:off x="1903413" y="177801"/>
            <a:ext cx="9472824" cy="658912"/>
          </a:xfrm>
        </p:spPr>
        <p:txBody>
          <a:bodyPr/>
          <a:lstStyle/>
          <a:p>
            <a:r>
              <a:rPr lang="en-US" dirty="0"/>
              <a:t>Literature Survey</a:t>
            </a:r>
            <a:endParaRPr lang="en-IN" dirty="0"/>
          </a:p>
        </p:txBody>
      </p:sp>
      <p:graphicFrame>
        <p:nvGraphicFramePr>
          <p:cNvPr id="3" name="Table 2">
            <a:extLst>
              <a:ext uri="{FF2B5EF4-FFF2-40B4-BE49-F238E27FC236}">
                <a16:creationId xmlns:a16="http://schemas.microsoft.com/office/drawing/2014/main" id="{E65A206F-432A-6F1D-ACB0-808FC9012741}"/>
              </a:ext>
            </a:extLst>
          </p:cNvPr>
          <p:cNvGraphicFramePr>
            <a:graphicFrameLocks noGrp="1"/>
          </p:cNvGraphicFramePr>
          <p:nvPr>
            <p:extLst>
              <p:ext uri="{D42A27DB-BD31-4B8C-83A1-F6EECF244321}">
                <p14:modId xmlns:p14="http://schemas.microsoft.com/office/powerpoint/2010/main" val="2257834540"/>
              </p:ext>
            </p:extLst>
          </p:nvPr>
        </p:nvGraphicFramePr>
        <p:xfrm>
          <a:off x="1989956" y="724703"/>
          <a:ext cx="9472825" cy="3349744"/>
        </p:xfrm>
        <a:graphic>
          <a:graphicData uri="http://schemas.openxmlformats.org/drawingml/2006/table">
            <a:tbl>
              <a:tblPr firstRow="1" bandRow="1">
                <a:tableStyleId>{FABFCF23-3B69-468F-B69F-88F6DE6A72F2}</a:tableStyleId>
              </a:tblPr>
              <a:tblGrid>
                <a:gridCol w="565473">
                  <a:extLst>
                    <a:ext uri="{9D8B030D-6E8A-4147-A177-3AD203B41FA5}">
                      <a16:colId xmlns:a16="http://schemas.microsoft.com/office/drawing/2014/main" val="2624417061"/>
                    </a:ext>
                  </a:extLst>
                </a:gridCol>
                <a:gridCol w="1841286">
                  <a:extLst>
                    <a:ext uri="{9D8B030D-6E8A-4147-A177-3AD203B41FA5}">
                      <a16:colId xmlns:a16="http://schemas.microsoft.com/office/drawing/2014/main" val="2007345086"/>
                    </a:ext>
                  </a:extLst>
                </a:gridCol>
                <a:gridCol w="1944216">
                  <a:extLst>
                    <a:ext uri="{9D8B030D-6E8A-4147-A177-3AD203B41FA5}">
                      <a16:colId xmlns:a16="http://schemas.microsoft.com/office/drawing/2014/main" val="1976837809"/>
                    </a:ext>
                  </a:extLst>
                </a:gridCol>
                <a:gridCol w="1944217">
                  <a:extLst>
                    <a:ext uri="{9D8B030D-6E8A-4147-A177-3AD203B41FA5}">
                      <a16:colId xmlns:a16="http://schemas.microsoft.com/office/drawing/2014/main" val="1642915879"/>
                    </a:ext>
                  </a:extLst>
                </a:gridCol>
                <a:gridCol w="1598829">
                  <a:extLst>
                    <a:ext uri="{9D8B030D-6E8A-4147-A177-3AD203B41FA5}">
                      <a16:colId xmlns:a16="http://schemas.microsoft.com/office/drawing/2014/main" val="1818722025"/>
                    </a:ext>
                  </a:extLst>
                </a:gridCol>
                <a:gridCol w="1578804">
                  <a:extLst>
                    <a:ext uri="{9D8B030D-6E8A-4147-A177-3AD203B41FA5}">
                      <a16:colId xmlns:a16="http://schemas.microsoft.com/office/drawing/2014/main" val="706027052"/>
                    </a:ext>
                  </a:extLst>
                </a:gridCol>
              </a:tblGrid>
              <a:tr h="576064">
                <a:tc>
                  <a:txBody>
                    <a:bodyPr/>
                    <a:lstStyle/>
                    <a:p>
                      <a:pPr algn="just"/>
                      <a:r>
                        <a:rPr lang="en-US" sz="1600" dirty="0" err="1"/>
                        <a:t>Slno</a:t>
                      </a:r>
                      <a:endParaRPr lang="en-IN" sz="1600" dirty="0"/>
                    </a:p>
                  </a:txBody>
                  <a:tcPr/>
                </a:tc>
                <a:tc>
                  <a:txBody>
                    <a:bodyPr/>
                    <a:lstStyle/>
                    <a:p>
                      <a:pPr algn="just"/>
                      <a:r>
                        <a:rPr lang="en-US" dirty="0"/>
                        <a:t>References</a:t>
                      </a:r>
                      <a:endParaRPr lang="en-IN" dirty="0"/>
                    </a:p>
                  </a:txBody>
                  <a:tcPr/>
                </a:tc>
                <a:tc>
                  <a:txBody>
                    <a:bodyPr/>
                    <a:lstStyle/>
                    <a:p>
                      <a:pPr algn="just"/>
                      <a:r>
                        <a:rPr lang="en-US" dirty="0"/>
                        <a:t>Title</a:t>
                      </a:r>
                      <a:endParaRPr lang="en-IN" dirty="0"/>
                    </a:p>
                  </a:txBody>
                  <a:tcPr/>
                </a:tc>
                <a:tc>
                  <a:txBody>
                    <a:bodyPr/>
                    <a:lstStyle/>
                    <a:p>
                      <a:pPr algn="just"/>
                      <a:r>
                        <a:rPr lang="en-US" dirty="0"/>
                        <a:t>Principle</a:t>
                      </a:r>
                      <a:endParaRPr lang="en-IN" dirty="0"/>
                    </a:p>
                  </a:txBody>
                  <a:tcPr/>
                </a:tc>
                <a:tc>
                  <a:txBody>
                    <a:bodyPr/>
                    <a:lstStyle/>
                    <a:p>
                      <a:pPr algn="just"/>
                      <a:r>
                        <a:rPr lang="en-US" dirty="0"/>
                        <a:t>Advantages</a:t>
                      </a:r>
                      <a:endParaRPr lang="en-IN" dirty="0"/>
                    </a:p>
                  </a:txBody>
                  <a:tcPr/>
                </a:tc>
                <a:tc>
                  <a:txBody>
                    <a:bodyPr/>
                    <a:lstStyle/>
                    <a:p>
                      <a:pPr algn="just"/>
                      <a:r>
                        <a:rPr lang="en-US" dirty="0"/>
                        <a:t>Limitations</a:t>
                      </a:r>
                      <a:endParaRPr lang="en-IN" dirty="0"/>
                    </a:p>
                  </a:txBody>
                  <a:tcPr/>
                </a:tc>
                <a:extLst>
                  <a:ext uri="{0D108BD9-81ED-4DB2-BD59-A6C34878D82A}">
                    <a16:rowId xmlns:a16="http://schemas.microsoft.com/office/drawing/2014/main" val="3054262592"/>
                  </a:ext>
                </a:extLst>
              </a:tr>
              <a:tr h="810344">
                <a:tc>
                  <a:txBody>
                    <a:bodyPr/>
                    <a:lstStyle/>
                    <a:p>
                      <a:pPr algn="just"/>
                      <a:r>
                        <a:rPr lang="en-US" dirty="0"/>
                        <a:t>5</a:t>
                      </a:r>
                      <a:endParaRPr lang="en-IN" dirty="0"/>
                    </a:p>
                  </a:txBody>
                  <a:tcPr/>
                </a:tc>
                <a:tc>
                  <a:txBody>
                    <a:bodyPr/>
                    <a:lstStyle/>
                    <a:p>
                      <a:pPr algn="just"/>
                      <a:r>
                        <a:rPr lang="en-IN" sz="1800" b="0" i="0" u="none" strike="noStrike" kern="1200" baseline="0" dirty="0">
                          <a:solidFill>
                            <a:schemeClr val="dk1"/>
                          </a:solidFill>
                          <a:latin typeface="+mn-lt"/>
                          <a:ea typeface="+mn-ea"/>
                          <a:cs typeface="+mn-cs"/>
                        </a:rPr>
                        <a:t>S Poornima, et al. [5]</a:t>
                      </a:r>
                      <a:endParaRPr lang="en-IN" b="0" dirty="0"/>
                    </a:p>
                  </a:txBody>
                  <a:tcPr/>
                </a:tc>
                <a:tc>
                  <a:txBody>
                    <a:bodyPr/>
                    <a:lstStyle/>
                    <a:p>
                      <a:pPr algn="just"/>
                      <a:r>
                        <a:rPr lang="en-US" sz="1800" b="0" i="0" u="none" strike="noStrike" kern="1200" baseline="0" dirty="0">
                          <a:solidFill>
                            <a:schemeClr val="dk1"/>
                          </a:solidFill>
                          <a:latin typeface="+mn-lt"/>
                          <a:ea typeface="+mn-ea"/>
                          <a:cs typeface="+mn-cs"/>
                        </a:rPr>
                        <a:t>A Novel Patient Assessment and Pharmacy</a:t>
                      </a:r>
                    </a:p>
                    <a:p>
                      <a:pPr algn="just"/>
                      <a:r>
                        <a:rPr lang="en-US" sz="1800" b="0" i="0" u="none" strike="noStrike" kern="1200" baseline="0" dirty="0">
                          <a:solidFill>
                            <a:schemeClr val="dk1"/>
                          </a:solidFill>
                          <a:latin typeface="+mn-lt"/>
                          <a:ea typeface="+mn-ea"/>
                          <a:cs typeface="+mn-cs"/>
                        </a:rPr>
                        <a:t>Management using Web Technology</a:t>
                      </a:r>
                      <a:endParaRPr lang="en-IN" b="0" dirty="0"/>
                    </a:p>
                  </a:txBody>
                  <a:tcPr/>
                </a:tc>
                <a:tc>
                  <a:txBody>
                    <a:bodyPr/>
                    <a:lstStyle/>
                    <a:p>
                      <a:pPr algn="just"/>
                      <a:r>
                        <a:rPr lang="en-US" sz="1600" dirty="0"/>
                        <a:t>client-server model for efficient data management, ensures secure user authentication, automates medication and inventory processes, and provides 24/7 web-based accessibility</a:t>
                      </a:r>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700" dirty="0"/>
                        <a:t>Efficiency, </a:t>
                      </a:r>
                      <a:r>
                        <a:rPr lang="en-IN" sz="1600" dirty="0"/>
                        <a:t>User-Friendly Interface</a:t>
                      </a:r>
                      <a:r>
                        <a:rPr lang="en-IN" sz="1700" dirty="0"/>
                        <a:t>, </a:t>
                      </a:r>
                      <a:r>
                        <a:rPr lang="en-IN" sz="1600" dirty="0"/>
                        <a:t>Real-Time Tracking</a:t>
                      </a:r>
                      <a:r>
                        <a:rPr lang="en-IN" sz="1700" dirty="0"/>
                        <a:t>, Reduction of Errors.</a:t>
                      </a:r>
                    </a:p>
                  </a:txBody>
                  <a:tcPr/>
                </a:tc>
                <a:tc>
                  <a:txBody>
                    <a:bodyPr/>
                    <a:lstStyle/>
                    <a:p>
                      <a:pPr algn="just"/>
                      <a:r>
                        <a:rPr lang="en-IN" dirty="0"/>
                        <a:t>Dependence on Technology, Training Requirements, Initial setup Costs, Security Concerns, Limited to Online Use.</a:t>
                      </a:r>
                    </a:p>
                  </a:txBody>
                  <a:tcPr/>
                </a:tc>
                <a:extLst>
                  <a:ext uri="{0D108BD9-81ED-4DB2-BD59-A6C34878D82A}">
                    <a16:rowId xmlns:a16="http://schemas.microsoft.com/office/drawing/2014/main" val="511278617"/>
                  </a:ext>
                </a:extLst>
              </a:tr>
            </a:tbl>
          </a:graphicData>
        </a:graphic>
      </p:graphicFrame>
    </p:spTree>
    <p:extLst>
      <p:ext uri="{BB962C8B-B14F-4D97-AF65-F5344CB8AC3E}">
        <p14:creationId xmlns:p14="http://schemas.microsoft.com/office/powerpoint/2010/main" val="58992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E7CBE-B518-D07D-182E-E2B0AFAEBA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F00F4-D19E-A9BB-3BCA-6902CAC47F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1F9225D-3A43-F6AF-B103-F8A2F2150C7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Pharmacy Management System provides an effective solution for automating pharmacy operations. By integrating secure login mechanisms, real-time inventory management, billing, and sales analysis, the system reduces manual effort and enhances operational efficiency. The project offers scalability for future enhancements, making it a valuable tool for modern pharmacies. Its implementation ensures that both customers and pharmacy administrators benefit from a seamless and reliable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38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334A1-5C50-ED36-5DAB-57D406443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AA3E3-A2EA-CB1B-1300-1D67476C914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36428E8-4275-E79A-BC21-C07FACEB03B2}"/>
              </a:ext>
            </a:extLst>
          </p:cNvPr>
          <p:cNvSpPr>
            <a:spLocks noGrp="1"/>
          </p:cNvSpPr>
          <p:nvPr>
            <p:ph idx="1"/>
          </p:nvPr>
        </p:nvSpPr>
        <p:spPr>
          <a:xfrm>
            <a:off x="1903413" y="1600200"/>
            <a:ext cx="9472824" cy="50800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Maroju</a:t>
            </a:r>
            <a:r>
              <a:rPr lang="en-US" sz="2000" dirty="0">
                <a:latin typeface="Times New Roman" panose="02020603050405020304" pitchFamily="18" charset="0"/>
                <a:cs typeface="Times New Roman" panose="02020603050405020304" pitchFamily="18" charset="0"/>
              </a:rPr>
              <a:t> Manasa Priya, </a:t>
            </a:r>
            <a:r>
              <a:rPr lang="en-US" sz="2000" dirty="0" err="1">
                <a:latin typeface="Times New Roman" panose="02020603050405020304" pitchFamily="18" charset="0"/>
                <a:cs typeface="Times New Roman" panose="02020603050405020304" pitchFamily="18" charset="0"/>
              </a:rPr>
              <a:t>Viswakanth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Makutam</a:t>
            </a:r>
            <a:r>
              <a:rPr lang="en-US" sz="2000" dirty="0">
                <a:latin typeface="Times New Roman" panose="02020603050405020304" pitchFamily="18" charset="0"/>
                <a:cs typeface="Times New Roman" panose="02020603050405020304" pitchFamily="18" charset="0"/>
              </a:rPr>
              <a:t>, Shaikh Mohmed Adnan Mohmed Javid, Mohammad Safwan R. S., </a:t>
            </a:r>
            <a:r>
              <a:rPr lang="en-US" sz="2000" dirty="0" err="1">
                <a:latin typeface="Times New Roman" panose="02020603050405020304" pitchFamily="18" charset="0"/>
                <a:cs typeface="Times New Roman" panose="02020603050405020304" pitchFamily="18" charset="0"/>
              </a:rPr>
              <a:t>Morziul</a:t>
            </a:r>
            <a:r>
              <a:rPr lang="en-US" sz="2000" dirty="0">
                <a:latin typeface="Times New Roman" panose="02020603050405020304" pitchFamily="18" charset="0"/>
                <a:cs typeface="Times New Roman" panose="02020603050405020304" pitchFamily="18" charset="0"/>
              </a:rPr>
              <a:t> Haque, </a:t>
            </a:r>
            <a:r>
              <a:rPr lang="en-US" sz="2000" dirty="0" err="1">
                <a:latin typeface="Times New Roman" panose="02020603050405020304" pitchFamily="18" charset="0"/>
                <a:cs typeface="Times New Roman" panose="02020603050405020304" pitchFamily="18" charset="0"/>
              </a:rPr>
              <a:t>Tanwir</a:t>
            </a:r>
            <a:r>
              <a:rPr lang="en-US" sz="2000" dirty="0">
                <a:latin typeface="Times New Roman" panose="02020603050405020304" pitchFamily="18" charset="0"/>
                <a:cs typeface="Times New Roman" panose="02020603050405020304" pitchFamily="18" charset="0"/>
              </a:rPr>
              <a:t> Ahamad, Alapati Sathya Sai </a:t>
            </a:r>
            <a:r>
              <a:rPr lang="en-US" sz="2000" dirty="0" err="1">
                <a:latin typeface="Times New Roman" panose="02020603050405020304" pitchFamily="18" charset="0"/>
                <a:cs typeface="Times New Roman" panose="02020603050405020304" pitchFamily="18" charset="0"/>
              </a:rPr>
              <a:t>Guptha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Kohale</a:t>
            </a:r>
            <a:r>
              <a:rPr lang="en-US" sz="2000" dirty="0">
                <a:latin typeface="Times New Roman" panose="02020603050405020304" pitchFamily="18" charset="0"/>
                <a:cs typeface="Times New Roman" panose="02020603050405020304" pitchFamily="18" charset="0"/>
              </a:rPr>
              <a:t> Dhiraj Arvind, </a:t>
            </a:r>
            <a:r>
              <a:rPr lang="en-US" sz="2000" dirty="0" err="1">
                <a:latin typeface="Times New Roman" panose="02020603050405020304" pitchFamily="18" charset="0"/>
                <a:cs typeface="Times New Roman" panose="02020603050405020304" pitchFamily="18" charset="0"/>
              </a:rPr>
              <a:t>Anannya</a:t>
            </a:r>
            <a:r>
              <a:rPr lang="en-US" sz="2000" dirty="0">
                <a:latin typeface="Times New Roman" panose="02020603050405020304" pitchFamily="18" charset="0"/>
                <a:cs typeface="Times New Roman" panose="02020603050405020304" pitchFamily="18" charset="0"/>
              </a:rPr>
              <a:t> Mathew and Dr. </a:t>
            </a:r>
            <a:r>
              <a:rPr lang="en-US" sz="2000" dirty="0" err="1">
                <a:latin typeface="Times New Roman" panose="02020603050405020304" pitchFamily="18" charset="0"/>
                <a:cs typeface="Times New Roman" panose="02020603050405020304" pitchFamily="18" charset="0"/>
              </a:rPr>
              <a:t>Srinivasarao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Varagani</a:t>
            </a:r>
            <a:r>
              <a:rPr lang="en-US" sz="2000" dirty="0">
                <a:latin typeface="Times New Roman" panose="02020603050405020304" pitchFamily="18" charset="0"/>
                <a:cs typeface="Times New Roman" panose="02020603050405020304" pitchFamily="18" charset="0"/>
              </a:rPr>
              <a:t>, “AN OVERVIEW ON CLINICAL DATA MANAGEMENT AND ROLE OF PHARM.D IN CLINICAL DATA MANAGEMENT”, WORLD JOURNAL OF PHARMACEUTICAL AND MEDICAL RESEARCH, Vol 10, Issue 8, 2024, ISSN 2455-3301, 299 – 307</a:t>
            </a:r>
          </a:p>
          <a:p>
            <a:pPr marL="0" indent="0" algn="just">
              <a:buNone/>
            </a:pPr>
            <a:r>
              <a:rPr lang="en-US" sz="2000" dirty="0">
                <a:latin typeface="Times New Roman" panose="02020603050405020304" pitchFamily="18" charset="0"/>
                <a:cs typeface="Times New Roman" panose="02020603050405020304" pitchFamily="18" charset="0"/>
              </a:rPr>
              <a:t>[2] Madhavi Mali, Sandhya </a:t>
            </a:r>
            <a:r>
              <a:rPr lang="en-US" sz="2000" dirty="0" err="1">
                <a:latin typeface="Times New Roman" panose="02020603050405020304" pitchFamily="18" charset="0"/>
                <a:cs typeface="Times New Roman" panose="02020603050405020304" pitchFamily="18" charset="0"/>
              </a:rPr>
              <a:t>Alibade</a:t>
            </a:r>
            <a:r>
              <a:rPr lang="en-US" sz="2000" dirty="0">
                <a:latin typeface="Times New Roman" panose="02020603050405020304" pitchFamily="18" charset="0"/>
                <a:cs typeface="Times New Roman" panose="02020603050405020304" pitchFamily="18" charset="0"/>
              </a:rPr>
              <a:t>, Rajdeep </a:t>
            </a:r>
            <a:r>
              <a:rPr lang="en-US" sz="2000" dirty="0" err="1">
                <a:latin typeface="Times New Roman" panose="02020603050405020304" pitchFamily="18" charset="0"/>
                <a:cs typeface="Times New Roman" panose="02020603050405020304" pitchFamily="18" charset="0"/>
              </a:rPr>
              <a:t>Parbhane</a:t>
            </a:r>
            <a:r>
              <a:rPr lang="en-US" sz="2000" dirty="0">
                <a:latin typeface="Times New Roman" panose="02020603050405020304" pitchFamily="18" charset="0"/>
                <a:cs typeface="Times New Roman" panose="02020603050405020304" pitchFamily="18" charset="0"/>
              </a:rPr>
              <a:t>, Aparna </a:t>
            </a:r>
            <a:r>
              <a:rPr lang="en-US" sz="2000" dirty="0" err="1">
                <a:latin typeface="Times New Roman" panose="02020603050405020304" pitchFamily="18" charset="0"/>
                <a:cs typeface="Times New Roman" panose="02020603050405020304" pitchFamily="18" charset="0"/>
              </a:rPr>
              <a:t>Awade</a:t>
            </a:r>
            <a:r>
              <a:rPr lang="en-US" sz="2000" dirty="0">
                <a:latin typeface="Times New Roman" panose="02020603050405020304" pitchFamily="18" charset="0"/>
                <a:cs typeface="Times New Roman" panose="02020603050405020304" pitchFamily="18" charset="0"/>
              </a:rPr>
              <a:t>, Aruna Yadav, “SURVEY ON PHARMACY MANAGEMENT SYSTEM”, International Research Journal of Modernization in Engineering Technology and Science, Volume:03/Issue:12/December-2021, e-ISSN: 2582-5208, 1645 – 1648</a:t>
            </a:r>
          </a:p>
          <a:p>
            <a:pPr marL="0" indent="0" algn="just">
              <a:buNone/>
            </a:pPr>
            <a:r>
              <a:rPr lang="en-US" sz="2000" dirty="0">
                <a:latin typeface="Times New Roman" panose="02020603050405020304" pitchFamily="18" charset="0"/>
                <a:cs typeface="Times New Roman" panose="02020603050405020304" pitchFamily="18" charset="0"/>
              </a:rPr>
              <a:t>[3] Margaret O. Afolabi, </a:t>
            </a:r>
            <a:r>
              <a:rPr lang="en-US" sz="2000" dirty="0" err="1">
                <a:latin typeface="Times New Roman" panose="02020603050405020304" pitchFamily="18" charset="0"/>
                <a:cs typeface="Times New Roman" panose="02020603050405020304" pitchFamily="18" charset="0"/>
              </a:rPr>
              <a:t>Afọlabi</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Ojerinde</a:t>
            </a:r>
            <a:r>
              <a:rPr lang="en-US" sz="2000" dirty="0">
                <a:latin typeface="Times New Roman" panose="02020603050405020304" pitchFamily="18" charset="0"/>
                <a:cs typeface="Times New Roman" panose="02020603050405020304" pitchFamily="18" charset="0"/>
              </a:rPr>
              <a:t> and Olugbenga Ọ. </a:t>
            </a:r>
            <a:r>
              <a:rPr lang="en-US" sz="2000" dirty="0" err="1">
                <a:latin typeface="Times New Roman" panose="02020603050405020304" pitchFamily="18" charset="0"/>
                <a:cs typeface="Times New Roman" panose="02020603050405020304" pitchFamily="18" charset="0"/>
              </a:rPr>
              <a:t>Akinade</a:t>
            </a:r>
            <a:r>
              <a:rPr lang="en-US" sz="2000" dirty="0">
                <a:latin typeface="Times New Roman" panose="02020603050405020304" pitchFamily="18" charset="0"/>
                <a:cs typeface="Times New Roman" panose="02020603050405020304" pitchFamily="18" charset="0"/>
              </a:rPr>
              <a:t>, “Development of a Web-Based Software for Prescription Monitoring and Medicine Management in a University Healthcare Facility”, African Journal of Science Policy and Innovation Management, Vol. 3 No. 1 (2022), 74 - 83</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43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F0788-4E79-79F9-BC07-8D5E4E87AB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E945BB-FBF2-329B-B606-38646E59BEF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4371ED3-978A-1DEB-5A4F-1833708FE829}"/>
              </a:ext>
            </a:extLst>
          </p:cNvPr>
          <p:cNvSpPr>
            <a:spLocks noGrp="1"/>
          </p:cNvSpPr>
          <p:nvPr>
            <p:ph idx="1"/>
          </p:nvPr>
        </p:nvSpPr>
        <p:spPr>
          <a:xfrm>
            <a:off x="1903413" y="1600200"/>
            <a:ext cx="9472824" cy="50800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[4] Aleksandar </a:t>
            </a:r>
            <a:r>
              <a:rPr lang="en-US" sz="2000" dirty="0" err="1">
                <a:latin typeface="Times New Roman" panose="02020603050405020304" pitchFamily="18" charset="0"/>
                <a:cs typeface="Times New Roman" panose="02020603050405020304" pitchFamily="18" charset="0"/>
              </a:rPr>
              <a:t>Rašković</a:t>
            </a:r>
            <a:r>
              <a:rPr lang="en-US" sz="2000" dirty="0">
                <a:latin typeface="Times New Roman" panose="02020603050405020304" pitchFamily="18" charset="0"/>
                <a:cs typeface="Times New Roman" panose="02020603050405020304" pitchFamily="18" charset="0"/>
              </a:rPr>
              <a:t>, Maja Steinbach, </a:t>
            </a:r>
            <a:r>
              <a:rPr lang="en-US" sz="2000" dirty="0" err="1">
                <a:latin typeface="Times New Roman" panose="02020603050405020304" pitchFamily="18" charset="0"/>
                <a:cs typeface="Times New Roman" panose="02020603050405020304" pitchFamily="18" charset="0"/>
              </a:rPr>
              <a:t>Snežana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Mugoša</a:t>
            </a:r>
            <a:r>
              <a:rPr lang="en-US" sz="2000" dirty="0">
                <a:latin typeface="Times New Roman" panose="02020603050405020304" pitchFamily="18" charset="0"/>
                <a:cs typeface="Times New Roman" panose="02020603050405020304" pitchFamily="18" charset="0"/>
              </a:rPr>
              <a:t>, Jovan </a:t>
            </a:r>
            <a:r>
              <a:rPr lang="en-US" sz="2000" dirty="0" err="1">
                <a:latin typeface="Times New Roman" panose="02020603050405020304" pitchFamily="18" charset="0"/>
                <a:cs typeface="Times New Roman" panose="02020603050405020304" pitchFamily="18" charset="0"/>
              </a:rPr>
              <a:t>Baljak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Dušan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Prodanović</a:t>
            </a:r>
            <a:r>
              <a:rPr lang="en-US" sz="2000" dirty="0">
                <a:latin typeface="Times New Roman" panose="02020603050405020304" pitchFamily="18" charset="0"/>
                <a:cs typeface="Times New Roman" panose="02020603050405020304" pitchFamily="18" charset="0"/>
              </a:rPr>
              <a:t>, Stanislav Sabo, </a:t>
            </a:r>
            <a:r>
              <a:rPr lang="en-US" sz="2000" dirty="0" err="1">
                <a:latin typeface="Times New Roman" panose="02020603050405020304" pitchFamily="18" charset="0"/>
                <a:cs typeface="Times New Roman" panose="02020603050405020304" pitchFamily="18" charset="0"/>
              </a:rPr>
              <a:t>Dragica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Bukumirić</a:t>
            </a:r>
            <a:r>
              <a:rPr lang="en-US" sz="2000" dirty="0">
                <a:latin typeface="Times New Roman" panose="02020603050405020304" pitchFamily="18" charset="0"/>
                <a:cs typeface="Times New Roman" panose="02020603050405020304" pitchFamily="18" charset="0"/>
              </a:rPr>
              <a:t>, Boris </a:t>
            </a:r>
            <a:r>
              <a:rPr lang="en-US" sz="2000" dirty="0" err="1">
                <a:latin typeface="Times New Roman" panose="02020603050405020304" pitchFamily="18" charset="0"/>
                <a:cs typeface="Times New Roman" panose="02020603050405020304" pitchFamily="18" charset="0"/>
              </a:rPr>
              <a:t>Milijašević</a:t>
            </a:r>
            <a:r>
              <a:rPr lang="en-US" sz="2000" dirty="0">
                <a:latin typeface="Times New Roman" panose="02020603050405020304" pitchFamily="18" charset="0"/>
                <a:cs typeface="Times New Roman" panose="02020603050405020304" pitchFamily="18" charset="0"/>
              </a:rPr>
              <a:t>, Milica </a:t>
            </a:r>
            <a:r>
              <a:rPr lang="en-US" sz="2000" dirty="0" err="1">
                <a:latin typeface="Times New Roman" panose="02020603050405020304" pitchFamily="18" charset="0"/>
                <a:cs typeface="Times New Roman" panose="02020603050405020304" pitchFamily="18" charset="0"/>
              </a:rPr>
              <a:t>Paut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Kusturica</a:t>
            </a:r>
            <a:r>
              <a:rPr lang="en-US" sz="2000" dirty="0">
                <a:latin typeface="Times New Roman" panose="02020603050405020304" pitchFamily="18" charset="0"/>
                <a:cs typeface="Times New Roman" panose="02020603050405020304" pitchFamily="18" charset="0"/>
              </a:rPr>
              <a:t>, “Patient Information Leaflets: How Do Patients Comprehend and Understand Drug Information?”, International Committee of Medical Journal Editors (ICMJE), Volume.15 2024 Issue 1 ,ISSN: 2320-5210, 7 – 11</a:t>
            </a:r>
          </a:p>
          <a:p>
            <a:pPr marL="0" indent="0" algn="just">
              <a:buNone/>
            </a:pPr>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S.Poornima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M.Nagachindhu</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Dhivya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Praba</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Novel Patient Assessment and Pharmacy Management using Web Technology</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International Journal of Advanced Research in Electrical, Electronics and Instrumentation Engineering (IJAREEIE), Volume 9, Issue 6, June 2020, </a:t>
            </a:r>
            <a:r>
              <a:rPr lang="pt-BR" sz="2000" dirty="0">
                <a:latin typeface="Times New Roman" panose="02020603050405020304" pitchFamily="18" charset="0"/>
                <a:cs typeface="Times New Roman" panose="02020603050405020304" pitchFamily="18" charset="0"/>
              </a:rPr>
              <a:t>e-ISSN: 2278 – 8875, p-ISSN: 2320 </a:t>
            </a:r>
            <a:r>
              <a:rPr lang="pt-BR" sz="2000">
                <a:latin typeface="Times New Roman" panose="02020603050405020304" pitchFamily="18" charset="0"/>
                <a:cs typeface="Times New Roman" panose="02020603050405020304" pitchFamily="18" charset="0"/>
              </a:rPr>
              <a:t>– 3765, 1384 - 1391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60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CC2F-BFFD-2837-3AE0-7F028BA2DF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111D81D-3EF0-F634-8AC1-8859DD6F2F23}"/>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Pharmacy Management System is a comprehensive solution to streamline the management of pharmacy operations. Built using Python Flask and SQLite3, the system provides functionalities for user and admin login, medicine inventory management, sales tracking, and billing. It also includes user-friendly features like OTP-based password recovery, dynamic cart functionality, and a graphical sales analysis. This system aims to enhance efficiency, reduce manual errors, and improve customer satisfaction by offering a seamless and secure digital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05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B9616-D5BB-5BC6-82A8-65D74015ED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94C427-2BD8-25D3-9229-41F4FE22966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0277082-1AB2-315A-8AA0-E7C3622EB31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Pharmacies are a critical component of healthcare, and efficient management is essential for ensuring the availability of medicines and customer satisfaction. Traditional methods of managing inventory, sales, and customer records are prone to errors and inefficiencies. The Pharmacy Management System addresses these challenges by offering a digital platform that automates these processes. This report outlines the design and implementation of the system, which incorporates secure login, real-time inventory updates, billing automation, and visual sales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51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0C21D-7B81-D7A0-3E68-C554ADA9C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512D9B-E837-F7F7-3DFE-E8CAC3B97D7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4AF6C58-16F3-7F48-B5E8-5098EE016909}"/>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To design and implement a digital platform that automates and streamlines pharmacy operations, reducing manual effort and errors while improving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32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F063-5F43-757D-BE27-460F8DB25B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851A19-6A22-8458-D3F4-8D96466370A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87D9E6A-D38E-0E66-2772-E5DD3E0602AD}"/>
              </a:ext>
            </a:extLst>
          </p:cNvPr>
          <p:cNvSpPr>
            <a:spLocks noGrp="1"/>
          </p:cNvSpPr>
          <p:nvPr>
            <p:ph idx="1"/>
          </p:nvPr>
        </p:nvSpPr>
        <p:spPr/>
        <p:txBody>
          <a:bodyPr/>
          <a:lstStyle/>
          <a:p>
            <a:pPr>
              <a:buFont typeface="Arial" panose="020B0604020202020204" pitchFamily="34" charset="0"/>
              <a:buChar char="•"/>
            </a:pPr>
            <a:r>
              <a:rPr lang="en-US" dirty="0"/>
              <a:t>To develop a secure and user-friendly pharmacy management system.</a:t>
            </a:r>
          </a:p>
          <a:p>
            <a:pPr>
              <a:buFont typeface="Arial" panose="020B0604020202020204" pitchFamily="34" charset="0"/>
              <a:buChar char="•"/>
            </a:pPr>
            <a:r>
              <a:rPr lang="en-US" dirty="0"/>
              <a:t>To automate inventory management and sales tracking.</a:t>
            </a:r>
          </a:p>
          <a:p>
            <a:pPr>
              <a:buFont typeface="Arial" panose="020B0604020202020204" pitchFamily="34" charset="0"/>
              <a:buChar char="•"/>
            </a:pPr>
            <a:r>
              <a:rPr lang="en-US" dirty="0"/>
              <a:t>To implement features like user registration, login, and OTP-based password recovery.</a:t>
            </a:r>
          </a:p>
          <a:p>
            <a:pPr>
              <a:buFont typeface="Arial" panose="020B0604020202020204" pitchFamily="34" charset="0"/>
              <a:buChar char="•"/>
            </a:pPr>
            <a:r>
              <a:rPr lang="en-US" dirty="0"/>
              <a:t>To provide real-time updates on inventory after purchases and admin updates.</a:t>
            </a:r>
          </a:p>
          <a:p>
            <a:pPr>
              <a:buFont typeface="Arial" panose="020B0604020202020204" pitchFamily="34" charset="0"/>
              <a:buChar char="•"/>
            </a:pPr>
            <a:r>
              <a:rPr lang="en-US" dirty="0"/>
              <a:t>To visualize sales data using bar graphs for better decision-making.</a:t>
            </a:r>
          </a:p>
        </p:txBody>
      </p:sp>
    </p:spTree>
    <p:extLst>
      <p:ext uri="{BB962C8B-B14F-4D97-AF65-F5344CB8AC3E}">
        <p14:creationId xmlns:p14="http://schemas.microsoft.com/office/powerpoint/2010/main" val="919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07D3-2075-E772-491A-8E25E428E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CAD03-370F-624F-3B7E-96B1DB38627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Vision And Mission</a:t>
            </a:r>
          </a:p>
        </p:txBody>
      </p:sp>
      <p:sp>
        <p:nvSpPr>
          <p:cNvPr id="3" name="Content Placeholder 2">
            <a:extLst>
              <a:ext uri="{FF2B5EF4-FFF2-40B4-BE49-F238E27FC236}">
                <a16:creationId xmlns:a16="http://schemas.microsoft.com/office/drawing/2014/main" id="{90E779CC-0E57-1702-9B98-F77E3B141C01}"/>
              </a:ext>
            </a:extLst>
          </p:cNvPr>
          <p:cNvSpPr>
            <a:spLocks noGrp="1"/>
          </p:cNvSpPr>
          <p:nvPr>
            <p:ph idx="1"/>
          </p:nvPr>
        </p:nvSpPr>
        <p:spPr/>
        <p:txBody>
          <a:bodyPr>
            <a:normAutofit lnSpcReduction="10000"/>
          </a:bodyPr>
          <a:lstStyle/>
          <a:p>
            <a:pPr marL="0" indent="0">
              <a:buNone/>
            </a:pPr>
            <a:r>
              <a:rPr lang="en-US" dirty="0"/>
              <a:t>Vision - To revolutionize pharmacy management by offering a robust, scalable, and efficient digital solution that enhances operational efficiency and customer satisfaction.</a:t>
            </a:r>
          </a:p>
          <a:p>
            <a:pPr marL="0" indent="0">
              <a:buNone/>
            </a:pPr>
            <a:r>
              <a:rPr lang="en-US" dirty="0"/>
              <a:t>Mission</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To eliminate manual errors in pharmacy management through automation.</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To provide a secure and reliable system for managing inventory, billing, and sales.</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To improve user experience with intuitive interfaces and real-time updates.</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To ensure scalability for future enhancements like e-prescriptions and delivery management. </a:t>
            </a:r>
          </a:p>
          <a:p>
            <a:endParaRPr lang="en-US" dirty="0"/>
          </a:p>
        </p:txBody>
      </p:sp>
    </p:spTree>
    <p:extLst>
      <p:ext uri="{BB962C8B-B14F-4D97-AF65-F5344CB8AC3E}">
        <p14:creationId xmlns:p14="http://schemas.microsoft.com/office/powerpoint/2010/main" val="153416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721FB-35A1-8BD0-A470-CAC242A0F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DF780-CF30-0288-7B18-BC2308213A3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1369549C-6D1D-9CD5-F7D0-13E6AACEC89A}"/>
              </a:ext>
            </a:extLst>
          </p:cNvPr>
          <p:cNvSpPr>
            <a:spLocks noGrp="1"/>
          </p:cNvSpPr>
          <p:nvPr>
            <p:ph idx="1"/>
          </p:nvPr>
        </p:nvSpPr>
        <p:spPr/>
        <p:txBody>
          <a:bodyPr>
            <a:normAutofit lnSpcReduction="10000"/>
          </a:bodyPr>
          <a:lstStyle/>
          <a:p>
            <a:r>
              <a:rPr lang="en-US" dirty="0"/>
              <a:t>The Pharmacy Management System is designed for small to medium-sized pharmacies. It provides:</a:t>
            </a:r>
          </a:p>
          <a:p>
            <a:pPr>
              <a:buFont typeface="+mj-lt"/>
              <a:buAutoNum type="arabicPeriod"/>
            </a:pPr>
            <a:r>
              <a:rPr lang="en-US" dirty="0"/>
              <a:t>A secure admin dashboard for managing inventory and tracking sales.</a:t>
            </a:r>
          </a:p>
          <a:p>
            <a:pPr>
              <a:buFont typeface="+mj-lt"/>
              <a:buAutoNum type="arabicPeriod"/>
            </a:pPr>
            <a:r>
              <a:rPr lang="en-US" dirty="0"/>
              <a:t>A user-friendly interface for customers to register, login, and purchase medicines.</a:t>
            </a:r>
          </a:p>
          <a:p>
            <a:pPr>
              <a:buFont typeface="+mj-lt"/>
              <a:buAutoNum type="arabicPeriod"/>
            </a:pPr>
            <a:r>
              <a:rPr lang="en-US" dirty="0"/>
              <a:t>Real-time updates on medicine availability.</a:t>
            </a:r>
          </a:p>
          <a:p>
            <a:pPr>
              <a:buFont typeface="+mj-lt"/>
              <a:buAutoNum type="arabicPeriod"/>
            </a:pPr>
            <a:r>
              <a:rPr lang="en-US" dirty="0"/>
              <a:t>Visual representation of sales data for business insights.</a:t>
            </a:r>
          </a:p>
          <a:p>
            <a:pPr>
              <a:buFont typeface="+mj-lt"/>
              <a:buAutoNum type="arabicPeriod"/>
            </a:pPr>
            <a:r>
              <a:rPr lang="en-US" dirty="0"/>
              <a:t>Scope for future enhancements like online ordering and integration with e-prescription systems.</a:t>
            </a:r>
          </a:p>
        </p:txBody>
      </p:sp>
    </p:spTree>
    <p:extLst>
      <p:ext uri="{BB962C8B-B14F-4D97-AF65-F5344CB8AC3E}">
        <p14:creationId xmlns:p14="http://schemas.microsoft.com/office/powerpoint/2010/main" val="395568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CF48-0C7D-7CCE-ECD9-432B2BB188D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Hardware and Software Requirements</a:t>
            </a:r>
          </a:p>
        </p:txBody>
      </p:sp>
      <p:sp>
        <p:nvSpPr>
          <p:cNvPr id="3" name="Text Placeholder 2">
            <a:extLst>
              <a:ext uri="{FF2B5EF4-FFF2-40B4-BE49-F238E27FC236}">
                <a16:creationId xmlns:a16="http://schemas.microsoft.com/office/drawing/2014/main" id="{AD2467C5-4123-9677-FCCC-EB4D175872B9}"/>
              </a:ext>
            </a:extLst>
          </p:cNvPr>
          <p:cNvSpPr>
            <a:spLocks noGrp="1"/>
          </p:cNvSpPr>
          <p:nvPr>
            <p:ph type="body" idx="1"/>
          </p:nvPr>
        </p:nvSpPr>
        <p:spPr/>
        <p:txBody>
          <a:bodyPr/>
          <a:lstStyle/>
          <a:p>
            <a:r>
              <a:rPr lang="en-US" dirty="0"/>
              <a:t>Hardware requirements</a:t>
            </a:r>
            <a:endParaRPr lang="en-IN" dirty="0"/>
          </a:p>
        </p:txBody>
      </p:sp>
      <p:sp>
        <p:nvSpPr>
          <p:cNvPr id="4" name="Content Placeholder 3">
            <a:extLst>
              <a:ext uri="{FF2B5EF4-FFF2-40B4-BE49-F238E27FC236}">
                <a16:creationId xmlns:a16="http://schemas.microsoft.com/office/drawing/2014/main" id="{C0AE233B-E14D-955E-817C-442C886C8B55}"/>
              </a:ext>
            </a:extLst>
          </p:cNvPr>
          <p:cNvSpPr>
            <a:spLocks noGrp="1"/>
          </p:cNvSpPr>
          <p:nvPr>
            <p:ph sz="half" idx="2"/>
          </p:nvPr>
        </p:nvSpPr>
        <p:spPr/>
        <p:txBody>
          <a:bodyPr>
            <a:normAutofit fontScale="92500"/>
          </a:bodyPr>
          <a:lstStyle/>
          <a:p>
            <a:pPr>
              <a:buFont typeface="Arial" panose="020B0604020202020204" pitchFamily="34" charset="0"/>
              <a:buChar char="•"/>
            </a:pPr>
            <a:r>
              <a:rPr lang="en-US" b="1" dirty="0"/>
              <a:t>Processor: </a:t>
            </a:r>
            <a:r>
              <a:rPr lang="en-US" dirty="0"/>
              <a:t>Intel i3 or higher</a:t>
            </a:r>
          </a:p>
          <a:p>
            <a:pPr>
              <a:buFont typeface="Arial" panose="020B0604020202020204" pitchFamily="34" charset="0"/>
              <a:buChar char="•"/>
            </a:pPr>
            <a:r>
              <a:rPr lang="en-US" b="1" dirty="0"/>
              <a:t>RAM: </a:t>
            </a:r>
            <a:r>
              <a:rPr lang="en-US" dirty="0"/>
              <a:t>4GB or higher</a:t>
            </a:r>
          </a:p>
          <a:p>
            <a:pPr>
              <a:buFont typeface="Arial" panose="020B0604020202020204" pitchFamily="34" charset="0"/>
              <a:buChar char="•"/>
            </a:pPr>
            <a:r>
              <a:rPr lang="en-US" b="1" dirty="0"/>
              <a:t>Storage: </a:t>
            </a:r>
            <a:r>
              <a:rPr lang="en-US" dirty="0"/>
              <a:t>Minimum 10GB free space</a:t>
            </a:r>
          </a:p>
          <a:p>
            <a:pPr>
              <a:buFont typeface="Arial" panose="020B0604020202020204" pitchFamily="34" charset="0"/>
              <a:buChar char="•"/>
            </a:pPr>
            <a:r>
              <a:rPr lang="en-US" b="1" dirty="0"/>
              <a:t>Display: </a:t>
            </a:r>
            <a:r>
              <a:rPr lang="en-US" dirty="0"/>
              <a:t>Minimum resolution of 1024x768</a:t>
            </a:r>
            <a:endParaRPr lang="en-IN" dirty="0"/>
          </a:p>
        </p:txBody>
      </p:sp>
      <p:sp>
        <p:nvSpPr>
          <p:cNvPr id="5" name="Text Placeholder 4">
            <a:extLst>
              <a:ext uri="{FF2B5EF4-FFF2-40B4-BE49-F238E27FC236}">
                <a16:creationId xmlns:a16="http://schemas.microsoft.com/office/drawing/2014/main" id="{0CB19EED-E4AB-760B-82CC-25E1B05E34A9}"/>
              </a:ext>
            </a:extLst>
          </p:cNvPr>
          <p:cNvSpPr>
            <a:spLocks noGrp="1"/>
          </p:cNvSpPr>
          <p:nvPr>
            <p:ph type="body" sz="quarter" idx="3"/>
          </p:nvPr>
        </p:nvSpPr>
        <p:spPr/>
        <p:txBody>
          <a:bodyPr/>
          <a:lstStyle/>
          <a:p>
            <a:r>
              <a:rPr lang="en-US" dirty="0"/>
              <a:t>Software requirements</a:t>
            </a:r>
            <a:endParaRPr lang="en-IN" dirty="0"/>
          </a:p>
        </p:txBody>
      </p:sp>
      <p:sp>
        <p:nvSpPr>
          <p:cNvPr id="6" name="Content Placeholder 5">
            <a:extLst>
              <a:ext uri="{FF2B5EF4-FFF2-40B4-BE49-F238E27FC236}">
                <a16:creationId xmlns:a16="http://schemas.microsoft.com/office/drawing/2014/main" id="{935D0B56-0F71-5146-52AB-995841A73CDB}"/>
              </a:ext>
            </a:extLst>
          </p:cNvPr>
          <p:cNvSpPr>
            <a:spLocks noGrp="1"/>
          </p:cNvSpPr>
          <p:nvPr>
            <p:ph sz="quarter" idx="4"/>
          </p:nvPr>
        </p:nvSpPr>
        <p:spPr/>
        <p:txBody>
          <a:bodyPr>
            <a:normAutofit fontScale="92500"/>
          </a:bodyPr>
          <a:lstStyle/>
          <a:p>
            <a:pPr>
              <a:buFont typeface="Arial" panose="020B0604020202020204" pitchFamily="34" charset="0"/>
              <a:buChar char="•"/>
            </a:pPr>
            <a:r>
              <a:rPr lang="en-IN" b="1" dirty="0"/>
              <a:t>Operating System:</a:t>
            </a:r>
            <a:r>
              <a:rPr lang="en-IN" dirty="0"/>
              <a:t> Windows/Linux/MacOS</a:t>
            </a:r>
          </a:p>
          <a:p>
            <a:pPr>
              <a:buFont typeface="Arial" panose="020B0604020202020204" pitchFamily="34" charset="0"/>
              <a:buChar char="•"/>
            </a:pPr>
            <a:r>
              <a:rPr lang="en-IN" b="1" dirty="0"/>
              <a:t>Programming Language:</a:t>
            </a:r>
            <a:r>
              <a:rPr lang="en-IN" dirty="0"/>
              <a:t> Python 3.x</a:t>
            </a:r>
          </a:p>
          <a:p>
            <a:pPr>
              <a:buFont typeface="Arial" panose="020B0604020202020204" pitchFamily="34" charset="0"/>
              <a:buChar char="•"/>
            </a:pPr>
            <a:r>
              <a:rPr lang="en-IN" b="1" dirty="0"/>
              <a:t>Framework:</a:t>
            </a:r>
            <a:r>
              <a:rPr lang="en-IN" dirty="0"/>
              <a:t> Flask</a:t>
            </a:r>
          </a:p>
          <a:p>
            <a:pPr>
              <a:buFont typeface="Arial" panose="020B0604020202020204" pitchFamily="34" charset="0"/>
              <a:buChar char="•"/>
            </a:pPr>
            <a:r>
              <a:rPr lang="en-IN" b="1" dirty="0"/>
              <a:t>Database:</a:t>
            </a:r>
            <a:r>
              <a:rPr lang="en-IN" dirty="0"/>
              <a:t> SQLite3</a:t>
            </a:r>
          </a:p>
          <a:p>
            <a:pPr>
              <a:buFont typeface="Arial" panose="020B0604020202020204" pitchFamily="34" charset="0"/>
              <a:buChar char="•"/>
            </a:pPr>
            <a:r>
              <a:rPr lang="en-IN" b="1" dirty="0"/>
              <a:t>IDE:</a:t>
            </a:r>
            <a:r>
              <a:rPr lang="en-IN" dirty="0"/>
              <a:t> Visual Studio Code or PyCharm</a:t>
            </a:r>
          </a:p>
          <a:p>
            <a:pPr>
              <a:buFont typeface="Arial" panose="020B0604020202020204" pitchFamily="34" charset="0"/>
              <a:buChar char="•"/>
            </a:pPr>
            <a:r>
              <a:rPr lang="en-IN" b="1" dirty="0"/>
              <a:t>Browser:</a:t>
            </a:r>
            <a:r>
              <a:rPr lang="en-IN" dirty="0"/>
              <a:t> Google Chrome, Mozilla Firefox, or equivalent</a:t>
            </a:r>
          </a:p>
          <a:p>
            <a:endParaRPr lang="en-IN" dirty="0"/>
          </a:p>
        </p:txBody>
      </p:sp>
    </p:spTree>
    <p:extLst>
      <p:ext uri="{BB962C8B-B14F-4D97-AF65-F5344CB8AC3E}">
        <p14:creationId xmlns:p14="http://schemas.microsoft.com/office/powerpoint/2010/main" val="8626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389D-48AA-6069-8887-05B9F3E8738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DE9A3BBF-6DE2-AD28-B547-6CA9B1F246D0}"/>
              </a:ext>
            </a:extLst>
          </p:cNvPr>
          <p:cNvSpPr>
            <a:spLocks noGrp="1"/>
          </p:cNvSpPr>
          <p:nvPr>
            <p:ph idx="1"/>
          </p:nvPr>
        </p:nvSpPr>
        <p:spPr/>
        <p:txBody>
          <a:bodyPr>
            <a:normAutofit fontScale="85000" lnSpcReduction="20000"/>
          </a:bodyPr>
          <a:lstStyle/>
          <a:p>
            <a:pPr marL="514350" indent="-514350">
              <a:buAutoNum type="arabicPeriod"/>
            </a:pPr>
            <a:r>
              <a:rPr lang="en-US" dirty="0"/>
              <a:t>User Registration and Login:</a:t>
            </a:r>
          </a:p>
          <a:p>
            <a:pPr lvl="1">
              <a:buFont typeface="Arial" panose="020B0604020202020204" pitchFamily="34" charset="0"/>
              <a:buChar char="•"/>
            </a:pPr>
            <a:r>
              <a:rPr lang="en-US" dirty="0"/>
              <a:t>Secure login for both users and admins.</a:t>
            </a:r>
          </a:p>
          <a:p>
            <a:pPr lvl="1">
              <a:buFont typeface="Arial" panose="020B0604020202020204" pitchFamily="34" charset="0"/>
              <a:buChar char="•"/>
            </a:pPr>
            <a:r>
              <a:rPr lang="en-US" dirty="0"/>
              <a:t>OTP-based password recovery for users.</a:t>
            </a:r>
          </a:p>
          <a:p>
            <a:pPr marL="0" indent="0">
              <a:buNone/>
            </a:pPr>
            <a:r>
              <a:rPr lang="en-US" dirty="0"/>
              <a:t>2. Medicine Management:</a:t>
            </a:r>
          </a:p>
          <a:p>
            <a:pPr lvl="1">
              <a:buFont typeface="Arial" panose="020B0604020202020204" pitchFamily="34" charset="0"/>
              <a:buChar char="•"/>
            </a:pPr>
            <a:r>
              <a:rPr lang="en-US" dirty="0"/>
              <a:t>Admin can add new medicines.</a:t>
            </a:r>
          </a:p>
          <a:p>
            <a:pPr lvl="1">
              <a:buFont typeface="Arial" panose="020B0604020202020204" pitchFamily="34" charset="0"/>
              <a:buChar char="•"/>
            </a:pPr>
            <a:r>
              <a:rPr lang="en-US" dirty="0"/>
              <a:t>Admin can update the quantity and price of existing medicines.</a:t>
            </a:r>
          </a:p>
          <a:p>
            <a:pPr marL="0" indent="0">
              <a:buNone/>
            </a:pPr>
            <a:r>
              <a:rPr lang="en-US" dirty="0"/>
              <a:t>3. Purchasing and Billing:</a:t>
            </a:r>
          </a:p>
          <a:p>
            <a:pPr lvl="1">
              <a:buFont typeface="Arial" panose="020B0604020202020204" pitchFamily="34" charset="0"/>
              <a:buChar char="•"/>
            </a:pPr>
            <a:r>
              <a:rPr lang="en-US" dirty="0"/>
              <a:t>Users can add medicines to a cart and proceed to purchase.</a:t>
            </a:r>
          </a:p>
          <a:p>
            <a:pPr lvl="1">
              <a:buFont typeface="Arial" panose="020B0604020202020204" pitchFamily="34" charset="0"/>
              <a:buChar char="•"/>
            </a:pPr>
            <a:r>
              <a:rPr lang="en-US" dirty="0"/>
              <a:t>System generates a bill with updated inventory.</a:t>
            </a:r>
          </a:p>
          <a:p>
            <a:pPr marL="0" indent="0">
              <a:buNone/>
            </a:pPr>
            <a:r>
              <a:rPr lang="en-US" dirty="0"/>
              <a:t>4. Sales Analysis:</a:t>
            </a:r>
          </a:p>
          <a:p>
            <a:pPr lvl="1">
              <a:buFont typeface="Arial" panose="020B0604020202020204" pitchFamily="34" charset="0"/>
              <a:buChar char="•"/>
            </a:pPr>
            <a:r>
              <a:rPr lang="en-US" dirty="0"/>
              <a:t>Bar graph representation of sales data.</a:t>
            </a:r>
          </a:p>
          <a:p>
            <a:pPr marL="0" indent="0">
              <a:buNone/>
            </a:pPr>
            <a:r>
              <a:rPr lang="en-US" dirty="0"/>
              <a:t>5. Logout:</a:t>
            </a:r>
          </a:p>
          <a:p>
            <a:pPr lvl="1">
              <a:buFont typeface="Arial" panose="020B0604020202020204" pitchFamily="34" charset="0"/>
              <a:buChar char="•"/>
            </a:pPr>
            <a:r>
              <a:rPr lang="en-US" dirty="0"/>
              <a:t>Secure logout functionality.</a:t>
            </a:r>
            <a:endParaRPr lang="en-IN" dirty="0"/>
          </a:p>
        </p:txBody>
      </p:sp>
    </p:spTree>
    <p:extLst>
      <p:ext uri="{BB962C8B-B14F-4D97-AF65-F5344CB8AC3E}">
        <p14:creationId xmlns:p14="http://schemas.microsoft.com/office/powerpoint/2010/main" val="28069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harmacy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Pharmacy design slides.potx" id="{BDD4D5A3-0C20-4887-95F2-BFAB47634035}" vid="{397845B7-7EB0-4CC3-ABEB-6754AD0875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Pharmacy design slides</Template>
  <TotalTime>110</TotalTime>
  <Words>1398</Words>
  <Application>Microsoft Office PowerPoint</Application>
  <PresentationFormat>Custom</PresentationFormat>
  <Paragraphs>130</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Euphemia</vt:lpstr>
      <vt:lpstr>Franklin Gothic Book</vt:lpstr>
      <vt:lpstr>Times New Roman</vt:lpstr>
      <vt:lpstr>Pharmacy design template</vt:lpstr>
      <vt:lpstr>Pharmacy Management System</vt:lpstr>
      <vt:lpstr>Abstract</vt:lpstr>
      <vt:lpstr>Introduction</vt:lpstr>
      <vt:lpstr>Problem Statement</vt:lpstr>
      <vt:lpstr>Objective</vt:lpstr>
      <vt:lpstr>Vision And Mission</vt:lpstr>
      <vt:lpstr>Scope of the Project</vt:lpstr>
      <vt:lpstr>Hardware and Software Requirements</vt:lpstr>
      <vt:lpstr>Functional Requirements</vt:lpstr>
      <vt:lpstr>Non-Functional Requirements</vt:lpstr>
      <vt:lpstr>Literature Survey</vt:lpstr>
      <vt:lpstr>Literature Survey</vt:lpstr>
      <vt:lpstr>Literature Survey</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PHANI RAJ</dc:creator>
  <cp:lastModifiedBy>PHANI RAJ</cp:lastModifiedBy>
  <cp:revision>1</cp:revision>
  <dcterms:created xsi:type="dcterms:W3CDTF">2024-11-25T18:51:39Z</dcterms:created>
  <dcterms:modified xsi:type="dcterms:W3CDTF">2024-11-25T20:44:14Z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