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Average"/>
      <p:regular r:id="rId40"/>
    </p:embeddedFont>
    <p:embeddedFont>
      <p:font typeface="Oswald"/>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verage-regular.fntdata"/><Relationship Id="rId20" Type="http://schemas.openxmlformats.org/officeDocument/2006/relationships/slide" Target="slides/slide15.xml"/><Relationship Id="rId42" Type="http://schemas.openxmlformats.org/officeDocument/2006/relationships/font" Target="fonts/Oswald-bold.fntdata"/><Relationship Id="rId41" Type="http://schemas.openxmlformats.org/officeDocument/2006/relationships/font" Target="fonts/Oswald-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a2e6185b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a2e6185b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a2e6185b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a2e6185b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a2e6185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a2e6185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a2e6185b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a2e6185b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a2e6185b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a2e6185b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a2e6185b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a2e6185b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a2e6185b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a2e6185b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a2e6185b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a2e6185b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a2e6185b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a2e6185b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a2e6185b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a2e6185b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a2e6185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a2e6185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a2e6185bf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a2e6185bf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a2e6185bf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a2e6185bf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a2e6185bf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a2e6185bf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a2e6185bf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a2e6185bf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a2e6185bf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a2e6185bf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a2e6185bf_0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a2e6185bf_0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2a2e6185bf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2a2e6185bf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a2e6185bf_0_1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2a2e6185bf_0_1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2a2e6185bf_0_1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2a2e6185bf_0_1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a2e6185bf_0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a2e6185bf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a2e6185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a2e6185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a2e6185bf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2a2e6185bf_0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a2e6185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a2e6185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a2e6185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a2e6185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a2e6185b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a2e6185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a2e6185b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a2e6185b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a2e6185b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a2e6185b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a2e6185b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a2e6185b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13.png"/><Relationship Id="rId5" Type="http://schemas.openxmlformats.org/officeDocument/2006/relationships/image" Target="../media/image31.png"/><Relationship Id="rId6"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4.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9.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1.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5.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Capstone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Prediction of potential client for personal Loan</a:t>
            </a:r>
            <a:endParaRPr/>
          </a:p>
        </p:txBody>
      </p:sp>
      <p:pic>
        <p:nvPicPr>
          <p:cNvPr id="61" name="Google Shape;61;p13"/>
          <p:cNvPicPr preferRelativeResize="0"/>
          <p:nvPr/>
        </p:nvPicPr>
        <p:blipFill>
          <a:blip r:embed="rId3">
            <a:alphaModFix amt="80000"/>
          </a:blip>
          <a:stretch>
            <a:fillRect/>
          </a:stretch>
        </p:blipFill>
        <p:spPr>
          <a:xfrm>
            <a:off x="3123037" y="271400"/>
            <a:ext cx="2897925" cy="871525"/>
          </a:xfrm>
          <a:prstGeom prst="rect">
            <a:avLst/>
          </a:prstGeom>
          <a:noFill/>
          <a:ln>
            <a:noFill/>
          </a:ln>
          <a:effectLst>
            <a:outerShdw blurRad="342900" rotWithShape="0" algn="bl" dir="6600000" dist="114300">
              <a:srgbClr val="000000">
                <a:alpha val="60000"/>
              </a:srgbClr>
            </a:outerShdw>
          </a:effectLst>
        </p:spPr>
      </p:pic>
      <p:sp>
        <p:nvSpPr>
          <p:cNvPr id="62" name="Google Shape;62;p13"/>
          <p:cNvSpPr txBox="1"/>
          <p:nvPr/>
        </p:nvSpPr>
        <p:spPr>
          <a:xfrm>
            <a:off x="7098375" y="4151525"/>
            <a:ext cx="1830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00"/>
                </a:solidFill>
                <a:latin typeface="Average"/>
                <a:ea typeface="Average"/>
                <a:cs typeface="Average"/>
                <a:sym typeface="Average"/>
              </a:rPr>
              <a:t>By -</a:t>
            </a:r>
            <a:endParaRPr sz="1600">
              <a:solidFill>
                <a:srgbClr val="FFFF00"/>
              </a:solidFill>
              <a:latin typeface="Average"/>
              <a:ea typeface="Average"/>
              <a:cs typeface="Average"/>
              <a:sym typeface="Average"/>
            </a:endParaRPr>
          </a:p>
          <a:p>
            <a:pPr indent="0" lvl="0" marL="0" rtl="0" algn="l">
              <a:spcBef>
                <a:spcPts val="0"/>
              </a:spcBef>
              <a:spcAft>
                <a:spcPts val="0"/>
              </a:spcAft>
              <a:buNone/>
            </a:pPr>
            <a:r>
              <a:rPr lang="en" sz="1600">
                <a:solidFill>
                  <a:srgbClr val="FFFF00"/>
                </a:solidFill>
                <a:latin typeface="Average"/>
                <a:ea typeface="Average"/>
                <a:cs typeface="Average"/>
                <a:sym typeface="Average"/>
              </a:rPr>
              <a:t>Panjab Singh</a:t>
            </a:r>
            <a:endParaRPr sz="1600">
              <a:solidFill>
                <a:srgbClr val="FFFF00"/>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City Feature</a:t>
            </a:r>
            <a:endParaRPr/>
          </a:p>
        </p:txBody>
      </p:sp>
      <p:pic>
        <p:nvPicPr>
          <p:cNvPr id="120" name="Google Shape;120;p22"/>
          <p:cNvPicPr preferRelativeResize="0"/>
          <p:nvPr/>
        </p:nvPicPr>
        <p:blipFill>
          <a:blip r:embed="rId3">
            <a:alphaModFix/>
          </a:blip>
          <a:stretch>
            <a:fillRect/>
          </a:stretch>
        </p:blipFill>
        <p:spPr>
          <a:xfrm>
            <a:off x="369925" y="1394550"/>
            <a:ext cx="4172111" cy="3272975"/>
          </a:xfrm>
          <a:prstGeom prst="rect">
            <a:avLst/>
          </a:prstGeom>
          <a:noFill/>
          <a:ln>
            <a:noFill/>
          </a:ln>
        </p:spPr>
      </p:pic>
      <p:pic>
        <p:nvPicPr>
          <p:cNvPr id="121" name="Google Shape;121;p22"/>
          <p:cNvPicPr preferRelativeResize="0"/>
          <p:nvPr/>
        </p:nvPicPr>
        <p:blipFill>
          <a:blip r:embed="rId4">
            <a:alphaModFix/>
          </a:blip>
          <a:stretch>
            <a:fillRect/>
          </a:stretch>
        </p:blipFill>
        <p:spPr>
          <a:xfrm>
            <a:off x="4667455" y="1394550"/>
            <a:ext cx="4294445" cy="3272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Employe Type1</a:t>
            </a:r>
            <a:endParaRPr/>
          </a:p>
        </p:txBody>
      </p:sp>
      <p:pic>
        <p:nvPicPr>
          <p:cNvPr id="127" name="Google Shape;127;p23"/>
          <p:cNvPicPr preferRelativeResize="0"/>
          <p:nvPr/>
        </p:nvPicPr>
        <p:blipFill>
          <a:blip r:embed="rId3">
            <a:alphaModFix/>
          </a:blip>
          <a:stretch>
            <a:fillRect/>
          </a:stretch>
        </p:blipFill>
        <p:spPr>
          <a:xfrm>
            <a:off x="311697" y="1530347"/>
            <a:ext cx="4119675" cy="3124025"/>
          </a:xfrm>
          <a:prstGeom prst="rect">
            <a:avLst/>
          </a:prstGeom>
          <a:noFill/>
          <a:ln>
            <a:noFill/>
          </a:ln>
        </p:spPr>
      </p:pic>
      <p:pic>
        <p:nvPicPr>
          <p:cNvPr id="128" name="Google Shape;128;p23"/>
          <p:cNvPicPr preferRelativeResize="0"/>
          <p:nvPr/>
        </p:nvPicPr>
        <p:blipFill>
          <a:blip r:embed="rId4">
            <a:alphaModFix/>
          </a:blip>
          <a:stretch>
            <a:fillRect/>
          </a:stretch>
        </p:blipFill>
        <p:spPr>
          <a:xfrm>
            <a:off x="4831000" y="1522474"/>
            <a:ext cx="4119675" cy="31397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Employe type2</a:t>
            </a:r>
            <a:endParaRPr/>
          </a:p>
        </p:txBody>
      </p:sp>
      <p:pic>
        <p:nvPicPr>
          <p:cNvPr id="134" name="Google Shape;134;p24"/>
          <p:cNvPicPr preferRelativeResize="0"/>
          <p:nvPr/>
        </p:nvPicPr>
        <p:blipFill>
          <a:blip r:embed="rId3">
            <a:alphaModFix/>
          </a:blip>
          <a:stretch>
            <a:fillRect/>
          </a:stretch>
        </p:blipFill>
        <p:spPr>
          <a:xfrm>
            <a:off x="311697" y="1588522"/>
            <a:ext cx="4191250" cy="3178300"/>
          </a:xfrm>
          <a:prstGeom prst="rect">
            <a:avLst/>
          </a:prstGeom>
          <a:noFill/>
          <a:ln>
            <a:noFill/>
          </a:ln>
        </p:spPr>
      </p:pic>
      <p:pic>
        <p:nvPicPr>
          <p:cNvPr id="135" name="Google Shape;135;p24"/>
          <p:cNvPicPr preferRelativeResize="0"/>
          <p:nvPr/>
        </p:nvPicPr>
        <p:blipFill>
          <a:blip r:embed="rId4">
            <a:alphaModFix/>
          </a:blip>
          <a:stretch>
            <a:fillRect/>
          </a:stretch>
        </p:blipFill>
        <p:spPr>
          <a:xfrm>
            <a:off x="4820800" y="1588536"/>
            <a:ext cx="4191250" cy="31943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Income</a:t>
            </a:r>
            <a:endParaRPr/>
          </a:p>
        </p:txBody>
      </p:sp>
      <p:pic>
        <p:nvPicPr>
          <p:cNvPr id="141" name="Google Shape;141;p25"/>
          <p:cNvPicPr preferRelativeResize="0"/>
          <p:nvPr/>
        </p:nvPicPr>
        <p:blipFill>
          <a:blip r:embed="rId3">
            <a:alphaModFix/>
          </a:blip>
          <a:stretch>
            <a:fillRect/>
          </a:stretch>
        </p:blipFill>
        <p:spPr>
          <a:xfrm>
            <a:off x="649150" y="1295401"/>
            <a:ext cx="3452874" cy="3452850"/>
          </a:xfrm>
          <a:prstGeom prst="rect">
            <a:avLst/>
          </a:prstGeom>
          <a:noFill/>
          <a:ln>
            <a:noFill/>
          </a:ln>
        </p:spPr>
      </p:pic>
      <p:pic>
        <p:nvPicPr>
          <p:cNvPr id="142" name="Google Shape;142;p25"/>
          <p:cNvPicPr preferRelativeResize="0"/>
          <p:nvPr/>
        </p:nvPicPr>
        <p:blipFill>
          <a:blip r:embed="rId4">
            <a:alphaModFix/>
          </a:blip>
          <a:stretch>
            <a:fillRect/>
          </a:stretch>
        </p:blipFill>
        <p:spPr>
          <a:xfrm>
            <a:off x="4572000" y="1482201"/>
            <a:ext cx="4255350" cy="307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Bank Type</a:t>
            </a:r>
            <a:endParaRPr/>
          </a:p>
        </p:txBody>
      </p:sp>
      <p:pic>
        <p:nvPicPr>
          <p:cNvPr id="148" name="Google Shape;148;p26"/>
          <p:cNvPicPr preferRelativeResize="0"/>
          <p:nvPr/>
        </p:nvPicPr>
        <p:blipFill>
          <a:blip r:embed="rId3">
            <a:alphaModFix/>
          </a:blip>
          <a:stretch>
            <a:fillRect/>
          </a:stretch>
        </p:blipFill>
        <p:spPr>
          <a:xfrm>
            <a:off x="311700" y="1536375"/>
            <a:ext cx="4158700" cy="3146325"/>
          </a:xfrm>
          <a:prstGeom prst="rect">
            <a:avLst/>
          </a:prstGeom>
          <a:noFill/>
          <a:ln>
            <a:noFill/>
          </a:ln>
        </p:spPr>
      </p:pic>
      <p:pic>
        <p:nvPicPr>
          <p:cNvPr id="149" name="Google Shape;149;p26"/>
          <p:cNvPicPr preferRelativeResize="0"/>
          <p:nvPr/>
        </p:nvPicPr>
        <p:blipFill>
          <a:blip r:embed="rId4">
            <a:alphaModFix/>
          </a:blip>
          <a:stretch>
            <a:fillRect/>
          </a:stretch>
        </p:blipFill>
        <p:spPr>
          <a:xfrm>
            <a:off x="4869175" y="1536375"/>
            <a:ext cx="4128248" cy="3146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of Source</a:t>
            </a:r>
            <a:endParaRPr/>
          </a:p>
        </p:txBody>
      </p:sp>
      <p:pic>
        <p:nvPicPr>
          <p:cNvPr id="155" name="Google Shape;155;p27"/>
          <p:cNvPicPr preferRelativeResize="0"/>
          <p:nvPr/>
        </p:nvPicPr>
        <p:blipFill>
          <a:blip r:embed="rId3">
            <a:alphaModFix/>
          </a:blip>
          <a:stretch>
            <a:fillRect/>
          </a:stretch>
        </p:blipFill>
        <p:spPr>
          <a:xfrm>
            <a:off x="311697" y="1390884"/>
            <a:ext cx="3996950" cy="3184975"/>
          </a:xfrm>
          <a:prstGeom prst="rect">
            <a:avLst/>
          </a:prstGeom>
          <a:noFill/>
          <a:ln>
            <a:noFill/>
          </a:ln>
        </p:spPr>
      </p:pic>
      <p:pic>
        <p:nvPicPr>
          <p:cNvPr id="156" name="Google Shape;156;p27"/>
          <p:cNvPicPr preferRelativeResize="0"/>
          <p:nvPr/>
        </p:nvPicPr>
        <p:blipFill>
          <a:blip r:embed="rId4">
            <a:alphaModFix/>
          </a:blip>
          <a:stretch>
            <a:fillRect/>
          </a:stretch>
        </p:blipFill>
        <p:spPr>
          <a:xfrm>
            <a:off x="4592031" y="1431800"/>
            <a:ext cx="4240269" cy="322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EMI</a:t>
            </a:r>
            <a:endParaRPr/>
          </a:p>
        </p:txBody>
      </p:sp>
      <p:pic>
        <p:nvPicPr>
          <p:cNvPr id="162" name="Google Shape;162;p28"/>
          <p:cNvPicPr preferRelativeResize="0"/>
          <p:nvPr/>
        </p:nvPicPr>
        <p:blipFill>
          <a:blip r:embed="rId3">
            <a:alphaModFix/>
          </a:blip>
          <a:stretch>
            <a:fillRect/>
          </a:stretch>
        </p:blipFill>
        <p:spPr>
          <a:xfrm>
            <a:off x="311700" y="1415372"/>
            <a:ext cx="3988675" cy="3129050"/>
          </a:xfrm>
          <a:prstGeom prst="rect">
            <a:avLst/>
          </a:prstGeom>
          <a:noFill/>
          <a:ln>
            <a:noFill/>
          </a:ln>
        </p:spPr>
      </p:pic>
      <p:pic>
        <p:nvPicPr>
          <p:cNvPr id="163" name="Google Shape;163;p28"/>
          <p:cNvPicPr preferRelativeResize="0"/>
          <p:nvPr/>
        </p:nvPicPr>
        <p:blipFill>
          <a:blip r:embed="rId4">
            <a:alphaModFix/>
          </a:blip>
          <a:stretch>
            <a:fillRect/>
          </a:stretch>
        </p:blipFill>
        <p:spPr>
          <a:xfrm>
            <a:off x="4614325" y="1415375"/>
            <a:ext cx="4266239" cy="31290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Matrix </a:t>
            </a:r>
            <a:endParaRPr/>
          </a:p>
        </p:txBody>
      </p:sp>
      <p:pic>
        <p:nvPicPr>
          <p:cNvPr id="169" name="Google Shape;169;p29"/>
          <p:cNvPicPr preferRelativeResize="0"/>
          <p:nvPr/>
        </p:nvPicPr>
        <p:blipFill>
          <a:blip r:embed="rId3">
            <a:alphaModFix/>
          </a:blip>
          <a:stretch>
            <a:fillRect/>
          </a:stretch>
        </p:blipFill>
        <p:spPr>
          <a:xfrm>
            <a:off x="2455950" y="1315375"/>
            <a:ext cx="3602350" cy="3325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 encoding &amp; </a:t>
            </a:r>
            <a:r>
              <a:rPr lang="en"/>
              <a:t>Multicollinearity</a:t>
            </a:r>
            <a:r>
              <a:rPr lang="en"/>
              <a:t> </a:t>
            </a:r>
            <a:endParaRPr/>
          </a:p>
        </p:txBody>
      </p:sp>
      <p:pic>
        <p:nvPicPr>
          <p:cNvPr id="175" name="Google Shape;175;p30"/>
          <p:cNvPicPr preferRelativeResize="0"/>
          <p:nvPr/>
        </p:nvPicPr>
        <p:blipFill>
          <a:blip r:embed="rId3">
            <a:alphaModFix/>
          </a:blip>
          <a:stretch>
            <a:fillRect/>
          </a:stretch>
        </p:blipFill>
        <p:spPr>
          <a:xfrm>
            <a:off x="97825" y="1804300"/>
            <a:ext cx="5621850" cy="1757775"/>
          </a:xfrm>
          <a:prstGeom prst="rect">
            <a:avLst/>
          </a:prstGeom>
          <a:noFill/>
          <a:ln>
            <a:noFill/>
          </a:ln>
        </p:spPr>
      </p:pic>
      <p:pic>
        <p:nvPicPr>
          <p:cNvPr id="176" name="Google Shape;176;p30"/>
          <p:cNvPicPr preferRelativeResize="0"/>
          <p:nvPr/>
        </p:nvPicPr>
        <p:blipFill>
          <a:blip r:embed="rId4">
            <a:alphaModFix/>
          </a:blip>
          <a:stretch>
            <a:fillRect/>
          </a:stretch>
        </p:blipFill>
        <p:spPr>
          <a:xfrm>
            <a:off x="5781025" y="740825"/>
            <a:ext cx="3188651" cy="4120075"/>
          </a:xfrm>
          <a:prstGeom prst="rect">
            <a:avLst/>
          </a:prstGeom>
          <a:noFill/>
          <a:ln>
            <a:noFill/>
          </a:ln>
        </p:spPr>
      </p:pic>
      <p:sp>
        <p:nvSpPr>
          <p:cNvPr id="177" name="Google Shape;177;p30"/>
          <p:cNvSpPr txBox="1"/>
          <p:nvPr/>
        </p:nvSpPr>
        <p:spPr>
          <a:xfrm>
            <a:off x="318775" y="3991550"/>
            <a:ext cx="453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latin typeface="Average"/>
                <a:ea typeface="Average"/>
                <a:cs typeface="Average"/>
                <a:sym typeface="Average"/>
              </a:rPr>
              <a:t> A low p-value (less than 0.05) suggests that there may be a significant association between the two variables, and therefore, there may be multicollinearity between them.</a:t>
            </a:r>
            <a:endParaRPr>
              <a:solidFill>
                <a:schemeClr val="accent5"/>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Selected</a:t>
            </a:r>
            <a:r>
              <a:rPr lang="en"/>
              <a:t> data</a:t>
            </a:r>
            <a:endParaRPr/>
          </a:p>
        </p:txBody>
      </p:sp>
      <p:pic>
        <p:nvPicPr>
          <p:cNvPr id="183" name="Google Shape;183;p31"/>
          <p:cNvPicPr preferRelativeResize="0"/>
          <p:nvPr/>
        </p:nvPicPr>
        <p:blipFill>
          <a:blip r:embed="rId3">
            <a:alphaModFix/>
          </a:blip>
          <a:stretch>
            <a:fillRect/>
          </a:stretch>
        </p:blipFill>
        <p:spPr>
          <a:xfrm>
            <a:off x="149354" y="1599600"/>
            <a:ext cx="3939596" cy="3123125"/>
          </a:xfrm>
          <a:prstGeom prst="rect">
            <a:avLst/>
          </a:prstGeom>
          <a:noFill/>
          <a:ln>
            <a:noFill/>
          </a:ln>
        </p:spPr>
      </p:pic>
      <p:pic>
        <p:nvPicPr>
          <p:cNvPr id="184" name="Google Shape;184;p31"/>
          <p:cNvPicPr preferRelativeResize="0"/>
          <p:nvPr/>
        </p:nvPicPr>
        <p:blipFill>
          <a:blip r:embed="rId4">
            <a:alphaModFix/>
          </a:blip>
          <a:stretch>
            <a:fillRect/>
          </a:stretch>
        </p:blipFill>
        <p:spPr>
          <a:xfrm>
            <a:off x="3797625" y="1507574"/>
            <a:ext cx="5203199" cy="622900"/>
          </a:xfrm>
          <a:prstGeom prst="rect">
            <a:avLst/>
          </a:prstGeom>
          <a:noFill/>
          <a:ln>
            <a:noFill/>
          </a:ln>
        </p:spPr>
      </p:pic>
      <p:pic>
        <p:nvPicPr>
          <p:cNvPr id="185" name="Google Shape;185;p31"/>
          <p:cNvPicPr preferRelativeResize="0"/>
          <p:nvPr/>
        </p:nvPicPr>
        <p:blipFill>
          <a:blip r:embed="rId5">
            <a:alphaModFix/>
          </a:blip>
          <a:stretch>
            <a:fillRect/>
          </a:stretch>
        </p:blipFill>
        <p:spPr>
          <a:xfrm>
            <a:off x="3979550" y="2433875"/>
            <a:ext cx="5086625" cy="948800"/>
          </a:xfrm>
          <a:prstGeom prst="rect">
            <a:avLst/>
          </a:prstGeom>
          <a:noFill/>
          <a:ln>
            <a:noFill/>
          </a:ln>
        </p:spPr>
      </p:pic>
      <p:pic>
        <p:nvPicPr>
          <p:cNvPr id="186" name="Google Shape;186;p31"/>
          <p:cNvPicPr preferRelativeResize="0"/>
          <p:nvPr/>
        </p:nvPicPr>
        <p:blipFill>
          <a:blip r:embed="rId6">
            <a:alphaModFix/>
          </a:blip>
          <a:stretch>
            <a:fillRect/>
          </a:stretch>
        </p:blipFill>
        <p:spPr>
          <a:xfrm>
            <a:off x="3979550" y="3554450"/>
            <a:ext cx="5086625" cy="12449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Problem Statement </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Methodology</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EDA &amp; Data preprocessing </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Training Models</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Models Summary</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Feature Importance</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Conclusion</a:t>
            </a:r>
            <a:endParaRPr>
              <a:solidFill>
                <a:schemeClr val="dk1"/>
              </a:solidFill>
              <a:latin typeface="Roboto"/>
              <a:ea typeface="Roboto"/>
              <a:cs typeface="Roboto"/>
              <a:sym typeface="Roboto"/>
            </a:endParaRPr>
          </a:p>
          <a:p>
            <a:pPr indent="0" lvl="0" marL="0" rtl="0" algn="l">
              <a:spcBef>
                <a:spcPts val="1200"/>
              </a:spcBef>
              <a:spcAft>
                <a:spcPts val="1200"/>
              </a:spcAft>
              <a:buNone/>
            </a:pPr>
            <a:r>
              <a:t/>
            </a:r>
            <a:endParaRPr>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Predictive Analysis (Classification)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pic>
        <p:nvPicPr>
          <p:cNvPr id="197" name="Google Shape;197;p33"/>
          <p:cNvPicPr preferRelativeResize="0"/>
          <p:nvPr/>
        </p:nvPicPr>
        <p:blipFill>
          <a:blip r:embed="rId3">
            <a:alphaModFix/>
          </a:blip>
          <a:stretch>
            <a:fillRect/>
          </a:stretch>
        </p:blipFill>
        <p:spPr>
          <a:xfrm>
            <a:off x="235175" y="1326350"/>
            <a:ext cx="3998744" cy="3416400"/>
          </a:xfrm>
          <a:prstGeom prst="rect">
            <a:avLst/>
          </a:prstGeom>
          <a:noFill/>
          <a:ln>
            <a:noFill/>
          </a:ln>
        </p:spPr>
      </p:pic>
      <p:pic>
        <p:nvPicPr>
          <p:cNvPr id="198" name="Google Shape;198;p33"/>
          <p:cNvPicPr preferRelativeResize="0"/>
          <p:nvPr/>
        </p:nvPicPr>
        <p:blipFill>
          <a:blip r:embed="rId4">
            <a:alphaModFix/>
          </a:blip>
          <a:stretch>
            <a:fillRect/>
          </a:stretch>
        </p:blipFill>
        <p:spPr>
          <a:xfrm>
            <a:off x="4571989" y="1357475"/>
            <a:ext cx="3613386" cy="3354150"/>
          </a:xfrm>
          <a:prstGeom prst="rect">
            <a:avLst/>
          </a:prstGeom>
          <a:noFill/>
          <a:ln>
            <a:noFill/>
          </a:ln>
        </p:spPr>
      </p:pic>
      <p:sp>
        <p:nvSpPr>
          <p:cNvPr id="199" name="Google Shape;199;p33"/>
          <p:cNvSpPr txBox="1"/>
          <p:nvPr/>
        </p:nvSpPr>
        <p:spPr>
          <a:xfrm>
            <a:off x="5533850" y="729575"/>
            <a:ext cx="19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accent5"/>
                </a:highlight>
                <a:latin typeface="Average"/>
                <a:ea typeface="Average"/>
                <a:cs typeface="Average"/>
                <a:sym typeface="Average"/>
              </a:rPr>
              <a:t>Accuracy=74</a:t>
            </a:r>
            <a:endParaRPr>
              <a:highlight>
                <a:schemeClr val="accent5"/>
              </a:highlight>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a:t>
            </a:r>
            <a:endParaRPr/>
          </a:p>
        </p:txBody>
      </p:sp>
      <p:pic>
        <p:nvPicPr>
          <p:cNvPr id="205" name="Google Shape;205;p34"/>
          <p:cNvPicPr preferRelativeResize="0"/>
          <p:nvPr/>
        </p:nvPicPr>
        <p:blipFill>
          <a:blip r:embed="rId3">
            <a:alphaModFix/>
          </a:blip>
          <a:stretch>
            <a:fillRect/>
          </a:stretch>
        </p:blipFill>
        <p:spPr>
          <a:xfrm>
            <a:off x="311700" y="1415825"/>
            <a:ext cx="3481100" cy="3199475"/>
          </a:xfrm>
          <a:prstGeom prst="rect">
            <a:avLst/>
          </a:prstGeom>
          <a:noFill/>
          <a:ln>
            <a:noFill/>
          </a:ln>
        </p:spPr>
      </p:pic>
      <p:pic>
        <p:nvPicPr>
          <p:cNvPr id="206" name="Google Shape;206;p34"/>
          <p:cNvPicPr preferRelativeResize="0"/>
          <p:nvPr/>
        </p:nvPicPr>
        <p:blipFill>
          <a:blip r:embed="rId4">
            <a:alphaModFix/>
          </a:blip>
          <a:stretch>
            <a:fillRect/>
          </a:stretch>
        </p:blipFill>
        <p:spPr>
          <a:xfrm>
            <a:off x="3934976" y="1721513"/>
            <a:ext cx="5046400" cy="2588105"/>
          </a:xfrm>
          <a:prstGeom prst="rect">
            <a:avLst/>
          </a:prstGeom>
          <a:noFill/>
          <a:ln>
            <a:noFill/>
          </a:ln>
        </p:spPr>
      </p:pic>
      <p:sp>
        <p:nvSpPr>
          <p:cNvPr id="207" name="Google Shape;207;p34"/>
          <p:cNvSpPr txBox="1"/>
          <p:nvPr/>
        </p:nvSpPr>
        <p:spPr>
          <a:xfrm>
            <a:off x="5533850" y="923850"/>
            <a:ext cx="171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accent5"/>
                </a:highlight>
                <a:latin typeface="Average"/>
                <a:ea typeface="Average"/>
                <a:cs typeface="Average"/>
                <a:sym typeface="Average"/>
              </a:rPr>
              <a:t>Accuracy = 74 %</a:t>
            </a:r>
            <a:endParaRPr>
              <a:highlight>
                <a:schemeClr val="accent5"/>
              </a:highlight>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a:t>
            </a:r>
            <a:endParaRPr/>
          </a:p>
        </p:txBody>
      </p:sp>
      <p:pic>
        <p:nvPicPr>
          <p:cNvPr id="213" name="Google Shape;213;p35"/>
          <p:cNvPicPr preferRelativeResize="0"/>
          <p:nvPr/>
        </p:nvPicPr>
        <p:blipFill>
          <a:blip r:embed="rId3">
            <a:alphaModFix/>
          </a:blip>
          <a:stretch>
            <a:fillRect/>
          </a:stretch>
        </p:blipFill>
        <p:spPr>
          <a:xfrm>
            <a:off x="368125" y="1243275"/>
            <a:ext cx="8120949" cy="1278175"/>
          </a:xfrm>
          <a:prstGeom prst="rect">
            <a:avLst/>
          </a:prstGeom>
          <a:noFill/>
          <a:ln>
            <a:noFill/>
          </a:ln>
        </p:spPr>
      </p:pic>
      <p:pic>
        <p:nvPicPr>
          <p:cNvPr id="214" name="Google Shape;214;p35"/>
          <p:cNvPicPr preferRelativeResize="0"/>
          <p:nvPr/>
        </p:nvPicPr>
        <p:blipFill>
          <a:blip r:embed="rId4">
            <a:alphaModFix/>
          </a:blip>
          <a:stretch>
            <a:fillRect/>
          </a:stretch>
        </p:blipFill>
        <p:spPr>
          <a:xfrm>
            <a:off x="1502175" y="2747000"/>
            <a:ext cx="5657850" cy="2152650"/>
          </a:xfrm>
          <a:prstGeom prst="rect">
            <a:avLst/>
          </a:prstGeom>
          <a:noFill/>
          <a:ln>
            <a:noFill/>
          </a:ln>
        </p:spPr>
      </p:pic>
      <p:sp>
        <p:nvSpPr>
          <p:cNvPr id="215" name="Google Shape;215;p35"/>
          <p:cNvSpPr txBox="1"/>
          <p:nvPr/>
        </p:nvSpPr>
        <p:spPr>
          <a:xfrm>
            <a:off x="4674900" y="760250"/>
            <a:ext cx="18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latin typeface="Average"/>
                <a:ea typeface="Average"/>
                <a:cs typeface="Average"/>
                <a:sym typeface="Average"/>
              </a:rPr>
              <a:t>Accuracy - 76</a:t>
            </a:r>
            <a:endParaRPr>
              <a:solidFill>
                <a:schemeClr val="accent5"/>
              </a:solidFill>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404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a:t>
            </a:r>
            <a:endParaRPr/>
          </a:p>
        </p:txBody>
      </p:sp>
      <p:pic>
        <p:nvPicPr>
          <p:cNvPr id="221" name="Google Shape;221;p36"/>
          <p:cNvPicPr preferRelativeResize="0"/>
          <p:nvPr/>
        </p:nvPicPr>
        <p:blipFill>
          <a:blip r:embed="rId3">
            <a:alphaModFix/>
          </a:blip>
          <a:stretch>
            <a:fillRect/>
          </a:stretch>
        </p:blipFill>
        <p:spPr>
          <a:xfrm>
            <a:off x="454875" y="1490325"/>
            <a:ext cx="6083926" cy="1255250"/>
          </a:xfrm>
          <a:prstGeom prst="rect">
            <a:avLst/>
          </a:prstGeom>
          <a:noFill/>
          <a:ln>
            <a:noFill/>
          </a:ln>
        </p:spPr>
      </p:pic>
      <p:pic>
        <p:nvPicPr>
          <p:cNvPr id="222" name="Google Shape;222;p36"/>
          <p:cNvPicPr preferRelativeResize="0"/>
          <p:nvPr/>
        </p:nvPicPr>
        <p:blipFill>
          <a:blip r:embed="rId4">
            <a:alphaModFix/>
          </a:blip>
          <a:stretch>
            <a:fillRect/>
          </a:stretch>
        </p:blipFill>
        <p:spPr>
          <a:xfrm>
            <a:off x="2770150" y="2870525"/>
            <a:ext cx="5695950" cy="2066925"/>
          </a:xfrm>
          <a:prstGeom prst="rect">
            <a:avLst/>
          </a:prstGeom>
          <a:noFill/>
          <a:ln>
            <a:noFill/>
          </a:ln>
        </p:spPr>
      </p:pic>
      <p:sp>
        <p:nvSpPr>
          <p:cNvPr id="223" name="Google Shape;223;p36"/>
          <p:cNvSpPr txBox="1"/>
          <p:nvPr/>
        </p:nvSpPr>
        <p:spPr>
          <a:xfrm>
            <a:off x="4030700" y="1033475"/>
            <a:ext cx="20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latin typeface="Average"/>
                <a:ea typeface="Average"/>
                <a:cs typeface="Average"/>
                <a:sym typeface="Average"/>
              </a:rPr>
              <a:t>Accuracy - 74</a:t>
            </a:r>
            <a:endParaRPr>
              <a:solidFill>
                <a:schemeClr val="accent5"/>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 Summary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comparison </a:t>
            </a:r>
            <a:endParaRPr/>
          </a:p>
        </p:txBody>
      </p:sp>
      <p:pic>
        <p:nvPicPr>
          <p:cNvPr id="234" name="Google Shape;234;p38"/>
          <p:cNvPicPr preferRelativeResize="0"/>
          <p:nvPr/>
        </p:nvPicPr>
        <p:blipFill>
          <a:blip r:embed="rId3">
            <a:alphaModFix/>
          </a:blip>
          <a:stretch>
            <a:fillRect/>
          </a:stretch>
        </p:blipFill>
        <p:spPr>
          <a:xfrm>
            <a:off x="860725" y="1332425"/>
            <a:ext cx="7187876" cy="3374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RF Feature Importance</a:t>
            </a:r>
            <a:endParaRPr/>
          </a:p>
        </p:txBody>
      </p:sp>
      <p:pic>
        <p:nvPicPr>
          <p:cNvPr id="240" name="Google Shape;240;p39"/>
          <p:cNvPicPr preferRelativeResize="0"/>
          <p:nvPr/>
        </p:nvPicPr>
        <p:blipFill>
          <a:blip r:embed="rId3">
            <a:alphaModFix/>
          </a:blip>
          <a:stretch>
            <a:fillRect/>
          </a:stretch>
        </p:blipFill>
        <p:spPr>
          <a:xfrm>
            <a:off x="1710875" y="1339151"/>
            <a:ext cx="5387750" cy="3368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The Loan Approved dataset was analyzed using four classification models, including Logistic Regression, Support Vector Machine, Random Forest and KNN. Among these models, the Random Forest model demonstrated the best performance in terms of accuracy, with an accuracy rate of 76%.</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However, it is important to note that the model's accuracy is not perfect, and there may be other factors beyond the dataset's features that could influence loan approval decisions. Additionally, the model's performance should be further evaluated on unseen data to ensure that it can generalize well.</a:t>
            </a:r>
            <a:endParaRPr>
              <a:solidFill>
                <a:schemeClr val="dk1"/>
              </a:solidFill>
              <a:latin typeface="Roboto"/>
              <a:ea typeface="Roboto"/>
              <a:cs typeface="Roboto"/>
              <a:sym typeface="Roboto"/>
            </a:endParaRPr>
          </a:p>
          <a:p>
            <a:pPr indent="0" lvl="0" marL="0" rtl="0" algn="l">
              <a:spcBef>
                <a:spcPts val="1200"/>
              </a:spcBef>
              <a:spcAft>
                <a:spcPts val="1200"/>
              </a:spcAft>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sz="1200">
                <a:solidFill>
                  <a:schemeClr val="dk1"/>
                </a:solidFill>
                <a:latin typeface="Arial"/>
                <a:ea typeface="Arial"/>
                <a:cs typeface="Arial"/>
                <a:sym typeface="Arial"/>
              </a:rPr>
              <a:t>A popular bank in USA is offering personal loans and they have a team who is involved in cold calling people to identify prospective customers. Cold calling is a process of getting data from any source and calling prospect leads rigorously just to understand if anybody is interested to avail loan from the bank. This process is rigorous, Time &amp; cost consuming. The bank is now planning to optimize the cost involved in cold-calling. We have to analyze the customer’s data to identify potential leads.</a:t>
            </a:r>
            <a:endParaRPr sz="1200">
              <a:solidFill>
                <a:schemeClr val="dk1"/>
              </a:solidFill>
              <a:latin typeface="Arial"/>
              <a:ea typeface="Arial"/>
              <a:cs typeface="Arial"/>
              <a:sym typeface="Arial"/>
            </a:endParaRPr>
          </a:p>
          <a:p>
            <a:pPr indent="0" lvl="0" marL="0" rtl="0" algn="l">
              <a:spcBef>
                <a:spcPts val="1200"/>
              </a:spcBef>
              <a:spcAft>
                <a:spcPts val="0"/>
              </a:spcAft>
              <a:buNone/>
            </a:pPr>
            <a:r>
              <a:t/>
            </a:r>
            <a:endParaRPr sz="1200">
              <a:solidFill>
                <a:schemeClr val="dk1"/>
              </a:solidFill>
              <a:latin typeface="Arial"/>
              <a:ea typeface="Arial"/>
              <a:cs typeface="Arial"/>
              <a:sym typeface="Arial"/>
            </a:endParaRPr>
          </a:p>
          <a:p>
            <a:pPr indent="0" lvl="0" marL="0" rtl="0" algn="l">
              <a:spcBef>
                <a:spcPts val="1200"/>
              </a:spcBef>
              <a:spcAft>
                <a:spcPts val="0"/>
              </a:spcAft>
              <a:buNone/>
            </a:pPr>
            <a:r>
              <a:rPr b="1" lang="en" sz="1400">
                <a:solidFill>
                  <a:schemeClr val="dk1"/>
                </a:solidFill>
                <a:latin typeface="Arial"/>
                <a:ea typeface="Arial"/>
                <a:cs typeface="Arial"/>
                <a:sym typeface="Arial"/>
              </a:rPr>
              <a:t>Objective</a:t>
            </a:r>
            <a:endParaRPr b="1" sz="1400">
              <a:solidFill>
                <a:schemeClr val="dk1"/>
              </a:solidFill>
              <a:latin typeface="Arial"/>
              <a:ea typeface="Arial"/>
              <a:cs typeface="Arial"/>
              <a:sym typeface="Arial"/>
            </a:endParaRPr>
          </a:p>
          <a:p>
            <a:pPr indent="-304800" lvl="0" marL="457200" rtl="0" algn="l">
              <a:spcBef>
                <a:spcPts val="1200"/>
              </a:spcBef>
              <a:spcAft>
                <a:spcPts val="0"/>
              </a:spcAft>
              <a:buClr>
                <a:schemeClr val="dk1"/>
              </a:buClr>
              <a:buSzPts val="1200"/>
              <a:buFont typeface="Arial"/>
              <a:buChar char="●"/>
            </a:pPr>
            <a:r>
              <a:rPr lang="en" sz="1200">
                <a:solidFill>
                  <a:schemeClr val="dk1"/>
                </a:solidFill>
                <a:latin typeface="Arial"/>
                <a:ea typeface="Arial"/>
                <a:cs typeface="Arial"/>
                <a:sym typeface="Arial"/>
              </a:rPr>
              <a:t>To analyze the data and build a machine learning model that predicts the potential clients for personal loan.</a:t>
            </a:r>
            <a:endParaRPr sz="12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Description</a:t>
            </a:r>
            <a:endParaRPr/>
          </a:p>
        </p:txBody>
      </p:sp>
      <p:sp>
        <p:nvSpPr>
          <p:cNvPr id="80" name="Google Shape;80;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Cust_ID </a:t>
            </a:r>
            <a:r>
              <a:rPr lang="en" sz="1200">
                <a:solidFill>
                  <a:schemeClr val="dk1"/>
                </a:solidFill>
                <a:latin typeface="Arial"/>
                <a:ea typeface="Arial"/>
                <a:cs typeface="Arial"/>
                <a:sym typeface="Arial"/>
              </a:rPr>
              <a:t>- Unique Customer ID</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Gender </a:t>
            </a:r>
            <a:r>
              <a:rPr lang="en" sz="1200">
                <a:solidFill>
                  <a:schemeClr val="dk1"/>
                </a:solidFill>
                <a:latin typeface="Arial"/>
                <a:ea typeface="Arial"/>
                <a:cs typeface="Arial"/>
                <a:sym typeface="Arial"/>
              </a:rPr>
              <a:t>- Gender of the applicant</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DOB </a:t>
            </a:r>
            <a:r>
              <a:rPr lang="en" sz="1200">
                <a:solidFill>
                  <a:schemeClr val="dk1"/>
                </a:solidFill>
                <a:latin typeface="Arial"/>
                <a:ea typeface="Arial"/>
                <a:cs typeface="Arial"/>
                <a:sym typeface="Arial"/>
              </a:rPr>
              <a:t>- Date of Birth of the applicant</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LeadCreationDate</a:t>
            </a:r>
            <a:r>
              <a:rPr b="1" lang="en" sz="1200">
                <a:solidFill>
                  <a:schemeClr val="dk1"/>
                </a:solidFill>
                <a:latin typeface="Arial"/>
                <a:ea typeface="Arial"/>
                <a:cs typeface="Arial"/>
                <a:sym typeface="Arial"/>
              </a:rPr>
              <a:t> </a:t>
            </a:r>
            <a:r>
              <a:rPr lang="en" sz="1200">
                <a:solidFill>
                  <a:schemeClr val="dk1"/>
                </a:solidFill>
                <a:latin typeface="Arial"/>
                <a:ea typeface="Arial"/>
                <a:cs typeface="Arial"/>
                <a:sym typeface="Arial"/>
              </a:rPr>
              <a:t>- Date on which Lead was created</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City_Code </a:t>
            </a:r>
            <a:r>
              <a:rPr lang="en" sz="1200">
                <a:solidFill>
                  <a:schemeClr val="dk1"/>
                </a:solidFill>
                <a:latin typeface="Arial"/>
                <a:ea typeface="Arial"/>
                <a:cs typeface="Arial"/>
                <a:sym typeface="Arial"/>
              </a:rPr>
              <a:t>- Anonymised Code for the City</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City_feature </a:t>
            </a:r>
            <a:r>
              <a:rPr lang="en" sz="1200">
                <a:solidFill>
                  <a:schemeClr val="dk1"/>
                </a:solidFill>
                <a:latin typeface="Arial"/>
                <a:ea typeface="Arial"/>
                <a:cs typeface="Arial"/>
                <a:sym typeface="Arial"/>
              </a:rPr>
              <a:t>- Anonymised City Feature</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Employee_No </a:t>
            </a:r>
            <a:r>
              <a:rPr lang="en" sz="1200">
                <a:solidFill>
                  <a:schemeClr val="dk1"/>
                </a:solidFill>
                <a:latin typeface="Arial"/>
                <a:ea typeface="Arial"/>
                <a:cs typeface="Arial"/>
                <a:sym typeface="Arial"/>
              </a:rPr>
              <a:t>- Anonymised Code for the Employer</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Employer_type1 </a:t>
            </a:r>
            <a:r>
              <a:rPr lang="en" sz="1200">
                <a:solidFill>
                  <a:schemeClr val="dk1"/>
                </a:solidFill>
                <a:latin typeface="Arial"/>
                <a:ea typeface="Arial"/>
                <a:cs typeface="Arial"/>
                <a:sym typeface="Arial"/>
              </a:rPr>
              <a:t>- Anonymised Employer Feature</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Employer_type2 </a:t>
            </a:r>
            <a:r>
              <a:rPr lang="en" sz="1200">
                <a:solidFill>
                  <a:schemeClr val="dk1"/>
                </a:solidFill>
                <a:latin typeface="Arial"/>
                <a:ea typeface="Arial"/>
                <a:cs typeface="Arial"/>
                <a:sym typeface="Arial"/>
              </a:rPr>
              <a:t>- Anonymised Employer Feature</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Income </a:t>
            </a:r>
            <a:r>
              <a:rPr lang="en" sz="1200">
                <a:solidFill>
                  <a:schemeClr val="dk1"/>
                </a:solidFill>
                <a:latin typeface="Arial"/>
                <a:ea typeface="Arial"/>
                <a:cs typeface="Arial"/>
                <a:sym typeface="Arial"/>
              </a:rPr>
              <a:t>- Monthly Income in Dollars</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Existing_bank_code </a:t>
            </a:r>
            <a:r>
              <a:rPr lang="en" sz="1200">
                <a:solidFill>
                  <a:schemeClr val="dk1"/>
                </a:solidFill>
                <a:latin typeface="Arial"/>
                <a:ea typeface="Arial"/>
                <a:cs typeface="Arial"/>
                <a:sym typeface="Arial"/>
              </a:rPr>
              <a:t>- Anonymised Customer Bank Code</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ExistingBankType </a:t>
            </a:r>
            <a:r>
              <a:rPr lang="en" sz="1200">
                <a:solidFill>
                  <a:schemeClr val="dk1"/>
                </a:solidFill>
                <a:latin typeface="Arial"/>
                <a:ea typeface="Arial"/>
                <a:cs typeface="Arial"/>
                <a:sym typeface="Arial"/>
              </a:rPr>
              <a:t>- Anonymised Bank Feature</a:t>
            </a:r>
            <a:endParaRPr sz="1200">
              <a:solidFill>
                <a:schemeClr val="dk1"/>
              </a:solidFill>
              <a:latin typeface="Arial"/>
              <a:ea typeface="Arial"/>
              <a:cs typeface="Arial"/>
              <a:sym typeface="Arial"/>
            </a:endParaRPr>
          </a:p>
          <a:p>
            <a:pPr indent="0" lvl="0" marL="457200" rtl="0" algn="l">
              <a:lnSpc>
                <a:spcPct val="95000"/>
              </a:lnSpc>
              <a:spcBef>
                <a:spcPts val="1200"/>
              </a:spcBef>
              <a:spcAft>
                <a:spcPts val="1200"/>
              </a:spcAft>
              <a:buNone/>
            </a:pPr>
            <a:r>
              <a:t/>
            </a:r>
            <a:endParaRPr sz="1100">
              <a:solidFill>
                <a:schemeClr val="dk1"/>
              </a:solidFill>
              <a:latin typeface="Arial"/>
              <a:ea typeface="Arial"/>
              <a:cs typeface="Arial"/>
              <a:sym typeface="Arial"/>
            </a:endParaRPr>
          </a:p>
        </p:txBody>
      </p:sp>
      <p:sp>
        <p:nvSpPr>
          <p:cNvPr id="81" name="Google Shape;81;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Contacted </a:t>
            </a:r>
            <a:r>
              <a:rPr lang="en" sz="1200">
                <a:solidFill>
                  <a:schemeClr val="dk1"/>
                </a:solidFill>
                <a:latin typeface="Arial"/>
                <a:ea typeface="Arial"/>
                <a:cs typeface="Arial"/>
                <a:sym typeface="Arial"/>
              </a:rPr>
              <a:t>- Contact Verified (Y/N)</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Source </a:t>
            </a:r>
            <a:r>
              <a:rPr lang="en" sz="1200">
                <a:solidFill>
                  <a:schemeClr val="dk1"/>
                </a:solidFill>
                <a:latin typeface="Arial"/>
                <a:ea typeface="Arial"/>
                <a:cs typeface="Arial"/>
                <a:sym typeface="Arial"/>
              </a:rPr>
              <a:t>- Categorical Variable representing source of lead</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Source_Cat </a:t>
            </a:r>
            <a:r>
              <a:rPr lang="en" sz="1200">
                <a:solidFill>
                  <a:schemeClr val="dk1"/>
                </a:solidFill>
                <a:latin typeface="Arial"/>
                <a:ea typeface="Arial"/>
                <a:cs typeface="Arial"/>
                <a:sym typeface="Arial"/>
              </a:rPr>
              <a:t>- Type of Source</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Existing_EMI </a:t>
            </a:r>
            <a:r>
              <a:rPr lang="en" sz="1200">
                <a:solidFill>
                  <a:schemeClr val="dk1"/>
                </a:solidFill>
                <a:latin typeface="Arial"/>
                <a:ea typeface="Arial"/>
                <a:cs typeface="Arial"/>
                <a:sym typeface="Arial"/>
              </a:rPr>
              <a:t>- EMI of Existing Loans in Dollars</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Loan_Amount </a:t>
            </a:r>
            <a:r>
              <a:rPr lang="en" sz="1200">
                <a:solidFill>
                  <a:schemeClr val="dk1"/>
                </a:solidFill>
                <a:latin typeface="Arial"/>
                <a:ea typeface="Arial"/>
                <a:cs typeface="Arial"/>
                <a:sym typeface="Arial"/>
              </a:rPr>
              <a:t>- Loan Amount Requested</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Loan_Period </a:t>
            </a:r>
            <a:r>
              <a:rPr lang="en" sz="1200">
                <a:solidFill>
                  <a:schemeClr val="dk1"/>
                </a:solidFill>
                <a:latin typeface="Arial"/>
                <a:ea typeface="Arial"/>
                <a:cs typeface="Arial"/>
                <a:sym typeface="Arial"/>
              </a:rPr>
              <a:t>- Loan Period (Years)</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Interest_Rate </a:t>
            </a:r>
            <a:r>
              <a:rPr lang="en" sz="1200">
                <a:solidFill>
                  <a:schemeClr val="dk1"/>
                </a:solidFill>
                <a:latin typeface="Arial"/>
                <a:ea typeface="Arial"/>
                <a:cs typeface="Arial"/>
                <a:sym typeface="Arial"/>
              </a:rPr>
              <a:t>- Interest Rate of Submitted Loan Amount</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EMI </a:t>
            </a:r>
            <a:r>
              <a:rPr lang="en" sz="1200">
                <a:solidFill>
                  <a:schemeClr val="dk1"/>
                </a:solidFill>
                <a:latin typeface="Arial"/>
                <a:ea typeface="Arial"/>
                <a:cs typeface="Arial"/>
                <a:sym typeface="Arial"/>
              </a:rPr>
              <a:t>- EMI of Requested Loan Amount in dollars</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Feature1 </a:t>
            </a:r>
            <a:r>
              <a:rPr lang="en" sz="1200">
                <a:solidFill>
                  <a:schemeClr val="dk1"/>
                </a:solidFill>
                <a:latin typeface="Arial"/>
                <a:ea typeface="Arial"/>
                <a:cs typeface="Arial"/>
                <a:sym typeface="Arial"/>
              </a:rPr>
              <a:t>- Anonymized Categorical variable with multiple levels</a:t>
            </a:r>
            <a:endParaRPr sz="1200">
              <a:solidFill>
                <a:schemeClr val="dk1"/>
              </a:solidFill>
              <a:latin typeface="Arial"/>
              <a:ea typeface="Arial"/>
              <a:cs typeface="Arial"/>
              <a:sym typeface="Arial"/>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Approved </a:t>
            </a:r>
            <a:r>
              <a:rPr lang="en" sz="1200">
                <a:solidFill>
                  <a:schemeClr val="dk1"/>
                </a:solidFill>
                <a:latin typeface="Arial"/>
                <a:ea typeface="Arial"/>
                <a:cs typeface="Arial"/>
                <a:sym typeface="Arial"/>
              </a:rPr>
              <a:t>(Target) - Whether a loan is Approved or not </a:t>
            </a:r>
            <a:endParaRPr sz="1200">
              <a:solidFill>
                <a:schemeClr val="dk1"/>
              </a:solidFill>
              <a:latin typeface="Arial"/>
              <a:ea typeface="Arial"/>
              <a:cs typeface="Arial"/>
              <a:sym typeface="Arial"/>
            </a:endParaRPr>
          </a:p>
          <a:p>
            <a:pPr indent="0" lvl="0" marL="0" rtl="0" algn="l">
              <a:spcBef>
                <a:spcPts val="1200"/>
              </a:spcBef>
              <a:spcAft>
                <a:spcPts val="12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Data reading using pandas library</a:t>
            </a:r>
            <a:endParaRPr/>
          </a:p>
          <a:p>
            <a:pPr indent="-334327" lvl="0" marL="457200" rtl="0" algn="l">
              <a:spcBef>
                <a:spcPts val="0"/>
              </a:spcBef>
              <a:spcAft>
                <a:spcPts val="0"/>
              </a:spcAft>
              <a:buSzPct val="100000"/>
              <a:buChar char="●"/>
            </a:pPr>
            <a:r>
              <a:rPr lang="en"/>
              <a:t>EDA &amp; data preprocessing	</a:t>
            </a:r>
            <a:endParaRPr/>
          </a:p>
          <a:p>
            <a:pPr indent="-310832" lvl="1" marL="914400" rtl="0" algn="l">
              <a:spcBef>
                <a:spcPts val="0"/>
              </a:spcBef>
              <a:spcAft>
                <a:spcPts val="0"/>
              </a:spcAft>
              <a:buSzPct val="100000"/>
              <a:buChar char="○"/>
            </a:pPr>
            <a:r>
              <a:rPr lang="en"/>
              <a:t>Missing value Imputation , Duplicated entries </a:t>
            </a:r>
            <a:endParaRPr/>
          </a:p>
          <a:p>
            <a:pPr indent="-310832" lvl="1" marL="914400" rtl="0" algn="l">
              <a:spcBef>
                <a:spcPts val="0"/>
              </a:spcBef>
              <a:spcAft>
                <a:spcPts val="0"/>
              </a:spcAft>
              <a:buSzPct val="100000"/>
              <a:buChar char="○"/>
            </a:pPr>
            <a:r>
              <a:rPr lang="en"/>
              <a:t>Univariate &amp; bi-variate Analysis using matplotlib , seaborn library</a:t>
            </a:r>
            <a:endParaRPr/>
          </a:p>
          <a:p>
            <a:pPr indent="-310832" lvl="1" marL="914400" rtl="0" algn="l">
              <a:spcBef>
                <a:spcPts val="0"/>
              </a:spcBef>
              <a:spcAft>
                <a:spcPts val="0"/>
              </a:spcAft>
              <a:buSzPct val="100000"/>
              <a:buChar char="○"/>
            </a:pPr>
            <a:r>
              <a:rPr lang="en"/>
              <a:t>Multicollinearity</a:t>
            </a:r>
            <a:r>
              <a:rPr lang="en"/>
              <a:t> test </a:t>
            </a:r>
            <a:endParaRPr/>
          </a:p>
          <a:p>
            <a:pPr indent="-310832" lvl="1" marL="914400" rtl="0" algn="l">
              <a:spcBef>
                <a:spcPts val="0"/>
              </a:spcBef>
              <a:spcAft>
                <a:spcPts val="0"/>
              </a:spcAft>
              <a:buSzPct val="100000"/>
              <a:buChar char="○"/>
            </a:pPr>
            <a:r>
              <a:rPr lang="en"/>
              <a:t>Label encoding,</a:t>
            </a:r>
            <a:r>
              <a:rPr lang="en"/>
              <a:t>Standardization</a:t>
            </a:r>
            <a:r>
              <a:rPr lang="en"/>
              <a:t> </a:t>
            </a:r>
            <a:endParaRPr/>
          </a:p>
          <a:p>
            <a:pPr indent="-334327" lvl="0" marL="457200" rtl="0" algn="l">
              <a:spcBef>
                <a:spcPts val="0"/>
              </a:spcBef>
              <a:spcAft>
                <a:spcPts val="0"/>
              </a:spcAft>
              <a:buSzPct val="100000"/>
              <a:buChar char="●"/>
            </a:pPr>
            <a:r>
              <a:rPr lang="en"/>
              <a:t>Model Training</a:t>
            </a:r>
            <a:endParaRPr/>
          </a:p>
          <a:p>
            <a:pPr indent="-310832" lvl="1" marL="914400" rtl="0" algn="l">
              <a:spcBef>
                <a:spcPts val="0"/>
              </a:spcBef>
              <a:spcAft>
                <a:spcPts val="0"/>
              </a:spcAft>
              <a:buSzPct val="100000"/>
              <a:buChar char="○"/>
            </a:pPr>
            <a:r>
              <a:rPr lang="en"/>
              <a:t>Logistic regression</a:t>
            </a:r>
            <a:endParaRPr/>
          </a:p>
          <a:p>
            <a:pPr indent="-310832" lvl="1" marL="914400" rtl="0" algn="l">
              <a:spcBef>
                <a:spcPts val="0"/>
              </a:spcBef>
              <a:spcAft>
                <a:spcPts val="0"/>
              </a:spcAft>
              <a:buSzPct val="100000"/>
              <a:buChar char="○"/>
            </a:pPr>
            <a:r>
              <a:rPr lang="en"/>
              <a:t>SVM</a:t>
            </a:r>
            <a:endParaRPr/>
          </a:p>
          <a:p>
            <a:pPr indent="-310832" lvl="1" marL="914400" rtl="0" algn="l">
              <a:spcBef>
                <a:spcPts val="0"/>
              </a:spcBef>
              <a:spcAft>
                <a:spcPts val="0"/>
              </a:spcAft>
              <a:buSzPct val="100000"/>
              <a:buChar char="○"/>
            </a:pPr>
            <a:r>
              <a:rPr lang="en"/>
              <a:t>Random Forest</a:t>
            </a:r>
            <a:endParaRPr/>
          </a:p>
          <a:p>
            <a:pPr indent="-310832" lvl="1" marL="914400" rtl="0" algn="l">
              <a:spcBef>
                <a:spcPts val="0"/>
              </a:spcBef>
              <a:spcAft>
                <a:spcPts val="0"/>
              </a:spcAft>
              <a:buSzPct val="100000"/>
              <a:buChar char="○"/>
            </a:pPr>
            <a:r>
              <a:rPr lang="en"/>
              <a:t>KNN</a:t>
            </a:r>
            <a:endParaRPr/>
          </a:p>
          <a:p>
            <a:pPr indent="-334327" lvl="0" marL="457200" rtl="0" algn="l">
              <a:spcBef>
                <a:spcPts val="0"/>
              </a:spcBef>
              <a:spcAft>
                <a:spcPts val="0"/>
              </a:spcAft>
              <a:buSzPct val="100000"/>
              <a:buChar char="●"/>
            </a:pPr>
            <a:r>
              <a:rPr lang="en"/>
              <a:t>Model Evaluation</a:t>
            </a:r>
            <a:endParaRPr/>
          </a:p>
          <a:p>
            <a:pPr indent="-310832" lvl="1" marL="914400" rtl="0" algn="l">
              <a:spcBef>
                <a:spcPts val="0"/>
              </a:spcBef>
              <a:spcAft>
                <a:spcPts val="0"/>
              </a:spcAft>
              <a:buSzPct val="100000"/>
              <a:buChar char="○"/>
            </a:pPr>
            <a:r>
              <a:rPr lang="en"/>
              <a:t>Accuracy , F1 score , Recall , </a:t>
            </a:r>
            <a:r>
              <a:rPr lang="en"/>
              <a:t>Precision</a:t>
            </a:r>
            <a:r>
              <a:rPr lang="en"/>
              <a:t> , Roc curve</a:t>
            </a:r>
            <a:endParaRPr/>
          </a:p>
          <a:p>
            <a:pPr indent="-334327" lvl="0" marL="457200" rtl="0" algn="l">
              <a:spcBef>
                <a:spcPts val="0"/>
              </a:spcBef>
              <a:spcAft>
                <a:spcPts val="0"/>
              </a:spcAft>
              <a:buSzPct val="100000"/>
              <a:buChar char="●"/>
            </a:pPr>
            <a:r>
              <a:rPr lang="en"/>
              <a:t>Models accuracy </a:t>
            </a:r>
            <a:r>
              <a:rPr lang="en"/>
              <a:t>comparison</a:t>
            </a:r>
            <a:r>
              <a:rPr lang="en"/>
              <a:t> </a:t>
            </a:r>
            <a:endParaRPr/>
          </a:p>
          <a:p>
            <a:pPr indent="-310832" lvl="1" marL="914400" rtl="0" algn="l">
              <a:spcBef>
                <a:spcPts val="0"/>
              </a:spcBef>
              <a:spcAft>
                <a:spcPts val="0"/>
              </a:spcAft>
              <a:buSzPct val="100000"/>
              <a:buChar char="○"/>
            </a:pPr>
            <a:r>
              <a:rPr lang="en"/>
              <a:t>Plot of train test accuracy using matplotlib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EDA &amp; Preprocessing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Information</a:t>
            </a:r>
            <a:endParaRPr/>
          </a:p>
        </p:txBody>
      </p:sp>
      <p:pic>
        <p:nvPicPr>
          <p:cNvPr id="98" name="Google Shape;98;p19"/>
          <p:cNvPicPr preferRelativeResize="0"/>
          <p:nvPr/>
        </p:nvPicPr>
        <p:blipFill>
          <a:blip r:embed="rId3">
            <a:alphaModFix/>
          </a:blip>
          <a:stretch>
            <a:fillRect/>
          </a:stretch>
        </p:blipFill>
        <p:spPr>
          <a:xfrm>
            <a:off x="455518" y="1336525"/>
            <a:ext cx="2753079" cy="3416400"/>
          </a:xfrm>
          <a:prstGeom prst="rect">
            <a:avLst/>
          </a:prstGeom>
          <a:noFill/>
          <a:ln>
            <a:noFill/>
          </a:ln>
        </p:spPr>
      </p:pic>
      <p:pic>
        <p:nvPicPr>
          <p:cNvPr id="99" name="Google Shape;99;p19"/>
          <p:cNvPicPr preferRelativeResize="0"/>
          <p:nvPr/>
        </p:nvPicPr>
        <p:blipFill>
          <a:blip r:embed="rId4">
            <a:alphaModFix/>
          </a:blip>
          <a:stretch>
            <a:fillRect/>
          </a:stretch>
        </p:blipFill>
        <p:spPr>
          <a:xfrm>
            <a:off x="3727427" y="1336525"/>
            <a:ext cx="3439647" cy="3416401"/>
          </a:xfrm>
          <a:prstGeom prst="rect">
            <a:avLst/>
          </a:prstGeom>
          <a:noFill/>
          <a:ln>
            <a:noFill/>
          </a:ln>
        </p:spPr>
      </p:pic>
      <p:pic>
        <p:nvPicPr>
          <p:cNvPr id="100" name="Google Shape;100;p19"/>
          <p:cNvPicPr preferRelativeResize="0"/>
          <p:nvPr/>
        </p:nvPicPr>
        <p:blipFill>
          <a:blip r:embed="rId5">
            <a:alphaModFix/>
          </a:blip>
          <a:stretch>
            <a:fillRect/>
          </a:stretch>
        </p:blipFill>
        <p:spPr>
          <a:xfrm>
            <a:off x="5786575" y="2577425"/>
            <a:ext cx="3202300" cy="93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variable - Approved (0,1)</a:t>
            </a:r>
            <a:endParaRPr/>
          </a:p>
        </p:txBody>
      </p:sp>
      <p:pic>
        <p:nvPicPr>
          <p:cNvPr id="106" name="Google Shape;106;p20"/>
          <p:cNvPicPr preferRelativeResize="0"/>
          <p:nvPr/>
        </p:nvPicPr>
        <p:blipFill>
          <a:blip r:embed="rId3">
            <a:alphaModFix/>
          </a:blip>
          <a:stretch>
            <a:fillRect/>
          </a:stretch>
        </p:blipFill>
        <p:spPr>
          <a:xfrm>
            <a:off x="311700" y="2049550"/>
            <a:ext cx="3495675" cy="1952625"/>
          </a:xfrm>
          <a:prstGeom prst="rect">
            <a:avLst/>
          </a:prstGeom>
          <a:noFill/>
          <a:ln>
            <a:noFill/>
          </a:ln>
        </p:spPr>
      </p:pic>
      <p:pic>
        <p:nvPicPr>
          <p:cNvPr id="107" name="Google Shape;107;p20"/>
          <p:cNvPicPr preferRelativeResize="0"/>
          <p:nvPr/>
        </p:nvPicPr>
        <p:blipFill>
          <a:blip r:embed="rId4">
            <a:alphaModFix/>
          </a:blip>
          <a:stretch>
            <a:fillRect/>
          </a:stretch>
        </p:blipFill>
        <p:spPr>
          <a:xfrm>
            <a:off x="4286325" y="1362900"/>
            <a:ext cx="4638000" cy="363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a:t>
            </a:r>
            <a:endParaRPr/>
          </a:p>
        </p:txBody>
      </p:sp>
      <p:pic>
        <p:nvPicPr>
          <p:cNvPr id="113" name="Google Shape;113;p21"/>
          <p:cNvPicPr preferRelativeResize="0"/>
          <p:nvPr/>
        </p:nvPicPr>
        <p:blipFill>
          <a:blip r:embed="rId3">
            <a:alphaModFix/>
          </a:blip>
          <a:stretch>
            <a:fillRect/>
          </a:stretch>
        </p:blipFill>
        <p:spPr>
          <a:xfrm>
            <a:off x="380148" y="1523500"/>
            <a:ext cx="3953850" cy="3150600"/>
          </a:xfrm>
          <a:prstGeom prst="rect">
            <a:avLst/>
          </a:prstGeom>
          <a:noFill/>
          <a:ln>
            <a:noFill/>
          </a:ln>
        </p:spPr>
      </p:pic>
      <p:pic>
        <p:nvPicPr>
          <p:cNvPr id="114" name="Google Shape;114;p21"/>
          <p:cNvPicPr preferRelativeResize="0"/>
          <p:nvPr/>
        </p:nvPicPr>
        <p:blipFill>
          <a:blip r:embed="rId4">
            <a:alphaModFix/>
          </a:blip>
          <a:stretch>
            <a:fillRect/>
          </a:stretch>
        </p:blipFill>
        <p:spPr>
          <a:xfrm>
            <a:off x="4745275" y="1523500"/>
            <a:ext cx="4133850" cy="315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