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6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1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2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77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9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8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7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4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9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9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5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4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B220-B5A5-4473-8E1F-19295B87ACD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F13B9B-AC4C-4370-B784-55E7099D9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3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0D4944-CDCD-4957-9175-C9AEAD4F8EA7}"/>
              </a:ext>
            </a:extLst>
          </p:cNvPr>
          <p:cNvSpPr txBox="1"/>
          <p:nvPr/>
        </p:nvSpPr>
        <p:spPr>
          <a:xfrm>
            <a:off x="1216239" y="2592279"/>
            <a:ext cx="10173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Reading, Browsing, and Searching </a:t>
            </a:r>
          </a:p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on the Web 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3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7FD43-9BF6-4B4F-BDC0-B800B834173D}"/>
              </a:ext>
            </a:extLst>
          </p:cNvPr>
          <p:cNvSpPr txBox="1"/>
          <p:nvPr/>
        </p:nvSpPr>
        <p:spPr>
          <a:xfrm>
            <a:off x="798990" y="390617"/>
            <a:ext cx="516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Focus of Attention: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3C72C-F49B-4B58-9429-AC78B05E3081}"/>
              </a:ext>
            </a:extLst>
          </p:cNvPr>
          <p:cNvSpPr txBox="1"/>
          <p:nvPr/>
        </p:nvSpPr>
        <p:spPr>
          <a:xfrm>
            <a:off x="701335" y="1182494"/>
            <a:ext cx="9445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Web page is presented, like most screens, it will be scanned in a clockwise direction.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being influenced by its balance and the weight of its title, graphics, headings, and text.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page will be seen as large masses of shape, including its text and graphics, and color.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2E7A2-357C-42BF-A104-ED7CA2520E69}"/>
              </a:ext>
            </a:extLst>
          </p:cNvPr>
          <p:cNvSpPr txBox="1"/>
          <p:nvPr/>
        </p:nvSpPr>
        <p:spPr>
          <a:xfrm>
            <a:off x="798990" y="3451698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Perusal: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DC59F-BC3B-4215-BD6C-006848097160}"/>
              </a:ext>
            </a:extLst>
          </p:cNvPr>
          <p:cNvSpPr txBox="1"/>
          <p:nvPr/>
        </p:nvSpPr>
        <p:spPr>
          <a:xfrm>
            <a:off x="701335" y="4290511"/>
            <a:ext cx="95878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Focusing on the page’s content, the user’s eyes are first drawn to the page’s text, particularly headings, captions, summaries, and notes.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words and phrases are read for meaning and relevance.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the scanning continues, the user’s attention becomes progressively more detailed; page components begin to take on meaning.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Shallow reading is combined with selective depth.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1D85A-0FDD-4CC3-B664-83C81D51E7A3}"/>
              </a:ext>
            </a:extLst>
          </p:cNvPr>
          <p:cNvSpPr txBox="1"/>
          <p:nvPr/>
        </p:nvSpPr>
        <p:spPr>
          <a:xfrm>
            <a:off x="852255" y="156241"/>
            <a:ext cx="446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Scanning Guidelines: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4FFC5-9B1A-4974-BC12-F3E6C2CBA4F6}"/>
              </a:ext>
            </a:extLst>
          </p:cNvPr>
          <p:cNvSpPr txBox="1"/>
          <p:nvPr/>
        </p:nvSpPr>
        <p:spPr>
          <a:xfrm>
            <a:off x="967666" y="801687"/>
            <a:ext cx="6507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Organization: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2AF1F-90D8-49AC-8E18-E7553DB019E8}"/>
              </a:ext>
            </a:extLst>
          </p:cNvPr>
          <p:cNvSpPr txBox="1"/>
          <p:nvPr/>
        </p:nvSpPr>
        <p:spPr>
          <a:xfrm>
            <a:off x="1806605" y="1355685"/>
            <a:ext cx="7235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eye movement.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groupings of information.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Organize content in a logical and obvious way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A9925-70CD-4FC9-AB6F-21AD94DD3B7A}"/>
              </a:ext>
            </a:extLst>
          </p:cNvPr>
          <p:cNvSpPr txBox="1"/>
          <p:nvPr/>
        </p:nvSpPr>
        <p:spPr>
          <a:xfrm>
            <a:off x="1500326" y="2789724"/>
            <a:ext cx="2263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3BAA1-0C65-4663-BA81-F1FAC78A2463}"/>
              </a:ext>
            </a:extLst>
          </p:cNvPr>
          <p:cNvSpPr txBox="1"/>
          <p:nvPr/>
        </p:nvSpPr>
        <p:spPr>
          <a:xfrm>
            <a:off x="1850992" y="3343722"/>
            <a:ext cx="8384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 meaningful title.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 meaningful headings and subheadings.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Concisely write the text.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short paragraphs containing only one idea.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inverted pyramid style of writing.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bulleted and numbered lists.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information in tables.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concise summaries.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EE645-82D3-4C68-88BE-324BE1B0EA4F}"/>
              </a:ext>
            </a:extLst>
          </p:cNvPr>
          <p:cNvSpPr txBox="1"/>
          <p:nvPr/>
        </p:nvSpPr>
        <p:spPr>
          <a:xfrm>
            <a:off x="1256190" y="275207"/>
            <a:ext cx="442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C44BA-0956-4FF8-B221-6061C959BA65}"/>
              </a:ext>
            </a:extLst>
          </p:cNvPr>
          <p:cNvSpPr txBox="1"/>
          <p:nvPr/>
        </p:nvSpPr>
        <p:spPr>
          <a:xfrm>
            <a:off x="870011" y="1041629"/>
            <a:ext cx="91173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site browsing is analogous to shopping.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person walks into a store (Web site), looks around (the page), gets a feel for the place (presentation style, layout, and so on), looks for clues or signs of interest (headings, summaries, and so on), wanders at whim (follows a link), and then decides to stay and linger for a while, or leave.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may leave empty-handed, or have picked up various products (or scattered bits and pieces of information) during these wanderings.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2A317-EC84-4EA6-A6FF-0669C553E303}"/>
              </a:ext>
            </a:extLst>
          </p:cNvPr>
          <p:cNvSpPr txBox="1"/>
          <p:nvPr/>
        </p:nvSpPr>
        <p:spPr>
          <a:xfrm>
            <a:off x="1123024" y="3628558"/>
            <a:ext cx="469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Browsing Guidelines: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5E025-1609-4879-9005-7DDC1112A4B8}"/>
              </a:ext>
            </a:extLst>
          </p:cNvPr>
          <p:cNvSpPr txBox="1"/>
          <p:nvPr/>
        </p:nvSpPr>
        <p:spPr>
          <a:xfrm>
            <a:off x="870011" y="4399605"/>
            <a:ext cx="6329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Facilitate scanning.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Provide multiple layers of structure.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Make navigation easy.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Respect the user’s desire to leave.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Upon returning, help the users reorient themselves.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33F603-6AF4-4573-91DA-1748E1560A50}"/>
              </a:ext>
            </a:extLst>
          </p:cNvPr>
          <p:cNvSpPr txBox="1"/>
          <p:nvPr/>
        </p:nvSpPr>
        <p:spPr>
          <a:xfrm>
            <a:off x="994299" y="763480"/>
            <a:ext cx="408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7F00B-D68A-44AA-B48E-C03A1996BAA1}"/>
              </a:ext>
            </a:extLst>
          </p:cNvPr>
          <p:cNvSpPr txBox="1"/>
          <p:nvPr/>
        </p:nvSpPr>
        <p:spPr>
          <a:xfrm>
            <a:off x="603680" y="1722269"/>
            <a:ext cx="93481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search on the Web when they have a specific goal or need for which they seek an answer.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focus may be directed toward something specific, a fact, document, or product; toward gaining an understanding of some more general topic; or the search may be directed toward collecting multiple pieces of information (not necessarily looking for one particular piece), or to evaluate multiple products or answers in order to make a decision.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searching strategy a person employs may, based upon knowledge possessed, involve focused browsing, reviewing site maps and indexes, and reviewing and following site links.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person’s strategy may also involve using a search engine.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1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A2562-188B-437D-BF5A-DD135D5C18C0}"/>
              </a:ext>
            </a:extLst>
          </p:cNvPr>
          <p:cNvSpPr txBox="1"/>
          <p:nvPr/>
        </p:nvSpPr>
        <p:spPr>
          <a:xfrm>
            <a:off x="1020930" y="137377"/>
            <a:ext cx="635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Problems with Search Facilities: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40EC8-E8BF-4DBB-8102-40AFE941E3A8}"/>
              </a:ext>
            </a:extLst>
          </p:cNvPr>
          <p:cNvSpPr txBox="1"/>
          <p:nvPr/>
        </p:nvSpPr>
        <p:spPr>
          <a:xfrm>
            <a:off x="887767" y="875176"/>
            <a:ext cx="82118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understanding the user.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Difficulties in formulating the search.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Difficulties in presenting meaningful results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9655D-21C7-4602-8CCB-24942DBEC118}"/>
              </a:ext>
            </a:extLst>
          </p:cNvPr>
          <p:cNvSpPr txBox="1"/>
          <p:nvPr/>
        </p:nvSpPr>
        <p:spPr>
          <a:xfrm>
            <a:off x="1154094" y="2214004"/>
            <a:ext cx="609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Facility Guidelines: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0400D-814C-48EE-8F9B-77629B341A63}"/>
              </a:ext>
            </a:extLst>
          </p:cNvPr>
          <p:cNvSpPr txBox="1"/>
          <p:nvPr/>
        </p:nvSpPr>
        <p:spPr>
          <a:xfrm>
            <a:off x="887767" y="2860335"/>
            <a:ext cx="6871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the level of expertise of the user.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3AE45-8EED-4112-821F-1FD97B05F26C}"/>
              </a:ext>
            </a:extLst>
          </p:cNvPr>
          <p:cNvSpPr txBox="1"/>
          <p:nvPr/>
        </p:nvSpPr>
        <p:spPr>
          <a:xfrm>
            <a:off x="2032986" y="3167390"/>
            <a:ext cx="391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Anticipate: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CACB7-5D35-4074-A2C1-86AE554C9EFB}"/>
              </a:ext>
            </a:extLst>
          </p:cNvPr>
          <p:cNvSpPr txBox="1"/>
          <p:nvPr/>
        </p:nvSpPr>
        <p:spPr>
          <a:xfrm>
            <a:off x="2507942" y="3737498"/>
            <a:ext cx="7454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nature of every possible query.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kind of information desired.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type of information being searched.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information will result from the search?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7A8FE-7CF9-4756-97F1-A09EEA249E40}"/>
              </a:ext>
            </a:extLst>
          </p:cNvPr>
          <p:cNvSpPr txBox="1"/>
          <p:nvPr/>
        </p:nvSpPr>
        <p:spPr>
          <a:xfrm>
            <a:off x="825623" y="5213383"/>
            <a:ext cx="8655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for the user’s switching purposes during the search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for flexibility in the search process.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33913-6C8B-43E2-A551-86C294CAAB7A}"/>
              </a:ext>
            </a:extLst>
          </p:cNvPr>
          <p:cNvSpPr txBox="1"/>
          <p:nvPr/>
        </p:nvSpPr>
        <p:spPr>
          <a:xfrm>
            <a:off x="785674" y="315685"/>
            <a:ext cx="755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Progressive Search Refinement: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280EA-1D47-4A43-8AE8-B8227877E130}"/>
              </a:ext>
            </a:extLst>
          </p:cNvPr>
          <p:cNvSpPr txBox="1"/>
          <p:nvPr/>
        </p:nvSpPr>
        <p:spPr>
          <a:xfrm>
            <a:off x="785674" y="1026828"/>
            <a:ext cx="93215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the user to control the size of the result set by providing a simple mechanism to:</a:t>
            </a:r>
          </a:p>
          <a:p>
            <a:endParaRPr lang="en-US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perform a rapid rough search that reports only: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B1D2D-7B37-47A6-9BF3-75F131C6FA71}"/>
              </a:ext>
            </a:extLst>
          </p:cNvPr>
          <p:cNvSpPr txBox="1"/>
          <p:nvPr/>
        </p:nvSpPr>
        <p:spPr>
          <a:xfrm>
            <a:off x="2352583" y="2553027"/>
            <a:ext cx="5504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items in the result set, 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preliminary list of topical matches. 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E3716-521B-41D3-91F8-489E7D8100EE}"/>
              </a:ext>
            </a:extLst>
          </p:cNvPr>
          <p:cNvSpPr txBox="1"/>
          <p:nvPr/>
        </p:nvSpPr>
        <p:spPr>
          <a:xfrm>
            <a:off x="612560" y="3429000"/>
            <a:ext cx="9667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perform a refinement phase to narrow the search and retrieve the desired result set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A1CC-F7E0-4EF3-A1E9-0F7D9E8DFA4B}"/>
              </a:ext>
            </a:extLst>
          </p:cNvPr>
          <p:cNvSpPr txBox="1"/>
          <p:nvPr/>
        </p:nvSpPr>
        <p:spPr>
          <a:xfrm>
            <a:off x="408373" y="4198441"/>
            <a:ext cx="702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the Search: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48C85-12A0-49D2-B03B-8A283AC60F09}"/>
              </a:ext>
            </a:extLst>
          </p:cNvPr>
          <p:cNvSpPr txBox="1"/>
          <p:nvPr/>
        </p:nvSpPr>
        <p:spPr>
          <a:xfrm>
            <a:off x="550416" y="4996280"/>
            <a:ext cx="9419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search activation by clicking on the command button or pressing the Return key.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search refinement, permit changes to a parameter to automatically produce a new set of results.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0F591-059C-4CF5-A4B9-75B720AA1408}"/>
              </a:ext>
            </a:extLst>
          </p:cNvPr>
          <p:cNvSpPr txBox="1"/>
          <p:nvPr/>
        </p:nvSpPr>
        <p:spPr>
          <a:xfrm>
            <a:off x="985422" y="115409"/>
            <a:ext cx="553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Meaningful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9F285-B3FE-471C-9527-EB0E77ECF95C}"/>
              </a:ext>
            </a:extLst>
          </p:cNvPr>
          <p:cNvSpPr txBox="1"/>
          <p:nvPr/>
        </p:nvSpPr>
        <p:spPr>
          <a:xfrm>
            <a:off x="1225118" y="852256"/>
            <a:ext cx="458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Goal: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BAB33-614D-4544-A2D8-29DA0D286562}"/>
              </a:ext>
            </a:extLst>
          </p:cNvPr>
          <p:cNvSpPr txBox="1"/>
          <p:nvPr/>
        </p:nvSpPr>
        <p:spPr>
          <a:xfrm>
            <a:off x="2095130" y="1283143"/>
            <a:ext cx="7847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exactly the information or answer the user is looking for.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it in a language and format that is easy to understand and use. 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49219-4478-4901-94C0-7F045BFD034D}"/>
              </a:ext>
            </a:extLst>
          </p:cNvPr>
          <p:cNvSpPr txBox="1"/>
          <p:nvPr/>
        </p:nvSpPr>
        <p:spPr>
          <a:xfrm>
            <a:off x="1526959" y="2391139"/>
            <a:ext cx="2450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 summary: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593DF-DBAA-46C5-9D25-778F7C0EF69C}"/>
              </a:ext>
            </a:extLst>
          </p:cNvPr>
          <p:cNvSpPr txBox="1"/>
          <p:nvPr/>
        </p:nvSpPr>
        <p:spPr>
          <a:xfrm>
            <a:off x="2172070" y="2894121"/>
            <a:ext cx="7847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a summary of the search criteria with the search results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280E3-D363-4631-A5D6-9E0CEACF7B23}"/>
              </a:ext>
            </a:extLst>
          </p:cNvPr>
          <p:cNvSpPr txBox="1"/>
          <p:nvPr/>
        </p:nvSpPr>
        <p:spPr>
          <a:xfrm>
            <a:off x="1526959" y="3363812"/>
            <a:ext cx="3116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Explanatory message: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87AAF-D7A2-45EC-9139-0DC903120B82}"/>
              </a:ext>
            </a:extLst>
          </p:cNvPr>
          <p:cNvSpPr txBox="1"/>
          <p:nvPr/>
        </p:nvSpPr>
        <p:spPr>
          <a:xfrm>
            <a:off x="2235693" y="3827990"/>
            <a:ext cx="7566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 meaningful message to explain search outcomes.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 how many items compose the search result set.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B885A-C24B-4FC3-AEB8-C022D49A093E}"/>
              </a:ext>
            </a:extLst>
          </p:cNvPr>
          <p:cNvSpPr txBox="1"/>
          <p:nvPr/>
        </p:nvSpPr>
        <p:spPr>
          <a:xfrm>
            <a:off x="1526959" y="4597431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presentation: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0A5A1-8FA6-4494-8432-2295DDC53171}"/>
              </a:ext>
            </a:extLst>
          </p:cNvPr>
          <p:cNvSpPr txBox="1"/>
          <p:nvPr/>
        </p:nvSpPr>
        <p:spPr>
          <a:xfrm>
            <a:off x="2334827" y="5028318"/>
            <a:ext cx="63031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Concise.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Arrayed in order of relevance.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scannable.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0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B1AD04-6E63-48C2-B13D-2639FC0F4C89}"/>
              </a:ext>
            </a:extLst>
          </p:cNvPr>
          <p:cNvSpPr/>
          <p:nvPr/>
        </p:nvSpPr>
        <p:spPr>
          <a:xfrm>
            <a:off x="3371701" y="2274877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0030C-4316-471D-B302-B1CE429DB3E5}"/>
              </a:ext>
            </a:extLst>
          </p:cNvPr>
          <p:cNvSpPr txBox="1"/>
          <p:nvPr/>
        </p:nvSpPr>
        <p:spPr>
          <a:xfrm>
            <a:off x="5397622" y="4998180"/>
            <a:ext cx="522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P.Tulasi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    18B01A05A8</a:t>
            </a:r>
          </a:p>
          <a:p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P.Kusuma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     18B01A05A9</a:t>
            </a:r>
          </a:p>
        </p:txBody>
      </p:sp>
    </p:spTree>
    <p:extLst>
      <p:ext uri="{BB962C8B-B14F-4D97-AF65-F5344CB8AC3E}">
        <p14:creationId xmlns:p14="http://schemas.microsoft.com/office/powerpoint/2010/main" val="1203557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767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tulasi panja</dc:creator>
  <cp:lastModifiedBy>tulasi panja</cp:lastModifiedBy>
  <cp:revision>12</cp:revision>
  <dcterms:created xsi:type="dcterms:W3CDTF">2021-01-26T16:58:58Z</dcterms:created>
  <dcterms:modified xsi:type="dcterms:W3CDTF">2021-01-29T10:21:31Z</dcterms:modified>
</cp:coreProperties>
</file>