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390" y="-90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0"/>
            <a:ext cx="2057400" cy="46812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0"/>
            <a:ext cx="6019800" cy="4681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1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2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2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1"/>
            <a:ext cx="4040188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28091"/>
            <a:ext cx="4041775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39900"/>
            <a:ext cx="4041775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18439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0"/>
            <a:ext cx="5111750" cy="46824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8080"/>
            <a:ext cx="3008313" cy="3752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1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1"/>
            <a:ext cx="5486400" cy="6438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1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2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737B-E448-499E-8063-776F7C95488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79FB-8B8C-42EB-B9DF-478BDBF38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60105" y="76200"/>
            <a:ext cx="2711695" cy="1176753"/>
            <a:chOff x="260105" y="194846"/>
            <a:chExt cx="2981325" cy="1384675"/>
          </a:xfrm>
        </p:grpSpPr>
        <p:cxnSp>
          <p:nvCxnSpPr>
            <p:cNvPr id="83" name="Straight Connector 82"/>
            <p:cNvCxnSpPr>
              <a:stCxn id="92" idx="4"/>
              <a:endCxn id="86" idx="1"/>
            </p:cNvCxnSpPr>
            <p:nvPr/>
          </p:nvCxnSpPr>
          <p:spPr>
            <a:xfrm rot="16200000" flipH="1">
              <a:off x="2488277" y="909898"/>
              <a:ext cx="197038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2" idx="4"/>
              <a:endCxn id="85" idx="7"/>
            </p:cNvCxnSpPr>
            <p:nvPr/>
          </p:nvCxnSpPr>
          <p:spPr>
            <a:xfrm rot="5400000">
              <a:off x="2349745" y="909899"/>
              <a:ext cx="197038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1793630" y="1033047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1,2</a:t>
              </a:r>
              <a:endParaRPr lang="en-US" sz="14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555630" y="1033047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2,2</a:t>
              </a:r>
              <a:endParaRPr lang="en-US" sz="1400" dirty="0"/>
            </a:p>
          </p:txBody>
        </p:sp>
        <p:cxnSp>
          <p:nvCxnSpPr>
            <p:cNvPr id="87" name="Straight Connector 86"/>
            <p:cNvCxnSpPr>
              <a:stCxn id="91" idx="4"/>
              <a:endCxn id="95" idx="1"/>
            </p:cNvCxnSpPr>
            <p:nvPr/>
          </p:nvCxnSpPr>
          <p:spPr>
            <a:xfrm rot="16200000" flipH="1">
              <a:off x="964278" y="909897"/>
              <a:ext cx="197037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0" idx="5"/>
              <a:endCxn id="92" idx="1"/>
            </p:cNvCxnSpPr>
            <p:nvPr/>
          </p:nvCxnSpPr>
          <p:spPr>
            <a:xfrm rot="16200000" flipH="1">
              <a:off x="2053793" y="399213"/>
              <a:ext cx="165474" cy="277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0" idx="3"/>
              <a:endCxn id="91" idx="7"/>
            </p:cNvCxnSpPr>
            <p:nvPr/>
          </p:nvCxnSpPr>
          <p:spPr>
            <a:xfrm rot="5400000">
              <a:off x="1291793" y="399213"/>
              <a:ext cx="165474" cy="277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1412630" y="194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0,0</a:t>
              </a:r>
              <a:endParaRPr lang="en-US" sz="14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50630" y="575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0,1</a:t>
              </a:r>
              <a:endParaRPr lang="en-US" sz="14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174630" y="575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0,2</a:t>
              </a:r>
              <a:endParaRPr lang="en-US" sz="1400" dirty="0"/>
            </a:p>
          </p:txBody>
        </p:sp>
        <p:cxnSp>
          <p:nvCxnSpPr>
            <p:cNvPr id="93" name="Straight Connector 92"/>
            <p:cNvCxnSpPr>
              <a:stCxn id="91" idx="4"/>
              <a:endCxn id="94" idx="7"/>
            </p:cNvCxnSpPr>
            <p:nvPr/>
          </p:nvCxnSpPr>
          <p:spPr>
            <a:xfrm rot="5400000">
              <a:off x="825048" y="909200"/>
              <a:ext cx="197037" cy="139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260105" y="1033046"/>
              <a:ext cx="695325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1,1</a:t>
              </a:r>
              <a:endParaRPr lang="en-US" sz="14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1031630" y="10330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2,1</a:t>
              </a:r>
              <a:endParaRPr lang="en-US" sz="1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339608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 flipH="1">
              <a:off x="650945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1109165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1420502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1901393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2212730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2663393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2974730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193430" y="1405353"/>
            <a:ext cx="533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2669930" y="1611597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>
            <a:spLocks/>
          </p:cNvSpPr>
          <p:nvPr/>
        </p:nvSpPr>
        <p:spPr>
          <a:xfrm>
            <a:off x="193430" y="1420467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0,0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193430" y="1801467"/>
            <a:ext cx="5334000" cy="69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365630" y="1801467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5336930" y="1610967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6175130" y="1610967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365630" y="1405353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8842130" y="1610967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527430" y="1405353"/>
            <a:ext cx="8382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527430" y="1801467"/>
            <a:ext cx="8382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3430" y="2182274"/>
            <a:ext cx="533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2669930" y="2388518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>
            <a:spLocks/>
          </p:cNvSpPr>
          <p:nvPr/>
        </p:nvSpPr>
        <p:spPr>
          <a:xfrm>
            <a:off x="193430" y="2197388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a</a:t>
            </a:r>
            <a:r>
              <a:rPr lang="en-US" sz="1300" baseline="-25000" dirty="0" smtClean="0">
                <a:solidFill>
                  <a:schemeClr val="bg1"/>
                </a:solidFill>
              </a:rPr>
              <a:t>1</a:t>
            </a:r>
            <a:r>
              <a:rPr lang="en-US" sz="1300" dirty="0" smtClean="0">
                <a:solidFill>
                  <a:schemeClr val="bg1"/>
                </a:solidFill>
              </a:rPr>
              <a:t>,b</a:t>
            </a:r>
            <a:r>
              <a:rPr lang="en-US" sz="1300" baseline="-25000" dirty="0" smtClean="0">
                <a:solidFill>
                  <a:schemeClr val="bg1"/>
                </a:solidFill>
              </a:rPr>
              <a:t>1</a:t>
            </a:r>
            <a:endParaRPr lang="en-US" sz="13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93430" y="2578388"/>
            <a:ext cx="5334000" cy="69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365630" y="2578388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5336930" y="2387888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6197801" y="2387888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365630" y="2182274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8842130" y="2387888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527430" y="2182274"/>
            <a:ext cx="8382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527430" y="2578388"/>
            <a:ext cx="8382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>
            <a:spLocks/>
          </p:cNvSpPr>
          <p:nvPr/>
        </p:nvSpPr>
        <p:spPr>
          <a:xfrm>
            <a:off x="650630" y="2196758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 smtClean="0">
                <a:solidFill>
                  <a:prstClr val="white"/>
                </a:solidFill>
              </a:rPr>
              <a:t>2</a:t>
            </a:r>
            <a:r>
              <a:rPr lang="en-US" sz="1300" dirty="0" smtClean="0">
                <a:solidFill>
                  <a:prstClr val="white"/>
                </a:solidFill>
              </a:rPr>
              <a:t>,b</a:t>
            </a:r>
            <a:r>
              <a:rPr lang="en-US" sz="1300" baseline="-25000" dirty="0">
                <a:solidFill>
                  <a:prstClr val="white"/>
                </a:solidFill>
              </a:rPr>
              <a:t>2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>
            <a:spLocks/>
          </p:cNvSpPr>
          <p:nvPr/>
        </p:nvSpPr>
        <p:spPr>
          <a:xfrm>
            <a:off x="1115387" y="2196128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>
                <a:solidFill>
                  <a:prstClr val="white"/>
                </a:solidFill>
              </a:rPr>
              <a:t>3</a:t>
            </a:r>
            <a:r>
              <a:rPr lang="en-US" sz="1300" dirty="0" smtClean="0">
                <a:solidFill>
                  <a:prstClr val="white"/>
                </a:solidFill>
              </a:rPr>
              <a:t>,b</a:t>
            </a:r>
            <a:r>
              <a:rPr lang="en-US" sz="1300" baseline="-25000" dirty="0" smtClean="0">
                <a:solidFill>
                  <a:prstClr val="white"/>
                </a:solidFill>
              </a:rPr>
              <a:t>3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>
            <a:spLocks/>
          </p:cNvSpPr>
          <p:nvPr/>
        </p:nvSpPr>
        <p:spPr>
          <a:xfrm>
            <a:off x="2875544" y="2198018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1</a:t>
            </a:r>
            <a:r>
              <a:rPr lang="en-US" sz="1300" baseline="-25000" dirty="0" smtClean="0">
                <a:solidFill>
                  <a:prstClr val="white"/>
                </a:solidFill>
              </a:rPr>
              <a:t>+1</a:t>
            </a:r>
            <a:r>
              <a:rPr lang="en-US" sz="1300" dirty="0">
                <a:solidFill>
                  <a:prstClr val="white"/>
                </a:solidFill>
              </a:rPr>
              <a:t>,</a:t>
            </a:r>
            <a:r>
              <a:rPr lang="en-US" sz="1300" dirty="0" smtClean="0">
                <a:solidFill>
                  <a:prstClr val="white"/>
                </a:solidFill>
              </a:rPr>
              <a:t>      b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1</a:t>
            </a:r>
            <a:r>
              <a:rPr lang="en-US" sz="1300" baseline="-25000" dirty="0" smtClean="0">
                <a:solidFill>
                  <a:prstClr val="white"/>
                </a:solidFill>
              </a:rPr>
              <a:t>+1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29" name="Rectangle 128"/>
          <p:cNvSpPr>
            <a:spLocks/>
          </p:cNvSpPr>
          <p:nvPr/>
        </p:nvSpPr>
        <p:spPr>
          <a:xfrm>
            <a:off x="3332744" y="2197388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>
                <a:solidFill>
                  <a:prstClr val="white"/>
                </a:solidFill>
              </a:rPr>
              <a:t>1</a:t>
            </a:r>
            <a:r>
              <a:rPr lang="en-US" sz="1300" baseline="-25000" dirty="0" smtClean="0">
                <a:solidFill>
                  <a:prstClr val="white"/>
                </a:solidFill>
              </a:rPr>
              <a:t>+2</a:t>
            </a:r>
            <a:r>
              <a:rPr lang="en-US" sz="1300" dirty="0" smtClean="0">
                <a:solidFill>
                  <a:prstClr val="white"/>
                </a:solidFill>
              </a:rPr>
              <a:t>,      b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>
                <a:solidFill>
                  <a:prstClr val="white"/>
                </a:solidFill>
              </a:rPr>
              <a:t>1</a:t>
            </a:r>
            <a:r>
              <a:rPr lang="en-US" sz="1300" baseline="-25000" dirty="0" smtClean="0">
                <a:solidFill>
                  <a:prstClr val="white"/>
                </a:solidFill>
              </a:rPr>
              <a:t>+2</a:t>
            </a: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>
            <a:spLocks/>
          </p:cNvSpPr>
          <p:nvPr/>
        </p:nvSpPr>
        <p:spPr>
          <a:xfrm>
            <a:off x="3798131" y="2196758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>
                <a:solidFill>
                  <a:prstClr val="white"/>
                </a:solidFill>
              </a:rPr>
              <a:t>1</a:t>
            </a:r>
            <a:r>
              <a:rPr lang="en-US" sz="1300" baseline="-25000" dirty="0" smtClean="0">
                <a:solidFill>
                  <a:prstClr val="white"/>
                </a:solidFill>
              </a:rPr>
              <a:t>+2</a:t>
            </a:r>
            <a:r>
              <a:rPr lang="en-US" sz="1300" dirty="0" smtClean="0">
                <a:solidFill>
                  <a:prstClr val="white"/>
                </a:solidFill>
              </a:rPr>
              <a:t>,      b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>
                <a:solidFill>
                  <a:prstClr val="white"/>
                </a:solidFill>
              </a:rPr>
              <a:t>1</a:t>
            </a:r>
            <a:r>
              <a:rPr lang="en-US" sz="1300" baseline="-25000" dirty="0" smtClean="0">
                <a:solidFill>
                  <a:prstClr val="white"/>
                </a:solidFill>
              </a:rPr>
              <a:t>+2</a:t>
            </a: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>
            <a:spLocks/>
          </p:cNvSpPr>
          <p:nvPr/>
        </p:nvSpPr>
        <p:spPr>
          <a:xfrm>
            <a:off x="6388931" y="2198018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Q</a:t>
            </a:r>
            <a:r>
              <a:rPr lang="en-US" sz="1100" baseline="-25000" dirty="0" smtClean="0">
                <a:solidFill>
                  <a:prstClr val="white"/>
                </a:solidFill>
              </a:rPr>
              <a:t>-1</a:t>
            </a:r>
            <a:r>
              <a:rPr lang="en-US" sz="1300" baseline="-25000" dirty="0" smtClean="0">
                <a:solidFill>
                  <a:prstClr val="white"/>
                </a:solidFill>
              </a:rPr>
              <a:t>+1</a:t>
            </a:r>
            <a:r>
              <a:rPr lang="en-US" sz="1300" dirty="0" smtClean="0">
                <a:solidFill>
                  <a:prstClr val="white"/>
                </a:solidFill>
              </a:rPr>
              <a:t>,      </a:t>
            </a:r>
            <a:r>
              <a:rPr lang="en-US" sz="1300" dirty="0" smtClean="0">
                <a:solidFill>
                  <a:prstClr val="white"/>
                </a:solidFill>
              </a:rPr>
              <a:t>b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Q</a:t>
            </a:r>
            <a:r>
              <a:rPr lang="en-US" sz="1100" baseline="-25000" dirty="0" smtClean="0">
                <a:solidFill>
                  <a:prstClr val="white"/>
                </a:solidFill>
              </a:rPr>
              <a:t>-1</a:t>
            </a:r>
            <a:r>
              <a:rPr lang="en-US" sz="1300" baseline="-25000" dirty="0" smtClean="0">
                <a:solidFill>
                  <a:prstClr val="white"/>
                </a:solidFill>
              </a:rPr>
              <a:t>+1</a:t>
            </a:r>
            <a:endParaRPr lang="en-US" sz="1300" dirty="0" smtClean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>
            <a:spLocks/>
          </p:cNvSpPr>
          <p:nvPr/>
        </p:nvSpPr>
        <p:spPr>
          <a:xfrm>
            <a:off x="6846131" y="2197388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Q</a:t>
            </a:r>
            <a:r>
              <a:rPr lang="en-US" sz="1100" baseline="-25000" dirty="0" smtClean="0">
                <a:solidFill>
                  <a:prstClr val="white"/>
                </a:solidFill>
              </a:rPr>
              <a:t>-1</a:t>
            </a:r>
            <a:r>
              <a:rPr lang="en-US" sz="1300" baseline="-25000" dirty="0" smtClean="0">
                <a:solidFill>
                  <a:prstClr val="white"/>
                </a:solidFill>
              </a:rPr>
              <a:t>+2</a:t>
            </a:r>
            <a:r>
              <a:rPr lang="en-US" sz="1300" dirty="0" smtClean="0">
                <a:solidFill>
                  <a:prstClr val="white"/>
                </a:solidFill>
              </a:rPr>
              <a:t>,      </a:t>
            </a:r>
            <a:r>
              <a:rPr lang="en-US" sz="1300" dirty="0" smtClean="0">
                <a:solidFill>
                  <a:prstClr val="white"/>
                </a:solidFill>
              </a:rPr>
              <a:t>b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Q</a:t>
            </a:r>
            <a:r>
              <a:rPr lang="en-US" sz="1100" baseline="-25000" dirty="0" smtClean="0">
                <a:solidFill>
                  <a:prstClr val="white"/>
                </a:solidFill>
              </a:rPr>
              <a:t>-1</a:t>
            </a:r>
            <a:r>
              <a:rPr lang="en-US" sz="1300" baseline="-25000" dirty="0" smtClean="0">
                <a:solidFill>
                  <a:prstClr val="white"/>
                </a:solidFill>
              </a:rPr>
              <a:t>+2</a:t>
            </a: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>
            <a:spLocks/>
          </p:cNvSpPr>
          <p:nvPr/>
        </p:nvSpPr>
        <p:spPr>
          <a:xfrm>
            <a:off x="7485329" y="2196757"/>
            <a:ext cx="457200" cy="388557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err="1" smtClean="0">
                <a:solidFill>
                  <a:prstClr val="white"/>
                </a:solidFill>
              </a:rPr>
              <a:t>a</a:t>
            </a:r>
            <a:r>
              <a:rPr lang="en-US" sz="1300" baseline="-25000" dirty="0" err="1" smtClean="0">
                <a:solidFill>
                  <a:prstClr val="white"/>
                </a:solidFill>
              </a:rPr>
              <a:t>k</a:t>
            </a:r>
            <a:r>
              <a:rPr lang="en-US" sz="1100" baseline="-25000" dirty="0" err="1" smtClean="0">
                <a:solidFill>
                  <a:prstClr val="white"/>
                </a:solidFill>
              </a:rPr>
              <a:t>Q</a:t>
            </a:r>
            <a:r>
              <a:rPr lang="en-US" sz="1300" dirty="0" smtClean="0">
                <a:solidFill>
                  <a:prstClr val="white"/>
                </a:solidFill>
              </a:rPr>
              <a:t>, </a:t>
            </a:r>
            <a:r>
              <a:rPr lang="en-US" sz="1300" dirty="0" err="1" smtClean="0">
                <a:solidFill>
                  <a:prstClr val="white"/>
                </a:solidFill>
              </a:rPr>
              <a:t>b</a:t>
            </a:r>
            <a:r>
              <a:rPr lang="en-US" sz="1300" baseline="-25000" dirty="0" err="1" smtClean="0">
                <a:solidFill>
                  <a:prstClr val="white"/>
                </a:solidFill>
              </a:rPr>
              <a:t>k</a:t>
            </a:r>
            <a:r>
              <a:rPr lang="en-US" sz="1100" baseline="-25000" dirty="0" err="1" smtClean="0">
                <a:solidFill>
                  <a:prstClr val="white"/>
                </a:solidFill>
              </a:rPr>
              <a:t>Q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>
            <a:spLocks/>
          </p:cNvSpPr>
          <p:nvPr/>
        </p:nvSpPr>
        <p:spPr>
          <a:xfrm>
            <a:off x="1793630" y="2196758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1</a:t>
            </a:r>
            <a:r>
              <a:rPr lang="en-US" sz="1300" dirty="0" smtClean="0">
                <a:solidFill>
                  <a:prstClr val="white"/>
                </a:solidFill>
              </a:rPr>
              <a:t>,b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>
            <a:spLocks/>
          </p:cNvSpPr>
          <p:nvPr/>
        </p:nvSpPr>
        <p:spPr>
          <a:xfrm>
            <a:off x="4262888" y="2189201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>
                <a:solidFill>
                  <a:prstClr val="white"/>
                </a:solidFill>
              </a:rPr>
              <a:t>1</a:t>
            </a:r>
            <a:r>
              <a:rPr lang="en-US" sz="1300" baseline="-25000" dirty="0" smtClean="0">
                <a:solidFill>
                  <a:prstClr val="white"/>
                </a:solidFill>
              </a:rPr>
              <a:t>+3</a:t>
            </a:r>
            <a:r>
              <a:rPr lang="en-US" sz="1300" dirty="0" smtClean="0">
                <a:solidFill>
                  <a:prstClr val="white"/>
                </a:solidFill>
              </a:rPr>
              <a:t>,      b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>
                <a:solidFill>
                  <a:prstClr val="white"/>
                </a:solidFill>
              </a:rPr>
              <a:t>1</a:t>
            </a:r>
            <a:r>
              <a:rPr lang="en-US" sz="1300" baseline="-25000" dirty="0" smtClean="0">
                <a:solidFill>
                  <a:prstClr val="white"/>
                </a:solidFill>
              </a:rPr>
              <a:t>+3</a:t>
            </a: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>
            <a:spLocks/>
          </p:cNvSpPr>
          <p:nvPr/>
        </p:nvSpPr>
        <p:spPr>
          <a:xfrm>
            <a:off x="4917830" y="2189201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a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2</a:t>
            </a:r>
            <a:r>
              <a:rPr lang="en-US" sz="1300" dirty="0" smtClean="0">
                <a:solidFill>
                  <a:prstClr val="white"/>
                </a:solidFill>
              </a:rPr>
              <a:t>,b</a:t>
            </a:r>
            <a:r>
              <a:rPr lang="en-US" sz="1300" baseline="-25000" dirty="0" smtClean="0">
                <a:solidFill>
                  <a:prstClr val="white"/>
                </a:solidFill>
              </a:rPr>
              <a:t>k</a:t>
            </a:r>
            <a:r>
              <a:rPr lang="en-US" sz="1100" baseline="-25000" dirty="0" smtClean="0">
                <a:solidFill>
                  <a:prstClr val="white"/>
                </a:solidFill>
              </a:rPr>
              <a:t>2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610372" y="2402057"/>
            <a:ext cx="1524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750316" y="2402687"/>
            <a:ext cx="1524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325372" y="2417801"/>
            <a:ext cx="1524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 flipH="1" flipV="1">
            <a:off x="-568570" y="4008253"/>
            <a:ext cx="1828800" cy="15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345830" y="4917316"/>
            <a:ext cx="5029200" cy="79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reeform 141"/>
          <p:cNvSpPr/>
          <p:nvPr/>
        </p:nvSpPr>
        <p:spPr>
          <a:xfrm>
            <a:off x="349609" y="3386553"/>
            <a:ext cx="4768482" cy="1528874"/>
          </a:xfrm>
          <a:custGeom>
            <a:avLst/>
            <a:gdLst>
              <a:gd name="connsiteX0" fmla="*/ 0 w 4768482"/>
              <a:gd name="connsiteY0" fmla="*/ 1848952 h 1848952"/>
              <a:gd name="connsiteX1" fmla="*/ 120912 w 4768482"/>
              <a:gd name="connsiteY1" fmla="*/ 1773381 h 1848952"/>
              <a:gd name="connsiteX2" fmla="*/ 264495 w 4768482"/>
              <a:gd name="connsiteY2" fmla="*/ 1539114 h 1848952"/>
              <a:gd name="connsiteX3" fmla="*/ 332509 w 4768482"/>
              <a:gd name="connsiteY3" fmla="*/ 1289732 h 1848952"/>
              <a:gd name="connsiteX4" fmla="*/ 453421 w 4768482"/>
              <a:gd name="connsiteY4" fmla="*/ 632271 h 1848952"/>
              <a:gd name="connsiteX5" fmla="*/ 581890 w 4768482"/>
              <a:gd name="connsiteY5" fmla="*/ 246862 h 1848952"/>
              <a:gd name="connsiteX6" fmla="*/ 770816 w 4768482"/>
              <a:gd name="connsiteY6" fmla="*/ 27709 h 1848952"/>
              <a:gd name="connsiteX7" fmla="*/ 989970 w 4768482"/>
              <a:gd name="connsiteY7" fmla="*/ 80608 h 1848952"/>
              <a:gd name="connsiteX8" fmla="*/ 1133553 w 4768482"/>
              <a:gd name="connsiteY8" fmla="*/ 473573 h 1848952"/>
              <a:gd name="connsiteX9" fmla="*/ 1194009 w 4768482"/>
              <a:gd name="connsiteY9" fmla="*/ 866539 h 1848952"/>
              <a:gd name="connsiteX10" fmla="*/ 1352707 w 4768482"/>
              <a:gd name="connsiteY10" fmla="*/ 1176377 h 1848952"/>
              <a:gd name="connsiteX11" fmla="*/ 1526519 w 4768482"/>
              <a:gd name="connsiteY11" fmla="*/ 1357745 h 1848952"/>
              <a:gd name="connsiteX12" fmla="*/ 1843914 w 4768482"/>
              <a:gd name="connsiteY12" fmla="*/ 1304846 h 1848952"/>
              <a:gd name="connsiteX13" fmla="*/ 2131081 w 4768482"/>
              <a:gd name="connsiteY13" fmla="*/ 972337 h 1848952"/>
              <a:gd name="connsiteX14" fmla="*/ 2320006 w 4768482"/>
              <a:gd name="connsiteY14" fmla="*/ 745626 h 1848952"/>
              <a:gd name="connsiteX15" fmla="*/ 2622287 w 4768482"/>
              <a:gd name="connsiteY15" fmla="*/ 851424 h 1848952"/>
              <a:gd name="connsiteX16" fmla="*/ 2901897 w 4768482"/>
              <a:gd name="connsiteY16" fmla="*/ 1319960 h 1848952"/>
              <a:gd name="connsiteX17" fmla="*/ 3068152 w 4768482"/>
              <a:gd name="connsiteY17" fmla="*/ 1629798 h 1848952"/>
              <a:gd name="connsiteX18" fmla="*/ 3446003 w 4768482"/>
              <a:gd name="connsiteY18" fmla="*/ 1788496 h 1848952"/>
              <a:gd name="connsiteX19" fmla="*/ 3680271 w 4768482"/>
              <a:gd name="connsiteY19" fmla="*/ 1410644 h 1848952"/>
              <a:gd name="connsiteX20" fmla="*/ 3831411 w 4768482"/>
              <a:gd name="connsiteY20" fmla="*/ 715398 h 1848952"/>
              <a:gd name="connsiteX21" fmla="*/ 3997666 w 4768482"/>
              <a:gd name="connsiteY21" fmla="*/ 556701 h 1848952"/>
              <a:gd name="connsiteX22" fmla="*/ 4179034 w 4768482"/>
              <a:gd name="connsiteY22" fmla="*/ 1206605 h 1848952"/>
              <a:gd name="connsiteX23" fmla="*/ 4337732 w 4768482"/>
              <a:gd name="connsiteY23" fmla="*/ 1705368 h 1848952"/>
              <a:gd name="connsiteX24" fmla="*/ 4768482 w 4768482"/>
              <a:gd name="connsiteY24" fmla="*/ 1818724 h 184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68482" h="1848952">
                <a:moveTo>
                  <a:pt x="0" y="1848952"/>
                </a:moveTo>
                <a:cubicBezTo>
                  <a:pt x="38415" y="1836986"/>
                  <a:pt x="76830" y="1825021"/>
                  <a:pt x="120912" y="1773381"/>
                </a:cubicBezTo>
                <a:cubicBezTo>
                  <a:pt x="164994" y="1721741"/>
                  <a:pt x="229229" y="1619722"/>
                  <a:pt x="264495" y="1539114"/>
                </a:cubicBezTo>
                <a:cubicBezTo>
                  <a:pt x="299761" y="1458506"/>
                  <a:pt x="301021" y="1440873"/>
                  <a:pt x="332509" y="1289732"/>
                </a:cubicBezTo>
                <a:cubicBezTo>
                  <a:pt x="363997" y="1138591"/>
                  <a:pt x="411858" y="806083"/>
                  <a:pt x="453421" y="632271"/>
                </a:cubicBezTo>
                <a:cubicBezTo>
                  <a:pt x="494984" y="458459"/>
                  <a:pt x="528991" y="347622"/>
                  <a:pt x="581890" y="246862"/>
                </a:cubicBezTo>
                <a:cubicBezTo>
                  <a:pt x="634789" y="146102"/>
                  <a:pt x="702803" y="55418"/>
                  <a:pt x="770816" y="27709"/>
                </a:cubicBezTo>
                <a:cubicBezTo>
                  <a:pt x="838829" y="0"/>
                  <a:pt x="929514" y="6297"/>
                  <a:pt x="989970" y="80608"/>
                </a:cubicBezTo>
                <a:cubicBezTo>
                  <a:pt x="1050426" y="154919"/>
                  <a:pt x="1099547" y="342585"/>
                  <a:pt x="1133553" y="473573"/>
                </a:cubicBezTo>
                <a:cubicBezTo>
                  <a:pt x="1167559" y="604561"/>
                  <a:pt x="1157483" y="749405"/>
                  <a:pt x="1194009" y="866539"/>
                </a:cubicBezTo>
                <a:cubicBezTo>
                  <a:pt x="1230535" y="983673"/>
                  <a:pt x="1297289" y="1094509"/>
                  <a:pt x="1352707" y="1176377"/>
                </a:cubicBezTo>
                <a:cubicBezTo>
                  <a:pt x="1408125" y="1258245"/>
                  <a:pt x="1444651" y="1336334"/>
                  <a:pt x="1526519" y="1357745"/>
                </a:cubicBezTo>
                <a:cubicBezTo>
                  <a:pt x="1608387" y="1379156"/>
                  <a:pt x="1743154" y="1369081"/>
                  <a:pt x="1843914" y="1304846"/>
                </a:cubicBezTo>
                <a:cubicBezTo>
                  <a:pt x="1944674" y="1240611"/>
                  <a:pt x="2051732" y="1065540"/>
                  <a:pt x="2131081" y="972337"/>
                </a:cubicBezTo>
                <a:cubicBezTo>
                  <a:pt x="2210430" y="879134"/>
                  <a:pt x="2238138" y="765778"/>
                  <a:pt x="2320006" y="745626"/>
                </a:cubicBezTo>
                <a:cubicBezTo>
                  <a:pt x="2401874" y="725474"/>
                  <a:pt x="2525305" y="755702"/>
                  <a:pt x="2622287" y="851424"/>
                </a:cubicBezTo>
                <a:cubicBezTo>
                  <a:pt x="2719269" y="947146"/>
                  <a:pt x="2827586" y="1190231"/>
                  <a:pt x="2901897" y="1319960"/>
                </a:cubicBezTo>
                <a:cubicBezTo>
                  <a:pt x="2976208" y="1449689"/>
                  <a:pt x="2977468" y="1551709"/>
                  <a:pt x="3068152" y="1629798"/>
                </a:cubicBezTo>
                <a:cubicBezTo>
                  <a:pt x="3158836" y="1707887"/>
                  <a:pt x="3343983" y="1825022"/>
                  <a:pt x="3446003" y="1788496"/>
                </a:cubicBezTo>
                <a:cubicBezTo>
                  <a:pt x="3548023" y="1751970"/>
                  <a:pt x="3616036" y="1589494"/>
                  <a:pt x="3680271" y="1410644"/>
                </a:cubicBezTo>
                <a:cubicBezTo>
                  <a:pt x="3744506" y="1231794"/>
                  <a:pt x="3778512" y="857722"/>
                  <a:pt x="3831411" y="715398"/>
                </a:cubicBezTo>
                <a:cubicBezTo>
                  <a:pt x="3884310" y="573074"/>
                  <a:pt x="3939729" y="474833"/>
                  <a:pt x="3997666" y="556701"/>
                </a:cubicBezTo>
                <a:cubicBezTo>
                  <a:pt x="4055603" y="638569"/>
                  <a:pt x="4122356" y="1015161"/>
                  <a:pt x="4179034" y="1206605"/>
                </a:cubicBezTo>
                <a:cubicBezTo>
                  <a:pt x="4235712" y="1398049"/>
                  <a:pt x="4239491" y="1603348"/>
                  <a:pt x="4337732" y="1705368"/>
                </a:cubicBezTo>
                <a:cubicBezTo>
                  <a:pt x="4435973" y="1807388"/>
                  <a:pt x="4602227" y="1813056"/>
                  <a:pt x="4768482" y="1818724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/>
          <p:nvPr/>
        </p:nvCxnSpPr>
        <p:spPr>
          <a:xfrm rot="5400000" flipH="1" flipV="1">
            <a:off x="4537624" y="4002393"/>
            <a:ext cx="1828800" cy="15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5452024" y="4910553"/>
            <a:ext cx="3580606" cy="15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144"/>
          <p:cNvSpPr/>
          <p:nvPr/>
        </p:nvSpPr>
        <p:spPr>
          <a:xfrm>
            <a:off x="5462566" y="3386553"/>
            <a:ext cx="3318793" cy="1519592"/>
          </a:xfrm>
          <a:custGeom>
            <a:avLst/>
            <a:gdLst>
              <a:gd name="connsiteX0" fmla="*/ 0 w 4836495"/>
              <a:gd name="connsiteY0" fmla="*/ 1969865 h 1969865"/>
              <a:gd name="connsiteX1" fmla="*/ 219153 w 4836495"/>
              <a:gd name="connsiteY1" fmla="*/ 1765825 h 1969865"/>
              <a:gd name="connsiteX2" fmla="*/ 355180 w 4836495"/>
              <a:gd name="connsiteY2" fmla="*/ 1418202 h 1969865"/>
              <a:gd name="connsiteX3" fmla="*/ 483649 w 4836495"/>
              <a:gd name="connsiteY3" fmla="*/ 851425 h 1969865"/>
              <a:gd name="connsiteX4" fmla="*/ 634790 w 4836495"/>
              <a:gd name="connsiteY4" fmla="*/ 209078 h 1969865"/>
              <a:gd name="connsiteX5" fmla="*/ 876614 w 4836495"/>
              <a:gd name="connsiteY5" fmla="*/ 80609 h 1969865"/>
              <a:gd name="connsiteX6" fmla="*/ 1057983 w 4836495"/>
              <a:gd name="connsiteY6" fmla="*/ 88166 h 1969865"/>
              <a:gd name="connsiteX7" fmla="*/ 1262023 w 4836495"/>
              <a:gd name="connsiteY7" fmla="*/ 216635 h 1969865"/>
              <a:gd name="connsiteX8" fmla="*/ 1602089 w 4836495"/>
              <a:gd name="connsiteY8" fmla="*/ 141065 h 1969865"/>
              <a:gd name="connsiteX9" fmla="*/ 1821243 w 4836495"/>
              <a:gd name="connsiteY9" fmla="*/ 65494 h 1969865"/>
              <a:gd name="connsiteX10" fmla="*/ 2146195 w 4836495"/>
              <a:gd name="connsiteY10" fmla="*/ 118394 h 1969865"/>
              <a:gd name="connsiteX11" fmla="*/ 2463590 w 4836495"/>
              <a:gd name="connsiteY11" fmla="*/ 201521 h 1969865"/>
              <a:gd name="connsiteX12" fmla="*/ 2992581 w 4836495"/>
              <a:gd name="connsiteY12" fmla="*/ 103280 h 1969865"/>
              <a:gd name="connsiteX13" fmla="*/ 3521573 w 4836495"/>
              <a:gd name="connsiteY13" fmla="*/ 27709 h 1969865"/>
              <a:gd name="connsiteX14" fmla="*/ 4020337 w 4836495"/>
              <a:gd name="connsiteY14" fmla="*/ 269534 h 1969865"/>
              <a:gd name="connsiteX15" fmla="*/ 4262162 w 4836495"/>
              <a:gd name="connsiteY15" fmla="*/ 768298 h 1969865"/>
              <a:gd name="connsiteX16" fmla="*/ 4420859 w 4836495"/>
              <a:gd name="connsiteY16" fmla="*/ 1750711 h 1969865"/>
              <a:gd name="connsiteX17" fmla="*/ 4836495 w 4836495"/>
              <a:gd name="connsiteY17" fmla="*/ 1932080 h 1969865"/>
              <a:gd name="connsiteX0" fmla="*/ 0 w 4836495"/>
              <a:gd name="connsiteY0" fmla="*/ 1928301 h 1928301"/>
              <a:gd name="connsiteX1" fmla="*/ 219153 w 4836495"/>
              <a:gd name="connsiteY1" fmla="*/ 1724261 h 1928301"/>
              <a:gd name="connsiteX2" fmla="*/ 355180 w 4836495"/>
              <a:gd name="connsiteY2" fmla="*/ 1376638 h 1928301"/>
              <a:gd name="connsiteX3" fmla="*/ 483649 w 4836495"/>
              <a:gd name="connsiteY3" fmla="*/ 809861 h 1928301"/>
              <a:gd name="connsiteX4" fmla="*/ 634790 w 4836495"/>
              <a:gd name="connsiteY4" fmla="*/ 167514 h 1928301"/>
              <a:gd name="connsiteX5" fmla="*/ 876614 w 4836495"/>
              <a:gd name="connsiteY5" fmla="*/ 39045 h 1928301"/>
              <a:gd name="connsiteX6" fmla="*/ 1057983 w 4836495"/>
              <a:gd name="connsiteY6" fmla="*/ 46602 h 1928301"/>
              <a:gd name="connsiteX7" fmla="*/ 1262023 w 4836495"/>
              <a:gd name="connsiteY7" fmla="*/ 175071 h 1928301"/>
              <a:gd name="connsiteX8" fmla="*/ 1602089 w 4836495"/>
              <a:gd name="connsiteY8" fmla="*/ 99501 h 1928301"/>
              <a:gd name="connsiteX9" fmla="*/ 1821243 w 4836495"/>
              <a:gd name="connsiteY9" fmla="*/ 23930 h 1928301"/>
              <a:gd name="connsiteX10" fmla="*/ 2146195 w 4836495"/>
              <a:gd name="connsiteY10" fmla="*/ 76830 h 1928301"/>
              <a:gd name="connsiteX11" fmla="*/ 2463590 w 4836495"/>
              <a:gd name="connsiteY11" fmla="*/ 159957 h 1928301"/>
              <a:gd name="connsiteX12" fmla="*/ 2992581 w 4836495"/>
              <a:gd name="connsiteY12" fmla="*/ 61716 h 1928301"/>
              <a:gd name="connsiteX13" fmla="*/ 3425927 w 4836495"/>
              <a:gd name="connsiteY13" fmla="*/ 27709 h 1928301"/>
              <a:gd name="connsiteX14" fmla="*/ 4020337 w 4836495"/>
              <a:gd name="connsiteY14" fmla="*/ 227970 h 1928301"/>
              <a:gd name="connsiteX15" fmla="*/ 4262162 w 4836495"/>
              <a:gd name="connsiteY15" fmla="*/ 726734 h 1928301"/>
              <a:gd name="connsiteX16" fmla="*/ 4420859 w 4836495"/>
              <a:gd name="connsiteY16" fmla="*/ 1709147 h 1928301"/>
              <a:gd name="connsiteX17" fmla="*/ 4836495 w 4836495"/>
              <a:gd name="connsiteY17" fmla="*/ 1890516 h 192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36495" h="1928301">
                <a:moveTo>
                  <a:pt x="0" y="1928301"/>
                </a:moveTo>
                <a:cubicBezTo>
                  <a:pt x="79978" y="1872253"/>
                  <a:pt x="159956" y="1816205"/>
                  <a:pt x="219153" y="1724261"/>
                </a:cubicBezTo>
                <a:cubicBezTo>
                  <a:pt x="278350" y="1632317"/>
                  <a:pt x="311097" y="1529038"/>
                  <a:pt x="355180" y="1376638"/>
                </a:cubicBezTo>
                <a:cubicBezTo>
                  <a:pt x="399263" y="1224238"/>
                  <a:pt x="437047" y="1011382"/>
                  <a:pt x="483649" y="809861"/>
                </a:cubicBezTo>
                <a:cubicBezTo>
                  <a:pt x="530251" y="608340"/>
                  <a:pt x="569296" y="295983"/>
                  <a:pt x="634790" y="167514"/>
                </a:cubicBezTo>
                <a:cubicBezTo>
                  <a:pt x="700284" y="39045"/>
                  <a:pt x="806082" y="59197"/>
                  <a:pt x="876614" y="39045"/>
                </a:cubicBezTo>
                <a:cubicBezTo>
                  <a:pt x="947146" y="18893"/>
                  <a:pt x="993748" y="23931"/>
                  <a:pt x="1057983" y="46602"/>
                </a:cubicBezTo>
                <a:cubicBezTo>
                  <a:pt x="1122218" y="69273"/>
                  <a:pt x="1171339" y="166255"/>
                  <a:pt x="1262023" y="175071"/>
                </a:cubicBezTo>
                <a:cubicBezTo>
                  <a:pt x="1352707" y="183887"/>
                  <a:pt x="1508886" y="124691"/>
                  <a:pt x="1602089" y="99501"/>
                </a:cubicBezTo>
                <a:cubicBezTo>
                  <a:pt x="1695292" y="74311"/>
                  <a:pt x="1730559" y="27709"/>
                  <a:pt x="1821243" y="23930"/>
                </a:cubicBezTo>
                <a:cubicBezTo>
                  <a:pt x="1911927" y="20152"/>
                  <a:pt x="2039137" y="54159"/>
                  <a:pt x="2146195" y="76830"/>
                </a:cubicBezTo>
                <a:cubicBezTo>
                  <a:pt x="2253253" y="99501"/>
                  <a:pt x="2322526" y="162476"/>
                  <a:pt x="2463590" y="159957"/>
                </a:cubicBezTo>
                <a:cubicBezTo>
                  <a:pt x="2604654" y="157438"/>
                  <a:pt x="2832192" y="83757"/>
                  <a:pt x="2992581" y="61716"/>
                </a:cubicBezTo>
                <a:cubicBezTo>
                  <a:pt x="3152970" y="39675"/>
                  <a:pt x="3254634" y="0"/>
                  <a:pt x="3425927" y="27709"/>
                </a:cubicBezTo>
                <a:cubicBezTo>
                  <a:pt x="3597220" y="55418"/>
                  <a:pt x="3880965" y="111466"/>
                  <a:pt x="4020337" y="227970"/>
                </a:cubicBezTo>
                <a:cubicBezTo>
                  <a:pt x="4159709" y="344474"/>
                  <a:pt x="4195408" y="479871"/>
                  <a:pt x="4262162" y="726734"/>
                </a:cubicBezTo>
                <a:cubicBezTo>
                  <a:pt x="4328916" y="973597"/>
                  <a:pt x="4325137" y="1515183"/>
                  <a:pt x="4420859" y="1709147"/>
                </a:cubicBezTo>
                <a:cubicBezTo>
                  <a:pt x="4516581" y="1903111"/>
                  <a:pt x="4676538" y="1896813"/>
                  <a:pt x="4836495" y="1890516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0" y="3386553"/>
            <a:ext cx="90678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765430" y="491055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time</a:t>
            </a:r>
            <a:endParaRPr lang="en-US" sz="1200" i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46830" y="491055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time</a:t>
            </a:r>
            <a:endParaRPr lang="en-US" sz="1200" i="1" dirty="0"/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-467729" y="3544540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GPU throughput</a:t>
            </a:r>
            <a:endParaRPr lang="en-US" sz="1200" i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1336430" y="5139153"/>
            <a:ext cx="291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Collision Detection without balancing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723546" y="5139153"/>
            <a:ext cx="2663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Collision Detection with balancing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55430" y="2576154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work queue 1</a:t>
            </a:r>
            <a:endParaRPr lang="en-US" sz="1100" i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716745" y="2576154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work queue 2</a:t>
            </a:r>
            <a:endParaRPr lang="en-US" sz="1100" i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450545" y="2576154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work </a:t>
            </a:r>
            <a:r>
              <a:rPr lang="en-US" sz="1100" i="1" smtClean="0"/>
              <a:t>queue </a:t>
            </a:r>
            <a:r>
              <a:rPr lang="en-US" sz="1100" i="1" smtClean="0"/>
              <a:t>Q</a:t>
            </a:r>
            <a:endParaRPr lang="en-US" sz="1100" i="1" dirty="0"/>
          </a:p>
        </p:txBody>
      </p:sp>
      <p:cxnSp>
        <p:nvCxnSpPr>
          <p:cNvPr id="155" name="Straight Connector 154"/>
          <p:cNvCxnSpPr/>
          <p:nvPr/>
        </p:nvCxnSpPr>
        <p:spPr>
          <a:xfrm rot="5400000">
            <a:off x="6175130" y="2379701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2930" y="2390315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2930" y="1595853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05200" y="1786353"/>
            <a:ext cx="2043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Work Queue Initialization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429000" y="2804754"/>
            <a:ext cx="228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Work Queue Status at time 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64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89</cp:revision>
  <dcterms:created xsi:type="dcterms:W3CDTF">2010-06-29T06:24:34Z</dcterms:created>
  <dcterms:modified xsi:type="dcterms:W3CDTF">2010-07-02T01:06:22Z</dcterms:modified>
</cp:coreProperties>
</file>