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535" y="1701800"/>
            <a:ext cx="10805160" cy="1082675"/>
          </a:xfrm>
        </p:spPr>
        <p:txBody>
          <a:bodyPr/>
          <a:lstStyle/>
          <a:p>
            <a:r>
              <a:rPr lang="en-US" sz="4400" b="1" dirty="0"/>
              <a:t>Opening business place in Los Angeles</a:t>
            </a:r>
            <a:endParaRPr lang="en-US" sz="4400" b="1" dirty="0"/>
          </a:p>
        </p:txBody>
      </p:sp>
      <p:sp>
        <p:nvSpPr>
          <p:cNvPr id="3" name="Subtitle 2"/>
          <p:cNvSpPr>
            <a:spLocks noGrp="1"/>
          </p:cNvSpPr>
          <p:nvPr>
            <p:ph type="subTitle" idx="1"/>
          </p:nvPr>
        </p:nvSpPr>
        <p:spPr/>
        <p:txBody>
          <a:bodyPr/>
          <a:lstStyle/>
          <a:p>
            <a:r>
              <a:rPr lang="en-US" sz="2800"/>
              <a:t>Capstone Project - The Battle of Neighborhoods</a:t>
            </a:r>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 - Data Modelling</a:t>
            </a:r>
            <a:endParaRPr lang="en-US"/>
          </a:p>
        </p:txBody>
      </p:sp>
      <p:pic>
        <p:nvPicPr>
          <p:cNvPr id="6" name="Content Placeholder 5"/>
          <p:cNvPicPr>
            <a:picLocks noChangeAspect="1"/>
          </p:cNvPicPr>
          <p:nvPr>
            <p:ph sz="half" idx="1"/>
          </p:nvPr>
        </p:nvPicPr>
        <p:blipFill>
          <a:blip r:embed="rId1"/>
          <a:stretch>
            <a:fillRect/>
          </a:stretch>
        </p:blipFill>
        <p:spPr>
          <a:xfrm>
            <a:off x="925195" y="1174750"/>
            <a:ext cx="9551035" cy="3357245"/>
          </a:xfrm>
          <a:prstGeom prst="rect">
            <a:avLst/>
          </a:prstGeom>
        </p:spPr>
      </p:pic>
      <p:pic>
        <p:nvPicPr>
          <p:cNvPr id="7" name="Content Placeholder 6"/>
          <p:cNvPicPr>
            <a:picLocks noChangeAspect="1"/>
          </p:cNvPicPr>
          <p:nvPr>
            <p:ph sz="half" idx="2"/>
          </p:nvPr>
        </p:nvPicPr>
        <p:blipFill>
          <a:blip r:embed="rId2"/>
          <a:stretch>
            <a:fillRect/>
          </a:stretch>
        </p:blipFill>
        <p:spPr>
          <a:xfrm>
            <a:off x="6323965" y="3289935"/>
            <a:ext cx="5130800" cy="3187700"/>
          </a:xfrm>
          <a:prstGeom prst="rect">
            <a:avLst/>
          </a:prstGeom>
        </p:spPr>
      </p:pic>
      <p:sp>
        <p:nvSpPr>
          <p:cNvPr id="10" name="Text Box 9"/>
          <p:cNvSpPr txBox="1"/>
          <p:nvPr/>
        </p:nvSpPr>
        <p:spPr>
          <a:xfrm>
            <a:off x="4373245" y="4979035"/>
            <a:ext cx="1205230" cy="368300"/>
          </a:xfrm>
          <a:prstGeom prst="rect">
            <a:avLst/>
          </a:prstGeom>
          <a:noFill/>
        </p:spPr>
        <p:txBody>
          <a:bodyPr wrap="none" rtlCol="0" anchor="t">
            <a:spAutoFit/>
          </a:bodyPr>
          <a:p>
            <a:r>
              <a:rPr lang="en-US"/>
              <a:t>KNN, K</a:t>
            </a:r>
            <a:r>
              <a:rPr lang="en-US" altLang="zh-CN"/>
              <a:t>=5</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Discussion</a:t>
            </a:r>
            <a:endParaRPr lang="en-US"/>
          </a:p>
        </p:txBody>
      </p:sp>
      <p:sp>
        <p:nvSpPr>
          <p:cNvPr id="3" name="Content Placeholder 2"/>
          <p:cNvSpPr>
            <a:spLocks noGrp="1"/>
          </p:cNvSpPr>
          <p:nvPr>
            <p:ph sz="half" idx="1"/>
          </p:nvPr>
        </p:nvSpPr>
        <p:spPr>
          <a:xfrm>
            <a:off x="609600" y="1174750"/>
            <a:ext cx="10782935" cy="4953000"/>
          </a:xfrm>
        </p:spPr>
        <p:txBody>
          <a:bodyPr/>
          <a:p>
            <a:r>
              <a:rPr lang="en-US" sz="2400"/>
              <a:t>The objective of the business problem was to help stakeholders identify one of the safest area in Los Angels, and an appropriate neighborhood within the borough to set up a commercial establishment especially a Grocery store. This has been achieved by first making use of LA crime data to identify a safe borugh with considerable number of neighborhood for any business to be viable. After selecting the area it was imperative to choose the right neighborhood where grocery shops were not among venues in a close proximity to each other. We achieved this by grouping the neighborhoods into clusters to assist the stakeholders by providing them with relavent data about venues and safety of a given neighborhood.</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609600" y="1174750"/>
            <a:ext cx="10848340" cy="4953000"/>
          </a:xfrm>
        </p:spPr>
        <p:txBody>
          <a:bodyPr/>
          <a:p>
            <a:r>
              <a:rPr lang="en-US" sz="2400"/>
              <a:t>We have explored the crime data to understand different types of crimes in all neighborhoods of Los Angles and later categorized them into different boroughs, this helped us group the neighborhoods into boroughs and choose the safest borough first. Once we confirmed the borough the number of neighborhoods for consideration also comes down, we further shortlist the neighborhoods based on the common venues, to choose a neighborhood which best suits the business problem.</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Business Problem</a:t>
            </a:r>
            <a:endParaRPr lang="en-US"/>
          </a:p>
        </p:txBody>
      </p:sp>
      <p:sp>
        <p:nvSpPr>
          <p:cNvPr id="3" name="Content Placeholder 2"/>
          <p:cNvSpPr>
            <a:spLocks noGrp="1"/>
          </p:cNvSpPr>
          <p:nvPr>
            <p:ph idx="1"/>
          </p:nvPr>
        </p:nvSpPr>
        <p:spPr/>
        <p:txBody>
          <a:bodyPr/>
          <a:p>
            <a:r>
              <a:rPr lang="en-US" sz="2400"/>
              <a:t>The aim of this project is to find a safe and secure location for opening of commercial establishments in Los Angeles, USA. Specifically, this report will be targeted to stakeholders interested in opening any business place like Grocery Store in Los Angeles, USA.</a:t>
            </a:r>
            <a:endParaRPr lang="en-US" sz="2400"/>
          </a:p>
          <a:p>
            <a:endParaRPr lang="en-US" sz="2400"/>
          </a:p>
          <a:p>
            <a:r>
              <a:rPr lang="en-US" sz="2400"/>
              <a:t>The first task would be to choose the safest borough by analysing crime data for opening a grocery store and short listing a neighbourhood, where grocery stores are not amongst the most commom venues, and yet as close to the city as possible.</a:t>
            </a:r>
            <a:endParaRPr lang="en-US" sz="2400"/>
          </a:p>
          <a:p>
            <a:endParaRPr lang="en-US" sz="2400"/>
          </a:p>
          <a:p>
            <a:r>
              <a:rPr lang="en-US" sz="2400"/>
              <a:t>We will make use of our data science tools to analyse data and focus on the safest borough and explore its neighborhoods and the 10 most common venues in each neighborhood so that the best neighborhood where grocery store is not amongst the most common venue can be selected.</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acquisition and cleaning</a:t>
            </a:r>
            <a:endParaRPr lang="en-US"/>
          </a:p>
        </p:txBody>
      </p:sp>
      <p:sp>
        <p:nvSpPr>
          <p:cNvPr id="3" name="Content Placeholder 2"/>
          <p:cNvSpPr>
            <a:spLocks noGrp="1"/>
          </p:cNvSpPr>
          <p:nvPr>
            <p:ph sz="half" idx="1"/>
          </p:nvPr>
        </p:nvSpPr>
        <p:spPr>
          <a:xfrm>
            <a:off x="609600" y="1174750"/>
            <a:ext cx="5521960" cy="4953000"/>
          </a:xfrm>
        </p:spPr>
        <p:txBody>
          <a:bodyPr/>
          <a:p>
            <a:r>
              <a:rPr lang="en-US" sz="2400"/>
              <a:t>Using a real world data set from Kaggle containing the Los Angeles Crimes from 2010 to 2019</a:t>
            </a:r>
            <a:endParaRPr lang="en-US" sz="2800"/>
          </a:p>
          <a:p>
            <a:pPr lvl="1"/>
            <a:r>
              <a:rPr lang="en-US" sz="1600"/>
              <a:t>Since the datasets are so huge &gt;750MB, reduced version has been uploaded into GitHub with selected key columns with range 2014 to 2015</a:t>
            </a:r>
            <a:endParaRPr lang="en-US" sz="1600"/>
          </a:p>
          <a:p>
            <a:pPr lvl="1"/>
            <a:r>
              <a:rPr lang="en-US" sz="1600"/>
              <a:t>Date</a:t>
            </a:r>
            <a:endParaRPr lang="en-US" sz="1600"/>
          </a:p>
          <a:p>
            <a:pPr lvl="1"/>
            <a:r>
              <a:rPr lang="en-US" sz="1600"/>
              <a:t>Area</a:t>
            </a:r>
            <a:endParaRPr lang="en-US" sz="1600"/>
          </a:p>
          <a:p>
            <a:pPr lvl="1"/>
            <a:r>
              <a:rPr lang="en-US" sz="1600"/>
              <a:t>Crime</a:t>
            </a:r>
            <a:endParaRPr lang="en-US" sz="1600"/>
          </a:p>
          <a:p>
            <a:pPr lvl="1"/>
            <a:r>
              <a:rPr lang="en-US" sz="1600"/>
              <a:t>latitude--&gt; it is sperated from Location</a:t>
            </a:r>
            <a:endParaRPr lang="en-US" sz="1600"/>
          </a:p>
          <a:p>
            <a:pPr lvl="1"/>
            <a:r>
              <a:rPr lang="en-US" sz="1600"/>
              <a:t>longitude --&gt;it is seperated from Location</a:t>
            </a:r>
            <a:endParaRPr lang="en-US" sz="1600"/>
          </a:p>
          <a:p>
            <a:pPr lvl="1"/>
            <a:r>
              <a:rPr lang="en-US" sz="1600"/>
              <a:t>Type--&gt; crime type, aggregated type of Crime since there are more than 200 sbugroups</a:t>
            </a:r>
            <a:endParaRPr lang="en-US" sz="1600"/>
          </a:p>
          <a:p>
            <a:endParaRPr lang="en-US" sz="1600"/>
          </a:p>
        </p:txBody>
      </p:sp>
      <p:pic>
        <p:nvPicPr>
          <p:cNvPr id="4" name="Content Placeholder 3"/>
          <p:cNvPicPr>
            <a:picLocks noChangeAspect="1"/>
          </p:cNvPicPr>
          <p:nvPr>
            <p:ph sz="half" idx="2"/>
          </p:nvPr>
        </p:nvPicPr>
        <p:blipFill>
          <a:blip r:embed="rId1"/>
          <a:stretch>
            <a:fillRect/>
          </a:stretch>
        </p:blipFill>
        <p:spPr>
          <a:xfrm>
            <a:off x="6131560" y="1079500"/>
            <a:ext cx="5384800" cy="1899285"/>
          </a:xfrm>
          <a:prstGeom prst="rect">
            <a:avLst/>
          </a:prstGeom>
        </p:spPr>
      </p:pic>
      <p:pic>
        <p:nvPicPr>
          <p:cNvPr id="5" name="Picture 4"/>
          <p:cNvPicPr>
            <a:picLocks noChangeAspect="1"/>
          </p:cNvPicPr>
          <p:nvPr/>
        </p:nvPicPr>
        <p:blipFill>
          <a:blip r:embed="rId2"/>
          <a:stretch>
            <a:fillRect/>
          </a:stretch>
        </p:blipFill>
        <p:spPr>
          <a:xfrm>
            <a:off x="3971925" y="5207000"/>
            <a:ext cx="8110220" cy="1633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1135"/>
            <a:ext cx="10972800" cy="877570"/>
          </a:xfrm>
        </p:spPr>
        <p:txBody>
          <a:bodyPr/>
          <a:p>
            <a:r>
              <a:rPr lang="en-US"/>
              <a:t>Methodology</a:t>
            </a:r>
            <a:br>
              <a:rPr lang="en-US"/>
            </a:br>
            <a:r>
              <a:rPr lang="en-US" sz="2400"/>
              <a:t>Categorized the methodologysection into two parts</a:t>
            </a:r>
            <a:r>
              <a:rPr lang="en-US" sz="3200"/>
              <a:t>:</a:t>
            </a:r>
            <a:endParaRPr lang="en-US" sz="3200"/>
          </a:p>
        </p:txBody>
      </p:sp>
      <p:sp>
        <p:nvSpPr>
          <p:cNvPr id="3" name="Content Placeholder 2"/>
          <p:cNvSpPr>
            <a:spLocks noGrp="1"/>
          </p:cNvSpPr>
          <p:nvPr>
            <p:ph sz="half" idx="1"/>
          </p:nvPr>
        </p:nvSpPr>
        <p:spPr>
          <a:xfrm>
            <a:off x="609600" y="1522730"/>
            <a:ext cx="5384800" cy="4605020"/>
          </a:xfrm>
        </p:spPr>
        <p:txBody>
          <a:bodyPr/>
          <a:p>
            <a:r>
              <a:rPr lang="en-US" sz="2400"/>
              <a:t>Exploratory Data Analysis: Visualise the crime repots in different Los Angeles boroughs to idenity the safest borough and normalise the neighborhoods of that borough. We will Use the resulting data and find 10 most common venues in each neighborhood.</a:t>
            </a:r>
            <a:endParaRPr lang="en-US" sz="2400"/>
          </a:p>
        </p:txBody>
      </p:sp>
      <p:sp>
        <p:nvSpPr>
          <p:cNvPr id="4" name="Content Placeholder 3"/>
          <p:cNvSpPr>
            <a:spLocks noGrp="1"/>
          </p:cNvSpPr>
          <p:nvPr>
            <p:ph sz="half" idx="2"/>
          </p:nvPr>
        </p:nvSpPr>
        <p:spPr>
          <a:xfrm>
            <a:off x="6197600" y="1522730"/>
            <a:ext cx="5384800" cy="4605020"/>
          </a:xfrm>
        </p:spPr>
        <p:txBody>
          <a:bodyPr/>
          <a:p>
            <a:r>
              <a:rPr lang="en-US" sz="2400"/>
              <a:t>Modelling: To help stakeholders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5" name="Content Placeholder 4"/>
          <p:cNvPicPr>
            <a:picLocks noChangeAspect="1"/>
          </p:cNvPicPr>
          <p:nvPr>
            <p:ph sz="half" idx="1"/>
          </p:nvPr>
        </p:nvPicPr>
        <p:blipFill>
          <a:blip r:embed="rId1"/>
          <a:stretch>
            <a:fillRect/>
          </a:stretch>
        </p:blipFill>
        <p:spPr>
          <a:xfrm>
            <a:off x="-2540" y="773430"/>
            <a:ext cx="12197715" cy="1040130"/>
          </a:xfrm>
          <a:prstGeom prst="rect">
            <a:avLst/>
          </a:prstGeom>
        </p:spPr>
      </p:pic>
      <p:pic>
        <p:nvPicPr>
          <p:cNvPr id="6" name="Content Placeholder 5"/>
          <p:cNvPicPr>
            <a:picLocks noChangeAspect="1"/>
          </p:cNvPicPr>
          <p:nvPr>
            <p:ph sz="half" idx="2"/>
          </p:nvPr>
        </p:nvPicPr>
        <p:blipFill>
          <a:blip r:embed="rId2"/>
          <a:stretch>
            <a:fillRect/>
          </a:stretch>
        </p:blipFill>
        <p:spPr>
          <a:xfrm>
            <a:off x="732790" y="2169160"/>
            <a:ext cx="10704830" cy="1016000"/>
          </a:xfrm>
          <a:prstGeom prst="rect">
            <a:avLst/>
          </a:prstGeom>
        </p:spPr>
      </p:pic>
      <p:sp>
        <p:nvSpPr>
          <p:cNvPr id="7" name="Right Arrow 6"/>
          <p:cNvSpPr/>
          <p:nvPr/>
        </p:nvSpPr>
        <p:spPr>
          <a:xfrm rot="5400000">
            <a:off x="3785870" y="1990090"/>
            <a:ext cx="633730" cy="358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4446270" y="1985645"/>
            <a:ext cx="5843905" cy="368300"/>
          </a:xfrm>
          <a:prstGeom prst="rect">
            <a:avLst/>
          </a:prstGeom>
          <a:noFill/>
        </p:spPr>
        <p:txBody>
          <a:bodyPr wrap="square" rtlCol="0" anchor="t">
            <a:spAutoFit/>
          </a:bodyPr>
          <a:p>
            <a:r>
              <a:rPr lang="en-US"/>
              <a:t>Crime is too details, let us use Crime Type instead</a:t>
            </a:r>
            <a:endParaRPr lang="en-US"/>
          </a:p>
        </p:txBody>
      </p:sp>
      <p:sp>
        <p:nvSpPr>
          <p:cNvPr id="9" name="Text Box 8"/>
          <p:cNvSpPr txBox="1"/>
          <p:nvPr/>
        </p:nvSpPr>
        <p:spPr>
          <a:xfrm>
            <a:off x="419735" y="3185160"/>
            <a:ext cx="10330180" cy="829945"/>
          </a:xfrm>
          <a:prstGeom prst="rect">
            <a:avLst/>
          </a:prstGeom>
          <a:noFill/>
        </p:spPr>
        <p:txBody>
          <a:bodyPr wrap="square" rtlCol="0" anchor="t">
            <a:spAutoFit/>
          </a:bodyPr>
          <a:p>
            <a:r>
              <a:rPr lang="en-US" sz="2400"/>
              <a:t>Sorting the data by crimes per neighborhood and plotting Five Neighborhoods with highest crime</a:t>
            </a:r>
            <a:endParaRPr lang="en-US" sz="2400"/>
          </a:p>
        </p:txBody>
      </p:sp>
      <p:pic>
        <p:nvPicPr>
          <p:cNvPr id="11" name="Picture 10"/>
          <p:cNvPicPr>
            <a:picLocks noChangeAspect="1"/>
          </p:cNvPicPr>
          <p:nvPr/>
        </p:nvPicPr>
        <p:blipFill>
          <a:blip r:embed="rId3"/>
          <a:stretch>
            <a:fillRect/>
          </a:stretch>
        </p:blipFill>
        <p:spPr>
          <a:xfrm>
            <a:off x="732790" y="4015105"/>
            <a:ext cx="4585970" cy="2757170"/>
          </a:xfrm>
          <a:prstGeom prst="rect">
            <a:avLst/>
          </a:prstGeom>
        </p:spPr>
      </p:pic>
      <p:pic>
        <p:nvPicPr>
          <p:cNvPr id="12" name="Picture 11"/>
          <p:cNvPicPr>
            <a:picLocks noChangeAspect="1"/>
          </p:cNvPicPr>
          <p:nvPr/>
        </p:nvPicPr>
        <p:blipFill>
          <a:blip r:embed="rId4"/>
          <a:stretch>
            <a:fillRect/>
          </a:stretch>
        </p:blipFill>
        <p:spPr>
          <a:xfrm>
            <a:off x="5720715" y="4015105"/>
            <a:ext cx="4643120" cy="2672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Further Analsysis based on common sense</a:t>
            </a:r>
            <a:endParaRPr lang="en-US"/>
          </a:p>
        </p:txBody>
      </p:sp>
      <p:sp>
        <p:nvSpPr>
          <p:cNvPr id="3" name="Content Placeholder 2"/>
          <p:cNvSpPr>
            <a:spLocks noGrp="1"/>
          </p:cNvSpPr>
          <p:nvPr>
            <p:ph sz="half" idx="1"/>
          </p:nvPr>
        </p:nvSpPr>
        <p:spPr/>
        <p:txBody>
          <a:bodyPr/>
          <a:p>
            <a:r>
              <a:rPr lang="en-US" sz="2400"/>
              <a:t>Based on exploratory data analysis it is clear that Foothill has the lowest crimes</a:t>
            </a:r>
            <a:endParaRPr lang="en-US" sz="2400"/>
          </a:p>
          <a:p>
            <a:r>
              <a:rPr lang="en-US" sz="2400"/>
              <a:t>Since Foothill has very little number of neighborhoods (highway and less populations) and opening a commercial establishment would not be viable, we can choose the next borough with lowest crime which is </a:t>
            </a:r>
            <a:r>
              <a:rPr lang="en-US" sz="2400" b="1" u="sng"/>
              <a:t>West Valley</a:t>
            </a:r>
            <a:r>
              <a:rPr lang="en-US" sz="2400"/>
              <a:t>.</a:t>
            </a:r>
            <a:endParaRPr lang="en-US" sz="2400"/>
          </a:p>
        </p:txBody>
      </p:sp>
      <p:pic>
        <p:nvPicPr>
          <p:cNvPr id="5" name="Content Placeholder 4"/>
          <p:cNvPicPr>
            <a:picLocks noChangeAspect="1"/>
          </p:cNvPicPr>
          <p:nvPr>
            <p:ph sz="half" idx="2"/>
          </p:nvPr>
        </p:nvPicPr>
        <p:blipFill>
          <a:blip r:embed="rId1"/>
          <a:stretch>
            <a:fillRect/>
          </a:stretch>
        </p:blipFill>
        <p:spPr>
          <a:xfrm>
            <a:off x="5994400" y="1048385"/>
            <a:ext cx="5720080" cy="2954020"/>
          </a:xfrm>
          <a:prstGeom prst="rect">
            <a:avLst/>
          </a:prstGeom>
        </p:spPr>
      </p:pic>
      <p:sp>
        <p:nvSpPr>
          <p:cNvPr id="6" name="Text Box 5"/>
          <p:cNvSpPr txBox="1"/>
          <p:nvPr/>
        </p:nvSpPr>
        <p:spPr>
          <a:xfrm>
            <a:off x="6134735" y="4002405"/>
            <a:ext cx="5447665" cy="368300"/>
          </a:xfrm>
          <a:prstGeom prst="rect">
            <a:avLst/>
          </a:prstGeom>
          <a:noFill/>
        </p:spPr>
        <p:txBody>
          <a:bodyPr wrap="square" rtlCol="0" anchor="t">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95605"/>
            <a:ext cx="10972800" cy="582613"/>
          </a:xfrm>
        </p:spPr>
        <p:txBody>
          <a:bodyPr/>
          <a:p>
            <a:r>
              <a:rPr lang="en-US">
                <a:sym typeface="+mn-ea"/>
              </a:rPr>
              <a:t>Using Folium to plot West Valley Area  </a:t>
            </a:r>
            <a:br>
              <a:rPr lang="en-US"/>
            </a:br>
            <a:endParaRPr lang="en-US"/>
          </a:p>
        </p:txBody>
      </p:sp>
      <p:pic>
        <p:nvPicPr>
          <p:cNvPr id="5" name="Content Placeholder 4"/>
          <p:cNvPicPr>
            <a:picLocks noChangeAspect="1"/>
          </p:cNvPicPr>
          <p:nvPr>
            <p:ph sz="half" idx="1"/>
          </p:nvPr>
        </p:nvPicPr>
        <p:blipFill>
          <a:blip r:embed="rId1"/>
          <a:stretch>
            <a:fillRect/>
          </a:stretch>
        </p:blipFill>
        <p:spPr>
          <a:xfrm>
            <a:off x="198120" y="1099185"/>
            <a:ext cx="11795760" cy="53917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Get most common venues with Foursquare </a:t>
            </a:r>
            <a:endParaRPr lang="en-US"/>
          </a:p>
        </p:txBody>
      </p:sp>
      <p:pic>
        <p:nvPicPr>
          <p:cNvPr id="5" name="Content Placeholder 4"/>
          <p:cNvPicPr>
            <a:picLocks noChangeAspect="1"/>
          </p:cNvPicPr>
          <p:nvPr>
            <p:ph sz="half" idx="1"/>
          </p:nvPr>
        </p:nvPicPr>
        <p:blipFill>
          <a:blip r:embed="rId1"/>
          <a:stretch>
            <a:fillRect/>
          </a:stretch>
        </p:blipFill>
        <p:spPr>
          <a:xfrm>
            <a:off x="233680" y="1263015"/>
            <a:ext cx="11725275" cy="4181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 - Data Manupulation </a:t>
            </a:r>
            <a:endParaRPr lang="en-US"/>
          </a:p>
        </p:txBody>
      </p:sp>
      <p:sp>
        <p:nvSpPr>
          <p:cNvPr id="3" name="Content Placeholder 2"/>
          <p:cNvSpPr>
            <a:spLocks noGrp="1"/>
          </p:cNvSpPr>
          <p:nvPr>
            <p:ph sz="half" idx="1"/>
          </p:nvPr>
        </p:nvSpPr>
        <p:spPr>
          <a:xfrm>
            <a:off x="609600" y="952500"/>
            <a:ext cx="9538335" cy="4953000"/>
          </a:xfrm>
        </p:spPr>
        <p:txBody>
          <a:bodyPr/>
          <a:p>
            <a:r>
              <a:rPr lang="en-US" sz="2400"/>
              <a:t>One Hot Encoding to Analyze Each Neighborhood</a:t>
            </a:r>
            <a:endParaRPr lang="en-US" sz="2400"/>
          </a:p>
          <a:p>
            <a:endParaRPr lang="en-US" sz="2400"/>
          </a:p>
          <a:p>
            <a:endParaRPr lang="en-US" sz="2400"/>
          </a:p>
          <a:p>
            <a:endParaRPr lang="en-US" sz="2400"/>
          </a:p>
          <a:p>
            <a:endParaRPr lang="en-US" sz="2400"/>
          </a:p>
          <a:p>
            <a:endParaRPr lang="en-US" sz="2400"/>
          </a:p>
          <a:p>
            <a:r>
              <a:rPr lang="en-US" sz="2400">
                <a:sym typeface="+mn-ea"/>
              </a:rPr>
              <a:t>Top 5 most common venues across neighborhoods</a:t>
            </a:r>
            <a:endParaRPr lang="en-US" sz="2400">
              <a:sym typeface="+mn-ea"/>
            </a:endParaRPr>
          </a:p>
          <a:p>
            <a:endParaRPr lang="en-US" sz="2400">
              <a:sym typeface="+mn-ea"/>
            </a:endParaRPr>
          </a:p>
          <a:p>
            <a:endParaRPr lang="en-US" sz="2400">
              <a:sym typeface="+mn-ea"/>
            </a:endParaRPr>
          </a:p>
          <a:p>
            <a:endParaRPr lang="en-US" sz="2400">
              <a:sym typeface="+mn-ea"/>
            </a:endParaRPr>
          </a:p>
          <a:p>
            <a:endParaRPr lang="en-US" sz="2400">
              <a:sym typeface="+mn-ea"/>
            </a:endParaRPr>
          </a:p>
          <a:p>
            <a:r>
              <a:rPr lang="en-US" sz="2400">
                <a:sym typeface="+mn-ea"/>
              </a:rPr>
              <a:t>create the new dataframe and display the top 10 venues for each neighborhoods</a:t>
            </a:r>
            <a:endParaRPr lang="en-US" sz="2400">
              <a:sym typeface="+mn-ea"/>
            </a:endParaRPr>
          </a:p>
          <a:p>
            <a:endParaRPr lang="en-US" sz="2400"/>
          </a:p>
        </p:txBody>
      </p:sp>
      <p:pic>
        <p:nvPicPr>
          <p:cNvPr id="5" name="Content Placeholder 4"/>
          <p:cNvPicPr>
            <a:picLocks noChangeAspect="1"/>
          </p:cNvPicPr>
          <p:nvPr>
            <p:ph sz="half" idx="2"/>
          </p:nvPr>
        </p:nvPicPr>
        <p:blipFill>
          <a:blip r:embed="rId1"/>
          <a:stretch>
            <a:fillRect/>
          </a:stretch>
        </p:blipFill>
        <p:spPr>
          <a:xfrm>
            <a:off x="929005" y="1661795"/>
            <a:ext cx="10218420" cy="1920875"/>
          </a:xfrm>
          <a:prstGeom prst="rect">
            <a:avLst/>
          </a:prstGeom>
        </p:spPr>
      </p:pic>
      <p:pic>
        <p:nvPicPr>
          <p:cNvPr id="6" name="Picture 5"/>
          <p:cNvPicPr>
            <a:picLocks noChangeAspect="1"/>
          </p:cNvPicPr>
          <p:nvPr/>
        </p:nvPicPr>
        <p:blipFill>
          <a:blip r:embed="rId2"/>
          <a:stretch>
            <a:fillRect/>
          </a:stretch>
        </p:blipFill>
        <p:spPr>
          <a:xfrm>
            <a:off x="340995" y="4537075"/>
            <a:ext cx="2552700" cy="1289050"/>
          </a:xfrm>
          <a:prstGeom prst="rect">
            <a:avLst/>
          </a:prstGeom>
        </p:spPr>
      </p:pic>
      <p:pic>
        <p:nvPicPr>
          <p:cNvPr id="7" name="Picture 6"/>
          <p:cNvPicPr>
            <a:picLocks noChangeAspect="1"/>
          </p:cNvPicPr>
          <p:nvPr/>
        </p:nvPicPr>
        <p:blipFill>
          <a:blip r:embed="rId3"/>
          <a:stretch>
            <a:fillRect/>
          </a:stretch>
        </p:blipFill>
        <p:spPr>
          <a:xfrm>
            <a:off x="3108325" y="4543425"/>
            <a:ext cx="2362200" cy="1282700"/>
          </a:xfrm>
          <a:prstGeom prst="rect">
            <a:avLst/>
          </a:prstGeom>
        </p:spPr>
      </p:pic>
      <p:pic>
        <p:nvPicPr>
          <p:cNvPr id="8" name="Picture 7"/>
          <p:cNvPicPr>
            <a:picLocks noChangeAspect="1"/>
          </p:cNvPicPr>
          <p:nvPr/>
        </p:nvPicPr>
        <p:blipFill>
          <a:blip r:embed="rId4"/>
          <a:stretch>
            <a:fillRect/>
          </a:stretch>
        </p:blipFill>
        <p:spPr>
          <a:xfrm>
            <a:off x="5542915" y="4565650"/>
            <a:ext cx="2686050" cy="1231900"/>
          </a:xfrm>
          <a:prstGeom prst="rect">
            <a:avLst/>
          </a:prstGeom>
        </p:spPr>
      </p:pic>
      <p:pic>
        <p:nvPicPr>
          <p:cNvPr id="9" name="Picture 8"/>
          <p:cNvPicPr>
            <a:picLocks noChangeAspect="1"/>
          </p:cNvPicPr>
          <p:nvPr/>
        </p:nvPicPr>
        <p:blipFill>
          <a:blip r:embed="rId5"/>
          <a:stretch>
            <a:fillRect/>
          </a:stretch>
        </p:blipFill>
        <p:spPr>
          <a:xfrm>
            <a:off x="8568690" y="4537075"/>
            <a:ext cx="2476500" cy="1181100"/>
          </a:xfrm>
          <a:prstGeom prst="rect">
            <a:avLst/>
          </a:prstGeom>
        </p:spPr>
      </p:pic>
      <p:sp>
        <p:nvSpPr>
          <p:cNvPr id="10" name="Text Box 9"/>
          <p:cNvSpPr txBox="1"/>
          <p:nvPr/>
        </p:nvSpPr>
        <p:spPr>
          <a:xfrm>
            <a:off x="11145520" y="5000625"/>
            <a:ext cx="436880" cy="368300"/>
          </a:xfrm>
          <a:prstGeom prst="rect">
            <a:avLst/>
          </a:prstGeom>
          <a:noFill/>
        </p:spPr>
        <p:txBody>
          <a:bodyPr wrap="none" rtlCol="0" anchor="t">
            <a:spAutoFit/>
          </a:bodyPr>
          <a:p>
            <a:r>
              <a:rPr lang="en-US"/>
              <a:t>....</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4079</Words>
  <Application>WPS Presentation</Application>
  <PresentationFormat>Widescreen</PresentationFormat>
  <Paragraphs>75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Cluster - Data Manupulation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business place in Los Angeles</dc:title>
  <dc:creator/>
  <cp:lastModifiedBy>panji</cp:lastModifiedBy>
  <cp:revision>7</cp:revision>
  <dcterms:created xsi:type="dcterms:W3CDTF">2020-12-05T19:04:37Z</dcterms:created>
  <dcterms:modified xsi:type="dcterms:W3CDTF">2020-12-05T19:53:49Z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