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1、JMS是一种与厂商无关的 API</a:t>
            </a:r>
          </a:p>
          <a:p>
            <a:pPr/>
            <a:r>
              <a:t>2、许多厂商都支持 JMS，包括 IBM 的 MQSeries、BEA的 Weblogic JMS service和 Progress 的 SonicMQ，</a:t>
            </a:r>
          </a:p>
          <a:p>
            <a:pPr/>
            <a:r>
              <a:t>3、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回到刚才那个问题，一个listener会监听 N个类型的消息，如果想要实现一个listener只处理一类消息怎么办？</a:t>
            </a:r>
          </a:p>
          <a:p>
            <a:pPr/>
            <a:r>
              <a:t>ONS客户端实现了一个topic 一个单例listener的功能。但是没有实现一个tag一个listener，而且客户端中关于dispatch的部分 是有BUG的，不能支持一个tag 一个listener，只能自行实现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1、ONE NIGHT STAND ？？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1、注意这里的订阅的 topic 和 tag。</a:t>
            </a:r>
          </a:p>
          <a:p>
            <a:pPr/>
            <a:r>
              <a:t>2、tag是  *  表示，该topic下所有的消息都会被监听。</a:t>
            </a:r>
          </a:p>
          <a:p>
            <a:pPr/>
            <a:r>
              <a:t>3、支持正则表达式匹配，如 %abc%，支持abc关键字的tag都会监听。</a:t>
            </a:r>
          </a:p>
          <a:p>
            <a:pPr/>
            <a:r>
              <a:t>问题：显然这样的监听不满足职责单一原则，如何实现一个listener只做一件事呢？留个悬念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举例：当消费者依赖生产者本地事务产生的数据时，消息先于事务提交被消费，那么会出错。</a:t>
            </a:r>
          </a:p>
          <a:p>
            <a:pPr/>
            <a:r>
              <a:t>还有一种实现方式：TransactionSynchronizationManager.registerSynchronization#afterCommit()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举例：30分钟后未支付的订单，发送支付提醒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举例：为了不扰民，业务要求短信提醒都得在 9AM-9PM之间发送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阻塞式的发送机制，如果并发量很大，为了提升吞吐，不建议使用该模式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非阻塞的异步发送模式，提升吞吐的同时，又能保证可靠性，对于并发比较大的应用优先推荐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不管发送成功与否，只管发，对于那些统计类的消息可以采用此模式，高吞吐，但是不能保证消息不丢失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help.aliyun.com/document_detail/29548.html?spm=5176.doc29551.6.116.IUJaEO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消息中间件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陈世伟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聊聊ONS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242" indent="-346242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什么是ONS </a:t>
            </a:r>
          </a:p>
          <a:p>
            <a:pPr marL="346242" indent="-346242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ONS核心概念</a:t>
            </a:r>
          </a:p>
          <a:p>
            <a:pPr marL="346242" indent="-346242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ONS基本用法</a:t>
            </a:r>
          </a:p>
          <a:p>
            <a:pPr marL="346242" indent="-346242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ONS进阶用法</a:t>
            </a:r>
          </a:p>
          <a:p>
            <a:pPr marL="346242" indent="-346242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ONS可靠性保证</a:t>
            </a:r>
          </a:p>
          <a:p>
            <a:pPr marL="346242" indent="-346242" defTabSz="914400">
              <a:lnSpc>
                <a:spcPct val="90000"/>
              </a:lnSpc>
              <a:spcBef>
                <a:spcPts val="1000"/>
              </a:spcBef>
              <a:buBlip>
                <a:blip r:embed="rId2"/>
              </a:buBlip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ONS最佳实践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什么是ONS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开放消息服务</a:t>
            </a:r>
            <a:r>
              <a:t>ONS(Open Notification Service)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是基于阿里开源消息中间件</a:t>
            </a:r>
            <a:r>
              <a:t>MetaQ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（</a:t>
            </a:r>
            <a:r>
              <a:t>RocketMQ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）打造的一款云消息产品，历经多次天猫双十一海量消息考验，在阿里巴巴内部有</a:t>
            </a:r>
            <a:r>
              <a:t>1000+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个应用在使用，产品成熟稳定可靠， 是构建大型分布式系统的核心组件之一。它能为分布式应用系统提供异步解耦、削峰填谷能力，同时也具有海量消息堆积，高吞吐，可靠重试等互联网应用所需特性。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ONS核心概念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Topic  同JMS中TOPIC</a:t>
            </a:r>
          </a:p>
          <a:p>
            <a:pPr>
              <a:buBlip>
                <a:blip r:embed="rId2"/>
              </a:buBlip>
            </a:pPr>
            <a:r>
              <a:t>Tag   同JMS中messageType</a:t>
            </a:r>
          </a:p>
          <a:p>
            <a:pPr>
              <a:buBlip>
                <a:blip r:embed="rId2"/>
              </a:buBlip>
            </a:pPr>
            <a:r>
              <a:t>Producer ID  生产者唯一标示</a:t>
            </a:r>
          </a:p>
          <a:p>
            <a:pPr>
              <a:buBlip>
                <a:blip r:embed="rId2"/>
              </a:buBlip>
            </a:pPr>
            <a:r>
              <a:t>Consumer ID 消费者唯一标示，用于实现pub/sub模式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基本用法</a:t>
            </a:r>
          </a:p>
        </p:txBody>
      </p:sp>
      <p:pic>
        <p:nvPicPr>
          <p:cNvPr id="16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8386" y="3822700"/>
            <a:ext cx="6488028" cy="210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3950" y="2399222"/>
            <a:ext cx="9156900" cy="6682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33822" y="4235207"/>
            <a:ext cx="9137156" cy="3010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" dur="1500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5"/>
      <p:bldP build="whole" bldLvl="1" animBg="1" rev="0" advAuto="0" spid="169" grpId="1"/>
      <p:bldP build="whole" bldLvl="1" animBg="1" rev="0" advAuto="0" spid="169" grpId="2"/>
      <p:bldP build="whole" bldLvl="1" animBg="1" rev="0" advAuto="0" spid="170" grpId="3"/>
      <p:bldP build="whole" bldLvl="1" animBg="1" rev="0" advAuto="0" spid="170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进阶用法 — 事务消息</a:t>
            </a:r>
          </a:p>
        </p:txBody>
      </p:sp>
      <p:pic>
        <p:nvPicPr>
          <p:cNvPr id="176" name="mq_tra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299" y="3507819"/>
            <a:ext cx="11252202" cy="379661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1449871" y="8037376"/>
            <a:ext cx="10105058" cy="47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示例代码：</a:t>
            </a:r>
            <a:r>
              <a:rPr u="sng">
                <a:hlinkClick r:id="rId4" invalidUrl="" action="" tgtFrame="" tooltip="" history="1" highlightClick="0" endSnd="0"/>
              </a:rPr>
              <a:t>https://help.aliyun.com/document_detail/29548.html?spm=5176.doc29551.6.116.IUJaEO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进阶用法 — 延迟发送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347" y="3291921"/>
            <a:ext cx="11274106" cy="4896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进阶用法 — 定时发送</a:t>
            </a:r>
          </a:p>
        </p:txBody>
      </p:sp>
      <p:pic>
        <p:nvPicPr>
          <p:cNvPr id="1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0258" y="2946136"/>
            <a:ext cx="11044284" cy="558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ONS可靠性保证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可靠同步发送</a:t>
            </a:r>
          </a:p>
        </p:txBody>
      </p:sp>
      <p:pic>
        <p:nvPicPr>
          <p:cNvPr id="193" name="sync_se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43" y="3806030"/>
            <a:ext cx="6298968" cy="2939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2998" y="7124427"/>
            <a:ext cx="6298804" cy="1102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ONS可靠性保证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可靠异步发送</a:t>
            </a:r>
          </a:p>
        </p:txBody>
      </p:sp>
      <p:pic>
        <p:nvPicPr>
          <p:cNvPr id="200" name="ascyn_se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731" y="3761338"/>
            <a:ext cx="6251278" cy="2837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6612" y="6882888"/>
            <a:ext cx="6251576" cy="2172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ONS可靠性保证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单向（Oneway）发送</a:t>
            </a:r>
          </a:p>
        </p:txBody>
      </p:sp>
      <p:pic>
        <p:nvPicPr>
          <p:cNvPr id="207" name="oneway.png"/>
          <p:cNvPicPr>
            <a:picLocks noChangeAspect="1"/>
          </p:cNvPicPr>
          <p:nvPr/>
        </p:nvPicPr>
        <p:blipFill>
          <a:blip r:embed="rId3">
            <a:extLst/>
          </a:blip>
          <a:srcRect l="306" t="0" r="306" b="0"/>
          <a:stretch>
            <a:fillRect/>
          </a:stretch>
        </p:blipFill>
        <p:spPr>
          <a:xfrm>
            <a:off x="3340496" y="3734008"/>
            <a:ext cx="6323747" cy="2888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0496" y="7008303"/>
            <a:ext cx="6323808" cy="1142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消息中间件</a:t>
            </a:r>
          </a:p>
          <a:p>
            <a:pPr>
              <a:buBlip>
                <a:blip r:embed="rId2"/>
              </a:buBlip>
            </a:pPr>
            <a:r>
              <a:t>JMS标准</a:t>
            </a:r>
          </a:p>
          <a:p>
            <a:pPr>
              <a:buBlip>
                <a:blip r:embed="rId2"/>
              </a:buBlip>
            </a:pPr>
            <a:r>
              <a:t>聊聊ONS</a:t>
            </a:r>
          </a:p>
          <a:p>
            <a:pPr>
              <a:buBlip>
                <a:blip r:embed="rId2"/>
              </a:buBlip>
            </a:pPr>
            <a:r>
              <a:t>未尽事宜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ONS最佳实践</a:t>
            </a:r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1270000" y="2819400"/>
            <a:ext cx="10464800" cy="918495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PUB/SUB模式下，实现listener单一职责</a:t>
            </a:r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036" y="4213359"/>
            <a:ext cx="10668728" cy="4084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ONS其他问题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Q：关于消费失败重试</a:t>
            </a:r>
          </a:p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自动重试16次，如果还失败怎么办？应该会有死信队列，但是ONS并没有。</a:t>
            </a:r>
          </a:p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Q：关于顺序及重复发送</a:t>
            </a:r>
          </a:p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不能保证</a:t>
            </a:r>
          </a:p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Q：排查问题</a:t>
            </a:r>
          </a:p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管理后台可以查看到一个消息的投递轨迹，但是受制于权限，PE并没有开放给开发自行查询，所以很蛋疼</a:t>
            </a:r>
          </a:p>
          <a:p>
            <a:pPr marL="0" indent="0" defTabSz="379729">
              <a:spcBef>
                <a:spcPts val="1900"/>
              </a:spcBef>
              <a:buSzTx/>
              <a:buNone/>
              <a:defRPr sz="2470"/>
            </a:pPr>
            <a:r>
              <a:t>Q 。。。。。。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F&amp;Q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800"/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消息中间件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异步通信</a:t>
            </a:r>
          </a:p>
          <a:p>
            <a:pPr>
              <a:buBlip>
                <a:blip r:embed="rId2"/>
              </a:buBlip>
            </a:pPr>
            <a:r>
              <a:t>系统解耦</a:t>
            </a:r>
          </a:p>
          <a:p>
            <a:pPr>
              <a:buBlip>
                <a:blip r:embed="rId2"/>
              </a:buBlip>
            </a:pPr>
            <a:r>
              <a:t>事件驱动</a:t>
            </a:r>
          </a:p>
          <a:p>
            <a:pPr>
              <a:buBlip>
                <a:blip r:embed="rId2"/>
              </a:buBlip>
            </a:pPr>
            <a:r>
              <a:t>SOA标准组件之一</a:t>
            </a:r>
          </a:p>
        </p:txBody>
      </p:sp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928" y="3835400"/>
            <a:ext cx="5947572" cy="29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JMS简介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Java平台上的专业技术规范</a:t>
            </a:r>
          </a:p>
          <a:p>
            <a:pPr>
              <a:buBlip>
                <a:blip r:embed="rId3"/>
              </a:buBlip>
            </a:pPr>
            <a:r>
              <a:t>一个Java平台中关于面向消息中间件的API</a:t>
            </a:r>
          </a:p>
          <a:p>
            <a:pPr>
              <a:buBlip>
                <a:blip r:embed="rId3"/>
              </a:buBlip>
            </a:pPr>
            <a:r>
              <a:t>平台无关</a:t>
            </a:r>
          </a:p>
        </p:txBody>
      </p:sp>
      <p:pic>
        <p:nvPicPr>
          <p:cNvPr id="131" name="JM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050" y="2012950"/>
            <a:ext cx="9918700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JMS数据模型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2200"/>
              </a:spcBef>
              <a:buBlip>
                <a:blip r:embed="rId2"/>
              </a:buBlip>
              <a:defRPr sz="2850"/>
            </a:pPr>
            <a:r>
              <a:t>连接工厂（ConnectionFactory）</a:t>
            </a:r>
          </a:p>
          <a:p>
            <a:pPr marL="352425" indent="-352425" defTabSz="438150">
              <a:spcBef>
                <a:spcPts val="2200"/>
              </a:spcBef>
              <a:buBlip>
                <a:blip r:embed="rId2"/>
              </a:buBlip>
              <a:defRPr sz="2850"/>
            </a:pPr>
            <a:r>
              <a:t>JMS连接（Connection）</a:t>
            </a:r>
          </a:p>
          <a:p>
            <a:pPr marL="352425" indent="-352425" defTabSz="438150">
              <a:spcBef>
                <a:spcPts val="2200"/>
              </a:spcBef>
              <a:buBlip>
                <a:blip r:embed="rId2"/>
              </a:buBlip>
              <a:defRPr sz="2850"/>
            </a:pPr>
            <a:r>
              <a:t>JMS会话（Session）</a:t>
            </a:r>
          </a:p>
          <a:p>
            <a:pPr marL="352425" indent="-352425" defTabSz="438150">
              <a:spcBef>
                <a:spcPts val="2200"/>
              </a:spcBef>
              <a:buBlip>
                <a:blip r:embed="rId2"/>
              </a:buBlip>
              <a:defRPr sz="2850"/>
            </a:pPr>
            <a:r>
              <a:t>JMS目的（Destination）</a:t>
            </a:r>
          </a:p>
          <a:p>
            <a:pPr marL="352425" indent="-352425" defTabSz="438150">
              <a:spcBef>
                <a:spcPts val="2200"/>
              </a:spcBef>
              <a:buBlip>
                <a:blip r:embed="rId2"/>
              </a:buBlip>
              <a:defRPr sz="2850"/>
            </a:pPr>
            <a:r>
              <a:t>生产者（Message Producer）和消费者（Message Consumer）</a:t>
            </a:r>
          </a:p>
          <a:p>
            <a:pPr marL="352425" indent="-352425" defTabSz="438150">
              <a:spcBef>
                <a:spcPts val="2200"/>
              </a:spcBef>
              <a:buBlip>
                <a:blip r:embed="rId2"/>
              </a:buBlip>
              <a:defRPr sz="2850"/>
            </a:pPr>
            <a:r>
              <a:t>2种类型：（点对点）Point to Point  、（发布/订阅）pub/sub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50" y="5295900"/>
            <a:ext cx="9017000" cy="241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 to Point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1270000" y="2819400"/>
            <a:ext cx="10464800" cy="2396778"/>
          </a:xfrm>
          <a:prstGeom prst="rect">
            <a:avLst/>
          </a:prstGeom>
        </p:spPr>
        <p:txBody>
          <a:bodyPr/>
          <a:lstStyle/>
          <a:p>
            <a:pPr marL="305434" indent="-305434" defTabSz="379729">
              <a:spcBef>
                <a:spcPts val="1900"/>
              </a:spcBef>
              <a:buBlip>
                <a:blip r:embed="rId3"/>
              </a:buBlip>
              <a:defRPr sz="2470"/>
            </a:pPr>
            <a:r>
              <a:t>只有一个消费者将获得消息</a:t>
            </a:r>
          </a:p>
          <a:p>
            <a:pPr marL="305434" indent="-305434" defTabSz="379729">
              <a:spcBef>
                <a:spcPts val="1900"/>
              </a:spcBef>
              <a:buBlip>
                <a:blip r:embed="rId3"/>
              </a:buBlip>
              <a:defRPr sz="2470"/>
            </a:pPr>
            <a:r>
              <a:t>生产者不需要在接收者消费该消息期间处于运行状态，接收者也同样不需要在消息发送时处于运行状态。</a:t>
            </a:r>
          </a:p>
          <a:p>
            <a:pPr marL="305434" indent="-305434" defTabSz="379729">
              <a:spcBef>
                <a:spcPts val="1900"/>
              </a:spcBef>
              <a:buBlip>
                <a:blip r:embed="rId3"/>
              </a:buBlip>
              <a:defRPr sz="2470"/>
            </a:pPr>
            <a:r>
              <a:t>每一个成功处理的消息都由接收者签收</a:t>
            </a:r>
          </a:p>
        </p:txBody>
      </p:sp>
      <p:sp>
        <p:nvSpPr>
          <p:cNvPr id="141" name="Shape 141"/>
          <p:cNvSpPr/>
          <p:nvPr/>
        </p:nvSpPr>
        <p:spPr>
          <a:xfrm>
            <a:off x="3168650" y="6324600"/>
            <a:ext cx="360264" cy="3556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4959 0.000000" origin="layout" pathEditMode="relative">
                                      <p:cBhvr>
                                        <p:cTn id="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4959 0.000000 L 0.517271 -0.001465" origin="layout" pathEditMode="relative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Subtype="0" presetID="35" grpId="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5"/>
      <p:bldP build="whole" bldLvl="1" animBg="1" rev="0" advAuto="0" spid="141" grpId="1"/>
      <p:bldP build="whole" bldLvl="1" animBg="1" rev="0" advAuto="0" spid="141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00" y="5537200"/>
            <a:ext cx="9017000" cy="241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订阅/发布</a:t>
            </a:r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1270000" y="2819400"/>
            <a:ext cx="10464800" cy="223921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向一个特定的消息主题（topic）发布消息</a:t>
            </a:r>
          </a:p>
          <a:p>
            <a:pPr>
              <a:buBlip>
                <a:blip r:embed="rId3"/>
              </a:buBlip>
            </a:pPr>
            <a:r>
              <a:t>多个消费者可以获得消息</a:t>
            </a:r>
          </a:p>
        </p:txBody>
      </p:sp>
      <p:sp>
        <p:nvSpPr>
          <p:cNvPr id="146" name="Shape 146"/>
          <p:cNvSpPr/>
          <p:nvPr/>
        </p:nvSpPr>
        <p:spPr>
          <a:xfrm>
            <a:off x="2698750" y="6565900"/>
            <a:ext cx="360264" cy="3556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6216650" y="6565900"/>
            <a:ext cx="360264" cy="3556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6216650" y="6565900"/>
            <a:ext cx="360264" cy="3556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216650" y="6565900"/>
            <a:ext cx="360264" cy="3556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0107 -0.002263" origin="layout" pathEditMode="relative">
                                      <p:cBhvr>
                                        <p:cTn id="1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7121 -0.094798" origin="layout" pathEditMode="relative">
                                      <p:cBhvr>
                                        <p:cTn id="2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57121 -0.094798 L 0.290413 -0.096949" origin="layout" pathEditMode="relative">
                                      <p:cBhvr>
                                        <p:cTn id="3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9834 0.000397" origin="layout" pathEditMode="relative">
                                      <p:cBhvr>
                                        <p:cTn id="3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59834 0.000397 L 0.290115 -0.001592" origin="layout" pathEditMode="relative">
                                      <p:cBhvr>
                                        <p:cTn id="4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0513 0.095515" origin="layout" pathEditMode="relative">
                                      <p:cBhvr>
                                        <p:cTn id="4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0513 0.095515 L 0.292828 0.095698" origin="layout" pathEditMode="relative">
                                      <p:cBhvr>
                                        <p:cTn id="4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3"/>
      <p:bldP build="whole" bldLvl="1" animBg="1" rev="0" advAuto="0" spid="147" grpId="4"/>
      <p:bldP build="whole" bldLvl="1" animBg="1" rev="0" advAuto="0" spid="149" grpId="5"/>
      <p:bldP build="whole" bldLvl="1" animBg="1" rev="0" advAuto="0" spid="146" grpId="12"/>
      <p:bldP build="whole" bldLvl="1" animBg="1" rev="0" advAuto="0" spid="1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存储模式/应答模式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存储模式</a:t>
            </a:r>
          </a:p>
          <a:p>
            <a:pPr lvl="1" marL="874013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持久化</a:t>
            </a:r>
          </a:p>
          <a:p>
            <a:pPr lvl="1" marL="874013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非持久化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应答模式</a:t>
            </a:r>
          </a:p>
          <a:p>
            <a:pPr lvl="1" marL="874013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Session.AUTO_ACKNOWLEDGE</a:t>
            </a:r>
          </a:p>
          <a:p>
            <a:pPr lvl="1" marL="874013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Session.CLIENT_ACKNOWLEDGE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消息体格式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StreamMessage -- Java原始值的数据流</a:t>
            </a:r>
          </a:p>
          <a:p>
            <a:pPr>
              <a:buBlip>
                <a:blip r:embed="rId2"/>
              </a:buBlip>
            </a:pPr>
            <a:r>
              <a:t>MapMessage—一套名称-值对</a:t>
            </a:r>
          </a:p>
          <a:p>
            <a:pPr>
              <a:buBlip>
                <a:blip r:embed="rId2"/>
              </a:buBlip>
            </a:pPr>
            <a:r>
              <a:t>TextMessage—一个字符串对象</a:t>
            </a:r>
          </a:p>
          <a:p>
            <a:pPr>
              <a:buBlip>
                <a:blip r:embed="rId2"/>
              </a:buBlip>
            </a:pPr>
            <a:r>
              <a:t>ObjectMessage--一个序列化的 Java对象</a:t>
            </a:r>
          </a:p>
          <a:p>
            <a:pPr>
              <a:buBlip>
                <a:blip r:embed="rId2"/>
              </a:buBlip>
            </a:pPr>
            <a:r>
              <a:t>BytesMessage--一个未解释字节的数据流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