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434" r:id="rId4"/>
  </p:sldMasterIdLst>
  <p:notesMasterIdLst>
    <p:notesMasterId r:id="rId36"/>
  </p:notesMasterIdLst>
  <p:handoutMasterIdLst>
    <p:handoutMasterId r:id="rId37"/>
  </p:handoutMasterIdLst>
  <p:sldIdLst>
    <p:sldId id="327" r:id="rId5"/>
    <p:sldId id="354" r:id="rId6"/>
    <p:sldId id="331" r:id="rId7"/>
    <p:sldId id="365" r:id="rId8"/>
    <p:sldId id="360" r:id="rId9"/>
    <p:sldId id="432" r:id="rId10"/>
    <p:sldId id="406" r:id="rId11"/>
    <p:sldId id="437" r:id="rId12"/>
    <p:sldId id="407" r:id="rId13"/>
    <p:sldId id="408" r:id="rId14"/>
    <p:sldId id="409" r:id="rId15"/>
    <p:sldId id="431" r:id="rId16"/>
    <p:sldId id="413" r:id="rId17"/>
    <p:sldId id="414" r:id="rId18"/>
    <p:sldId id="430" r:id="rId19"/>
    <p:sldId id="416" r:id="rId20"/>
    <p:sldId id="417" r:id="rId21"/>
    <p:sldId id="429" r:id="rId22"/>
    <p:sldId id="420" r:id="rId23"/>
    <p:sldId id="421" r:id="rId24"/>
    <p:sldId id="422" r:id="rId25"/>
    <p:sldId id="428" r:id="rId26"/>
    <p:sldId id="424" r:id="rId27"/>
    <p:sldId id="425" r:id="rId28"/>
    <p:sldId id="357" r:id="rId29"/>
    <p:sldId id="427" r:id="rId30"/>
    <p:sldId id="389" r:id="rId31"/>
    <p:sldId id="436" r:id="rId32"/>
    <p:sldId id="433" r:id="rId33"/>
    <p:sldId id="434" r:id="rId34"/>
    <p:sldId id="435" r:id="rId35"/>
  </p:sldIdLst>
  <p:sldSz cx="12436475" cy="6994525"/>
  <p:notesSz cx="6858000" cy="9144000"/>
  <p:defaultTextStyle>
    <a:defPPr>
      <a:defRPr lang="en-US"/>
    </a:defPPr>
    <a:lvl1pPr marL="0" algn="l" defTabSz="932651" rtl="0" eaLnBrk="1" latinLnBrk="0" hangingPunct="1">
      <a:defRPr sz="1836" kern="1200">
        <a:solidFill>
          <a:schemeClr val="tx1"/>
        </a:solidFill>
        <a:latin typeface="+mn-lt"/>
        <a:ea typeface="+mn-ea"/>
        <a:cs typeface="+mn-cs"/>
      </a:defRPr>
    </a:lvl1pPr>
    <a:lvl2pPr marL="466325" algn="l" defTabSz="932651" rtl="0" eaLnBrk="1" latinLnBrk="0" hangingPunct="1">
      <a:defRPr sz="1836" kern="1200">
        <a:solidFill>
          <a:schemeClr val="tx1"/>
        </a:solidFill>
        <a:latin typeface="+mn-lt"/>
        <a:ea typeface="+mn-ea"/>
        <a:cs typeface="+mn-cs"/>
      </a:defRPr>
    </a:lvl2pPr>
    <a:lvl3pPr marL="932651" algn="l" defTabSz="932651" rtl="0" eaLnBrk="1" latinLnBrk="0" hangingPunct="1">
      <a:defRPr sz="1836" kern="1200">
        <a:solidFill>
          <a:schemeClr val="tx1"/>
        </a:solidFill>
        <a:latin typeface="+mn-lt"/>
        <a:ea typeface="+mn-ea"/>
        <a:cs typeface="+mn-cs"/>
      </a:defRPr>
    </a:lvl3pPr>
    <a:lvl4pPr marL="1398976" algn="l" defTabSz="932651" rtl="0" eaLnBrk="1" latinLnBrk="0" hangingPunct="1">
      <a:defRPr sz="1836" kern="1200">
        <a:solidFill>
          <a:schemeClr val="tx1"/>
        </a:solidFill>
        <a:latin typeface="+mn-lt"/>
        <a:ea typeface="+mn-ea"/>
        <a:cs typeface="+mn-cs"/>
      </a:defRPr>
    </a:lvl4pPr>
    <a:lvl5pPr marL="1865301" algn="l" defTabSz="932651" rtl="0" eaLnBrk="1" latinLnBrk="0" hangingPunct="1">
      <a:defRPr sz="1836" kern="1200">
        <a:solidFill>
          <a:schemeClr val="tx1"/>
        </a:solidFill>
        <a:latin typeface="+mn-lt"/>
        <a:ea typeface="+mn-ea"/>
        <a:cs typeface="+mn-cs"/>
      </a:defRPr>
    </a:lvl5pPr>
    <a:lvl6pPr marL="2331627" algn="l" defTabSz="932651" rtl="0" eaLnBrk="1" latinLnBrk="0" hangingPunct="1">
      <a:defRPr sz="1836" kern="1200">
        <a:solidFill>
          <a:schemeClr val="tx1"/>
        </a:solidFill>
        <a:latin typeface="+mn-lt"/>
        <a:ea typeface="+mn-ea"/>
        <a:cs typeface="+mn-cs"/>
      </a:defRPr>
    </a:lvl6pPr>
    <a:lvl7pPr marL="2797952" algn="l" defTabSz="932651" rtl="0" eaLnBrk="1" latinLnBrk="0" hangingPunct="1">
      <a:defRPr sz="1836" kern="1200">
        <a:solidFill>
          <a:schemeClr val="tx1"/>
        </a:solidFill>
        <a:latin typeface="+mn-lt"/>
        <a:ea typeface="+mn-ea"/>
        <a:cs typeface="+mn-cs"/>
      </a:defRPr>
    </a:lvl7pPr>
    <a:lvl8pPr marL="3264277" algn="l" defTabSz="932651" rtl="0" eaLnBrk="1" latinLnBrk="0" hangingPunct="1">
      <a:defRPr sz="1836" kern="1200">
        <a:solidFill>
          <a:schemeClr val="tx1"/>
        </a:solidFill>
        <a:latin typeface="+mn-lt"/>
        <a:ea typeface="+mn-ea"/>
        <a:cs typeface="+mn-cs"/>
      </a:defRPr>
    </a:lvl8pPr>
    <a:lvl9pPr marL="3730604" algn="l" defTabSz="932651" rtl="0" eaLnBrk="1" latinLnBrk="0" hangingPunct="1">
      <a:defRPr sz="1836"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DC3C00"/>
    <a:srgbClr val="D2D2D2"/>
    <a:srgbClr val="A0A0A0"/>
    <a:srgbClr val="68217A"/>
    <a:srgbClr val="EB3C00"/>
    <a:srgbClr val="2D82FF"/>
    <a:srgbClr val="0088EE"/>
    <a:srgbClr val="0042AC"/>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91" autoAdjust="0"/>
    <p:restoredTop sz="84844" autoAdjust="0"/>
  </p:normalViewPr>
  <p:slideViewPr>
    <p:cSldViewPr snapToGrid="0">
      <p:cViewPr varScale="1">
        <p:scale>
          <a:sx n="81" d="100"/>
          <a:sy n="81" d="100"/>
        </p:scale>
        <p:origin x="408" y="53"/>
      </p:cViewPr>
      <p:guideLst/>
    </p:cSldViewPr>
  </p:slideViewPr>
  <p:outlineViewPr>
    <p:cViewPr>
      <p:scale>
        <a:sx n="33" d="100"/>
        <a:sy n="33" d="100"/>
      </p:scale>
      <p:origin x="0" y="-22661"/>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2B277A-DDB5-473D-88F2-32ADCFCAB823}" type="datetime1">
              <a:rPr lang="en-US" smtClean="0"/>
              <a:t>1/20/2016</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37004B-6D3D-4A21-B3F7-543030CC14DF}" type="datetime1">
              <a:rPr lang="en-US" smtClean="0"/>
              <a:t>1/20/2016</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651" rtl="0" eaLnBrk="1" latinLnBrk="0" hangingPunct="1">
      <a:lnSpc>
        <a:spcPct val="90000"/>
      </a:lnSpc>
      <a:spcAft>
        <a:spcPts val="340"/>
      </a:spcAft>
      <a:defRPr sz="918" kern="1200">
        <a:solidFill>
          <a:schemeClr val="tx1"/>
        </a:solidFill>
        <a:latin typeface="Segoe UI Light" pitchFamily="34" charset="0"/>
        <a:ea typeface="+mn-ea"/>
        <a:cs typeface="+mn-cs"/>
      </a:defRPr>
    </a:lvl1pPr>
    <a:lvl2pPr marL="217240" indent="-107945"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2pPr>
    <a:lvl3pPr marL="334632" indent="-117391"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3pPr>
    <a:lvl4pPr marL="492502" indent="-149774"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4pPr>
    <a:lvl5pPr marL="627435" indent="-117391"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5pPr>
    <a:lvl6pPr marL="2331627" algn="l" defTabSz="932651" rtl="0" eaLnBrk="1" latinLnBrk="0" hangingPunct="1">
      <a:defRPr sz="1224" kern="1200">
        <a:solidFill>
          <a:schemeClr val="tx1"/>
        </a:solidFill>
        <a:latin typeface="+mn-lt"/>
        <a:ea typeface="+mn-ea"/>
        <a:cs typeface="+mn-cs"/>
      </a:defRPr>
    </a:lvl6pPr>
    <a:lvl7pPr marL="2797952" algn="l" defTabSz="932651" rtl="0" eaLnBrk="1" latinLnBrk="0" hangingPunct="1">
      <a:defRPr sz="1224" kern="1200">
        <a:solidFill>
          <a:schemeClr val="tx1"/>
        </a:solidFill>
        <a:latin typeface="+mn-lt"/>
        <a:ea typeface="+mn-ea"/>
        <a:cs typeface="+mn-cs"/>
      </a:defRPr>
    </a:lvl7pPr>
    <a:lvl8pPr marL="3264277" algn="l" defTabSz="932651" rtl="0" eaLnBrk="1" latinLnBrk="0" hangingPunct="1">
      <a:defRPr sz="1224" kern="1200">
        <a:solidFill>
          <a:schemeClr val="tx1"/>
        </a:solidFill>
        <a:latin typeface="+mn-lt"/>
        <a:ea typeface="+mn-ea"/>
        <a:cs typeface="+mn-cs"/>
      </a:defRPr>
    </a:lvl8pPr>
    <a:lvl9pPr marL="3730604" algn="l" defTabSz="932651"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08280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have it,</a:t>
            </a:r>
            <a:r>
              <a:rPr lang="en-US" baseline="0" dirty="0" smtClean="0"/>
              <a:t> </a:t>
            </a:r>
            <a:r>
              <a:rPr lang="en-US" dirty="0" smtClean="0"/>
              <a:t>Demo Android Studio…else</a:t>
            </a:r>
            <a:r>
              <a:rPr lang="en-US" baseline="0" dirty="0" smtClean="0"/>
              <a:t> show:</a:t>
            </a:r>
          </a:p>
          <a:p>
            <a:r>
              <a:rPr lang="en-US" baseline="0" dirty="0" smtClean="0"/>
              <a:t>ADAL for Android on GitHub: </a:t>
            </a:r>
            <a:r>
              <a:rPr lang="en-US" sz="918" kern="1200" dirty="0" smtClean="0">
                <a:solidFill>
                  <a:schemeClr val="tx1"/>
                </a:solidFill>
                <a:latin typeface="Segoe UI Light" pitchFamily="34" charset="0"/>
                <a:ea typeface="+mn-ea"/>
                <a:cs typeface="+mn-cs"/>
              </a:rPr>
              <a:t>https://github.com/AzureAD/azure-activedirectory-library-for-android</a:t>
            </a:r>
            <a:endParaRPr lang="en-US" baseline="0" dirty="0" smtClean="0"/>
          </a:p>
          <a:p>
            <a:r>
              <a:rPr lang="en-US" baseline="0" dirty="0" smtClean="0"/>
              <a:t>Office 365 SDK for Android on GitHub: </a:t>
            </a:r>
            <a:r>
              <a:rPr lang="en-US" sz="918" kern="1200" dirty="0" smtClean="0">
                <a:solidFill>
                  <a:schemeClr val="tx1"/>
                </a:solidFill>
                <a:latin typeface="Segoe UI Light" pitchFamily="34" charset="0"/>
                <a:ea typeface="+mn-ea"/>
                <a:cs typeface="+mn-cs"/>
              </a:rPr>
              <a:t>https://github.com/OfficeDev/Office-365-SDK-for-Android</a:t>
            </a:r>
            <a:endParaRPr lang="en-US" dirty="0" smtClean="0"/>
          </a:p>
        </p:txBody>
      </p:sp>
      <p:sp>
        <p:nvSpPr>
          <p:cNvPr id="4" name="Date Placeholder 3"/>
          <p:cNvSpPr>
            <a:spLocks noGrp="1"/>
          </p:cNvSpPr>
          <p:nvPr>
            <p:ph type="dt" idx="10"/>
          </p:nvPr>
        </p:nvSpPr>
        <p:spPr/>
        <p:txBody>
          <a:bodyPr/>
          <a:lstStyle/>
          <a:p>
            <a:fld id="{A517F2C6-65E1-4C50-A6CE-53C38E933619}"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55133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25CF8AD-16B5-456B-82A9-D7B8F778E392}" type="datetime1">
              <a:rPr lang="en-US" smtClean="0"/>
              <a:t>1/20/2016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075222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7FE452D0-094D-4578-A310-6CA4306157CF}" type="datetime1">
              <a:rPr lang="en-US" smtClean="0"/>
              <a:t>1/20/2016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509736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t>
            </a:r>
            <a:r>
              <a:rPr lang="en-US" dirty="0" err="1" smtClean="0"/>
              <a:t>xcode</a:t>
            </a:r>
            <a:r>
              <a:rPr lang="en-US" dirty="0" smtClean="0"/>
              <a:t> and O365 native app if you have a MAC…else show:</a:t>
            </a:r>
          </a:p>
          <a:p>
            <a:r>
              <a:rPr lang="en-US" baseline="0" dirty="0" smtClean="0"/>
              <a:t>ADAL for Android on GitHub: </a:t>
            </a:r>
            <a:r>
              <a:rPr lang="en-US" sz="918" kern="1200" dirty="0" smtClean="0">
                <a:solidFill>
                  <a:schemeClr val="tx1"/>
                </a:solidFill>
                <a:latin typeface="Segoe UI Light" pitchFamily="34" charset="0"/>
                <a:ea typeface="+mn-ea"/>
                <a:cs typeface="+mn-cs"/>
              </a:rPr>
              <a:t>https://github.com/AzureAD/azure-activedirectory-library-for-objc</a:t>
            </a:r>
            <a:endParaRPr lang="en-US" baseline="0" dirty="0" smtClean="0"/>
          </a:p>
          <a:p>
            <a:r>
              <a:rPr lang="en-US" baseline="0" dirty="0" smtClean="0"/>
              <a:t>Office 365 SDK for Android on GitHub: </a:t>
            </a:r>
            <a:r>
              <a:rPr lang="en-US" sz="918" kern="1200" dirty="0" smtClean="0">
                <a:solidFill>
                  <a:schemeClr val="tx1"/>
                </a:solidFill>
                <a:latin typeface="Segoe UI Light" pitchFamily="34" charset="0"/>
                <a:ea typeface="+mn-ea"/>
                <a:cs typeface="+mn-cs"/>
              </a:rPr>
              <a:t>https://github.com/OfficeDev/Office-365-SDK-for-iOS</a:t>
            </a:r>
            <a:endParaRPr lang="en-US" dirty="0"/>
          </a:p>
        </p:txBody>
      </p:sp>
      <p:sp>
        <p:nvSpPr>
          <p:cNvPr id="4" name="Date Placeholder 3"/>
          <p:cNvSpPr>
            <a:spLocks noGrp="1"/>
          </p:cNvSpPr>
          <p:nvPr>
            <p:ph type="dt" idx="10"/>
          </p:nvPr>
        </p:nvSpPr>
        <p:spPr/>
        <p:txBody>
          <a:bodyPr/>
          <a:lstStyle/>
          <a:p>
            <a:fld id="{B8E7FF79-C16E-4D6A-A48F-A3300B04D1F0}"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92447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11E58BC7-DA90-4E1F-A4C4-EA49F5546D55}" type="datetime1">
              <a:rPr lang="en-US" smtClean="0"/>
              <a:t>1/20/2016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490700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109B0D5-7D2F-469D-BFF7-E7BCD042F2E7}" type="datetime1">
              <a:rPr lang="en-US" smtClean="0"/>
              <a:t>1/20/2016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469217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4D4882C3-BFE2-4E5B-B355-BC8C7F73073F}" type="datetime1">
              <a:rPr lang="en-US" smtClean="0"/>
              <a:t>1/20/2016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085581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r>
              <a:rPr lang="en-US" baseline="0" dirty="0" smtClean="0"/>
              <a:t> Cordova from Visual Studio 2015:</a:t>
            </a:r>
          </a:p>
          <a:p>
            <a:pPr marL="171450" indent="-171450">
              <a:buFontTx/>
              <a:buChar char="-"/>
            </a:pPr>
            <a:r>
              <a:rPr lang="en-US" baseline="0" dirty="0" smtClean="0"/>
              <a:t>add connected service</a:t>
            </a:r>
          </a:p>
          <a:p>
            <a:pPr marL="171450" indent="-171450">
              <a:buFontTx/>
              <a:buChar char="-"/>
            </a:pPr>
            <a:r>
              <a:rPr lang="en-US" baseline="0" dirty="0" smtClean="0"/>
              <a:t>Show scripts that get pulled in</a:t>
            </a:r>
          </a:p>
          <a:p>
            <a:pPr marL="171450" indent="-171450">
              <a:buFontTx/>
              <a:buChar char="-"/>
            </a:pPr>
            <a:r>
              <a:rPr lang="en-US" baseline="0" dirty="0" smtClean="0"/>
              <a:t>Show settings.js that contains the app details</a:t>
            </a:r>
          </a:p>
          <a:p>
            <a:pPr marL="171450" indent="-171450">
              <a:buFontTx/>
              <a:buChar char="-"/>
            </a:pPr>
            <a:r>
              <a:rPr lang="en-US" baseline="0" dirty="0" smtClean="0"/>
              <a:t>Show o365loader.js that bootstraps all the other scripts</a:t>
            </a:r>
          </a:p>
          <a:p>
            <a:pPr marL="171450" indent="-171450">
              <a:buFontTx/>
              <a:buChar char="-"/>
            </a:pPr>
            <a:endParaRPr lang="en-US" baseline="0" dirty="0" smtClean="0"/>
          </a:p>
          <a:p>
            <a:pPr marL="0" indent="0">
              <a:buFontTx/>
              <a:buNone/>
            </a:pPr>
            <a:r>
              <a:rPr lang="en-US" baseline="0" dirty="0" smtClean="0"/>
              <a:t>Good completed app to demo: </a:t>
            </a:r>
            <a:r>
              <a:rPr lang="en-US" sz="918" kern="1200" dirty="0" smtClean="0">
                <a:solidFill>
                  <a:schemeClr val="tx1"/>
                </a:solidFill>
                <a:latin typeface="Segoe UI Light" pitchFamily="34" charset="0"/>
                <a:ea typeface="+mn-ea"/>
                <a:cs typeface="+mn-cs"/>
              </a:rPr>
              <a:t>https://github.com/OfficeDev/Contacts-API-Mobile-App-with-Cordova-and-Ionic</a:t>
            </a:r>
            <a:endParaRPr lang="en-US" baseline="0" dirty="0" smtClean="0"/>
          </a:p>
        </p:txBody>
      </p:sp>
      <p:sp>
        <p:nvSpPr>
          <p:cNvPr id="4" name="Date Placeholder 3"/>
          <p:cNvSpPr>
            <a:spLocks noGrp="1"/>
          </p:cNvSpPr>
          <p:nvPr>
            <p:ph type="dt" idx="10"/>
          </p:nvPr>
        </p:nvSpPr>
        <p:spPr/>
        <p:txBody>
          <a:bodyPr/>
          <a:lstStyle/>
          <a:p>
            <a:fld id="{F79D060D-81AE-41B4-B7C3-43ADFED9D488}"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54606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5A18E907-D398-4D16-BE06-91BD94A9A20C}" type="datetime1">
              <a:rPr lang="en-US" smtClean="0"/>
              <a:t>1/20/2016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311683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2DDEE7E-2500-423E-9ED5-219096108491}" type="datetime1">
              <a:rPr lang="en-US" smtClean="0"/>
              <a:t>1/20/2016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712287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9A20C98D-8A1A-4AEE-AA33-6F9B5B90A3B9}" type="datetime1">
              <a:rPr lang="en-US" smtClean="0"/>
              <a:t>1/20/2016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816290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t>
            </a:r>
            <a:r>
              <a:rPr lang="en-US" dirty="0" err="1" smtClean="0"/>
              <a:t>Xamrin</a:t>
            </a:r>
            <a:r>
              <a:rPr lang="en-US" dirty="0" smtClean="0"/>
              <a:t> project in Visual Studio…show forms options between native and </a:t>
            </a:r>
            <a:r>
              <a:rPr lang="en-US" dirty="0" err="1" smtClean="0"/>
              <a:t>Xamarin</a:t>
            </a:r>
            <a:r>
              <a:rPr lang="en-US" dirty="0" smtClean="0"/>
              <a:t> Forms</a:t>
            </a:r>
          </a:p>
          <a:p>
            <a:r>
              <a:rPr lang="en-US" dirty="0" smtClean="0"/>
              <a:t>Add </a:t>
            </a:r>
            <a:r>
              <a:rPr lang="en-US" smtClean="0"/>
              <a:t>connected service</a:t>
            </a:r>
          </a:p>
        </p:txBody>
      </p:sp>
      <p:sp>
        <p:nvSpPr>
          <p:cNvPr id="4" name="Date Placeholder 3"/>
          <p:cNvSpPr>
            <a:spLocks noGrp="1"/>
          </p:cNvSpPr>
          <p:nvPr>
            <p:ph type="dt" idx="10"/>
          </p:nvPr>
        </p:nvSpPr>
        <p:spPr/>
        <p:txBody>
          <a:bodyPr/>
          <a:lstStyle/>
          <a:p>
            <a:fld id="{C896C800-18B8-4487-9A0A-3A5CC692455B}"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02535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9C9FFF6C-A092-48F8-875A-8364BB387508}" type="datetime1">
              <a:rPr lang="en-US" smtClean="0"/>
              <a:t>1/20/2016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549635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6027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1883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6779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A28D31C-524A-4D02-8EB1-52A116B7C365}" type="datetime1">
              <a:rPr lang="en-US" smtClean="0"/>
              <a:t>1/20/2016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014898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1D6F0E97-DADD-4CB6-B693-A32973ACDBFC}" type="datetime1">
              <a:rPr lang="en-US" smtClean="0"/>
              <a:t>1/20/2016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477680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01D6B9AF-9BA8-424F-A54B-F355661C7E9B}" type="datetime1">
              <a:rPr lang="en-US" smtClean="0"/>
              <a:t>1/20/2016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71875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UWP with Web Account Manager: </a:t>
            </a:r>
            <a:r>
              <a:rPr lang="en-US" sz="918" kern="1200" dirty="0" smtClean="0">
                <a:solidFill>
                  <a:schemeClr val="tx1"/>
                </a:solidFill>
                <a:latin typeface="Segoe UI Light" pitchFamily="34" charset="0"/>
                <a:ea typeface="+mn-ea"/>
                <a:cs typeface="+mn-cs"/>
              </a:rPr>
              <a:t>https://github.com/OfficeDev/MyFiles-API-Win10_UWP</a:t>
            </a:r>
          </a:p>
          <a:p>
            <a:endParaRPr lang="en-US" dirty="0"/>
          </a:p>
        </p:txBody>
      </p:sp>
      <p:sp>
        <p:nvSpPr>
          <p:cNvPr id="4" name="Date Placeholder 3"/>
          <p:cNvSpPr>
            <a:spLocks noGrp="1"/>
          </p:cNvSpPr>
          <p:nvPr>
            <p:ph type="dt" idx="10"/>
          </p:nvPr>
        </p:nvSpPr>
        <p:spPr/>
        <p:txBody>
          <a:bodyPr/>
          <a:lstStyle/>
          <a:p>
            <a:fld id="{18F2811A-AA2F-48C5-9171-8ACCBFF2A6CC}"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05630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90A9837C-99FC-4E5A-9104-4AC0F51F528D}" type="datetime1">
              <a:rPr lang="en-US" smtClean="0"/>
              <a:t>1/20/2016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008488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448DD54-8ECE-4B90-B08D-3BB10E8E0280}" type="datetime1">
              <a:rPr lang="en-US" smtClean="0"/>
              <a:t>1/20/2016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0575639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smtClean="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175461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775907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06113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88612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0447125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584877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7027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29677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689118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282940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9549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smtClean="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dirty="0"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91666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469230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437891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308224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54688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056972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164238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0783134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2926202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92943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5890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25378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94317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002288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1729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312641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998962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6774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35095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78538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255259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69950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6"/>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51385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081076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smtClean="0"/>
              <a:t>Click to edit Master title style</a:t>
            </a:r>
            <a:endParaRPr lang="en-US"/>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02497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smtClean="0"/>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3530180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r>
                <a:rPr lang="en-US" sz="1764" dirty="0">
                  <a:solidFill>
                    <a:srgbClr val="404040"/>
                  </a:solidFill>
                  <a:latin typeface="Segoe UI"/>
                </a:rPr>
                <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73844" y="295275"/>
            <a:ext cx="11888787" cy="917575"/>
          </a:xfrm>
        </p:spPr>
        <p:txBody>
          <a:bodyPr/>
          <a:lstStyle/>
          <a:p>
            <a:r>
              <a:rPr lang="en-US" smtClean="0"/>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22288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277485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315824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11828417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88266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44543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09422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1291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63487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75093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spTree>
    <p:extLst>
      <p:ext uri="{BB962C8B-B14F-4D97-AF65-F5344CB8AC3E}">
        <p14:creationId xmlns:p14="http://schemas.microsoft.com/office/powerpoint/2010/main" val="900981212"/>
      </p:ext>
    </p:extLst>
  </p:cSld>
  <p:clrMap bg1="lt1" tx1="dk1" bg2="lt2" tx2="dk2" accent1="accent1" accent2="accent2" accent3="accent3" accent4="accent4" accent5="accent5" accent6="accent6" hlink="hlink" folHlink="folHlink"/>
  <p:sldLayoutIdLst>
    <p:sldLayoutId id="2147484435" r:id="rId1"/>
    <p:sldLayoutId id="2147484436" r:id="rId2"/>
    <p:sldLayoutId id="2147484437" r:id="rId3"/>
    <p:sldLayoutId id="2147484438" r:id="rId4"/>
    <p:sldLayoutId id="2147484439" r:id="rId5"/>
    <p:sldLayoutId id="2147484440" r:id="rId6"/>
    <p:sldLayoutId id="2147484441" r:id="rId7"/>
    <p:sldLayoutId id="2147484442" r:id="rId8"/>
    <p:sldLayoutId id="2147484443" r:id="rId9"/>
    <p:sldLayoutId id="2147484444" r:id="rId10"/>
    <p:sldLayoutId id="2147484445" r:id="rId11"/>
    <p:sldLayoutId id="2147484446" r:id="rId12"/>
    <p:sldLayoutId id="2147484447" r:id="rId13"/>
    <p:sldLayoutId id="2147484448" r:id="rId14"/>
    <p:sldLayoutId id="2147484449" r:id="rId15"/>
    <p:sldLayoutId id="2147484450" r:id="rId16"/>
    <p:sldLayoutId id="2147484451" r:id="rId17"/>
    <p:sldLayoutId id="2147484452" r:id="rId18"/>
    <p:sldLayoutId id="2147484453" r:id="rId19"/>
    <p:sldLayoutId id="2147484454" r:id="rId20"/>
    <p:sldLayoutId id="2147484455" r:id="rId21"/>
    <p:sldLayoutId id="2147484456" r:id="rId22"/>
    <p:sldLayoutId id="2147484457" r:id="rId23"/>
    <p:sldLayoutId id="2147484458" r:id="rId24"/>
    <p:sldLayoutId id="2147484459" r:id="rId25"/>
    <p:sldLayoutId id="2147484460" r:id="rId26"/>
    <p:sldLayoutId id="2147484461" r:id="rId27"/>
    <p:sldLayoutId id="2147484462" r:id="rId28"/>
    <p:sldLayoutId id="2147484463" r:id="rId29"/>
    <p:sldLayoutId id="2147484464" r:id="rId30"/>
    <p:sldLayoutId id="2147484465" r:id="rId31"/>
    <p:sldLayoutId id="2147484466" r:id="rId32"/>
    <p:sldLayoutId id="2147484467" r:id="rId33"/>
    <p:sldLayoutId id="2147484468" r:id="rId34"/>
    <p:sldLayoutId id="2147484469" r:id="rId35"/>
    <p:sldLayoutId id="2147484470" r:id="rId36"/>
    <p:sldLayoutId id="2147484471" r:id="rId37"/>
    <p:sldLayoutId id="2147484472" r:id="rId38"/>
    <p:sldLayoutId id="2147484473" r:id="rId39"/>
    <p:sldLayoutId id="2147484474" r:id="rId40"/>
    <p:sldLayoutId id="2147484475" r:id="rId41"/>
    <p:sldLayoutId id="2147484476" r:id="rId42"/>
    <p:sldLayoutId id="2147484477" r:id="rId43"/>
    <p:sldLayoutId id="2147484478" r:id="rId44"/>
    <p:sldLayoutId id="2147484479" r:id="rId45"/>
    <p:sldLayoutId id="2147484480" r:id="rId46"/>
    <p:sldLayoutId id="2147484481"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p15:clr>
            <a:srgbClr val="5ACBF0"/>
          </p15:clr>
        </p15:guide>
        <p15:guide id="2" pos="155">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hyperlink" Target="http://dev.office.com/codesamples" TargetMode="External"/><Relationship Id="rId2" Type="http://schemas.openxmlformats.org/officeDocument/2006/relationships/hyperlink" Target="http://dev.office.com/getting-started/office365apis" TargetMode="External"/><Relationship Id="rId1" Type="http://schemas.openxmlformats.org/officeDocument/2006/relationships/slideLayout" Target="../slideLayouts/slideLayout3.xml"/><Relationship Id="rId5" Type="http://schemas.openxmlformats.org/officeDocument/2006/relationships/hyperlink" Target="https://msdn.microsoft.com/en-us/office/office365/howto/rest-api-overview#sectionLanguagesIDEs" TargetMode="External"/><Relationship Id="rId4" Type="http://schemas.openxmlformats.org/officeDocument/2006/relationships/hyperlink" Target="http://dev.office.com/training#?filters=deep%20dive:%20integrate%20office%20365%20apis%20in%20your%20mobile%20device%20app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22.xml"/><Relationship Id="rId1" Type="http://schemas.openxmlformats.org/officeDocument/2006/relationships/slideLayout" Target="../slideLayouts/slideLayout11.xml"/><Relationship Id="rId5" Type="http://schemas.openxmlformats.org/officeDocument/2006/relationships/image" Target="../media/image28.emf"/><Relationship Id="rId4" Type="http://schemas.openxmlformats.org/officeDocument/2006/relationships/image" Target="../media/image2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development</a:t>
            </a:r>
            <a:endParaRPr lang="en-US" dirty="0"/>
          </a:p>
        </p:txBody>
      </p:sp>
      <p:sp>
        <p:nvSpPr>
          <p:cNvPr id="6" name="Text Placeholder 5"/>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8863585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504237" y="0"/>
            <a:ext cx="3932238" cy="6994525"/>
          </a:xfrm>
          <a:prstGeom prst="rect">
            <a:avLst/>
          </a:prstGeom>
          <a:solidFill>
            <a:schemeClr val="accent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Universal Windows Apps</a:t>
            </a:r>
            <a:endParaRPr lang="en-US" dirty="0"/>
          </a:p>
        </p:txBody>
      </p:sp>
      <p:sp>
        <p:nvSpPr>
          <p:cNvPr id="3" name="Text Placeholder 2"/>
          <p:cNvSpPr>
            <a:spLocks noGrp="1"/>
          </p:cNvSpPr>
          <p:nvPr>
            <p:ph type="body" sz="quarter" idx="10"/>
          </p:nvPr>
        </p:nvSpPr>
        <p:spPr>
          <a:xfrm>
            <a:off x="274638" y="1212850"/>
            <a:ext cx="11887200" cy="5139869"/>
          </a:xfrm>
        </p:spPr>
        <p:txBody>
          <a:bodyPr/>
          <a:lstStyle/>
          <a:p>
            <a:r>
              <a:rPr lang="en-US" dirty="0" smtClean="0"/>
              <a:t>About</a:t>
            </a:r>
          </a:p>
          <a:p>
            <a:pPr lvl="1"/>
            <a:r>
              <a:rPr lang="en-US" dirty="0" smtClean="0"/>
              <a:t>Build application that runs across Windows Phones, tablets, and PCs</a:t>
            </a:r>
          </a:p>
          <a:p>
            <a:pPr lvl="1"/>
            <a:r>
              <a:rPr lang="en-US" dirty="0" smtClean="0"/>
              <a:t>Windows 10 realizes the convergence of Phone and PC</a:t>
            </a:r>
          </a:p>
          <a:p>
            <a:r>
              <a:rPr lang="en-US" dirty="0" smtClean="0"/>
              <a:t>Development</a:t>
            </a:r>
          </a:p>
          <a:p>
            <a:pPr lvl="1"/>
            <a:r>
              <a:rPr lang="en-US" dirty="0" smtClean="0"/>
              <a:t>IDE: Visual Studio 2015 w/Windows SDK for Windows 10</a:t>
            </a:r>
          </a:p>
          <a:p>
            <a:pPr lvl="1"/>
            <a:r>
              <a:rPr lang="en-US" dirty="0" smtClean="0"/>
              <a:t>App registration: Add Connected Service Wizard</a:t>
            </a:r>
          </a:p>
          <a:p>
            <a:pPr lvl="1"/>
            <a:r>
              <a:rPr lang="en-US" dirty="0" smtClean="0"/>
              <a:t>SDK integration: Add Connected Service Wizard</a:t>
            </a:r>
          </a:p>
          <a:p>
            <a:r>
              <a:rPr lang="en-US" dirty="0" smtClean="0"/>
              <a:t>When to use</a:t>
            </a:r>
          </a:p>
          <a:p>
            <a:pPr lvl="1"/>
            <a:r>
              <a:rPr lang="en-US" dirty="0" smtClean="0"/>
              <a:t>Target device footprint is exclusively Windows</a:t>
            </a:r>
          </a:p>
          <a:p>
            <a:pPr lvl="1"/>
            <a:r>
              <a:rPr lang="en-US" dirty="0" smtClean="0"/>
              <a:t>Application needs unique device-specific capabilities (ex: Cortana)</a:t>
            </a:r>
          </a:p>
          <a:p>
            <a:pPr lvl="1"/>
            <a:r>
              <a:rPr lang="en-US" dirty="0" smtClean="0"/>
              <a:t>Complex/Advanced user experience or visualizations</a:t>
            </a:r>
          </a:p>
          <a:p>
            <a:pPr lvl="1"/>
            <a:r>
              <a:rPr lang="en-US" dirty="0" smtClean="0"/>
              <a:t>Applications with strict enterprise requirements</a:t>
            </a:r>
            <a:endParaRPr lang="en-US" dirty="0"/>
          </a:p>
        </p:txBody>
      </p:sp>
      <p:sp>
        <p:nvSpPr>
          <p:cNvPr id="6" name="Footer Placeholder 5"/>
          <p:cNvSpPr>
            <a:spLocks noGrp="1"/>
          </p:cNvSpPr>
          <p:nvPr>
            <p:ph type="ftr" sz="quarter" idx="11"/>
          </p:nvPr>
        </p:nvSpPr>
        <p:spPr/>
        <p:txBody>
          <a:bodyPr/>
          <a:lstStyle/>
          <a:p>
            <a:pPr lvl="0" defTabSz="932742">
              <a:defRPr/>
            </a:pPr>
            <a:r>
              <a:rPr lang="en-US" sz="1400" dirty="0" smtClean="0">
                <a:gradFill>
                  <a:gsLst>
                    <a:gs pos="0">
                      <a:schemeClr val="bg1"/>
                    </a:gs>
                    <a:gs pos="100000">
                      <a:schemeClr val="bg1"/>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smtClean="0">
                <a:gradFill>
                  <a:gsLst>
                    <a:gs pos="0">
                      <a:schemeClr val="bg1"/>
                    </a:gs>
                    <a:gs pos="100000">
                      <a:schemeClr val="bg1"/>
                    </a:gs>
                  </a:gsLst>
                  <a:lin ang="5400000" scaled="1"/>
                </a:gradFill>
              </a:rPr>
              <a:t> Native mobile apps</a:t>
            </a:r>
            <a:endParaRPr lang="en-US" sz="1400" dirty="0">
              <a:gradFill>
                <a:gsLst>
                  <a:gs pos="0">
                    <a:schemeClr val="bg1"/>
                  </a:gs>
                  <a:gs pos="100000">
                    <a:schemeClr val="bg1"/>
                  </a:gs>
                </a:gsLst>
                <a:lin ang="5400000" scaled="1"/>
              </a:gradFill>
            </a:endParaRPr>
          </a:p>
        </p:txBody>
      </p:sp>
      <p:pic>
        <p:nvPicPr>
          <p:cNvPr id="4"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4367"/>
          <a:stretch/>
        </p:blipFill>
        <p:spPr bwMode="auto">
          <a:xfrm>
            <a:off x="8864534" y="2586532"/>
            <a:ext cx="3211643" cy="1821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029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Universal Windows Apps</a:t>
            </a:r>
            <a:endParaRPr lang="en-US" dirty="0"/>
          </a:p>
        </p:txBody>
      </p:sp>
      <p:sp>
        <p:nvSpPr>
          <p:cNvPr id="3" name="Text Placeholder 2"/>
          <p:cNvSpPr>
            <a:spLocks noGrp="1"/>
          </p:cNvSpPr>
          <p:nvPr>
            <p:ph type="body" sz="quarter" idx="10"/>
          </p:nvPr>
        </p:nvSpPr>
        <p:spPr>
          <a:xfrm>
            <a:off x="274638" y="1212851"/>
            <a:ext cx="11887200" cy="3107326"/>
          </a:xfrm>
        </p:spPr>
        <p:txBody>
          <a:bodyPr/>
          <a:lstStyle/>
          <a:p>
            <a:r>
              <a:rPr lang="en-US" dirty="0" smtClean="0"/>
              <a:t>Solution structure and debugging</a:t>
            </a:r>
          </a:p>
          <a:p>
            <a:pPr lvl="1"/>
            <a:r>
              <a:rPr lang="en-US" dirty="0" smtClean="0"/>
              <a:t>Windows 10 solutions are truly universal with a single project</a:t>
            </a:r>
          </a:p>
          <a:p>
            <a:pPr lvl="1"/>
            <a:r>
              <a:rPr lang="en-US" dirty="0" smtClean="0"/>
              <a:t>Template allow debugging against emulators or physical devices</a:t>
            </a:r>
          </a:p>
          <a:p>
            <a:r>
              <a:rPr lang="en-US" dirty="0" smtClean="0"/>
              <a:t>Additional tips</a:t>
            </a:r>
          </a:p>
          <a:p>
            <a:pPr lvl="1"/>
            <a:r>
              <a:rPr lang="en-US" dirty="0" smtClean="0"/>
              <a:t>Must make UI responsive (vs. separate UIs in 8.1 Universal Apps)</a:t>
            </a:r>
          </a:p>
          <a:p>
            <a:pPr lvl="1"/>
            <a:r>
              <a:rPr lang="en-US" dirty="0" smtClean="0"/>
              <a:t>Take advantage of the best Windows 10 offers</a:t>
            </a:r>
          </a:p>
          <a:p>
            <a:pPr lvl="1"/>
            <a:r>
              <a:rPr lang="en-US" dirty="0" smtClean="0"/>
              <a:t>Consider ADAL vs. the new Web Account Manager</a:t>
            </a:r>
            <a:endParaRPr lang="en-US" dirty="0"/>
          </a:p>
        </p:txBody>
      </p:sp>
      <p:sp>
        <p:nvSpPr>
          <p:cNvPr id="4" name="Rectangle 3"/>
          <p:cNvSpPr/>
          <p:nvPr/>
        </p:nvSpPr>
        <p:spPr bwMode="auto">
          <a:xfrm>
            <a:off x="8504237" y="0"/>
            <a:ext cx="3932238" cy="6994525"/>
          </a:xfrm>
          <a:prstGeom prst="rect">
            <a:avLst/>
          </a:prstGeom>
          <a:solidFill>
            <a:schemeClr val="accent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6"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14367"/>
          <a:stretch/>
        </p:blipFill>
        <p:spPr bwMode="auto">
          <a:xfrm>
            <a:off x="8864534" y="2586532"/>
            <a:ext cx="3211643" cy="1821461"/>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pPr lvl="0" defTabSz="932742">
              <a:defRPr/>
            </a:pPr>
            <a:r>
              <a:rPr lang="en-US" sz="1400" dirty="0">
                <a:gradFill>
                  <a:gsLst>
                    <a:gs pos="0">
                      <a:srgbClr val="FFFFFF"/>
                    </a:gs>
                    <a:gs pos="100000">
                      <a:srgbClr val="FFFFFF"/>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0">
                      <a:srgbClr val="FFFFFF"/>
                    </a:gs>
                    <a:gs pos="100000">
                      <a:srgbClr val="FFFFFF"/>
                    </a:gs>
                  </a:gsLst>
                  <a:lin ang="5400000" scaled="1"/>
                </a:gradFill>
              </a:rPr>
              <a:t> Native mobile </a:t>
            </a:r>
            <a:r>
              <a:rPr lang="en-US" sz="1400" dirty="0" smtClean="0">
                <a:gradFill>
                  <a:gsLst>
                    <a:gs pos="0">
                      <a:srgbClr val="FFFFFF"/>
                    </a:gs>
                    <a:gs pos="100000">
                      <a:srgbClr val="FFFFFF"/>
                    </a:gs>
                  </a:gsLst>
                  <a:lin ang="5400000" scaled="1"/>
                </a:gradFill>
              </a:rPr>
              <a:t>apps</a:t>
            </a:r>
            <a:endParaRPr lang="en-US" sz="1400" dirty="0">
              <a:gradFill>
                <a:gsLst>
                  <a:gs pos="0">
                    <a:srgbClr val="FFFFFF"/>
                  </a:gs>
                  <a:gs pos="100000">
                    <a:srgbClr val="FFFFFF"/>
                  </a:gs>
                </a:gsLst>
                <a:lin ang="5400000" scaled="1"/>
              </a:gradFill>
            </a:endParaRPr>
          </a:p>
        </p:txBody>
      </p:sp>
    </p:spTree>
    <p:extLst>
      <p:ext uri="{BB962C8B-B14F-4D97-AF65-F5344CB8AC3E}">
        <p14:creationId xmlns:p14="http://schemas.microsoft.com/office/powerpoint/2010/main" val="1405662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lstStyle/>
          <a:p>
            <a:r>
              <a:rPr lang="en-US" dirty="0"/>
              <a:t>Universal Windows Platform</a:t>
            </a:r>
          </a:p>
        </p:txBody>
      </p:sp>
      <p:sp>
        <p:nvSpPr>
          <p:cNvPr id="2" name="Text Placeholder 1"/>
          <p:cNvSpPr>
            <a:spLocks noGrp="1"/>
          </p:cNvSpPr>
          <p:nvPr>
            <p:ph type="body" sz="quarter" idx="12"/>
          </p:nvPr>
        </p:nvSpPr>
        <p:spPr/>
        <p:txBody>
          <a:bodyPr/>
          <a:lstStyle/>
          <a:p>
            <a:r>
              <a:rPr lang="en-US" dirty="0" smtClean="0"/>
              <a:t>Demo</a:t>
            </a:r>
            <a:endParaRPr lang="en-US" dirty="0"/>
          </a:p>
        </p:txBody>
      </p:sp>
      <p:sp>
        <p:nvSpPr>
          <p:cNvPr id="5" name="Footer Placeholder 4"/>
          <p:cNvSpPr txBox="1">
            <a:spLocks/>
          </p:cNvSpPr>
          <p:nvPr/>
        </p:nvSpPr>
        <p:spPr>
          <a:xfrm>
            <a:off x="7964489" y="295272"/>
            <a:ext cx="4197350" cy="371475"/>
          </a:xfrm>
          <a:prstGeom prst="rect">
            <a:avLst/>
          </a:prstGeom>
        </p:spPr>
        <p:txBody>
          <a:bodyPr vert="horz" lIns="91440" tIns="45720" rIns="182880" bIns="45720" rtlCol="0" anchor="ctr"/>
          <a:lstStyle>
            <a:defPPr>
              <a:defRPr lang="en-US"/>
            </a:defPPr>
            <a:lvl1pPr marL="0" algn="r" defTabSz="932651" rtl="0" eaLnBrk="1" latinLnBrk="0" hangingPunct="1">
              <a:defRPr sz="1199" kern="1200">
                <a:solidFill>
                  <a:schemeClr val="tx1">
                    <a:tint val="75000"/>
                  </a:schemeClr>
                </a:solidFill>
                <a:latin typeface="+mn-lt"/>
                <a:ea typeface="+mn-ea"/>
                <a:cs typeface="+mn-cs"/>
              </a:defRPr>
            </a:lvl1pPr>
            <a:lvl2pPr marL="466325" algn="l" defTabSz="932651" rtl="0" eaLnBrk="1" latinLnBrk="0" hangingPunct="1">
              <a:defRPr sz="1836" kern="1200">
                <a:solidFill>
                  <a:schemeClr val="tx1"/>
                </a:solidFill>
                <a:latin typeface="+mn-lt"/>
                <a:ea typeface="+mn-ea"/>
                <a:cs typeface="+mn-cs"/>
              </a:defRPr>
            </a:lvl2pPr>
            <a:lvl3pPr marL="932651" algn="l" defTabSz="932651" rtl="0" eaLnBrk="1" latinLnBrk="0" hangingPunct="1">
              <a:defRPr sz="1836" kern="1200">
                <a:solidFill>
                  <a:schemeClr val="tx1"/>
                </a:solidFill>
                <a:latin typeface="+mn-lt"/>
                <a:ea typeface="+mn-ea"/>
                <a:cs typeface="+mn-cs"/>
              </a:defRPr>
            </a:lvl3pPr>
            <a:lvl4pPr marL="1398976" algn="l" defTabSz="932651" rtl="0" eaLnBrk="1" latinLnBrk="0" hangingPunct="1">
              <a:defRPr sz="1836" kern="1200">
                <a:solidFill>
                  <a:schemeClr val="tx1"/>
                </a:solidFill>
                <a:latin typeface="+mn-lt"/>
                <a:ea typeface="+mn-ea"/>
                <a:cs typeface="+mn-cs"/>
              </a:defRPr>
            </a:lvl4pPr>
            <a:lvl5pPr marL="1865301" algn="l" defTabSz="932651" rtl="0" eaLnBrk="1" latinLnBrk="0" hangingPunct="1">
              <a:defRPr sz="1836" kern="1200">
                <a:solidFill>
                  <a:schemeClr val="tx1"/>
                </a:solidFill>
                <a:latin typeface="+mn-lt"/>
                <a:ea typeface="+mn-ea"/>
                <a:cs typeface="+mn-cs"/>
              </a:defRPr>
            </a:lvl5pPr>
            <a:lvl6pPr marL="2331627" algn="l" defTabSz="932651" rtl="0" eaLnBrk="1" latinLnBrk="0" hangingPunct="1">
              <a:defRPr sz="1836" kern="1200">
                <a:solidFill>
                  <a:schemeClr val="tx1"/>
                </a:solidFill>
                <a:latin typeface="+mn-lt"/>
                <a:ea typeface="+mn-ea"/>
                <a:cs typeface="+mn-cs"/>
              </a:defRPr>
            </a:lvl6pPr>
            <a:lvl7pPr marL="2797952" algn="l" defTabSz="932651" rtl="0" eaLnBrk="1" latinLnBrk="0" hangingPunct="1">
              <a:defRPr sz="1836" kern="1200">
                <a:solidFill>
                  <a:schemeClr val="tx1"/>
                </a:solidFill>
                <a:latin typeface="+mn-lt"/>
                <a:ea typeface="+mn-ea"/>
                <a:cs typeface="+mn-cs"/>
              </a:defRPr>
            </a:lvl7pPr>
            <a:lvl8pPr marL="3264277" algn="l" defTabSz="932651" rtl="0" eaLnBrk="1" latinLnBrk="0" hangingPunct="1">
              <a:defRPr sz="1836" kern="1200">
                <a:solidFill>
                  <a:schemeClr val="tx1"/>
                </a:solidFill>
                <a:latin typeface="+mn-lt"/>
                <a:ea typeface="+mn-ea"/>
                <a:cs typeface="+mn-cs"/>
              </a:defRPr>
            </a:lvl8pPr>
            <a:lvl9pPr marL="3730604" algn="l" defTabSz="932651" rtl="0" eaLnBrk="1" latinLnBrk="0" hangingPunct="1">
              <a:defRPr sz="1836" kern="1200">
                <a:solidFill>
                  <a:schemeClr val="tx1"/>
                </a:solidFill>
                <a:latin typeface="+mn-lt"/>
                <a:ea typeface="+mn-ea"/>
                <a:cs typeface="+mn-cs"/>
              </a:defRPr>
            </a:lvl9pPr>
          </a:lstStyle>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Black" panose="020B0A02040204020203" pitchFamily="34" charset="0"/>
                <a:ea typeface="Segoe UI Black" panose="020B0A02040204020203" pitchFamily="34" charset="0"/>
                <a:cs typeface="Segoe UI Black" panose="020B0A02040204020203" pitchFamily="34" charset="0"/>
              </a:rPr>
              <a:t>2</a:t>
            </a:r>
            <a:r>
              <a:rPr kumimoji="0" lang="en-US" sz="1400"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a:ea typeface="+mn-ea"/>
                <a:cs typeface="+mn-cs"/>
              </a:rPr>
              <a:t> Native mobile apps</a:t>
            </a:r>
            <a:endParaRPr kumimoji="0" lang="en-US" sz="1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mn-cs"/>
            </a:endParaRPr>
          </a:p>
        </p:txBody>
      </p:sp>
    </p:spTree>
    <p:extLst>
      <p:ext uri="{BB962C8B-B14F-4D97-AF65-F5344CB8AC3E}">
        <p14:creationId xmlns:p14="http://schemas.microsoft.com/office/powerpoint/2010/main" val="1859435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Android</a:t>
            </a:r>
            <a:endParaRPr lang="en-US" dirty="0"/>
          </a:p>
        </p:txBody>
      </p:sp>
      <p:sp>
        <p:nvSpPr>
          <p:cNvPr id="3" name="Text Placeholder 2"/>
          <p:cNvSpPr>
            <a:spLocks noGrp="1"/>
          </p:cNvSpPr>
          <p:nvPr>
            <p:ph type="body" sz="quarter" idx="10"/>
          </p:nvPr>
        </p:nvSpPr>
        <p:spPr>
          <a:xfrm>
            <a:off x="274638" y="1212850"/>
            <a:ext cx="8118591" cy="4644348"/>
          </a:xfrm>
        </p:spPr>
        <p:txBody>
          <a:bodyPr/>
          <a:lstStyle/>
          <a:p>
            <a:r>
              <a:rPr lang="en-US" sz="3600" dirty="0" smtClean="0"/>
              <a:t>About</a:t>
            </a:r>
          </a:p>
          <a:p>
            <a:pPr lvl="1"/>
            <a:r>
              <a:rPr lang="en-US" sz="1800" dirty="0" smtClean="0"/>
              <a:t>Open source Office 365 SDK for Android by Microsoft Open Tech (3/2014)</a:t>
            </a:r>
          </a:p>
          <a:p>
            <a:pPr lvl="1"/>
            <a:r>
              <a:rPr lang="en-US" sz="1800" dirty="0" smtClean="0"/>
              <a:t>Available on GitHub (http://bit.ly/14JCgWZ)</a:t>
            </a:r>
          </a:p>
          <a:p>
            <a:pPr lvl="1"/>
            <a:r>
              <a:rPr lang="en-US" sz="1800" dirty="0" smtClean="0"/>
              <a:t>Also requires ADAL for Android (http://bit.ly/1E7IfSi)</a:t>
            </a:r>
          </a:p>
          <a:p>
            <a:r>
              <a:rPr lang="en-US" sz="3600" dirty="0" smtClean="0"/>
              <a:t>Development</a:t>
            </a:r>
          </a:p>
          <a:p>
            <a:pPr lvl="1"/>
            <a:r>
              <a:rPr lang="en-US" sz="1800" dirty="0" smtClean="0"/>
              <a:t>IDE: Android Studio (or Eclipse)</a:t>
            </a:r>
          </a:p>
          <a:p>
            <a:pPr lvl="1"/>
            <a:r>
              <a:rPr lang="en-US" sz="1800" dirty="0" smtClean="0"/>
              <a:t>App registration: Azure Management Portal</a:t>
            </a:r>
          </a:p>
          <a:p>
            <a:pPr lvl="1"/>
            <a:r>
              <a:rPr lang="en-US" sz="1800" dirty="0" smtClean="0"/>
              <a:t>SDK integration: </a:t>
            </a:r>
            <a:r>
              <a:rPr lang="en-US" sz="1800" dirty="0" err="1" smtClean="0"/>
              <a:t>build.gradle</a:t>
            </a:r>
            <a:r>
              <a:rPr lang="en-US" sz="1800" dirty="0" smtClean="0"/>
              <a:t> (similar to </a:t>
            </a:r>
            <a:r>
              <a:rPr lang="en-US" sz="1800" dirty="0" err="1" smtClean="0"/>
              <a:t>NuGet</a:t>
            </a:r>
            <a:r>
              <a:rPr lang="en-US" sz="1800" dirty="0" smtClean="0"/>
              <a:t> for dependencies)</a:t>
            </a:r>
          </a:p>
          <a:p>
            <a:r>
              <a:rPr lang="en-US" sz="3600" dirty="0" smtClean="0"/>
              <a:t>When to use</a:t>
            </a:r>
          </a:p>
          <a:p>
            <a:pPr lvl="1"/>
            <a:r>
              <a:rPr lang="en-US" sz="1800" dirty="0" smtClean="0"/>
              <a:t>Target device footprint is exclusively Android</a:t>
            </a:r>
          </a:p>
          <a:p>
            <a:pPr lvl="1"/>
            <a:r>
              <a:rPr lang="en-US" sz="1800" dirty="0" smtClean="0"/>
              <a:t>Application needs unique device-specific capabilities</a:t>
            </a:r>
          </a:p>
          <a:p>
            <a:pPr lvl="1"/>
            <a:r>
              <a:rPr lang="en-US" sz="1800" dirty="0" smtClean="0"/>
              <a:t>Complex/Advanced user experience or visualizations</a:t>
            </a:r>
            <a:endParaRPr lang="en-US" sz="1800" dirty="0"/>
          </a:p>
        </p:txBody>
      </p:sp>
      <p:sp>
        <p:nvSpPr>
          <p:cNvPr id="4" name="Rectangle 3"/>
          <p:cNvSpPr/>
          <p:nvPr/>
        </p:nvSpPr>
        <p:spPr bwMode="auto">
          <a:xfrm>
            <a:off x="8504237" y="0"/>
            <a:ext cx="3932238" cy="6994525"/>
          </a:xfrm>
          <a:prstGeom prst="rect">
            <a:avLst/>
          </a:prstGeom>
          <a:solidFill>
            <a:schemeClr val="accent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56048" y="2586532"/>
            <a:ext cx="2428614" cy="182146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pPr lvl="0" defTabSz="932742">
              <a:defRPr/>
            </a:pPr>
            <a:r>
              <a:rPr lang="en-US" sz="1400" dirty="0">
                <a:gradFill>
                  <a:gsLst>
                    <a:gs pos="0">
                      <a:srgbClr val="FFFFFF"/>
                    </a:gs>
                    <a:gs pos="100000">
                      <a:srgbClr val="FFFFFF"/>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0">
                      <a:srgbClr val="FFFFFF"/>
                    </a:gs>
                    <a:gs pos="100000">
                      <a:srgbClr val="FFFFFF"/>
                    </a:gs>
                  </a:gsLst>
                  <a:lin ang="5400000" scaled="1"/>
                </a:gradFill>
              </a:rPr>
              <a:t> Native mobile </a:t>
            </a:r>
            <a:r>
              <a:rPr lang="en-US" sz="1400" dirty="0" smtClean="0">
                <a:gradFill>
                  <a:gsLst>
                    <a:gs pos="0">
                      <a:srgbClr val="FFFFFF"/>
                    </a:gs>
                    <a:gs pos="100000">
                      <a:srgbClr val="FFFFFF"/>
                    </a:gs>
                  </a:gsLst>
                  <a:lin ang="5400000" scaled="1"/>
                </a:gradFill>
              </a:rPr>
              <a:t>apps</a:t>
            </a:r>
            <a:endParaRPr lang="en-US" sz="1400" dirty="0">
              <a:gradFill>
                <a:gsLst>
                  <a:gs pos="0">
                    <a:srgbClr val="FFFFFF"/>
                  </a:gs>
                  <a:gs pos="100000">
                    <a:srgbClr val="FFFFFF"/>
                  </a:gs>
                </a:gsLst>
                <a:lin ang="5400000" scaled="1"/>
              </a:gradFill>
            </a:endParaRPr>
          </a:p>
        </p:txBody>
      </p:sp>
    </p:spTree>
    <p:extLst>
      <p:ext uri="{BB962C8B-B14F-4D97-AF65-F5344CB8AC3E}">
        <p14:creationId xmlns:p14="http://schemas.microsoft.com/office/powerpoint/2010/main" val="379781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Android</a:t>
            </a:r>
            <a:endParaRPr lang="en-US" dirty="0"/>
          </a:p>
        </p:txBody>
      </p:sp>
      <p:sp>
        <p:nvSpPr>
          <p:cNvPr id="3" name="Text Placeholder 2"/>
          <p:cNvSpPr>
            <a:spLocks noGrp="1"/>
          </p:cNvSpPr>
          <p:nvPr>
            <p:ph type="body" sz="quarter" idx="10"/>
          </p:nvPr>
        </p:nvSpPr>
        <p:spPr>
          <a:xfrm>
            <a:off x="274638" y="1212851"/>
            <a:ext cx="8229597" cy="4893647"/>
          </a:xfrm>
        </p:spPr>
        <p:txBody>
          <a:bodyPr>
            <a:spAutoFit/>
          </a:bodyPr>
          <a:lstStyle/>
          <a:p>
            <a:r>
              <a:rPr lang="en-US" sz="3600" dirty="0" smtClean="0"/>
              <a:t>Solution structure</a:t>
            </a:r>
          </a:p>
          <a:p>
            <a:pPr lvl="1"/>
            <a:r>
              <a:rPr lang="en-US" sz="1800" dirty="0" smtClean="0"/>
              <a:t>Form design (UI) is defined in .XML files (app\</a:t>
            </a:r>
            <a:r>
              <a:rPr lang="en-US" sz="1800" dirty="0" err="1" smtClean="0"/>
              <a:t>src</a:t>
            </a:r>
            <a:r>
              <a:rPr lang="en-US" sz="1800" dirty="0" smtClean="0"/>
              <a:t>\main\res\layout)</a:t>
            </a:r>
          </a:p>
          <a:p>
            <a:pPr lvl="1"/>
            <a:r>
              <a:rPr lang="en-US" sz="1800" dirty="0" smtClean="0"/>
              <a:t>Form logic is defined in .java files deriving from Activity</a:t>
            </a:r>
          </a:p>
          <a:p>
            <a:pPr lvl="1"/>
            <a:r>
              <a:rPr lang="en-US" sz="1800" dirty="0" err="1" smtClean="0"/>
              <a:t>Build.gradle</a:t>
            </a:r>
            <a:r>
              <a:rPr lang="en-US" sz="1800" dirty="0" smtClean="0"/>
              <a:t> references dependencies</a:t>
            </a:r>
          </a:p>
          <a:p>
            <a:pPr lvl="1"/>
            <a:r>
              <a:rPr lang="en-US" sz="1800" dirty="0" smtClean="0"/>
              <a:t>AndroidManiest.xml is the app configuration file</a:t>
            </a:r>
          </a:p>
          <a:p>
            <a:r>
              <a:rPr lang="en-US" sz="3600" dirty="0" smtClean="0"/>
              <a:t>Debugging</a:t>
            </a:r>
          </a:p>
          <a:p>
            <a:pPr lvl="1"/>
            <a:r>
              <a:rPr lang="en-US" sz="1800" dirty="0" smtClean="0"/>
              <a:t>Debug apps with emulators (warning: SLOW) or Android device</a:t>
            </a:r>
          </a:p>
          <a:p>
            <a:pPr lvl="1"/>
            <a:r>
              <a:rPr lang="en-US" sz="1800" dirty="0" smtClean="0"/>
              <a:t>Consider </a:t>
            </a:r>
            <a:r>
              <a:rPr lang="en-US" sz="1800" dirty="0" err="1" smtClean="0"/>
              <a:t>Genymotion</a:t>
            </a:r>
            <a:r>
              <a:rPr lang="en-US" sz="1800" dirty="0" smtClean="0"/>
              <a:t> emulators that install separate from IDE</a:t>
            </a:r>
          </a:p>
          <a:p>
            <a:pPr lvl="1"/>
            <a:r>
              <a:rPr lang="en-US" sz="1800" dirty="0" smtClean="0"/>
              <a:t>Visual Studio 2015 Emulator</a:t>
            </a:r>
          </a:p>
          <a:p>
            <a:r>
              <a:rPr lang="en-US" sz="3600" dirty="0" smtClean="0"/>
              <a:t>Additional tips</a:t>
            </a:r>
          </a:p>
          <a:p>
            <a:pPr lvl="1"/>
            <a:r>
              <a:rPr lang="en-US" sz="1800" dirty="0" smtClean="0"/>
              <a:t>Make sure you give the app permission to use the internet</a:t>
            </a:r>
            <a:br>
              <a:rPr lang="en-US" sz="1800" dirty="0" smtClean="0"/>
            </a:br>
            <a:r>
              <a:rPr lang="en-US" sz="1800" dirty="0" smtClean="0"/>
              <a:t>(in AndroidManifest.xml)</a:t>
            </a:r>
          </a:p>
          <a:p>
            <a:pPr lvl="1"/>
            <a:r>
              <a:rPr lang="en-US" sz="1800" dirty="0" smtClean="0"/>
              <a:t>Controls aren’t automatically referenced in form logic (must use </a:t>
            </a:r>
            <a:r>
              <a:rPr lang="en-US" sz="1800" dirty="0" err="1" smtClean="0"/>
              <a:t>findViewById</a:t>
            </a:r>
            <a:r>
              <a:rPr lang="en-US" sz="1800" dirty="0" smtClean="0"/>
              <a:t>)</a:t>
            </a:r>
          </a:p>
        </p:txBody>
      </p:sp>
      <p:sp>
        <p:nvSpPr>
          <p:cNvPr id="5" name="Rectangle 4"/>
          <p:cNvSpPr/>
          <p:nvPr/>
        </p:nvSpPr>
        <p:spPr bwMode="auto">
          <a:xfrm>
            <a:off x="8504237" y="0"/>
            <a:ext cx="3932238" cy="6994525"/>
          </a:xfrm>
          <a:prstGeom prst="rect">
            <a:avLst/>
          </a:prstGeom>
          <a:solidFill>
            <a:schemeClr val="accent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56048" y="2586532"/>
            <a:ext cx="2428614" cy="182146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pPr lvl="0" defTabSz="932742">
              <a:defRPr/>
            </a:pPr>
            <a:r>
              <a:rPr lang="en-US" sz="1400" dirty="0">
                <a:gradFill>
                  <a:gsLst>
                    <a:gs pos="0">
                      <a:srgbClr val="FFFFFF"/>
                    </a:gs>
                    <a:gs pos="100000">
                      <a:srgbClr val="FFFFFF"/>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0">
                      <a:srgbClr val="FFFFFF"/>
                    </a:gs>
                    <a:gs pos="100000">
                      <a:srgbClr val="FFFFFF"/>
                    </a:gs>
                  </a:gsLst>
                  <a:lin ang="5400000" scaled="1"/>
                </a:gradFill>
              </a:rPr>
              <a:t> Native mobile </a:t>
            </a:r>
            <a:r>
              <a:rPr lang="en-US" sz="1400" dirty="0" smtClean="0">
                <a:gradFill>
                  <a:gsLst>
                    <a:gs pos="0">
                      <a:srgbClr val="FFFFFF"/>
                    </a:gs>
                    <a:gs pos="100000">
                      <a:srgbClr val="FFFFFF"/>
                    </a:gs>
                  </a:gsLst>
                  <a:lin ang="5400000" scaled="1"/>
                </a:gradFill>
              </a:rPr>
              <a:t>apps</a:t>
            </a:r>
            <a:endParaRPr lang="en-US" sz="1400" dirty="0">
              <a:gradFill>
                <a:gsLst>
                  <a:gs pos="0">
                    <a:srgbClr val="FFFFFF"/>
                  </a:gs>
                  <a:gs pos="100000">
                    <a:srgbClr val="FFFFFF"/>
                  </a:gs>
                </a:gsLst>
                <a:lin ang="5400000" scaled="1"/>
              </a:gradFill>
            </a:endParaRPr>
          </a:p>
        </p:txBody>
      </p:sp>
    </p:spTree>
    <p:extLst>
      <p:ext uri="{BB962C8B-B14F-4D97-AF65-F5344CB8AC3E}">
        <p14:creationId xmlns:p14="http://schemas.microsoft.com/office/powerpoint/2010/main" val="384882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Android</a:t>
            </a:r>
            <a:endParaRPr lang="en-US" dirty="0"/>
          </a:p>
        </p:txBody>
      </p:sp>
      <p:sp>
        <p:nvSpPr>
          <p:cNvPr id="2" name="Text Placeholder 1"/>
          <p:cNvSpPr>
            <a:spLocks noGrp="1"/>
          </p:cNvSpPr>
          <p:nvPr>
            <p:ph type="body" sz="quarter" idx="12"/>
          </p:nvPr>
        </p:nvSpPr>
        <p:spPr/>
        <p:txBody>
          <a:bodyPr/>
          <a:lstStyle/>
          <a:p>
            <a:pPr marL="0" indent="0">
              <a:buNone/>
            </a:pPr>
            <a:r>
              <a:rPr lang="en-US" dirty="0" smtClean="0"/>
              <a:t>Demo</a:t>
            </a:r>
            <a:endParaRPr lang="en-US" dirty="0"/>
          </a:p>
        </p:txBody>
      </p:sp>
      <p:sp>
        <p:nvSpPr>
          <p:cNvPr id="4" name="Footer Placeholder 4"/>
          <p:cNvSpPr txBox="1">
            <a:spLocks/>
          </p:cNvSpPr>
          <p:nvPr/>
        </p:nvSpPr>
        <p:spPr>
          <a:xfrm>
            <a:off x="7964489" y="295272"/>
            <a:ext cx="4197350" cy="371475"/>
          </a:xfrm>
          <a:prstGeom prst="rect">
            <a:avLst/>
          </a:prstGeom>
        </p:spPr>
        <p:txBody>
          <a:bodyPr vert="horz" lIns="91440" tIns="45720" rIns="182880" bIns="45720" rtlCol="0" anchor="ctr"/>
          <a:lstStyle>
            <a:defPPr>
              <a:defRPr lang="en-US"/>
            </a:defPPr>
            <a:lvl1pPr marL="0" algn="r" defTabSz="932651" rtl="0" eaLnBrk="1" latinLnBrk="0" hangingPunct="1">
              <a:defRPr sz="1199" kern="1200">
                <a:solidFill>
                  <a:schemeClr val="tx1">
                    <a:tint val="75000"/>
                  </a:schemeClr>
                </a:solidFill>
                <a:latin typeface="+mn-lt"/>
                <a:ea typeface="+mn-ea"/>
                <a:cs typeface="+mn-cs"/>
              </a:defRPr>
            </a:lvl1pPr>
            <a:lvl2pPr marL="466325" algn="l" defTabSz="932651" rtl="0" eaLnBrk="1" latinLnBrk="0" hangingPunct="1">
              <a:defRPr sz="1836" kern="1200">
                <a:solidFill>
                  <a:schemeClr val="tx1"/>
                </a:solidFill>
                <a:latin typeface="+mn-lt"/>
                <a:ea typeface="+mn-ea"/>
                <a:cs typeface="+mn-cs"/>
              </a:defRPr>
            </a:lvl2pPr>
            <a:lvl3pPr marL="932651" algn="l" defTabSz="932651" rtl="0" eaLnBrk="1" latinLnBrk="0" hangingPunct="1">
              <a:defRPr sz="1836" kern="1200">
                <a:solidFill>
                  <a:schemeClr val="tx1"/>
                </a:solidFill>
                <a:latin typeface="+mn-lt"/>
                <a:ea typeface="+mn-ea"/>
                <a:cs typeface="+mn-cs"/>
              </a:defRPr>
            </a:lvl3pPr>
            <a:lvl4pPr marL="1398976" algn="l" defTabSz="932651" rtl="0" eaLnBrk="1" latinLnBrk="0" hangingPunct="1">
              <a:defRPr sz="1836" kern="1200">
                <a:solidFill>
                  <a:schemeClr val="tx1"/>
                </a:solidFill>
                <a:latin typeface="+mn-lt"/>
                <a:ea typeface="+mn-ea"/>
                <a:cs typeface="+mn-cs"/>
              </a:defRPr>
            </a:lvl4pPr>
            <a:lvl5pPr marL="1865301" algn="l" defTabSz="932651" rtl="0" eaLnBrk="1" latinLnBrk="0" hangingPunct="1">
              <a:defRPr sz="1836" kern="1200">
                <a:solidFill>
                  <a:schemeClr val="tx1"/>
                </a:solidFill>
                <a:latin typeface="+mn-lt"/>
                <a:ea typeface="+mn-ea"/>
                <a:cs typeface="+mn-cs"/>
              </a:defRPr>
            </a:lvl5pPr>
            <a:lvl6pPr marL="2331627" algn="l" defTabSz="932651" rtl="0" eaLnBrk="1" latinLnBrk="0" hangingPunct="1">
              <a:defRPr sz="1836" kern="1200">
                <a:solidFill>
                  <a:schemeClr val="tx1"/>
                </a:solidFill>
                <a:latin typeface="+mn-lt"/>
                <a:ea typeface="+mn-ea"/>
                <a:cs typeface="+mn-cs"/>
              </a:defRPr>
            </a:lvl6pPr>
            <a:lvl7pPr marL="2797952" algn="l" defTabSz="932651" rtl="0" eaLnBrk="1" latinLnBrk="0" hangingPunct="1">
              <a:defRPr sz="1836" kern="1200">
                <a:solidFill>
                  <a:schemeClr val="tx1"/>
                </a:solidFill>
                <a:latin typeface="+mn-lt"/>
                <a:ea typeface="+mn-ea"/>
                <a:cs typeface="+mn-cs"/>
              </a:defRPr>
            </a:lvl7pPr>
            <a:lvl8pPr marL="3264277" algn="l" defTabSz="932651" rtl="0" eaLnBrk="1" latinLnBrk="0" hangingPunct="1">
              <a:defRPr sz="1836" kern="1200">
                <a:solidFill>
                  <a:schemeClr val="tx1"/>
                </a:solidFill>
                <a:latin typeface="+mn-lt"/>
                <a:ea typeface="+mn-ea"/>
                <a:cs typeface="+mn-cs"/>
              </a:defRPr>
            </a:lvl8pPr>
            <a:lvl9pPr marL="3730604" algn="l" defTabSz="932651" rtl="0" eaLnBrk="1" latinLnBrk="0" hangingPunct="1">
              <a:defRPr sz="1836" kern="1200">
                <a:solidFill>
                  <a:schemeClr val="tx1"/>
                </a:solidFill>
                <a:latin typeface="+mn-lt"/>
                <a:ea typeface="+mn-ea"/>
                <a:cs typeface="+mn-cs"/>
              </a:defRPr>
            </a:lvl9pPr>
          </a:lstStyle>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Black" panose="020B0A02040204020203" pitchFamily="34" charset="0"/>
                <a:ea typeface="Segoe UI Black" panose="020B0A02040204020203" pitchFamily="34" charset="0"/>
                <a:cs typeface="Segoe UI Black" panose="020B0A02040204020203" pitchFamily="34" charset="0"/>
              </a:rPr>
              <a:t>2</a:t>
            </a:r>
            <a:r>
              <a:rPr kumimoji="0" lang="en-US" sz="1400"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a:ea typeface="+mn-ea"/>
                <a:cs typeface="+mn-cs"/>
              </a:rPr>
              <a:t> Native mobile apps</a:t>
            </a:r>
            <a:endParaRPr kumimoji="0" lang="en-US" sz="1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mn-cs"/>
            </a:endParaRPr>
          </a:p>
        </p:txBody>
      </p:sp>
    </p:spTree>
    <p:extLst>
      <p:ext uri="{BB962C8B-B14F-4D97-AF65-F5344CB8AC3E}">
        <p14:creationId xmlns:p14="http://schemas.microsoft.com/office/powerpoint/2010/main" val="171242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iOS</a:t>
            </a:r>
            <a:endParaRPr lang="en-US" dirty="0"/>
          </a:p>
        </p:txBody>
      </p:sp>
      <p:sp>
        <p:nvSpPr>
          <p:cNvPr id="3" name="Text Placeholder 2"/>
          <p:cNvSpPr>
            <a:spLocks noGrp="1"/>
          </p:cNvSpPr>
          <p:nvPr>
            <p:ph type="body" sz="quarter" idx="10"/>
          </p:nvPr>
        </p:nvSpPr>
        <p:spPr>
          <a:xfrm>
            <a:off x="274638" y="1212851"/>
            <a:ext cx="11887200" cy="4982774"/>
          </a:xfrm>
        </p:spPr>
        <p:txBody>
          <a:bodyPr/>
          <a:lstStyle/>
          <a:p>
            <a:r>
              <a:rPr lang="en-US" sz="3600" dirty="0" smtClean="0"/>
              <a:t>About</a:t>
            </a:r>
          </a:p>
          <a:p>
            <a:pPr lvl="1"/>
            <a:r>
              <a:rPr lang="en-US" sz="1800" dirty="0" smtClean="0"/>
              <a:t>Open source Office 365 SDK for iOS by Microsoft Open Tech (10/2014)</a:t>
            </a:r>
          </a:p>
          <a:p>
            <a:pPr lvl="1"/>
            <a:r>
              <a:rPr lang="en-US" sz="1800" dirty="0" smtClean="0"/>
              <a:t>Available on GitHub (http://bit.ly/155NpCI)</a:t>
            </a:r>
          </a:p>
          <a:p>
            <a:pPr lvl="1"/>
            <a:r>
              <a:rPr lang="en-US" sz="1800" dirty="0" smtClean="0"/>
              <a:t>Also requires ADAL for iOS (http://bit.ly/1u9Mexa)</a:t>
            </a:r>
          </a:p>
          <a:p>
            <a:pPr lvl="1"/>
            <a:r>
              <a:rPr lang="en-US" sz="1800" dirty="0" smtClean="0"/>
              <a:t>Apple does not permit compilation of iOS apps without Mac</a:t>
            </a:r>
          </a:p>
          <a:p>
            <a:r>
              <a:rPr lang="en-US" sz="3600" dirty="0" smtClean="0"/>
              <a:t>Development</a:t>
            </a:r>
          </a:p>
          <a:p>
            <a:pPr lvl="1"/>
            <a:r>
              <a:rPr lang="en-US" sz="1800" dirty="0" smtClean="0"/>
              <a:t>IDE: Mac and </a:t>
            </a:r>
            <a:r>
              <a:rPr lang="en-US" sz="1800" dirty="0" err="1" smtClean="0"/>
              <a:t>XCode</a:t>
            </a:r>
            <a:r>
              <a:rPr lang="en-US" sz="1800" dirty="0" smtClean="0"/>
              <a:t> (Objective C or Swift)</a:t>
            </a:r>
          </a:p>
          <a:p>
            <a:pPr lvl="1"/>
            <a:r>
              <a:rPr lang="en-US" sz="1800" dirty="0" smtClean="0"/>
              <a:t>App registration: Azure Management Portal</a:t>
            </a:r>
          </a:p>
          <a:p>
            <a:pPr lvl="1"/>
            <a:r>
              <a:rPr lang="en-US" sz="1800" dirty="0" smtClean="0"/>
              <a:t>SDK integration: </a:t>
            </a:r>
            <a:r>
              <a:rPr lang="en-US" sz="1800" dirty="0" err="1" smtClean="0"/>
              <a:t>Cocoapods</a:t>
            </a:r>
            <a:r>
              <a:rPr lang="en-US" sz="1800" dirty="0" smtClean="0"/>
              <a:t> or manual build/copy</a:t>
            </a:r>
          </a:p>
          <a:p>
            <a:r>
              <a:rPr lang="en-US" sz="3600" dirty="0" smtClean="0"/>
              <a:t>When to use</a:t>
            </a:r>
          </a:p>
          <a:p>
            <a:pPr lvl="1"/>
            <a:r>
              <a:rPr lang="en-US" sz="1800" dirty="0" smtClean="0"/>
              <a:t>Target device footprint is exclusively iOS</a:t>
            </a:r>
          </a:p>
          <a:p>
            <a:pPr lvl="1"/>
            <a:r>
              <a:rPr lang="en-US" sz="1800" dirty="0" smtClean="0"/>
              <a:t>Application needs unique device-specific capabilities</a:t>
            </a:r>
          </a:p>
          <a:p>
            <a:pPr lvl="1"/>
            <a:r>
              <a:rPr lang="en-US" sz="1800" dirty="0" smtClean="0"/>
              <a:t>Complex/Advanced user experience or visualizations</a:t>
            </a:r>
            <a:endParaRPr lang="en-US" sz="1800" dirty="0"/>
          </a:p>
        </p:txBody>
      </p:sp>
      <p:sp>
        <p:nvSpPr>
          <p:cNvPr id="4" name="Rectangle 3"/>
          <p:cNvSpPr/>
          <p:nvPr/>
        </p:nvSpPr>
        <p:spPr bwMode="auto">
          <a:xfrm>
            <a:off x="8504237" y="0"/>
            <a:ext cx="3932238" cy="6994525"/>
          </a:xfrm>
          <a:prstGeom prst="rect">
            <a:avLst/>
          </a:prstGeom>
          <a:solidFill>
            <a:schemeClr val="accent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559624" y="2586532"/>
            <a:ext cx="1821461" cy="182146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pPr lvl="0" defTabSz="932742">
              <a:defRPr/>
            </a:pPr>
            <a:r>
              <a:rPr lang="en-US" sz="1400" dirty="0">
                <a:gradFill>
                  <a:gsLst>
                    <a:gs pos="0">
                      <a:srgbClr val="FFFFFF"/>
                    </a:gs>
                    <a:gs pos="100000">
                      <a:srgbClr val="FFFFFF"/>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0">
                      <a:srgbClr val="FFFFFF"/>
                    </a:gs>
                    <a:gs pos="100000">
                      <a:srgbClr val="FFFFFF"/>
                    </a:gs>
                  </a:gsLst>
                  <a:lin ang="5400000" scaled="1"/>
                </a:gradFill>
              </a:rPr>
              <a:t> Native mobile </a:t>
            </a:r>
            <a:r>
              <a:rPr lang="en-US" sz="1400" dirty="0" smtClean="0">
                <a:gradFill>
                  <a:gsLst>
                    <a:gs pos="0">
                      <a:srgbClr val="FFFFFF"/>
                    </a:gs>
                    <a:gs pos="100000">
                      <a:srgbClr val="FFFFFF"/>
                    </a:gs>
                  </a:gsLst>
                  <a:lin ang="5400000" scaled="1"/>
                </a:gradFill>
              </a:rPr>
              <a:t>apps</a:t>
            </a:r>
            <a:endParaRPr lang="en-US" sz="1400" dirty="0">
              <a:gradFill>
                <a:gsLst>
                  <a:gs pos="0">
                    <a:srgbClr val="FFFFFF"/>
                  </a:gs>
                  <a:gs pos="100000">
                    <a:srgbClr val="FFFFFF"/>
                  </a:gs>
                </a:gsLst>
                <a:lin ang="5400000" scaled="1"/>
              </a:gradFill>
            </a:endParaRPr>
          </a:p>
        </p:txBody>
      </p:sp>
    </p:spTree>
    <p:extLst>
      <p:ext uri="{BB962C8B-B14F-4D97-AF65-F5344CB8AC3E}">
        <p14:creationId xmlns:p14="http://schemas.microsoft.com/office/powerpoint/2010/main" val="357881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iOS</a:t>
            </a:r>
            <a:endParaRPr lang="en-US" dirty="0"/>
          </a:p>
        </p:txBody>
      </p:sp>
      <p:sp>
        <p:nvSpPr>
          <p:cNvPr id="3" name="Text Placeholder 2"/>
          <p:cNvSpPr>
            <a:spLocks noGrp="1"/>
          </p:cNvSpPr>
          <p:nvPr>
            <p:ph type="body" sz="quarter" idx="10"/>
          </p:nvPr>
        </p:nvSpPr>
        <p:spPr>
          <a:xfrm>
            <a:off x="274638" y="1212851"/>
            <a:ext cx="8229600" cy="4838248"/>
          </a:xfrm>
        </p:spPr>
        <p:txBody>
          <a:bodyPr/>
          <a:lstStyle/>
          <a:p>
            <a:r>
              <a:rPr lang="en-US" sz="3600" dirty="0" smtClean="0"/>
              <a:t>Solution structure</a:t>
            </a:r>
          </a:p>
          <a:p>
            <a:pPr lvl="1"/>
            <a:r>
              <a:rPr lang="en-US" sz="1800" dirty="0" smtClean="0"/>
              <a:t>Form design (UI) is defined in .storyboard files and logic is defined</a:t>
            </a:r>
            <a:br>
              <a:rPr lang="en-US" sz="1800" dirty="0" smtClean="0"/>
            </a:br>
            <a:r>
              <a:rPr lang="en-US" sz="1800" dirty="0" smtClean="0"/>
              <a:t>in view controllers</a:t>
            </a:r>
          </a:p>
          <a:p>
            <a:pPr lvl="1"/>
            <a:r>
              <a:rPr lang="en-US" sz="1800" dirty="0" smtClean="0"/>
              <a:t>References can be in the form of static libraries (.a) or frameworks (.framework), which include header files</a:t>
            </a:r>
          </a:p>
          <a:p>
            <a:pPr lvl="1"/>
            <a:r>
              <a:rPr lang="en-US" sz="1800" dirty="0" smtClean="0"/>
              <a:t>ADAL for iOS is a static library and the Office 365 SDK for iOS is a framework</a:t>
            </a:r>
          </a:p>
          <a:p>
            <a:r>
              <a:rPr lang="en-US" sz="3600" dirty="0" smtClean="0"/>
              <a:t>Debugging</a:t>
            </a:r>
          </a:p>
          <a:p>
            <a:pPr lvl="1"/>
            <a:r>
              <a:rPr lang="en-US" sz="1800" dirty="0" err="1" smtClean="0"/>
              <a:t>XCode</a:t>
            </a:r>
            <a:r>
              <a:rPr lang="en-US" sz="1800" dirty="0" smtClean="0"/>
              <a:t> includes a really nice iOS emulator for debugging</a:t>
            </a:r>
          </a:p>
          <a:p>
            <a:pPr lvl="1"/>
            <a:r>
              <a:rPr lang="en-US" sz="1800" dirty="0" smtClean="0"/>
              <a:t>Registered Apple developers ($99) can debug on physical iOS devices</a:t>
            </a:r>
          </a:p>
          <a:p>
            <a:r>
              <a:rPr lang="en-US" sz="3600" dirty="0" smtClean="0"/>
              <a:t>Additional tips</a:t>
            </a:r>
          </a:p>
          <a:p>
            <a:pPr lvl="1"/>
            <a:r>
              <a:rPr lang="en-US" sz="1800" dirty="0" smtClean="0"/>
              <a:t>Combine ADAL builds for emulator and physical device</a:t>
            </a:r>
          </a:p>
          <a:p>
            <a:pPr lvl="1"/>
            <a:r>
              <a:rPr lang="en-US" sz="1800" dirty="0" smtClean="0"/>
              <a:t>Use bridging header files for Objective-C references in Swift projects</a:t>
            </a:r>
          </a:p>
          <a:p>
            <a:pPr lvl="1"/>
            <a:r>
              <a:rPr lang="en-US" sz="1800" dirty="0" err="1" smtClean="0"/>
              <a:t>Println</a:t>
            </a:r>
            <a:r>
              <a:rPr lang="en-US" sz="1800" dirty="0" smtClean="0"/>
              <a:t> and Watch Expressions are really helpful tools for </a:t>
            </a:r>
            <a:r>
              <a:rPr lang="en-US" sz="1800" dirty="0" err="1" smtClean="0"/>
              <a:t>noobs</a:t>
            </a:r>
            <a:endParaRPr lang="en-US" sz="1800" dirty="0"/>
          </a:p>
        </p:txBody>
      </p:sp>
      <p:sp>
        <p:nvSpPr>
          <p:cNvPr id="5" name="Rectangle 4"/>
          <p:cNvSpPr/>
          <p:nvPr/>
        </p:nvSpPr>
        <p:spPr bwMode="auto">
          <a:xfrm>
            <a:off x="8504237" y="0"/>
            <a:ext cx="3932238" cy="6994525"/>
          </a:xfrm>
          <a:prstGeom prst="rect">
            <a:avLst/>
          </a:prstGeom>
          <a:solidFill>
            <a:schemeClr val="accent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559624" y="2586532"/>
            <a:ext cx="1821461" cy="182146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pPr lvl="0" defTabSz="932742">
              <a:defRPr/>
            </a:pPr>
            <a:r>
              <a:rPr lang="en-US" sz="1400" dirty="0">
                <a:gradFill>
                  <a:gsLst>
                    <a:gs pos="0">
                      <a:srgbClr val="FFFFFF"/>
                    </a:gs>
                    <a:gs pos="100000">
                      <a:srgbClr val="FFFFFF"/>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0">
                      <a:srgbClr val="FFFFFF"/>
                    </a:gs>
                    <a:gs pos="100000">
                      <a:srgbClr val="FFFFFF"/>
                    </a:gs>
                  </a:gsLst>
                  <a:lin ang="5400000" scaled="1"/>
                </a:gradFill>
              </a:rPr>
              <a:t> Native mobile </a:t>
            </a:r>
            <a:r>
              <a:rPr lang="en-US" sz="1400" dirty="0" smtClean="0">
                <a:gradFill>
                  <a:gsLst>
                    <a:gs pos="0">
                      <a:srgbClr val="FFFFFF"/>
                    </a:gs>
                    <a:gs pos="100000">
                      <a:srgbClr val="FFFFFF"/>
                    </a:gs>
                  </a:gsLst>
                  <a:lin ang="5400000" scaled="1"/>
                </a:gradFill>
              </a:rPr>
              <a:t>apps</a:t>
            </a:r>
            <a:endParaRPr lang="en-US" sz="1400" dirty="0">
              <a:gradFill>
                <a:gsLst>
                  <a:gs pos="0">
                    <a:srgbClr val="FFFFFF"/>
                  </a:gs>
                  <a:gs pos="100000">
                    <a:srgbClr val="FFFFFF"/>
                  </a:gs>
                </a:gsLst>
                <a:lin ang="5400000" scaled="1"/>
              </a:gradFill>
            </a:endParaRPr>
          </a:p>
        </p:txBody>
      </p:sp>
    </p:spTree>
    <p:extLst>
      <p:ext uri="{BB962C8B-B14F-4D97-AF65-F5344CB8AC3E}">
        <p14:creationId xmlns:p14="http://schemas.microsoft.com/office/powerpoint/2010/main" val="321571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iOS and </a:t>
            </a:r>
            <a:r>
              <a:rPr lang="en-US" dirty="0" err="1" smtClean="0"/>
              <a:t>xcode</a:t>
            </a:r>
            <a:endParaRPr lang="en-US" dirty="0"/>
          </a:p>
        </p:txBody>
      </p:sp>
      <p:sp>
        <p:nvSpPr>
          <p:cNvPr id="2" name="Text Placeholder 1"/>
          <p:cNvSpPr>
            <a:spLocks noGrp="1"/>
          </p:cNvSpPr>
          <p:nvPr>
            <p:ph type="body" sz="quarter" idx="12"/>
          </p:nvPr>
        </p:nvSpPr>
        <p:spPr/>
        <p:txBody>
          <a:bodyPr/>
          <a:lstStyle/>
          <a:p>
            <a:pPr marL="0" indent="0">
              <a:buNone/>
            </a:pPr>
            <a:r>
              <a:rPr lang="en-US" dirty="0" smtClean="0"/>
              <a:t>Demo</a:t>
            </a:r>
            <a:endParaRPr lang="en-US" dirty="0"/>
          </a:p>
        </p:txBody>
      </p:sp>
      <p:sp>
        <p:nvSpPr>
          <p:cNvPr id="4" name="Footer Placeholder 4"/>
          <p:cNvSpPr txBox="1">
            <a:spLocks/>
          </p:cNvSpPr>
          <p:nvPr/>
        </p:nvSpPr>
        <p:spPr>
          <a:xfrm>
            <a:off x="7964489" y="295272"/>
            <a:ext cx="4197350" cy="371475"/>
          </a:xfrm>
          <a:prstGeom prst="rect">
            <a:avLst/>
          </a:prstGeom>
        </p:spPr>
        <p:txBody>
          <a:bodyPr vert="horz" lIns="91440" tIns="45720" rIns="182880" bIns="45720" rtlCol="0" anchor="ctr"/>
          <a:lstStyle>
            <a:defPPr>
              <a:defRPr lang="en-US"/>
            </a:defPPr>
            <a:lvl1pPr marL="0" algn="r" defTabSz="932651" rtl="0" eaLnBrk="1" latinLnBrk="0" hangingPunct="1">
              <a:defRPr sz="1199" kern="1200">
                <a:solidFill>
                  <a:schemeClr val="tx1">
                    <a:tint val="75000"/>
                  </a:schemeClr>
                </a:solidFill>
                <a:latin typeface="+mn-lt"/>
                <a:ea typeface="+mn-ea"/>
                <a:cs typeface="+mn-cs"/>
              </a:defRPr>
            </a:lvl1pPr>
            <a:lvl2pPr marL="466325" algn="l" defTabSz="932651" rtl="0" eaLnBrk="1" latinLnBrk="0" hangingPunct="1">
              <a:defRPr sz="1836" kern="1200">
                <a:solidFill>
                  <a:schemeClr val="tx1"/>
                </a:solidFill>
                <a:latin typeface="+mn-lt"/>
                <a:ea typeface="+mn-ea"/>
                <a:cs typeface="+mn-cs"/>
              </a:defRPr>
            </a:lvl2pPr>
            <a:lvl3pPr marL="932651" algn="l" defTabSz="932651" rtl="0" eaLnBrk="1" latinLnBrk="0" hangingPunct="1">
              <a:defRPr sz="1836" kern="1200">
                <a:solidFill>
                  <a:schemeClr val="tx1"/>
                </a:solidFill>
                <a:latin typeface="+mn-lt"/>
                <a:ea typeface="+mn-ea"/>
                <a:cs typeface="+mn-cs"/>
              </a:defRPr>
            </a:lvl3pPr>
            <a:lvl4pPr marL="1398976" algn="l" defTabSz="932651" rtl="0" eaLnBrk="1" latinLnBrk="0" hangingPunct="1">
              <a:defRPr sz="1836" kern="1200">
                <a:solidFill>
                  <a:schemeClr val="tx1"/>
                </a:solidFill>
                <a:latin typeface="+mn-lt"/>
                <a:ea typeface="+mn-ea"/>
                <a:cs typeface="+mn-cs"/>
              </a:defRPr>
            </a:lvl4pPr>
            <a:lvl5pPr marL="1865301" algn="l" defTabSz="932651" rtl="0" eaLnBrk="1" latinLnBrk="0" hangingPunct="1">
              <a:defRPr sz="1836" kern="1200">
                <a:solidFill>
                  <a:schemeClr val="tx1"/>
                </a:solidFill>
                <a:latin typeface="+mn-lt"/>
                <a:ea typeface="+mn-ea"/>
                <a:cs typeface="+mn-cs"/>
              </a:defRPr>
            </a:lvl5pPr>
            <a:lvl6pPr marL="2331627" algn="l" defTabSz="932651" rtl="0" eaLnBrk="1" latinLnBrk="0" hangingPunct="1">
              <a:defRPr sz="1836" kern="1200">
                <a:solidFill>
                  <a:schemeClr val="tx1"/>
                </a:solidFill>
                <a:latin typeface="+mn-lt"/>
                <a:ea typeface="+mn-ea"/>
                <a:cs typeface="+mn-cs"/>
              </a:defRPr>
            </a:lvl6pPr>
            <a:lvl7pPr marL="2797952" algn="l" defTabSz="932651" rtl="0" eaLnBrk="1" latinLnBrk="0" hangingPunct="1">
              <a:defRPr sz="1836" kern="1200">
                <a:solidFill>
                  <a:schemeClr val="tx1"/>
                </a:solidFill>
                <a:latin typeface="+mn-lt"/>
                <a:ea typeface="+mn-ea"/>
                <a:cs typeface="+mn-cs"/>
              </a:defRPr>
            </a:lvl7pPr>
            <a:lvl8pPr marL="3264277" algn="l" defTabSz="932651" rtl="0" eaLnBrk="1" latinLnBrk="0" hangingPunct="1">
              <a:defRPr sz="1836" kern="1200">
                <a:solidFill>
                  <a:schemeClr val="tx1"/>
                </a:solidFill>
                <a:latin typeface="+mn-lt"/>
                <a:ea typeface="+mn-ea"/>
                <a:cs typeface="+mn-cs"/>
              </a:defRPr>
            </a:lvl8pPr>
            <a:lvl9pPr marL="3730604" algn="l" defTabSz="932651" rtl="0" eaLnBrk="1" latinLnBrk="0" hangingPunct="1">
              <a:defRPr sz="1836" kern="1200">
                <a:solidFill>
                  <a:schemeClr val="tx1"/>
                </a:solidFill>
                <a:latin typeface="+mn-lt"/>
                <a:ea typeface="+mn-ea"/>
                <a:cs typeface="+mn-cs"/>
              </a:defRPr>
            </a:lvl9pPr>
          </a:lstStyle>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Black" panose="020B0A02040204020203" pitchFamily="34" charset="0"/>
                <a:ea typeface="Segoe UI Black" panose="020B0A02040204020203" pitchFamily="34" charset="0"/>
                <a:cs typeface="Segoe UI Black" panose="020B0A02040204020203" pitchFamily="34" charset="0"/>
              </a:rPr>
              <a:t>2</a:t>
            </a:r>
            <a:r>
              <a:rPr kumimoji="0" lang="en-US" sz="1400"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a:ea typeface="+mn-ea"/>
                <a:cs typeface="+mn-cs"/>
              </a:rPr>
              <a:t> Native mobile apps</a:t>
            </a:r>
            <a:endParaRPr kumimoji="0" lang="en-US" sz="1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mn-cs"/>
            </a:endParaRPr>
          </a:p>
        </p:txBody>
      </p:sp>
    </p:spTree>
    <p:extLst>
      <p:ext uri="{BB962C8B-B14F-4D97-AF65-F5344CB8AC3E}">
        <p14:creationId xmlns:p14="http://schemas.microsoft.com/office/powerpoint/2010/main" val="1953163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03438" y="2077141"/>
            <a:ext cx="6253161" cy="1292149"/>
          </a:xfrm>
        </p:spPr>
        <p:txBody>
          <a:bodyPr/>
          <a:lstStyle/>
          <a:p>
            <a:r>
              <a:rPr lang="en-US" dirty="0" smtClean="0"/>
              <a:t>Cross-platform mobile apps</a:t>
            </a:r>
            <a:endParaRPr lang="en-US" dirty="0"/>
          </a:p>
        </p:txBody>
      </p:sp>
      <p:sp>
        <p:nvSpPr>
          <p:cNvPr id="5" name="Text Placeholder 4"/>
          <p:cNvSpPr>
            <a:spLocks noGrp="1"/>
          </p:cNvSpPr>
          <p:nvPr>
            <p:ph type="body" sz="quarter" idx="12"/>
          </p:nvPr>
        </p:nvSpPr>
        <p:spPr/>
        <p:txBody>
          <a:bodyPr/>
          <a:lstStyle/>
          <a:p>
            <a:r>
              <a:rPr lang="en-US" dirty="0" smtClean="0"/>
              <a:t>3</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1399" y="3247055"/>
            <a:ext cx="3181350" cy="1209675"/>
          </a:xfrm>
          <a:prstGeom prst="rect">
            <a:avLst/>
          </a:prstGeom>
        </p:spPr>
      </p:pic>
    </p:spTree>
    <p:extLst>
      <p:ext uri="{BB962C8B-B14F-4D97-AF65-F5344CB8AC3E}">
        <p14:creationId xmlns:p14="http://schemas.microsoft.com/office/powerpoint/2010/main" val="246356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sp>
        <p:nvSpPr>
          <p:cNvPr id="2" name="Footer Placeholder 1"/>
          <p:cNvSpPr>
            <a:spLocks noGrp="1"/>
          </p:cNvSpPr>
          <p:nvPr>
            <p:ph type="ftr" sz="quarter" idx="10"/>
          </p:nvPr>
        </p:nvSpPr>
        <p:spPr/>
        <p:txBody>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391253600"/>
              </p:ext>
            </p:extLst>
          </p:nvPr>
        </p:nvGraphicFramePr>
        <p:xfrm>
          <a:off x="274638" y="1211263"/>
          <a:ext cx="11887199" cy="4389120"/>
        </p:xfrm>
        <a:graphic>
          <a:graphicData uri="http://schemas.openxmlformats.org/drawingml/2006/table">
            <a:tbl>
              <a:tblPr firstRow="1">
                <a:tableStyleId>{5C22544A-7EE6-4342-B048-85BDC9FD1C3A}</a:tableStyleId>
              </a:tblPr>
              <a:tblGrid>
                <a:gridCol w="11887199"/>
              </a:tblGrid>
              <a:tr h="731520">
                <a:tc>
                  <a:txBody>
                    <a:bodyPr/>
                    <a:lstStyle/>
                    <a:p>
                      <a:pPr defTabSz="932472" fontAlgn="base">
                        <a:lnSpc>
                          <a:spcPct val="90000"/>
                        </a:lnSpc>
                        <a:spcBef>
                          <a:spcPct val="0"/>
                        </a:spcBef>
                        <a:spcAft>
                          <a:spcPct val="0"/>
                        </a:spcAft>
                      </a:pPr>
                      <a:r>
                        <a:rPr lang="en-US" sz="2800" b="1" kern="1200" dirty="0" smtClean="0">
                          <a:gradFill>
                            <a:gsLst>
                              <a:gs pos="0">
                                <a:srgbClr val="FFFFFF"/>
                              </a:gs>
                              <a:gs pos="100000">
                                <a:srgbClr val="FFFFFF"/>
                              </a:gs>
                            </a:gsLst>
                            <a:lin ang="5400000" scaled="0"/>
                          </a:gradFill>
                          <a:latin typeface="+mj-lt"/>
                          <a:ea typeface="Segoe UI" pitchFamily="34" charset="0"/>
                          <a:cs typeface="Segoe UI" pitchFamily="34" charset="0"/>
                        </a:rPr>
                        <a:t>Introduction to Office 365 development</a:t>
                      </a:r>
                    </a:p>
                  </a:txBody>
                  <a:tcPr marL="182880" marR="182880" marT="91440" marB="91440" anchor="ctr">
                    <a:lnL w="12700" cmpd="sng">
                      <a:noFill/>
                    </a:lnL>
                    <a:lnR w="9525" cap="flat" cmpd="sng" algn="ctr">
                      <a:solidFill>
                        <a:srgbClr val="FFFFFF"/>
                      </a:solidFill>
                      <a:prstDash val="solid"/>
                      <a:round/>
                      <a:headEnd type="none" w="med" len="med"/>
                      <a:tailEnd type="none" w="med" len="med"/>
                    </a:lnR>
                    <a:lnT w="12700" cmpd="sng">
                      <a:noFill/>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65760">
                <a:tc>
                  <a:txBody>
                    <a:bodyPr/>
                    <a:lstStyle/>
                    <a:p>
                      <a:r>
                        <a:rPr lang="en-US" sz="1800" kern="1200" dirty="0" smtClean="0">
                          <a:gradFill>
                            <a:gsLst>
                              <a:gs pos="18140">
                                <a:schemeClr val="tx1"/>
                              </a:gs>
                              <a:gs pos="47000">
                                <a:schemeClr val="tx1"/>
                              </a:gs>
                            </a:gsLst>
                            <a:lin ang="5400000" scaled="1"/>
                          </a:gradFill>
                          <a:latin typeface="+mn-lt"/>
                          <a:ea typeface="+mn-ea"/>
                          <a:cs typeface="+mn-cs"/>
                        </a:rPr>
                        <a:t>Module 1: Overview of Office 365 development</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smtClean="0">
                          <a:gradFill>
                            <a:gsLst>
                              <a:gs pos="18140">
                                <a:schemeClr val="tx1"/>
                              </a:gs>
                              <a:gs pos="47000">
                                <a:schemeClr val="tx1"/>
                              </a:gs>
                            </a:gsLst>
                            <a:lin ang="5400000" scaled="1"/>
                          </a:gradFill>
                          <a:latin typeface="+mn-lt"/>
                          <a:ea typeface="+mn-ea"/>
                          <a:cs typeface="+mn-cs"/>
                        </a:rPr>
                        <a:t>Module 2: Getting started with apps for SharePoint</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smtClean="0">
                          <a:gradFill>
                            <a:gsLst>
                              <a:gs pos="18140">
                                <a:schemeClr val="tx1"/>
                              </a:gs>
                              <a:gs pos="47000">
                                <a:schemeClr val="tx1"/>
                              </a:gs>
                            </a:gsLst>
                            <a:lin ang="5400000" scaled="1"/>
                          </a:gradFill>
                          <a:latin typeface="+mn-lt"/>
                          <a:ea typeface="+mn-ea"/>
                          <a:cs typeface="+mn-cs"/>
                        </a:rPr>
                        <a:t>Module 3: Getting started with apps for Office</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smtClean="0">
                          <a:gradFill>
                            <a:gsLst>
                              <a:gs pos="18140">
                                <a:schemeClr val="tx1"/>
                              </a:gs>
                              <a:gs pos="47000">
                                <a:schemeClr val="tx1"/>
                              </a:gs>
                            </a:gsLst>
                            <a:lin ang="5400000" scaled="1"/>
                          </a:gradFill>
                          <a:latin typeface="+mn-lt"/>
                          <a:ea typeface="+mn-ea"/>
                          <a:cs typeface="+mn-cs"/>
                        </a:rPr>
                        <a:t>Module 4: Getting started with the Office 365 APIs</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smtClean="0">
                          <a:gradFill>
                            <a:gsLst>
                              <a:gs pos="18140">
                                <a:schemeClr val="tx1"/>
                              </a:gs>
                              <a:gs pos="47000">
                                <a:schemeClr val="tx1"/>
                              </a:gs>
                            </a:gsLst>
                            <a:lin ang="5400000" scaled="1"/>
                          </a:gradFill>
                          <a:latin typeface="+mn-lt"/>
                          <a:ea typeface="+mn-ea"/>
                          <a:cs typeface="+mn-cs"/>
                        </a:rPr>
                        <a:t>Module 5: Getting started with mobile development with Office 365</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smtClean="0">
                          <a:gradFill>
                            <a:gsLst>
                              <a:gs pos="18140">
                                <a:schemeClr val="tx1"/>
                              </a:gs>
                              <a:gs pos="47000">
                                <a:schemeClr val="tx1"/>
                              </a:gs>
                            </a:gsLst>
                            <a:lin ang="5400000" scaled="1"/>
                          </a:gradFill>
                          <a:latin typeface="Segoe UI Semibold" panose="020B0702040204020203" pitchFamily="34" charset="0"/>
                          <a:ea typeface="+mn-ea"/>
                          <a:cs typeface="Segoe UI Semibold" panose="020B0702040204020203" pitchFamily="34" charset="0"/>
                        </a:rPr>
                        <a:t>Module 6: Moving Full Trust Code to the cloud using repeatable patterns and best practices</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smtClean="0">
                          <a:gradFill>
                            <a:gsLst>
                              <a:gs pos="18140">
                                <a:schemeClr val="tx1"/>
                              </a:gs>
                              <a:gs pos="47000">
                                <a:schemeClr val="tx1"/>
                              </a:gs>
                            </a:gsLst>
                            <a:lin ang="5400000" scaled="1"/>
                          </a:gradFill>
                          <a:latin typeface="+mn-lt"/>
                          <a:ea typeface="+mn-ea"/>
                          <a:cs typeface="+mn-cs"/>
                        </a:rPr>
                        <a:t>Module 7: Setting up your developer environment in Office 365</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smtClean="0">
                          <a:gradFill>
                            <a:gsLst>
                              <a:gs pos="18140">
                                <a:schemeClr val="tx1"/>
                              </a:gs>
                              <a:gs pos="47000">
                                <a:schemeClr val="tx1"/>
                              </a:gs>
                            </a:gsLst>
                            <a:lin ang="5400000" scaled="1"/>
                          </a:gradFill>
                          <a:latin typeface="+mn-lt"/>
                          <a:ea typeface="+mn-ea"/>
                          <a:cs typeface="+mn-cs"/>
                        </a:rPr>
                        <a:t>Module 8: Setting up your on-premises environment for app development</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bl>
          </a:graphicData>
        </a:graphic>
      </p:graphicFrame>
    </p:spTree>
    <p:extLst>
      <p:ext uri="{BB962C8B-B14F-4D97-AF65-F5344CB8AC3E}">
        <p14:creationId xmlns:p14="http://schemas.microsoft.com/office/powerpoint/2010/main" val="41977759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Apache Cordova</a:t>
            </a:r>
            <a:endParaRPr lang="en-US" dirty="0"/>
          </a:p>
        </p:txBody>
      </p:sp>
      <p:sp>
        <p:nvSpPr>
          <p:cNvPr id="3" name="Text Placeholder 2"/>
          <p:cNvSpPr>
            <a:spLocks noGrp="1"/>
          </p:cNvSpPr>
          <p:nvPr>
            <p:ph type="body" sz="quarter" idx="10"/>
          </p:nvPr>
        </p:nvSpPr>
        <p:spPr>
          <a:xfrm>
            <a:off x="274638" y="1212851"/>
            <a:ext cx="11887200" cy="4982774"/>
          </a:xfrm>
        </p:spPr>
        <p:txBody>
          <a:bodyPr/>
          <a:lstStyle/>
          <a:p>
            <a:r>
              <a:rPr lang="en-US" sz="3600" dirty="0" smtClean="0"/>
              <a:t>About</a:t>
            </a:r>
          </a:p>
          <a:p>
            <a:pPr lvl="1"/>
            <a:r>
              <a:rPr lang="en-US" sz="1800" dirty="0" smtClean="0"/>
              <a:t>Platform for developing mobile apps with HTML, CSS, and JavaScript</a:t>
            </a:r>
          </a:p>
          <a:p>
            <a:pPr lvl="1"/>
            <a:r>
              <a:rPr lang="en-US" sz="1800" dirty="0" smtClean="0"/>
              <a:t>Open source collection of JavaScript that abstracts device-specific APIs</a:t>
            </a:r>
          </a:p>
          <a:p>
            <a:pPr lvl="1"/>
            <a:r>
              <a:rPr lang="en-US" sz="1800" dirty="0" smtClean="0"/>
              <a:t>All web assets are copied local to the device and run “</a:t>
            </a:r>
            <a:r>
              <a:rPr lang="en-US" sz="1800" dirty="0" err="1" smtClean="0"/>
              <a:t>Chromeless</a:t>
            </a:r>
            <a:r>
              <a:rPr lang="en-US" sz="1800" dirty="0" smtClean="0"/>
              <a:t>”</a:t>
            </a:r>
          </a:p>
          <a:p>
            <a:pPr lvl="1"/>
            <a:r>
              <a:rPr lang="en-US" sz="1800" dirty="0" smtClean="0"/>
              <a:t>Foundation for </a:t>
            </a:r>
            <a:r>
              <a:rPr lang="en-US" sz="1800" dirty="0" err="1" smtClean="0"/>
              <a:t>PhoneGap</a:t>
            </a:r>
            <a:r>
              <a:rPr lang="en-US" sz="1800" dirty="0" smtClean="0"/>
              <a:t>, </a:t>
            </a:r>
            <a:r>
              <a:rPr lang="en-US" sz="1800" dirty="0" err="1" smtClean="0"/>
              <a:t>AppBuilder</a:t>
            </a:r>
            <a:r>
              <a:rPr lang="en-US" sz="1800" dirty="0" smtClean="0"/>
              <a:t>, Ionic, etc.</a:t>
            </a:r>
          </a:p>
          <a:p>
            <a:r>
              <a:rPr lang="en-US" sz="3600" dirty="0" smtClean="0"/>
              <a:t>Development</a:t>
            </a:r>
          </a:p>
          <a:p>
            <a:pPr lvl="1"/>
            <a:r>
              <a:rPr lang="en-US" sz="1800" dirty="0" smtClean="0"/>
              <a:t>IDE: &gt;= Visual Studio 2013 w/Update 4 and VS Tools for Cordova CTP3*</a:t>
            </a:r>
          </a:p>
          <a:p>
            <a:pPr lvl="1"/>
            <a:r>
              <a:rPr lang="en-US" sz="1800" dirty="0" smtClean="0"/>
              <a:t>App registration: Add Connected Service Wizard</a:t>
            </a:r>
          </a:p>
          <a:p>
            <a:pPr lvl="1"/>
            <a:r>
              <a:rPr lang="en-US" sz="1800" dirty="0" smtClean="0"/>
              <a:t>SDK integration: Add Connected Service Wizard</a:t>
            </a:r>
          </a:p>
          <a:p>
            <a:r>
              <a:rPr lang="en-US" sz="3600" dirty="0" smtClean="0"/>
              <a:t>When to use</a:t>
            </a:r>
          </a:p>
          <a:p>
            <a:pPr lvl="1"/>
            <a:r>
              <a:rPr lang="en-US" sz="1800" dirty="0" smtClean="0"/>
              <a:t>Multi-tenant apps or apps that target multiple mobile platforms</a:t>
            </a:r>
          </a:p>
          <a:p>
            <a:pPr lvl="1"/>
            <a:r>
              <a:rPr lang="en-US" sz="1800" dirty="0" smtClean="0"/>
              <a:t>Developers are skilled in web development (HTML, </a:t>
            </a:r>
            <a:r>
              <a:rPr lang="en-US" sz="1800" dirty="0" err="1" smtClean="0"/>
              <a:t>CSS</a:t>
            </a:r>
            <a:r>
              <a:rPr lang="en-US" sz="1800" dirty="0" smtClean="0"/>
              <a:t>, JavaScript)</a:t>
            </a:r>
          </a:p>
          <a:p>
            <a:pPr lvl="1"/>
            <a:r>
              <a:rPr lang="en-US" sz="1800" dirty="0" smtClean="0"/>
              <a:t>Licensing costs prohibit other cross-platform frameworks</a:t>
            </a:r>
          </a:p>
        </p:txBody>
      </p:sp>
      <p:sp>
        <p:nvSpPr>
          <p:cNvPr id="4" name="Rectangle 3"/>
          <p:cNvSpPr/>
          <p:nvPr/>
        </p:nvSpPr>
        <p:spPr bwMode="auto">
          <a:xfrm>
            <a:off x="8504237" y="0"/>
            <a:ext cx="3932238" cy="6994525"/>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660816" y="2586532"/>
            <a:ext cx="1619076" cy="182146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pPr lvl="0" defTabSz="932742">
              <a:defRPr/>
            </a:pPr>
            <a:r>
              <a:rPr lang="en-US" sz="1400" dirty="0" smtClean="0">
                <a:gradFill>
                  <a:gsLst>
                    <a:gs pos="0">
                      <a:srgbClr val="FFFFFF"/>
                    </a:gs>
                    <a:gs pos="100000">
                      <a:srgbClr val="FFFFFF"/>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smtClean="0">
                <a:gradFill>
                  <a:gsLst>
                    <a:gs pos="0">
                      <a:srgbClr val="FFFFFF"/>
                    </a:gs>
                    <a:gs pos="100000">
                      <a:srgbClr val="FFFFFF"/>
                    </a:gs>
                  </a:gsLst>
                  <a:lin ang="5400000" scaled="1"/>
                </a:gradFill>
              </a:rPr>
              <a:t> Cross-platform </a:t>
            </a:r>
            <a:r>
              <a:rPr lang="en-US" sz="1400" dirty="0">
                <a:gradFill>
                  <a:gsLst>
                    <a:gs pos="0">
                      <a:srgbClr val="FFFFFF"/>
                    </a:gs>
                    <a:gs pos="100000">
                      <a:srgbClr val="FFFFFF"/>
                    </a:gs>
                  </a:gsLst>
                  <a:lin ang="5400000" scaled="1"/>
                </a:gradFill>
              </a:rPr>
              <a:t>mobile </a:t>
            </a:r>
            <a:r>
              <a:rPr lang="en-US" sz="1400" dirty="0" smtClean="0">
                <a:gradFill>
                  <a:gsLst>
                    <a:gs pos="0">
                      <a:srgbClr val="FFFFFF"/>
                    </a:gs>
                    <a:gs pos="100000">
                      <a:srgbClr val="FFFFFF"/>
                    </a:gs>
                  </a:gsLst>
                  <a:lin ang="5400000" scaled="1"/>
                </a:gradFill>
              </a:rPr>
              <a:t>apps</a:t>
            </a:r>
            <a:endParaRPr lang="en-US" sz="1400" dirty="0">
              <a:gradFill>
                <a:gsLst>
                  <a:gs pos="0">
                    <a:srgbClr val="FFFFFF"/>
                  </a:gs>
                  <a:gs pos="100000">
                    <a:srgbClr val="FFFFFF"/>
                  </a:gs>
                </a:gsLst>
                <a:lin ang="5400000" scaled="1"/>
              </a:gradFill>
            </a:endParaRPr>
          </a:p>
        </p:txBody>
      </p:sp>
    </p:spTree>
    <p:extLst>
      <p:ext uri="{BB962C8B-B14F-4D97-AF65-F5344CB8AC3E}">
        <p14:creationId xmlns:p14="http://schemas.microsoft.com/office/powerpoint/2010/main" val="212763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Apache Cordova</a:t>
            </a:r>
            <a:endParaRPr lang="en-US" dirty="0"/>
          </a:p>
        </p:txBody>
      </p:sp>
      <p:sp>
        <p:nvSpPr>
          <p:cNvPr id="3" name="Text Placeholder 2"/>
          <p:cNvSpPr>
            <a:spLocks noGrp="1"/>
          </p:cNvSpPr>
          <p:nvPr>
            <p:ph type="body" sz="quarter" idx="10"/>
          </p:nvPr>
        </p:nvSpPr>
        <p:spPr>
          <a:xfrm>
            <a:off x="274638" y="1212851"/>
            <a:ext cx="8229595" cy="5076261"/>
          </a:xfrm>
        </p:spPr>
        <p:txBody>
          <a:bodyPr/>
          <a:lstStyle/>
          <a:p>
            <a:r>
              <a:rPr lang="en-US" dirty="0" smtClean="0"/>
              <a:t>Solution structure</a:t>
            </a:r>
          </a:p>
          <a:p>
            <a:pPr lvl="1"/>
            <a:r>
              <a:rPr lang="en-US" dirty="0" smtClean="0"/>
              <a:t>Office 365 assets installed under/services/Office 365</a:t>
            </a:r>
          </a:p>
          <a:p>
            <a:pPr lvl="1"/>
            <a:r>
              <a:rPr lang="en-US" dirty="0" smtClean="0"/>
              <a:t>Settings.js defines app details (client id, app redirect, etc.)</a:t>
            </a:r>
          </a:p>
          <a:p>
            <a:pPr lvl="1"/>
            <a:r>
              <a:rPr lang="en-US" dirty="0" smtClean="0"/>
              <a:t>o365Loader.js dynamically adds Office 365 SDK references to pages</a:t>
            </a:r>
          </a:p>
          <a:p>
            <a:r>
              <a:rPr lang="en-US" dirty="0" smtClean="0"/>
              <a:t>Debugging</a:t>
            </a:r>
          </a:p>
          <a:p>
            <a:pPr lvl="1"/>
            <a:r>
              <a:rPr lang="en-US" dirty="0" smtClean="0"/>
              <a:t>Debug in Ripple (in-browser emulator), emulators, or physical devices</a:t>
            </a:r>
          </a:p>
          <a:p>
            <a:pPr lvl="1"/>
            <a:r>
              <a:rPr lang="en-US" dirty="0" smtClean="0"/>
              <a:t>Debug iOS w/remote Mac (can use emulator or remote/local device)</a:t>
            </a:r>
          </a:p>
          <a:p>
            <a:r>
              <a:rPr lang="en-US" dirty="0" smtClean="0"/>
              <a:t>Additional tips</a:t>
            </a:r>
          </a:p>
          <a:p>
            <a:pPr lvl="1"/>
            <a:r>
              <a:rPr lang="en-US" dirty="0" smtClean="0"/>
              <a:t>Numerous Cordova plug-ins exist for rich device integration</a:t>
            </a:r>
            <a:br>
              <a:rPr lang="en-US" dirty="0" smtClean="0"/>
            </a:br>
            <a:r>
              <a:rPr lang="en-US" dirty="0" smtClean="0"/>
              <a:t>(custom with </a:t>
            </a:r>
            <a:r>
              <a:rPr lang="en-US" dirty="0" err="1" smtClean="0"/>
              <a:t>Git</a:t>
            </a:r>
            <a:r>
              <a:rPr lang="en-US" dirty="0" smtClean="0"/>
              <a:t>)</a:t>
            </a:r>
          </a:p>
          <a:p>
            <a:pPr lvl="1"/>
            <a:r>
              <a:rPr lang="en-US" dirty="0" smtClean="0"/>
              <a:t>Use </a:t>
            </a:r>
            <a:r>
              <a:rPr lang="en-US" dirty="0" err="1" smtClean="0"/>
              <a:t>NuGet</a:t>
            </a:r>
            <a:r>
              <a:rPr lang="en-US" dirty="0" smtClean="0"/>
              <a:t> to reference additional packages (Bootstrap, Angular, etc.)</a:t>
            </a:r>
          </a:p>
          <a:p>
            <a:pPr lvl="1"/>
            <a:r>
              <a:rPr lang="en-US" dirty="0" smtClean="0"/>
              <a:t>Cordova renders HTML… no native controls (w/o additional references)</a:t>
            </a:r>
          </a:p>
        </p:txBody>
      </p:sp>
      <p:sp>
        <p:nvSpPr>
          <p:cNvPr id="5" name="Rectangle 4"/>
          <p:cNvSpPr/>
          <p:nvPr/>
        </p:nvSpPr>
        <p:spPr bwMode="auto">
          <a:xfrm>
            <a:off x="8504237" y="0"/>
            <a:ext cx="3932238" cy="6994525"/>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660816" y="2586532"/>
            <a:ext cx="1619076" cy="182146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pPr lvl="0" defTabSz="932742">
              <a:defRPr/>
            </a:pPr>
            <a:r>
              <a:rPr lang="en-US" sz="1400" dirty="0">
                <a:gradFill>
                  <a:gsLst>
                    <a:gs pos="0">
                      <a:srgbClr val="FFFFFF"/>
                    </a:gs>
                    <a:gs pos="100000">
                      <a:srgbClr val="FFFFFF"/>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0">
                      <a:srgbClr val="FFFFFF"/>
                    </a:gs>
                    <a:gs pos="100000">
                      <a:srgbClr val="FFFFFF"/>
                    </a:gs>
                  </a:gsLst>
                  <a:lin ang="5400000" scaled="1"/>
                </a:gradFill>
              </a:rPr>
              <a:t> Cross-platform mobile </a:t>
            </a:r>
            <a:r>
              <a:rPr lang="en-US" sz="1400" dirty="0" smtClean="0">
                <a:gradFill>
                  <a:gsLst>
                    <a:gs pos="0">
                      <a:srgbClr val="FFFFFF"/>
                    </a:gs>
                    <a:gs pos="100000">
                      <a:srgbClr val="FFFFFF"/>
                    </a:gs>
                  </a:gsLst>
                  <a:lin ang="5400000" scaled="1"/>
                </a:gradFill>
              </a:rPr>
              <a:t>apps</a:t>
            </a:r>
            <a:endParaRPr lang="en-US" sz="1400" dirty="0">
              <a:gradFill>
                <a:gsLst>
                  <a:gs pos="0">
                    <a:srgbClr val="FFFFFF"/>
                  </a:gs>
                  <a:gs pos="100000">
                    <a:srgbClr val="FFFFFF"/>
                  </a:gs>
                </a:gsLst>
                <a:lin ang="5400000" scaled="1"/>
              </a:gradFill>
            </a:endParaRPr>
          </a:p>
        </p:txBody>
      </p:sp>
    </p:spTree>
    <p:extLst>
      <p:ext uri="{BB962C8B-B14F-4D97-AF65-F5344CB8AC3E}">
        <p14:creationId xmlns:p14="http://schemas.microsoft.com/office/powerpoint/2010/main" val="188117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Cordova</a:t>
            </a:r>
            <a:endParaRPr lang="en-US" dirty="0"/>
          </a:p>
        </p:txBody>
      </p:sp>
      <p:sp>
        <p:nvSpPr>
          <p:cNvPr id="2" name="Text Placeholder 1"/>
          <p:cNvSpPr>
            <a:spLocks noGrp="1"/>
          </p:cNvSpPr>
          <p:nvPr>
            <p:ph type="body" sz="quarter" idx="12"/>
          </p:nvPr>
        </p:nvSpPr>
        <p:spPr/>
        <p:txBody>
          <a:bodyPr/>
          <a:lstStyle/>
          <a:p>
            <a:pPr marL="0" indent="0">
              <a:buNone/>
            </a:pPr>
            <a:r>
              <a:rPr lang="en-US" dirty="0" smtClean="0"/>
              <a:t>Demo</a:t>
            </a:r>
            <a:endParaRPr lang="en-US" dirty="0"/>
          </a:p>
        </p:txBody>
      </p:sp>
      <p:sp>
        <p:nvSpPr>
          <p:cNvPr id="4" name="Footer Placeholder 4"/>
          <p:cNvSpPr txBox="1">
            <a:spLocks/>
          </p:cNvSpPr>
          <p:nvPr/>
        </p:nvSpPr>
        <p:spPr>
          <a:xfrm>
            <a:off x="7964489" y="295272"/>
            <a:ext cx="4197350" cy="371475"/>
          </a:xfrm>
          <a:prstGeom prst="rect">
            <a:avLst/>
          </a:prstGeom>
        </p:spPr>
        <p:txBody>
          <a:bodyPr vert="horz" lIns="91440" tIns="45720" rIns="182880" bIns="45720" rtlCol="0" anchor="ctr"/>
          <a:lstStyle>
            <a:defPPr>
              <a:defRPr lang="en-US"/>
            </a:defPPr>
            <a:lvl1pPr marL="0" algn="r" defTabSz="932651" rtl="0" eaLnBrk="1" latinLnBrk="0" hangingPunct="1">
              <a:defRPr sz="1199" kern="1200">
                <a:solidFill>
                  <a:schemeClr val="tx1">
                    <a:tint val="75000"/>
                  </a:schemeClr>
                </a:solidFill>
                <a:latin typeface="+mn-lt"/>
                <a:ea typeface="+mn-ea"/>
                <a:cs typeface="+mn-cs"/>
              </a:defRPr>
            </a:lvl1pPr>
            <a:lvl2pPr marL="466325" algn="l" defTabSz="932651" rtl="0" eaLnBrk="1" latinLnBrk="0" hangingPunct="1">
              <a:defRPr sz="1836" kern="1200">
                <a:solidFill>
                  <a:schemeClr val="tx1"/>
                </a:solidFill>
                <a:latin typeface="+mn-lt"/>
                <a:ea typeface="+mn-ea"/>
                <a:cs typeface="+mn-cs"/>
              </a:defRPr>
            </a:lvl2pPr>
            <a:lvl3pPr marL="932651" algn="l" defTabSz="932651" rtl="0" eaLnBrk="1" latinLnBrk="0" hangingPunct="1">
              <a:defRPr sz="1836" kern="1200">
                <a:solidFill>
                  <a:schemeClr val="tx1"/>
                </a:solidFill>
                <a:latin typeface="+mn-lt"/>
                <a:ea typeface="+mn-ea"/>
                <a:cs typeface="+mn-cs"/>
              </a:defRPr>
            </a:lvl3pPr>
            <a:lvl4pPr marL="1398976" algn="l" defTabSz="932651" rtl="0" eaLnBrk="1" latinLnBrk="0" hangingPunct="1">
              <a:defRPr sz="1836" kern="1200">
                <a:solidFill>
                  <a:schemeClr val="tx1"/>
                </a:solidFill>
                <a:latin typeface="+mn-lt"/>
                <a:ea typeface="+mn-ea"/>
                <a:cs typeface="+mn-cs"/>
              </a:defRPr>
            </a:lvl4pPr>
            <a:lvl5pPr marL="1865301" algn="l" defTabSz="932651" rtl="0" eaLnBrk="1" latinLnBrk="0" hangingPunct="1">
              <a:defRPr sz="1836" kern="1200">
                <a:solidFill>
                  <a:schemeClr val="tx1"/>
                </a:solidFill>
                <a:latin typeface="+mn-lt"/>
                <a:ea typeface="+mn-ea"/>
                <a:cs typeface="+mn-cs"/>
              </a:defRPr>
            </a:lvl5pPr>
            <a:lvl6pPr marL="2331627" algn="l" defTabSz="932651" rtl="0" eaLnBrk="1" latinLnBrk="0" hangingPunct="1">
              <a:defRPr sz="1836" kern="1200">
                <a:solidFill>
                  <a:schemeClr val="tx1"/>
                </a:solidFill>
                <a:latin typeface="+mn-lt"/>
                <a:ea typeface="+mn-ea"/>
                <a:cs typeface="+mn-cs"/>
              </a:defRPr>
            </a:lvl6pPr>
            <a:lvl7pPr marL="2797952" algn="l" defTabSz="932651" rtl="0" eaLnBrk="1" latinLnBrk="0" hangingPunct="1">
              <a:defRPr sz="1836" kern="1200">
                <a:solidFill>
                  <a:schemeClr val="tx1"/>
                </a:solidFill>
                <a:latin typeface="+mn-lt"/>
                <a:ea typeface="+mn-ea"/>
                <a:cs typeface="+mn-cs"/>
              </a:defRPr>
            </a:lvl7pPr>
            <a:lvl8pPr marL="3264277" algn="l" defTabSz="932651" rtl="0" eaLnBrk="1" latinLnBrk="0" hangingPunct="1">
              <a:defRPr sz="1836" kern="1200">
                <a:solidFill>
                  <a:schemeClr val="tx1"/>
                </a:solidFill>
                <a:latin typeface="+mn-lt"/>
                <a:ea typeface="+mn-ea"/>
                <a:cs typeface="+mn-cs"/>
              </a:defRPr>
            </a:lvl8pPr>
            <a:lvl9pPr marL="3730604" algn="l" defTabSz="932651" rtl="0" eaLnBrk="1" latinLnBrk="0" hangingPunct="1">
              <a:defRPr sz="1836" kern="1200">
                <a:solidFill>
                  <a:schemeClr val="tx1"/>
                </a:solidFill>
                <a:latin typeface="+mn-lt"/>
                <a:ea typeface="+mn-ea"/>
                <a:cs typeface="+mn-cs"/>
              </a:defRPr>
            </a:lvl9pPr>
          </a:lstStyle>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Black" panose="020B0A02040204020203" pitchFamily="34" charset="0"/>
                <a:ea typeface="Segoe UI Black" panose="020B0A02040204020203" pitchFamily="34" charset="0"/>
                <a:cs typeface="Segoe UI Black" panose="020B0A02040204020203" pitchFamily="34" charset="0"/>
              </a:rPr>
              <a:t>3</a:t>
            </a:r>
            <a:r>
              <a:rPr kumimoji="0" lang="en-US" sz="1400"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a:ea typeface="+mn-ea"/>
                <a:cs typeface="+mn-cs"/>
              </a:rPr>
              <a:t> Cross-platform mobile apps</a:t>
            </a:r>
            <a:endParaRPr kumimoji="0" lang="en-US" sz="1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mn-cs"/>
            </a:endParaRPr>
          </a:p>
        </p:txBody>
      </p:sp>
    </p:spTree>
    <p:extLst>
      <p:ext uri="{BB962C8B-B14F-4D97-AF65-F5344CB8AC3E}">
        <p14:creationId xmlns:p14="http://schemas.microsoft.com/office/powerpoint/2010/main" val="4057882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Xamarin</a:t>
            </a:r>
            <a:endParaRPr lang="en-US" dirty="0"/>
          </a:p>
        </p:txBody>
      </p:sp>
      <p:sp>
        <p:nvSpPr>
          <p:cNvPr id="3" name="Text Placeholder 2"/>
          <p:cNvSpPr>
            <a:spLocks noGrp="1"/>
          </p:cNvSpPr>
          <p:nvPr>
            <p:ph type="body" sz="quarter" idx="10"/>
          </p:nvPr>
        </p:nvSpPr>
        <p:spPr>
          <a:xfrm>
            <a:off x="274638" y="1212851"/>
            <a:ext cx="11887200" cy="4982774"/>
          </a:xfrm>
        </p:spPr>
        <p:txBody>
          <a:bodyPr/>
          <a:lstStyle/>
          <a:p>
            <a:r>
              <a:rPr lang="en-US" sz="3600" dirty="0" smtClean="0"/>
              <a:t>About</a:t>
            </a:r>
          </a:p>
          <a:p>
            <a:pPr lvl="1"/>
            <a:r>
              <a:rPr lang="en-US" sz="1800" dirty="0" err="1" smtClean="0"/>
              <a:t>Xamarin</a:t>
            </a:r>
            <a:r>
              <a:rPr lang="en-US" sz="1800" dirty="0" smtClean="0"/>
              <a:t> is a company (ISV) and development </a:t>
            </a:r>
            <a:r>
              <a:rPr lang="en-US" sz="1800" dirty="0"/>
              <a:t>p</a:t>
            </a:r>
            <a:r>
              <a:rPr lang="en-US" sz="1800" dirty="0" smtClean="0"/>
              <a:t>latform (licensed)</a:t>
            </a:r>
          </a:p>
          <a:p>
            <a:pPr lvl="1"/>
            <a:r>
              <a:rPr lang="en-US" sz="1800" dirty="0" smtClean="0"/>
              <a:t>Development based on .NET and complies to native platforms (Mono)</a:t>
            </a:r>
          </a:p>
          <a:p>
            <a:pPr lvl="1"/>
            <a:r>
              <a:rPr lang="en-US" sz="1800" dirty="0" err="1" smtClean="0"/>
              <a:t>Xamarin</a:t>
            </a:r>
            <a:r>
              <a:rPr lang="en-US" sz="1800" dirty="0" smtClean="0"/>
              <a:t> provides up-to-date versions of .NET for iOS and Android</a:t>
            </a:r>
          </a:p>
          <a:p>
            <a:r>
              <a:rPr lang="en-US" sz="3600" dirty="0" smtClean="0"/>
              <a:t>Development</a:t>
            </a:r>
          </a:p>
          <a:p>
            <a:pPr lvl="1"/>
            <a:r>
              <a:rPr lang="en-US" sz="1800" dirty="0" smtClean="0"/>
              <a:t>IDE: Visual Studio 2013 with </a:t>
            </a:r>
            <a:r>
              <a:rPr lang="en-US" sz="1800" dirty="0" err="1" smtClean="0"/>
              <a:t>Xamarin</a:t>
            </a:r>
            <a:r>
              <a:rPr lang="en-US" sz="1800" dirty="0" smtClean="0"/>
              <a:t> Studio*</a:t>
            </a:r>
          </a:p>
          <a:p>
            <a:pPr lvl="1"/>
            <a:r>
              <a:rPr lang="en-US" sz="1800" dirty="0" smtClean="0"/>
              <a:t>App registration: Add Connected Service Wizard</a:t>
            </a:r>
          </a:p>
          <a:p>
            <a:pPr lvl="1"/>
            <a:r>
              <a:rPr lang="en-US" sz="1800" dirty="0" smtClean="0"/>
              <a:t>SDK integration: Add Connected Service Wizard</a:t>
            </a:r>
          </a:p>
          <a:p>
            <a:r>
              <a:rPr lang="en-US" sz="3600" dirty="0" smtClean="0"/>
              <a:t>When to use</a:t>
            </a:r>
          </a:p>
          <a:p>
            <a:pPr lvl="1"/>
            <a:r>
              <a:rPr lang="en-US" sz="1800" dirty="0" smtClean="0"/>
              <a:t>Multi-tenant apps or apps that target multiple mobile platforms</a:t>
            </a:r>
          </a:p>
          <a:p>
            <a:pPr lvl="1"/>
            <a:r>
              <a:rPr lang="en-US" sz="1800" dirty="0" smtClean="0"/>
              <a:t>Development shop looking to leverage existing skills in C# and .NET</a:t>
            </a:r>
          </a:p>
          <a:p>
            <a:pPr lvl="1"/>
            <a:r>
              <a:rPr lang="en-US" sz="1800" dirty="0" smtClean="0"/>
              <a:t>Want cross-platform with a native UX feel (e.g.,</a:t>
            </a:r>
            <a:r>
              <a:rPr lang="en-US" sz="1800" dirty="0"/>
              <a:t> </a:t>
            </a:r>
            <a:r>
              <a:rPr lang="en-US" sz="1800" dirty="0" smtClean="0"/>
              <a:t>native controls)</a:t>
            </a:r>
          </a:p>
          <a:p>
            <a:pPr lvl="1"/>
            <a:r>
              <a:rPr lang="en-US" sz="1800" dirty="0" smtClean="0"/>
              <a:t>Want cross-platform with full access to device capabilities</a:t>
            </a:r>
          </a:p>
        </p:txBody>
      </p:sp>
      <p:sp>
        <p:nvSpPr>
          <p:cNvPr id="4" name="Rectangle 3"/>
          <p:cNvSpPr/>
          <p:nvPr/>
        </p:nvSpPr>
        <p:spPr bwMode="auto">
          <a:xfrm>
            <a:off x="8504237" y="0"/>
            <a:ext cx="3932238" cy="6994525"/>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660816" y="2687724"/>
            <a:ext cx="1619076" cy="1619076"/>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pPr lvl="0" defTabSz="932742">
              <a:defRPr/>
            </a:pPr>
            <a:r>
              <a:rPr lang="en-US" sz="1400" dirty="0">
                <a:gradFill>
                  <a:gsLst>
                    <a:gs pos="0">
                      <a:srgbClr val="FFFFFF"/>
                    </a:gs>
                    <a:gs pos="100000">
                      <a:srgbClr val="FFFFFF"/>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0">
                      <a:srgbClr val="FFFFFF"/>
                    </a:gs>
                    <a:gs pos="100000">
                      <a:srgbClr val="FFFFFF"/>
                    </a:gs>
                  </a:gsLst>
                  <a:lin ang="5400000" scaled="1"/>
                </a:gradFill>
              </a:rPr>
              <a:t> Cross-platform mobile </a:t>
            </a:r>
            <a:r>
              <a:rPr lang="en-US" sz="1400" dirty="0" smtClean="0">
                <a:gradFill>
                  <a:gsLst>
                    <a:gs pos="0">
                      <a:srgbClr val="FFFFFF"/>
                    </a:gs>
                    <a:gs pos="100000">
                      <a:srgbClr val="FFFFFF"/>
                    </a:gs>
                  </a:gsLst>
                  <a:lin ang="5400000" scaled="1"/>
                </a:gradFill>
              </a:rPr>
              <a:t>apps</a:t>
            </a:r>
            <a:endParaRPr lang="en-US" sz="1400" dirty="0">
              <a:gradFill>
                <a:gsLst>
                  <a:gs pos="0">
                    <a:srgbClr val="FFFFFF"/>
                  </a:gs>
                  <a:gs pos="100000">
                    <a:srgbClr val="FFFFFF"/>
                  </a:gs>
                </a:gsLst>
                <a:lin ang="5400000" scaled="1"/>
              </a:gradFill>
            </a:endParaRPr>
          </a:p>
        </p:txBody>
      </p:sp>
    </p:spTree>
    <p:extLst>
      <p:ext uri="{BB962C8B-B14F-4D97-AF65-F5344CB8AC3E}">
        <p14:creationId xmlns:p14="http://schemas.microsoft.com/office/powerpoint/2010/main" val="2662265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Xamarin</a:t>
            </a:r>
            <a:endParaRPr lang="en-US" dirty="0"/>
          </a:p>
        </p:txBody>
      </p:sp>
      <p:sp>
        <p:nvSpPr>
          <p:cNvPr id="3" name="Text Placeholder 2"/>
          <p:cNvSpPr>
            <a:spLocks noGrp="1"/>
          </p:cNvSpPr>
          <p:nvPr>
            <p:ph type="body" sz="quarter" idx="10"/>
          </p:nvPr>
        </p:nvSpPr>
        <p:spPr>
          <a:xfrm>
            <a:off x="274638" y="1212851"/>
            <a:ext cx="8229600" cy="4542782"/>
          </a:xfrm>
        </p:spPr>
        <p:txBody>
          <a:bodyPr/>
          <a:lstStyle/>
          <a:p>
            <a:r>
              <a:rPr lang="en-US" sz="3200" dirty="0" smtClean="0"/>
              <a:t>Solution structure</a:t>
            </a:r>
          </a:p>
          <a:p>
            <a:pPr lvl="1"/>
            <a:r>
              <a:rPr lang="en-US" sz="1600" dirty="0" err="1" smtClean="0"/>
              <a:t>Xamrin</a:t>
            </a:r>
            <a:r>
              <a:rPr lang="en-US" sz="1600" dirty="0" smtClean="0"/>
              <a:t> project templates for device-specific platforms or shared</a:t>
            </a:r>
          </a:p>
          <a:p>
            <a:pPr lvl="1"/>
            <a:r>
              <a:rPr lang="en-US" sz="1600" dirty="0" smtClean="0"/>
              <a:t>Shared projects use shared portable libraries and device-specific projects (similar to Universal Windows </a:t>
            </a:r>
            <a:r>
              <a:rPr lang="en-US" sz="1600" dirty="0"/>
              <a:t>A</a:t>
            </a:r>
            <a:r>
              <a:rPr lang="en-US" sz="1600" dirty="0" smtClean="0"/>
              <a:t>pps)</a:t>
            </a:r>
          </a:p>
          <a:p>
            <a:pPr lvl="1"/>
            <a:r>
              <a:rPr lang="en-US" sz="1600" dirty="0" err="1" smtClean="0"/>
              <a:t>Xamarin.Forms</a:t>
            </a:r>
            <a:r>
              <a:rPr lang="en-US" sz="1600" dirty="0" smtClean="0"/>
              <a:t> allows UI layouts to be shared but render native controls across Android, iOS, and Windows (can also use native layouts)</a:t>
            </a:r>
          </a:p>
          <a:p>
            <a:r>
              <a:rPr lang="en-US" sz="3200" dirty="0" smtClean="0"/>
              <a:t>Debugging</a:t>
            </a:r>
          </a:p>
          <a:p>
            <a:pPr lvl="1"/>
            <a:r>
              <a:rPr lang="en-US" sz="1600" dirty="0" smtClean="0"/>
              <a:t>Debug Android/Windows with emulators or physical devices</a:t>
            </a:r>
          </a:p>
          <a:p>
            <a:pPr lvl="1"/>
            <a:r>
              <a:rPr lang="en-US" sz="1600" dirty="0" smtClean="0"/>
              <a:t>Debug iOS w/remote Mac and </a:t>
            </a:r>
            <a:r>
              <a:rPr lang="en-US" sz="1600" dirty="0" err="1" smtClean="0"/>
              <a:t>Xamarin.iOS</a:t>
            </a:r>
            <a:r>
              <a:rPr lang="en-US" sz="1600" dirty="0" smtClean="0"/>
              <a:t> (can use emulator or remote/local device)</a:t>
            </a:r>
          </a:p>
          <a:p>
            <a:r>
              <a:rPr lang="en-US" sz="3200" dirty="0" smtClean="0"/>
              <a:t>Additional tips</a:t>
            </a:r>
          </a:p>
          <a:p>
            <a:pPr lvl="1"/>
            <a:r>
              <a:rPr lang="en-US" sz="1600" dirty="0" err="1" smtClean="0"/>
              <a:t>Xamarin</a:t>
            </a:r>
            <a:r>
              <a:rPr lang="en-US" sz="1600" dirty="0" smtClean="0"/>
              <a:t> binding project allow ADAL/SDK references</a:t>
            </a:r>
          </a:p>
          <a:p>
            <a:pPr lvl="1"/>
            <a:r>
              <a:rPr lang="en-US" sz="1600" dirty="0" smtClean="0"/>
              <a:t>ADAL v3 can help with binding challenges</a:t>
            </a:r>
          </a:p>
          <a:p>
            <a:pPr lvl="1"/>
            <a:r>
              <a:rPr lang="en-US" sz="1600" dirty="0" smtClean="0"/>
              <a:t>See: http://www.cloudidentity.com/blog/2015/07/22/USING-ADAL-3-X-WITH-XAMARIN-FORMS/</a:t>
            </a:r>
          </a:p>
        </p:txBody>
      </p:sp>
      <p:sp>
        <p:nvSpPr>
          <p:cNvPr id="5" name="Rectangle 4"/>
          <p:cNvSpPr/>
          <p:nvPr/>
        </p:nvSpPr>
        <p:spPr bwMode="auto">
          <a:xfrm>
            <a:off x="8504237" y="0"/>
            <a:ext cx="3932238" cy="6994525"/>
          </a:xfrm>
          <a:prstGeom prst="rect">
            <a:avLst/>
          </a:prstGeom>
          <a:solidFill>
            <a:schemeClr val="accent4"/>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660816" y="2687724"/>
            <a:ext cx="1619076" cy="1619076"/>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pPr lvl="0" defTabSz="932742">
              <a:defRPr/>
            </a:pPr>
            <a:r>
              <a:rPr lang="en-US" sz="1400" dirty="0">
                <a:gradFill>
                  <a:gsLst>
                    <a:gs pos="0">
                      <a:srgbClr val="FFFFFF"/>
                    </a:gs>
                    <a:gs pos="100000">
                      <a:srgbClr val="FFFFFF"/>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0">
                      <a:srgbClr val="FFFFFF"/>
                    </a:gs>
                    <a:gs pos="100000">
                      <a:srgbClr val="FFFFFF"/>
                    </a:gs>
                  </a:gsLst>
                  <a:lin ang="5400000" scaled="1"/>
                </a:gradFill>
              </a:rPr>
              <a:t> Cross-platform mobile </a:t>
            </a:r>
            <a:r>
              <a:rPr lang="en-US" sz="1400" dirty="0" smtClean="0">
                <a:gradFill>
                  <a:gsLst>
                    <a:gs pos="0">
                      <a:srgbClr val="FFFFFF"/>
                    </a:gs>
                    <a:gs pos="100000">
                      <a:srgbClr val="FFFFFF"/>
                    </a:gs>
                  </a:gsLst>
                  <a:lin ang="5400000" scaled="1"/>
                </a:gradFill>
              </a:rPr>
              <a:t>apps</a:t>
            </a:r>
            <a:endParaRPr lang="en-US" sz="1400" dirty="0">
              <a:gradFill>
                <a:gsLst>
                  <a:gs pos="0">
                    <a:srgbClr val="FFFFFF"/>
                  </a:gs>
                  <a:gs pos="100000">
                    <a:srgbClr val="FFFFFF"/>
                  </a:gs>
                </a:gsLst>
                <a:lin ang="5400000" scaled="1"/>
              </a:gradFill>
            </a:endParaRPr>
          </a:p>
        </p:txBody>
      </p:sp>
    </p:spTree>
    <p:extLst>
      <p:ext uri="{BB962C8B-B14F-4D97-AF65-F5344CB8AC3E}">
        <p14:creationId xmlns:p14="http://schemas.microsoft.com/office/powerpoint/2010/main" val="327670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Xamarin</a:t>
            </a:r>
            <a:endParaRPr lang="en-US" dirty="0"/>
          </a:p>
        </p:txBody>
      </p:sp>
      <p:sp>
        <p:nvSpPr>
          <p:cNvPr id="2" name="Text Placeholder 1"/>
          <p:cNvSpPr>
            <a:spLocks noGrp="1"/>
          </p:cNvSpPr>
          <p:nvPr>
            <p:ph type="body" sz="quarter" idx="12"/>
          </p:nvPr>
        </p:nvSpPr>
        <p:spPr/>
        <p:txBody>
          <a:bodyPr/>
          <a:lstStyle/>
          <a:p>
            <a:r>
              <a:rPr lang="en-US" dirty="0" smtClean="0"/>
              <a:t>Demo</a:t>
            </a:r>
            <a:endParaRPr lang="en-US" dirty="0"/>
          </a:p>
        </p:txBody>
      </p:sp>
      <p:sp>
        <p:nvSpPr>
          <p:cNvPr id="4" name="Footer Placeholder 4"/>
          <p:cNvSpPr txBox="1">
            <a:spLocks/>
          </p:cNvSpPr>
          <p:nvPr/>
        </p:nvSpPr>
        <p:spPr>
          <a:xfrm>
            <a:off x="7964489" y="295272"/>
            <a:ext cx="4197350" cy="371475"/>
          </a:xfrm>
          <a:prstGeom prst="rect">
            <a:avLst/>
          </a:prstGeom>
        </p:spPr>
        <p:txBody>
          <a:bodyPr vert="horz" lIns="91440" tIns="45720" rIns="182880" bIns="45720" rtlCol="0" anchor="ctr"/>
          <a:lstStyle>
            <a:defPPr>
              <a:defRPr lang="en-US"/>
            </a:defPPr>
            <a:lvl1pPr marL="0" algn="r" defTabSz="932651" rtl="0" eaLnBrk="1" latinLnBrk="0" hangingPunct="1">
              <a:defRPr sz="1199" kern="1200">
                <a:solidFill>
                  <a:schemeClr val="tx1">
                    <a:tint val="75000"/>
                  </a:schemeClr>
                </a:solidFill>
                <a:latin typeface="+mn-lt"/>
                <a:ea typeface="+mn-ea"/>
                <a:cs typeface="+mn-cs"/>
              </a:defRPr>
            </a:lvl1pPr>
            <a:lvl2pPr marL="466325" algn="l" defTabSz="932651" rtl="0" eaLnBrk="1" latinLnBrk="0" hangingPunct="1">
              <a:defRPr sz="1836" kern="1200">
                <a:solidFill>
                  <a:schemeClr val="tx1"/>
                </a:solidFill>
                <a:latin typeface="+mn-lt"/>
                <a:ea typeface="+mn-ea"/>
                <a:cs typeface="+mn-cs"/>
              </a:defRPr>
            </a:lvl2pPr>
            <a:lvl3pPr marL="932651" algn="l" defTabSz="932651" rtl="0" eaLnBrk="1" latinLnBrk="0" hangingPunct="1">
              <a:defRPr sz="1836" kern="1200">
                <a:solidFill>
                  <a:schemeClr val="tx1"/>
                </a:solidFill>
                <a:latin typeface="+mn-lt"/>
                <a:ea typeface="+mn-ea"/>
                <a:cs typeface="+mn-cs"/>
              </a:defRPr>
            </a:lvl3pPr>
            <a:lvl4pPr marL="1398976" algn="l" defTabSz="932651" rtl="0" eaLnBrk="1" latinLnBrk="0" hangingPunct="1">
              <a:defRPr sz="1836" kern="1200">
                <a:solidFill>
                  <a:schemeClr val="tx1"/>
                </a:solidFill>
                <a:latin typeface="+mn-lt"/>
                <a:ea typeface="+mn-ea"/>
                <a:cs typeface="+mn-cs"/>
              </a:defRPr>
            </a:lvl4pPr>
            <a:lvl5pPr marL="1865301" algn="l" defTabSz="932651" rtl="0" eaLnBrk="1" latinLnBrk="0" hangingPunct="1">
              <a:defRPr sz="1836" kern="1200">
                <a:solidFill>
                  <a:schemeClr val="tx1"/>
                </a:solidFill>
                <a:latin typeface="+mn-lt"/>
                <a:ea typeface="+mn-ea"/>
                <a:cs typeface="+mn-cs"/>
              </a:defRPr>
            </a:lvl5pPr>
            <a:lvl6pPr marL="2331627" algn="l" defTabSz="932651" rtl="0" eaLnBrk="1" latinLnBrk="0" hangingPunct="1">
              <a:defRPr sz="1836" kern="1200">
                <a:solidFill>
                  <a:schemeClr val="tx1"/>
                </a:solidFill>
                <a:latin typeface="+mn-lt"/>
                <a:ea typeface="+mn-ea"/>
                <a:cs typeface="+mn-cs"/>
              </a:defRPr>
            </a:lvl6pPr>
            <a:lvl7pPr marL="2797952" algn="l" defTabSz="932651" rtl="0" eaLnBrk="1" latinLnBrk="0" hangingPunct="1">
              <a:defRPr sz="1836" kern="1200">
                <a:solidFill>
                  <a:schemeClr val="tx1"/>
                </a:solidFill>
                <a:latin typeface="+mn-lt"/>
                <a:ea typeface="+mn-ea"/>
                <a:cs typeface="+mn-cs"/>
              </a:defRPr>
            </a:lvl7pPr>
            <a:lvl8pPr marL="3264277" algn="l" defTabSz="932651" rtl="0" eaLnBrk="1" latinLnBrk="0" hangingPunct="1">
              <a:defRPr sz="1836" kern="1200">
                <a:solidFill>
                  <a:schemeClr val="tx1"/>
                </a:solidFill>
                <a:latin typeface="+mn-lt"/>
                <a:ea typeface="+mn-ea"/>
                <a:cs typeface="+mn-cs"/>
              </a:defRPr>
            </a:lvl8pPr>
            <a:lvl9pPr marL="3730604" algn="l" defTabSz="932651" rtl="0" eaLnBrk="1" latinLnBrk="0" hangingPunct="1">
              <a:defRPr sz="1836" kern="1200">
                <a:solidFill>
                  <a:schemeClr val="tx1"/>
                </a:solidFill>
                <a:latin typeface="+mn-lt"/>
                <a:ea typeface="+mn-ea"/>
                <a:cs typeface="+mn-cs"/>
              </a:defRPr>
            </a:lvl9pPr>
          </a:lstStyle>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Black" panose="020B0A02040204020203" pitchFamily="34" charset="0"/>
                <a:ea typeface="Segoe UI Black" panose="020B0A02040204020203" pitchFamily="34" charset="0"/>
                <a:cs typeface="Segoe UI Black" panose="020B0A02040204020203" pitchFamily="34" charset="0"/>
              </a:rPr>
              <a:t>3</a:t>
            </a:r>
            <a:r>
              <a:rPr kumimoji="0" lang="en-US" sz="1400"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a:ea typeface="+mn-ea"/>
                <a:cs typeface="+mn-cs"/>
              </a:rPr>
              <a:t> Cross-platform mobile apps</a:t>
            </a:r>
            <a:endParaRPr kumimoji="0" lang="en-US" sz="1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mn-cs"/>
            </a:endParaRPr>
          </a:p>
        </p:txBody>
      </p:sp>
    </p:spTree>
    <p:extLst>
      <p:ext uri="{BB962C8B-B14F-4D97-AF65-F5344CB8AC3E}">
        <p14:creationId xmlns:p14="http://schemas.microsoft.com/office/powerpoint/2010/main" val="383545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Mobile platform decision tree</a:t>
            </a:r>
            <a:endParaRPr lang="en-US" dirty="0"/>
          </a:p>
        </p:txBody>
      </p:sp>
      <p:sp>
        <p:nvSpPr>
          <p:cNvPr id="2" name="Footer Placeholder 1"/>
          <p:cNvSpPr>
            <a:spLocks noGrp="1"/>
          </p:cNvSpPr>
          <p:nvPr>
            <p:ph type="ftr" sz="quarter" idx="10"/>
          </p:nvPr>
        </p:nvSpPr>
        <p:spPr/>
        <p:txBody>
          <a:bodyPr/>
          <a:lstStyle/>
          <a:p>
            <a:pPr lvl="0" defTabSz="932742">
              <a:defRPr/>
            </a:pPr>
            <a:r>
              <a:rPr lang="en-US" sz="1400" dirty="0" smtClean="0">
                <a:gradFill>
                  <a:gsLst>
                    <a:gs pos="2917">
                      <a:srgbClr val="107C10"/>
                    </a:gs>
                    <a:gs pos="95000">
                      <a:srgbClr val="107C1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smtClean="0">
                <a:gradFill>
                  <a:gsLst>
                    <a:gs pos="8367">
                      <a:srgbClr val="000000"/>
                    </a:gs>
                    <a:gs pos="31000">
                      <a:srgbClr val="000000"/>
                    </a:gs>
                  </a:gsLst>
                  <a:lin ang="5400000" scaled="0"/>
                </a:gradFill>
              </a:rPr>
              <a:t> Cross-platform mobile apps</a:t>
            </a:r>
            <a:endParaRPr lang="en-US" sz="1400" dirty="0">
              <a:gradFill>
                <a:gsLst>
                  <a:gs pos="8367">
                    <a:srgbClr val="000000"/>
                  </a:gs>
                  <a:gs pos="31000">
                    <a:srgbClr val="000000"/>
                  </a:gs>
                </a:gsLst>
                <a:lin ang="5400000" scaled="0"/>
              </a:gradFill>
            </a:endParaRPr>
          </a:p>
        </p:txBody>
      </p:sp>
      <p:sp>
        <p:nvSpPr>
          <p:cNvPr id="3" name="Rounded Rectangle 2"/>
          <p:cNvSpPr/>
          <p:nvPr/>
        </p:nvSpPr>
        <p:spPr bwMode="auto">
          <a:xfrm>
            <a:off x="5471886" y="1668463"/>
            <a:ext cx="1492704" cy="457200"/>
          </a:xfrm>
          <a:prstGeom prst="round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smtClean="0">
                <a:gradFill>
                  <a:gsLst>
                    <a:gs pos="0">
                      <a:srgbClr val="FFFFFF"/>
                    </a:gs>
                    <a:gs pos="100000">
                      <a:srgbClr val="FFFFFF"/>
                    </a:gs>
                  </a:gsLst>
                  <a:lin ang="5400000" scaled="0"/>
                </a:gradFill>
              </a:rPr>
              <a:t>Pic-a-Platform</a:t>
            </a:r>
            <a:endParaRPr lang="en-US" sz="1200" dirty="0">
              <a:gradFill>
                <a:gsLst>
                  <a:gs pos="0">
                    <a:srgbClr val="FFFFFF"/>
                  </a:gs>
                  <a:gs pos="100000">
                    <a:srgbClr val="FFFFFF"/>
                  </a:gs>
                </a:gsLst>
                <a:lin ang="5400000" scaled="0"/>
              </a:gradFill>
            </a:endParaRPr>
          </a:p>
        </p:txBody>
      </p:sp>
      <p:sp>
        <p:nvSpPr>
          <p:cNvPr id="6" name="Rounded Rectangle 5"/>
          <p:cNvSpPr/>
          <p:nvPr/>
        </p:nvSpPr>
        <p:spPr bwMode="auto">
          <a:xfrm>
            <a:off x="274638" y="3363005"/>
            <a:ext cx="1492704" cy="457200"/>
          </a:xfrm>
          <a:prstGeom prst="round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smtClean="0">
                <a:gradFill>
                  <a:gsLst>
                    <a:gs pos="0">
                      <a:srgbClr val="FFFFFF"/>
                    </a:gs>
                    <a:gs pos="100000">
                      <a:srgbClr val="FFFFFF"/>
                    </a:gs>
                  </a:gsLst>
                  <a:lin ang="5400000" scaled="0"/>
                </a:gradFill>
              </a:rPr>
              <a:t>Use Apache</a:t>
            </a:r>
            <a:br>
              <a:rPr lang="en-US" sz="1200" dirty="0" smtClean="0">
                <a:gradFill>
                  <a:gsLst>
                    <a:gs pos="0">
                      <a:srgbClr val="FFFFFF"/>
                    </a:gs>
                    <a:gs pos="100000">
                      <a:srgbClr val="FFFFFF"/>
                    </a:gs>
                  </a:gsLst>
                  <a:lin ang="5400000" scaled="0"/>
                </a:gradFill>
              </a:rPr>
            </a:br>
            <a:r>
              <a:rPr lang="en-US" sz="1200" dirty="0" smtClean="0">
                <a:gradFill>
                  <a:gsLst>
                    <a:gs pos="0">
                      <a:srgbClr val="FFFFFF"/>
                    </a:gs>
                    <a:gs pos="100000">
                      <a:srgbClr val="FFFFFF"/>
                    </a:gs>
                  </a:gsLst>
                  <a:lin ang="5400000" scaled="0"/>
                </a:gradFill>
              </a:rPr>
              <a:t>Cordova</a:t>
            </a:r>
            <a:endParaRPr lang="en-US" sz="1200" dirty="0">
              <a:gradFill>
                <a:gsLst>
                  <a:gs pos="0">
                    <a:srgbClr val="FFFFFF"/>
                  </a:gs>
                  <a:gs pos="100000">
                    <a:srgbClr val="FFFFFF"/>
                  </a:gs>
                </a:gsLst>
                <a:lin ang="5400000" scaled="0"/>
              </a:gradFill>
            </a:endParaRPr>
          </a:p>
        </p:txBody>
      </p:sp>
      <p:sp>
        <p:nvSpPr>
          <p:cNvPr id="7" name="Rounded Rectangle 6"/>
          <p:cNvSpPr/>
          <p:nvPr/>
        </p:nvSpPr>
        <p:spPr bwMode="auto">
          <a:xfrm>
            <a:off x="10669134" y="3363005"/>
            <a:ext cx="1492704" cy="457200"/>
          </a:xfrm>
          <a:prstGeom prst="round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Build native</a:t>
            </a:r>
          </a:p>
        </p:txBody>
      </p:sp>
      <p:sp>
        <p:nvSpPr>
          <p:cNvPr id="8" name="Rounded Rectangle 7"/>
          <p:cNvSpPr/>
          <p:nvPr/>
        </p:nvSpPr>
        <p:spPr bwMode="auto">
          <a:xfrm>
            <a:off x="8840334" y="5438548"/>
            <a:ext cx="1492704" cy="457200"/>
          </a:xfrm>
          <a:prstGeom prst="round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Use </a:t>
            </a:r>
            <a:r>
              <a:rPr lang="en-US" sz="1200" dirty="0" err="1">
                <a:gradFill>
                  <a:gsLst>
                    <a:gs pos="0">
                      <a:srgbClr val="FFFFFF"/>
                    </a:gs>
                    <a:gs pos="100000">
                      <a:srgbClr val="FFFFFF"/>
                    </a:gs>
                  </a:gsLst>
                  <a:lin ang="5400000" scaled="0"/>
                </a:gradFill>
              </a:rPr>
              <a:t>Xamarin</a:t>
            </a:r>
            <a:endParaRPr lang="en-US" sz="1200" dirty="0">
              <a:gradFill>
                <a:gsLst>
                  <a:gs pos="0">
                    <a:srgbClr val="FFFFFF"/>
                  </a:gs>
                  <a:gs pos="100000">
                    <a:srgbClr val="FFFFFF"/>
                  </a:gs>
                </a:gsLst>
                <a:lin ang="5400000" scaled="0"/>
              </a:gradFill>
            </a:endParaRPr>
          </a:p>
        </p:txBody>
      </p:sp>
      <p:sp>
        <p:nvSpPr>
          <p:cNvPr id="9" name="Rounded Rectangle 8"/>
          <p:cNvSpPr/>
          <p:nvPr/>
        </p:nvSpPr>
        <p:spPr bwMode="auto">
          <a:xfrm>
            <a:off x="7158717" y="5438548"/>
            <a:ext cx="1492704" cy="457200"/>
          </a:xfrm>
          <a:prstGeom prst="round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Build Universal Windows App</a:t>
            </a:r>
          </a:p>
        </p:txBody>
      </p:sp>
      <p:sp>
        <p:nvSpPr>
          <p:cNvPr id="10" name="Rounded Rectangle 9"/>
          <p:cNvSpPr/>
          <p:nvPr/>
        </p:nvSpPr>
        <p:spPr bwMode="auto">
          <a:xfrm>
            <a:off x="3785053" y="5438548"/>
            <a:ext cx="1492704" cy="457200"/>
          </a:xfrm>
          <a:prstGeom prst="round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Use </a:t>
            </a:r>
            <a:r>
              <a:rPr lang="en-US" sz="1200" dirty="0" err="1">
                <a:gradFill>
                  <a:gsLst>
                    <a:gs pos="0">
                      <a:srgbClr val="FFFFFF"/>
                    </a:gs>
                    <a:gs pos="100000">
                      <a:srgbClr val="FFFFFF"/>
                    </a:gs>
                  </a:gsLst>
                  <a:lin ang="5400000" scaled="0"/>
                </a:gradFill>
              </a:rPr>
              <a:t>Xamarin</a:t>
            </a:r>
            <a:endParaRPr lang="en-US" sz="1200" dirty="0">
              <a:gradFill>
                <a:gsLst>
                  <a:gs pos="0">
                    <a:srgbClr val="FFFFFF"/>
                  </a:gs>
                  <a:gs pos="100000">
                    <a:srgbClr val="FFFFFF"/>
                  </a:gs>
                </a:gsLst>
                <a:lin ang="5400000" scaled="0"/>
              </a:gradFill>
            </a:endParaRPr>
          </a:p>
        </p:txBody>
      </p:sp>
      <p:sp>
        <p:nvSpPr>
          <p:cNvPr id="11" name="Diamond 10"/>
          <p:cNvSpPr/>
          <p:nvPr/>
        </p:nvSpPr>
        <p:spPr bwMode="auto">
          <a:xfrm>
            <a:off x="2234972" y="2982004"/>
            <a:ext cx="1219202" cy="1219202"/>
          </a:xfrm>
          <a:prstGeom prst="diamond">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200" dirty="0">
              <a:gradFill>
                <a:gsLst>
                  <a:gs pos="0">
                    <a:srgbClr val="FFFFFF"/>
                  </a:gs>
                  <a:gs pos="100000">
                    <a:srgbClr val="FFFFFF"/>
                  </a:gs>
                </a:gsLst>
                <a:lin ang="5400000" scaled="0"/>
              </a:gradFill>
            </a:endParaRPr>
          </a:p>
        </p:txBody>
      </p:sp>
      <p:sp>
        <p:nvSpPr>
          <p:cNvPr id="12" name="Diamond 11"/>
          <p:cNvSpPr/>
          <p:nvPr/>
        </p:nvSpPr>
        <p:spPr bwMode="auto">
          <a:xfrm>
            <a:off x="3921804" y="2982004"/>
            <a:ext cx="1219202" cy="1219202"/>
          </a:xfrm>
          <a:prstGeom prst="diamond">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200" dirty="0">
              <a:gradFill>
                <a:gsLst>
                  <a:gs pos="0">
                    <a:srgbClr val="FFFFFF"/>
                  </a:gs>
                  <a:gs pos="100000">
                    <a:srgbClr val="FFFFFF"/>
                  </a:gs>
                </a:gsLst>
                <a:lin ang="5400000" scaled="0"/>
              </a:gradFill>
            </a:endParaRPr>
          </a:p>
        </p:txBody>
      </p:sp>
      <p:sp>
        <p:nvSpPr>
          <p:cNvPr id="13" name="Diamond 12"/>
          <p:cNvSpPr/>
          <p:nvPr/>
        </p:nvSpPr>
        <p:spPr bwMode="auto">
          <a:xfrm>
            <a:off x="5608636" y="2982004"/>
            <a:ext cx="1219202" cy="1219202"/>
          </a:xfrm>
          <a:prstGeom prst="diamond">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200" dirty="0">
              <a:gradFill>
                <a:gsLst>
                  <a:gs pos="0">
                    <a:srgbClr val="FFFFFF"/>
                  </a:gs>
                  <a:gs pos="100000">
                    <a:srgbClr val="FFFFFF"/>
                  </a:gs>
                </a:gsLst>
                <a:lin ang="5400000" scaled="0"/>
              </a:gradFill>
            </a:endParaRPr>
          </a:p>
        </p:txBody>
      </p:sp>
      <p:sp>
        <p:nvSpPr>
          <p:cNvPr id="14" name="Diamond 13"/>
          <p:cNvSpPr/>
          <p:nvPr/>
        </p:nvSpPr>
        <p:spPr bwMode="auto">
          <a:xfrm>
            <a:off x="7295468" y="2982004"/>
            <a:ext cx="1219202" cy="1219202"/>
          </a:xfrm>
          <a:prstGeom prst="diamond">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200" dirty="0">
              <a:gradFill>
                <a:gsLst>
                  <a:gs pos="0">
                    <a:srgbClr val="FFFFFF"/>
                  </a:gs>
                  <a:gs pos="100000">
                    <a:srgbClr val="FFFFFF"/>
                  </a:gs>
                </a:gsLst>
                <a:lin ang="5400000" scaled="0"/>
              </a:gradFill>
            </a:endParaRPr>
          </a:p>
        </p:txBody>
      </p:sp>
      <p:sp>
        <p:nvSpPr>
          <p:cNvPr id="15" name="Diamond 14"/>
          <p:cNvSpPr/>
          <p:nvPr/>
        </p:nvSpPr>
        <p:spPr bwMode="auto">
          <a:xfrm>
            <a:off x="8982300" y="2982004"/>
            <a:ext cx="1219202" cy="1219202"/>
          </a:xfrm>
          <a:prstGeom prst="diamond">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200" dirty="0">
              <a:gradFill>
                <a:gsLst>
                  <a:gs pos="0">
                    <a:srgbClr val="FFFFFF"/>
                  </a:gs>
                  <a:gs pos="100000">
                    <a:srgbClr val="FFFFFF"/>
                  </a:gs>
                </a:gsLst>
                <a:lin ang="5400000" scaled="0"/>
              </a:gradFill>
            </a:endParaRPr>
          </a:p>
        </p:txBody>
      </p:sp>
      <p:sp>
        <p:nvSpPr>
          <p:cNvPr id="16" name="Diamond 15"/>
          <p:cNvSpPr/>
          <p:nvPr/>
        </p:nvSpPr>
        <p:spPr bwMode="auto">
          <a:xfrm>
            <a:off x="2234972" y="5057547"/>
            <a:ext cx="1219202" cy="1219202"/>
          </a:xfrm>
          <a:prstGeom prst="diamond">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200" dirty="0">
              <a:gradFill>
                <a:gsLst>
                  <a:gs pos="0">
                    <a:srgbClr val="FFFFFF"/>
                  </a:gs>
                  <a:gs pos="100000">
                    <a:srgbClr val="FFFFFF"/>
                  </a:gs>
                </a:gsLst>
                <a:lin ang="5400000" scaled="0"/>
              </a:gradFill>
            </a:endParaRPr>
          </a:p>
        </p:txBody>
      </p:sp>
      <p:cxnSp>
        <p:nvCxnSpPr>
          <p:cNvPr id="18" name="Straight Arrow Connector 17"/>
          <p:cNvCxnSpPr>
            <a:stCxn id="3" idx="2"/>
            <a:endCxn id="13" idx="0"/>
          </p:cNvCxnSpPr>
          <p:nvPr/>
        </p:nvCxnSpPr>
        <p:spPr>
          <a:xfrm flipH="1">
            <a:off x="6218237" y="2125663"/>
            <a:ext cx="1" cy="856341"/>
          </a:xfrm>
          <a:prstGeom prst="straightConnector1">
            <a:avLst/>
          </a:prstGeom>
          <a:ln w="19050">
            <a:solidFill>
              <a:schemeClr val="bg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3"/>
            <a:endCxn id="14" idx="1"/>
          </p:cNvCxnSpPr>
          <p:nvPr/>
        </p:nvCxnSpPr>
        <p:spPr>
          <a:xfrm>
            <a:off x="6827838" y="3591605"/>
            <a:ext cx="467630" cy="0"/>
          </a:xfrm>
          <a:prstGeom prst="straightConnector1">
            <a:avLst/>
          </a:prstGeom>
          <a:ln w="19050">
            <a:solidFill>
              <a:schemeClr val="bg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5" idx="1"/>
          </p:cNvCxnSpPr>
          <p:nvPr/>
        </p:nvCxnSpPr>
        <p:spPr>
          <a:xfrm>
            <a:off x="8504239" y="3591605"/>
            <a:ext cx="478061" cy="0"/>
          </a:xfrm>
          <a:prstGeom prst="straightConnector1">
            <a:avLst/>
          </a:prstGeom>
          <a:ln w="19050">
            <a:solidFill>
              <a:schemeClr val="bg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5" idx="3"/>
            <a:endCxn id="7" idx="1"/>
          </p:cNvCxnSpPr>
          <p:nvPr/>
        </p:nvCxnSpPr>
        <p:spPr>
          <a:xfrm>
            <a:off x="10201502" y="3591605"/>
            <a:ext cx="467632" cy="0"/>
          </a:xfrm>
          <a:prstGeom prst="straightConnector1">
            <a:avLst/>
          </a:prstGeom>
          <a:ln w="19050">
            <a:solidFill>
              <a:schemeClr val="bg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5" idx="2"/>
            <a:endCxn id="8" idx="0"/>
          </p:cNvCxnSpPr>
          <p:nvPr/>
        </p:nvCxnSpPr>
        <p:spPr>
          <a:xfrm flipH="1">
            <a:off x="9586686" y="4201206"/>
            <a:ext cx="5215" cy="1237342"/>
          </a:xfrm>
          <a:prstGeom prst="straightConnector1">
            <a:avLst/>
          </a:prstGeom>
          <a:ln w="19050">
            <a:solidFill>
              <a:schemeClr val="bg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2"/>
            <a:endCxn id="9" idx="0"/>
          </p:cNvCxnSpPr>
          <p:nvPr/>
        </p:nvCxnSpPr>
        <p:spPr>
          <a:xfrm>
            <a:off x="7905069" y="4201206"/>
            <a:ext cx="0" cy="1237342"/>
          </a:xfrm>
          <a:prstGeom prst="straightConnector1">
            <a:avLst/>
          </a:prstGeom>
          <a:ln w="19050">
            <a:solidFill>
              <a:schemeClr val="bg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3" idx="1"/>
            <a:endCxn id="12" idx="3"/>
          </p:cNvCxnSpPr>
          <p:nvPr/>
        </p:nvCxnSpPr>
        <p:spPr>
          <a:xfrm flipH="1">
            <a:off x="5141006" y="3591605"/>
            <a:ext cx="467630" cy="0"/>
          </a:xfrm>
          <a:prstGeom prst="straightConnector1">
            <a:avLst/>
          </a:prstGeom>
          <a:ln w="19050">
            <a:solidFill>
              <a:schemeClr val="bg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2" idx="1"/>
            <a:endCxn id="11" idx="3"/>
          </p:cNvCxnSpPr>
          <p:nvPr/>
        </p:nvCxnSpPr>
        <p:spPr>
          <a:xfrm flipH="1">
            <a:off x="3454174" y="3591605"/>
            <a:ext cx="467630" cy="0"/>
          </a:xfrm>
          <a:prstGeom prst="straightConnector1">
            <a:avLst/>
          </a:prstGeom>
          <a:ln w="19050">
            <a:solidFill>
              <a:schemeClr val="bg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1"/>
            <a:endCxn id="6" idx="3"/>
          </p:cNvCxnSpPr>
          <p:nvPr/>
        </p:nvCxnSpPr>
        <p:spPr>
          <a:xfrm flipH="1">
            <a:off x="1767342" y="3591605"/>
            <a:ext cx="467630" cy="0"/>
          </a:xfrm>
          <a:prstGeom prst="straightConnector1">
            <a:avLst/>
          </a:prstGeom>
          <a:ln w="19050">
            <a:solidFill>
              <a:schemeClr val="bg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1" idx="2"/>
            <a:endCxn id="16" idx="0"/>
          </p:cNvCxnSpPr>
          <p:nvPr/>
        </p:nvCxnSpPr>
        <p:spPr>
          <a:xfrm>
            <a:off x="2844573" y="4201206"/>
            <a:ext cx="0" cy="856341"/>
          </a:xfrm>
          <a:prstGeom prst="straightConnector1">
            <a:avLst/>
          </a:prstGeom>
          <a:ln w="19050">
            <a:solidFill>
              <a:schemeClr val="bg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2" idx="2"/>
            <a:endCxn id="10" idx="0"/>
          </p:cNvCxnSpPr>
          <p:nvPr/>
        </p:nvCxnSpPr>
        <p:spPr>
          <a:xfrm>
            <a:off x="4531405" y="4201206"/>
            <a:ext cx="0" cy="1237342"/>
          </a:xfrm>
          <a:prstGeom prst="straightConnector1">
            <a:avLst/>
          </a:prstGeom>
          <a:ln w="19050">
            <a:solidFill>
              <a:schemeClr val="bg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6" idx="3"/>
            <a:endCxn id="10" idx="1"/>
          </p:cNvCxnSpPr>
          <p:nvPr/>
        </p:nvCxnSpPr>
        <p:spPr>
          <a:xfrm>
            <a:off x="3454174" y="5667148"/>
            <a:ext cx="330879" cy="0"/>
          </a:xfrm>
          <a:prstGeom prst="straightConnector1">
            <a:avLst/>
          </a:prstGeom>
          <a:ln w="19050">
            <a:solidFill>
              <a:schemeClr val="bg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6" idx="1"/>
            <a:endCxn id="6" idx="2"/>
          </p:cNvCxnSpPr>
          <p:nvPr/>
        </p:nvCxnSpPr>
        <p:spPr>
          <a:xfrm rot="10800000">
            <a:off x="1020990" y="3820206"/>
            <a:ext cx="1213982" cy="1846943"/>
          </a:xfrm>
          <a:prstGeom prst="bentConnector2">
            <a:avLst/>
          </a:prstGeom>
          <a:ln w="19050">
            <a:solidFill>
              <a:schemeClr val="bg2"/>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5182001" y="3307964"/>
            <a:ext cx="401970" cy="276999"/>
          </a:xfrm>
          <a:prstGeom prst="rect">
            <a:avLst/>
          </a:prstGeom>
        </p:spPr>
        <p:txBody>
          <a:bodyPr wrap="none">
            <a:spAutoFit/>
          </a:bodyPr>
          <a:lstStyle/>
          <a:p>
            <a:pPr lvl="0" algn="ctr" defTabSz="932472" fontAlgn="base">
              <a:spcBef>
                <a:spcPct val="0"/>
              </a:spcBef>
              <a:spcAft>
                <a:spcPct val="0"/>
              </a:spcAft>
            </a:pPr>
            <a:r>
              <a:rPr lang="en-US" sz="1200" dirty="0" smtClean="0">
                <a:gradFill>
                  <a:gsLst>
                    <a:gs pos="0">
                      <a:schemeClr val="bg2"/>
                    </a:gs>
                    <a:gs pos="100000">
                      <a:schemeClr val="bg2"/>
                    </a:gs>
                  </a:gsLst>
                  <a:lin ang="5400000" scaled="0"/>
                </a:gradFill>
              </a:rPr>
              <a:t>Yes</a:t>
            </a:r>
            <a:endParaRPr lang="en-US" sz="1200" dirty="0">
              <a:gradFill>
                <a:gsLst>
                  <a:gs pos="0">
                    <a:schemeClr val="bg2"/>
                  </a:gs>
                  <a:gs pos="100000">
                    <a:schemeClr val="bg2"/>
                  </a:gs>
                </a:gsLst>
                <a:lin ang="5400000" scaled="0"/>
              </a:gradFill>
            </a:endParaRPr>
          </a:p>
        </p:txBody>
      </p:sp>
      <p:sp>
        <p:nvSpPr>
          <p:cNvPr id="62" name="Rectangle 61"/>
          <p:cNvSpPr/>
          <p:nvPr/>
        </p:nvSpPr>
        <p:spPr>
          <a:xfrm>
            <a:off x="3524080" y="3307964"/>
            <a:ext cx="389851" cy="276999"/>
          </a:xfrm>
          <a:prstGeom prst="rect">
            <a:avLst/>
          </a:prstGeom>
        </p:spPr>
        <p:txBody>
          <a:bodyPr wrap="none">
            <a:spAutoFit/>
          </a:bodyPr>
          <a:lstStyle/>
          <a:p>
            <a:pPr lvl="0" algn="ctr" defTabSz="932472" fontAlgn="base">
              <a:spcBef>
                <a:spcPct val="0"/>
              </a:spcBef>
              <a:spcAft>
                <a:spcPct val="0"/>
              </a:spcAft>
            </a:pPr>
            <a:r>
              <a:rPr lang="en-US" sz="1200" dirty="0" smtClean="0">
                <a:gradFill>
                  <a:gsLst>
                    <a:gs pos="0">
                      <a:schemeClr val="bg2"/>
                    </a:gs>
                    <a:gs pos="100000">
                      <a:schemeClr val="bg2"/>
                    </a:gs>
                  </a:gsLst>
                  <a:lin ang="5400000" scaled="0"/>
                </a:gradFill>
              </a:rPr>
              <a:t>No</a:t>
            </a:r>
            <a:endParaRPr lang="en-US" sz="1200" dirty="0">
              <a:gradFill>
                <a:gsLst>
                  <a:gs pos="0">
                    <a:schemeClr val="bg2"/>
                  </a:gs>
                  <a:gs pos="100000">
                    <a:schemeClr val="bg2"/>
                  </a:gs>
                </a:gsLst>
                <a:lin ang="5400000" scaled="0"/>
              </a:gradFill>
            </a:endParaRPr>
          </a:p>
        </p:txBody>
      </p:sp>
      <p:sp>
        <p:nvSpPr>
          <p:cNvPr id="63" name="Rectangle 62"/>
          <p:cNvSpPr/>
          <p:nvPr/>
        </p:nvSpPr>
        <p:spPr>
          <a:xfrm>
            <a:off x="1822734" y="3307964"/>
            <a:ext cx="401970" cy="276999"/>
          </a:xfrm>
          <a:prstGeom prst="rect">
            <a:avLst/>
          </a:prstGeom>
        </p:spPr>
        <p:txBody>
          <a:bodyPr wrap="none">
            <a:spAutoFit/>
          </a:bodyPr>
          <a:lstStyle/>
          <a:p>
            <a:pPr lvl="0" algn="ctr" defTabSz="932472" fontAlgn="base">
              <a:spcBef>
                <a:spcPct val="0"/>
              </a:spcBef>
              <a:spcAft>
                <a:spcPct val="0"/>
              </a:spcAft>
            </a:pPr>
            <a:r>
              <a:rPr lang="en-US" sz="1200" dirty="0" smtClean="0">
                <a:gradFill>
                  <a:gsLst>
                    <a:gs pos="0">
                      <a:schemeClr val="bg2"/>
                    </a:gs>
                    <a:gs pos="100000">
                      <a:schemeClr val="bg2"/>
                    </a:gs>
                  </a:gsLst>
                  <a:lin ang="5400000" scaled="0"/>
                </a:gradFill>
              </a:rPr>
              <a:t>Yes</a:t>
            </a:r>
            <a:endParaRPr lang="en-US" sz="1200" dirty="0">
              <a:gradFill>
                <a:gsLst>
                  <a:gs pos="0">
                    <a:schemeClr val="bg2"/>
                  </a:gs>
                  <a:gs pos="100000">
                    <a:schemeClr val="bg2"/>
                  </a:gs>
                </a:gsLst>
                <a:lin ang="5400000" scaled="0"/>
              </a:gradFill>
            </a:endParaRPr>
          </a:p>
        </p:txBody>
      </p:sp>
      <p:sp>
        <p:nvSpPr>
          <p:cNvPr id="64" name="Rectangle 63"/>
          <p:cNvSpPr/>
          <p:nvPr/>
        </p:nvSpPr>
        <p:spPr>
          <a:xfrm>
            <a:off x="1024449" y="5318191"/>
            <a:ext cx="495200" cy="276999"/>
          </a:xfrm>
          <a:prstGeom prst="rect">
            <a:avLst/>
          </a:prstGeom>
        </p:spPr>
        <p:txBody>
          <a:bodyPr wrap="none">
            <a:spAutoFit/>
          </a:bodyPr>
          <a:lstStyle/>
          <a:p>
            <a:pPr lvl="0" algn="ctr" defTabSz="932472" fontAlgn="base">
              <a:spcBef>
                <a:spcPct val="0"/>
              </a:spcBef>
              <a:spcAft>
                <a:spcPct val="0"/>
              </a:spcAft>
            </a:pPr>
            <a:r>
              <a:rPr lang="en-US" sz="1200" dirty="0" smtClean="0">
                <a:gradFill>
                  <a:gsLst>
                    <a:gs pos="0">
                      <a:schemeClr val="bg2"/>
                    </a:gs>
                    <a:gs pos="100000">
                      <a:schemeClr val="bg2"/>
                    </a:gs>
                  </a:gsLst>
                  <a:lin ang="5400000" scaled="0"/>
                </a:gradFill>
              </a:rPr>
              <a:t>Web</a:t>
            </a:r>
            <a:endParaRPr lang="en-US" sz="1200" dirty="0">
              <a:gradFill>
                <a:gsLst>
                  <a:gs pos="0">
                    <a:schemeClr val="bg2"/>
                  </a:gs>
                  <a:gs pos="100000">
                    <a:schemeClr val="bg2"/>
                  </a:gs>
                </a:gsLst>
                <a:lin ang="5400000" scaled="0"/>
              </a:gradFill>
            </a:endParaRPr>
          </a:p>
        </p:txBody>
      </p:sp>
      <p:sp>
        <p:nvSpPr>
          <p:cNvPr id="65" name="Rectangle 64"/>
          <p:cNvSpPr/>
          <p:nvPr/>
        </p:nvSpPr>
        <p:spPr>
          <a:xfrm>
            <a:off x="3302246" y="5318191"/>
            <a:ext cx="492764" cy="276999"/>
          </a:xfrm>
          <a:prstGeom prst="rect">
            <a:avLst/>
          </a:prstGeom>
        </p:spPr>
        <p:txBody>
          <a:bodyPr wrap="none">
            <a:spAutoFit/>
          </a:bodyPr>
          <a:lstStyle/>
          <a:p>
            <a:pPr lvl="0" algn="ctr" defTabSz="932472" fontAlgn="base">
              <a:spcBef>
                <a:spcPct val="0"/>
              </a:spcBef>
              <a:spcAft>
                <a:spcPct val="0"/>
              </a:spcAft>
            </a:pPr>
            <a:r>
              <a:rPr lang="en-US" sz="1200" dirty="0" smtClean="0">
                <a:gradFill>
                  <a:gsLst>
                    <a:gs pos="0">
                      <a:schemeClr val="bg2"/>
                    </a:gs>
                    <a:gs pos="100000">
                      <a:schemeClr val="bg2"/>
                    </a:gs>
                  </a:gsLst>
                  <a:lin ang="5400000" scaled="0"/>
                </a:gradFill>
              </a:rPr>
              <a:t>.NET</a:t>
            </a:r>
            <a:endParaRPr lang="en-US" sz="1200" dirty="0">
              <a:gradFill>
                <a:gsLst>
                  <a:gs pos="0">
                    <a:schemeClr val="bg2"/>
                  </a:gs>
                  <a:gs pos="100000">
                    <a:schemeClr val="bg2"/>
                  </a:gs>
                </a:gsLst>
                <a:lin ang="5400000" scaled="0"/>
              </a:gradFill>
            </a:endParaRPr>
          </a:p>
        </p:txBody>
      </p:sp>
      <p:sp>
        <p:nvSpPr>
          <p:cNvPr id="66" name="Rectangle 65"/>
          <p:cNvSpPr/>
          <p:nvPr/>
        </p:nvSpPr>
        <p:spPr>
          <a:xfrm>
            <a:off x="6825546" y="3307964"/>
            <a:ext cx="389851" cy="276999"/>
          </a:xfrm>
          <a:prstGeom prst="rect">
            <a:avLst/>
          </a:prstGeom>
        </p:spPr>
        <p:txBody>
          <a:bodyPr wrap="none">
            <a:spAutoFit/>
          </a:bodyPr>
          <a:lstStyle/>
          <a:p>
            <a:pPr lvl="0" algn="ctr" defTabSz="932472" fontAlgn="base">
              <a:spcBef>
                <a:spcPct val="0"/>
              </a:spcBef>
              <a:spcAft>
                <a:spcPct val="0"/>
              </a:spcAft>
            </a:pPr>
            <a:r>
              <a:rPr lang="en-US" sz="1200" dirty="0" smtClean="0">
                <a:gradFill>
                  <a:gsLst>
                    <a:gs pos="0">
                      <a:schemeClr val="bg2"/>
                    </a:gs>
                    <a:gs pos="100000">
                      <a:schemeClr val="bg2"/>
                    </a:gs>
                  </a:gsLst>
                  <a:lin ang="5400000" scaled="0"/>
                </a:gradFill>
              </a:rPr>
              <a:t>No</a:t>
            </a:r>
            <a:endParaRPr lang="en-US" sz="1200" dirty="0">
              <a:gradFill>
                <a:gsLst>
                  <a:gs pos="0">
                    <a:schemeClr val="bg2"/>
                  </a:gs>
                  <a:gs pos="100000">
                    <a:schemeClr val="bg2"/>
                  </a:gs>
                </a:gsLst>
                <a:lin ang="5400000" scaled="0"/>
              </a:gradFill>
            </a:endParaRPr>
          </a:p>
        </p:txBody>
      </p:sp>
      <p:sp>
        <p:nvSpPr>
          <p:cNvPr id="67" name="Rectangle 66"/>
          <p:cNvSpPr/>
          <p:nvPr/>
        </p:nvSpPr>
        <p:spPr>
          <a:xfrm>
            <a:off x="8488575" y="3307964"/>
            <a:ext cx="389851" cy="276999"/>
          </a:xfrm>
          <a:prstGeom prst="rect">
            <a:avLst/>
          </a:prstGeom>
        </p:spPr>
        <p:txBody>
          <a:bodyPr wrap="none">
            <a:spAutoFit/>
          </a:bodyPr>
          <a:lstStyle/>
          <a:p>
            <a:pPr lvl="0" algn="ctr" defTabSz="932472" fontAlgn="base">
              <a:spcBef>
                <a:spcPct val="0"/>
              </a:spcBef>
              <a:spcAft>
                <a:spcPct val="0"/>
              </a:spcAft>
            </a:pPr>
            <a:r>
              <a:rPr lang="en-US" sz="1200" dirty="0" smtClean="0">
                <a:gradFill>
                  <a:gsLst>
                    <a:gs pos="0">
                      <a:schemeClr val="bg2"/>
                    </a:gs>
                    <a:gs pos="100000">
                      <a:schemeClr val="bg2"/>
                    </a:gs>
                  </a:gsLst>
                  <a:lin ang="5400000" scaled="0"/>
                </a:gradFill>
              </a:rPr>
              <a:t>No</a:t>
            </a:r>
            <a:endParaRPr lang="en-US" sz="1200" dirty="0">
              <a:gradFill>
                <a:gsLst>
                  <a:gs pos="0">
                    <a:schemeClr val="bg2"/>
                  </a:gs>
                  <a:gs pos="100000">
                    <a:schemeClr val="bg2"/>
                  </a:gs>
                </a:gsLst>
                <a:lin ang="5400000" scaled="0"/>
              </a:gradFill>
            </a:endParaRPr>
          </a:p>
        </p:txBody>
      </p:sp>
      <p:sp>
        <p:nvSpPr>
          <p:cNvPr id="68" name="Rectangle 67"/>
          <p:cNvSpPr/>
          <p:nvPr/>
        </p:nvSpPr>
        <p:spPr>
          <a:xfrm>
            <a:off x="10201502" y="3307964"/>
            <a:ext cx="389851" cy="276999"/>
          </a:xfrm>
          <a:prstGeom prst="rect">
            <a:avLst/>
          </a:prstGeom>
        </p:spPr>
        <p:txBody>
          <a:bodyPr wrap="none">
            <a:spAutoFit/>
          </a:bodyPr>
          <a:lstStyle/>
          <a:p>
            <a:pPr lvl="0" algn="ctr" defTabSz="932472" fontAlgn="base">
              <a:spcBef>
                <a:spcPct val="0"/>
              </a:spcBef>
              <a:spcAft>
                <a:spcPct val="0"/>
              </a:spcAft>
            </a:pPr>
            <a:r>
              <a:rPr lang="en-US" sz="1200" dirty="0" smtClean="0">
                <a:gradFill>
                  <a:gsLst>
                    <a:gs pos="0">
                      <a:schemeClr val="bg2"/>
                    </a:gs>
                    <a:gs pos="100000">
                      <a:schemeClr val="bg2"/>
                    </a:gs>
                  </a:gsLst>
                  <a:lin ang="5400000" scaled="0"/>
                </a:gradFill>
              </a:rPr>
              <a:t>No</a:t>
            </a:r>
            <a:endParaRPr lang="en-US" sz="1200" dirty="0">
              <a:gradFill>
                <a:gsLst>
                  <a:gs pos="0">
                    <a:schemeClr val="bg2"/>
                  </a:gs>
                  <a:gs pos="100000">
                    <a:schemeClr val="bg2"/>
                  </a:gs>
                </a:gsLst>
                <a:lin ang="5400000" scaled="0"/>
              </a:gradFill>
            </a:endParaRPr>
          </a:p>
        </p:txBody>
      </p:sp>
      <p:sp>
        <p:nvSpPr>
          <p:cNvPr id="69" name="Rectangle 68"/>
          <p:cNvSpPr/>
          <p:nvPr/>
        </p:nvSpPr>
        <p:spPr>
          <a:xfrm>
            <a:off x="7910731" y="4605177"/>
            <a:ext cx="401970" cy="276999"/>
          </a:xfrm>
          <a:prstGeom prst="rect">
            <a:avLst/>
          </a:prstGeom>
        </p:spPr>
        <p:txBody>
          <a:bodyPr wrap="none">
            <a:spAutoFit/>
          </a:bodyPr>
          <a:lstStyle/>
          <a:p>
            <a:pPr lvl="0" algn="ctr" defTabSz="932472" fontAlgn="base">
              <a:spcBef>
                <a:spcPct val="0"/>
              </a:spcBef>
              <a:spcAft>
                <a:spcPct val="0"/>
              </a:spcAft>
            </a:pPr>
            <a:r>
              <a:rPr lang="en-US" sz="1200" dirty="0" smtClean="0">
                <a:gradFill>
                  <a:gsLst>
                    <a:gs pos="0">
                      <a:schemeClr val="bg2"/>
                    </a:gs>
                    <a:gs pos="100000">
                      <a:schemeClr val="bg2"/>
                    </a:gs>
                  </a:gsLst>
                  <a:lin ang="5400000" scaled="0"/>
                </a:gradFill>
              </a:rPr>
              <a:t>Yes</a:t>
            </a:r>
            <a:endParaRPr lang="en-US" sz="1200" dirty="0">
              <a:gradFill>
                <a:gsLst>
                  <a:gs pos="0">
                    <a:schemeClr val="bg2"/>
                  </a:gs>
                  <a:gs pos="100000">
                    <a:schemeClr val="bg2"/>
                  </a:gs>
                </a:gsLst>
                <a:lin ang="5400000" scaled="0"/>
              </a:gradFill>
            </a:endParaRPr>
          </a:p>
        </p:txBody>
      </p:sp>
      <p:sp>
        <p:nvSpPr>
          <p:cNvPr id="70" name="Rectangle 69"/>
          <p:cNvSpPr/>
          <p:nvPr/>
        </p:nvSpPr>
        <p:spPr>
          <a:xfrm>
            <a:off x="9586686" y="4605177"/>
            <a:ext cx="401970" cy="276999"/>
          </a:xfrm>
          <a:prstGeom prst="rect">
            <a:avLst/>
          </a:prstGeom>
        </p:spPr>
        <p:txBody>
          <a:bodyPr wrap="none">
            <a:spAutoFit/>
          </a:bodyPr>
          <a:lstStyle/>
          <a:p>
            <a:pPr lvl="0" algn="ctr" defTabSz="932472" fontAlgn="base">
              <a:spcBef>
                <a:spcPct val="0"/>
              </a:spcBef>
              <a:spcAft>
                <a:spcPct val="0"/>
              </a:spcAft>
            </a:pPr>
            <a:r>
              <a:rPr lang="en-US" sz="1200" dirty="0" smtClean="0">
                <a:gradFill>
                  <a:gsLst>
                    <a:gs pos="0">
                      <a:schemeClr val="bg2"/>
                    </a:gs>
                    <a:gs pos="100000">
                      <a:schemeClr val="bg2"/>
                    </a:gs>
                  </a:gsLst>
                  <a:lin ang="5400000" scaled="0"/>
                </a:gradFill>
              </a:rPr>
              <a:t>Yes</a:t>
            </a:r>
            <a:endParaRPr lang="en-US" sz="1200" dirty="0">
              <a:gradFill>
                <a:gsLst>
                  <a:gs pos="0">
                    <a:schemeClr val="bg2"/>
                  </a:gs>
                  <a:gs pos="100000">
                    <a:schemeClr val="bg2"/>
                  </a:gs>
                </a:gsLst>
                <a:lin ang="5400000" scaled="0"/>
              </a:gradFill>
            </a:endParaRPr>
          </a:p>
        </p:txBody>
      </p:sp>
      <p:sp>
        <p:nvSpPr>
          <p:cNvPr id="71" name="Rectangle 70"/>
          <p:cNvSpPr/>
          <p:nvPr/>
        </p:nvSpPr>
        <p:spPr>
          <a:xfrm>
            <a:off x="4537067" y="4605177"/>
            <a:ext cx="401970" cy="276999"/>
          </a:xfrm>
          <a:prstGeom prst="rect">
            <a:avLst/>
          </a:prstGeom>
        </p:spPr>
        <p:txBody>
          <a:bodyPr wrap="none">
            <a:spAutoFit/>
          </a:bodyPr>
          <a:lstStyle/>
          <a:p>
            <a:pPr lvl="0" algn="ctr" defTabSz="932472" fontAlgn="base">
              <a:spcBef>
                <a:spcPct val="0"/>
              </a:spcBef>
              <a:spcAft>
                <a:spcPct val="0"/>
              </a:spcAft>
            </a:pPr>
            <a:r>
              <a:rPr lang="en-US" sz="1200" dirty="0" smtClean="0">
                <a:gradFill>
                  <a:gsLst>
                    <a:gs pos="0">
                      <a:schemeClr val="bg2"/>
                    </a:gs>
                    <a:gs pos="100000">
                      <a:schemeClr val="bg2"/>
                    </a:gs>
                  </a:gsLst>
                  <a:lin ang="5400000" scaled="0"/>
                </a:gradFill>
              </a:rPr>
              <a:t>Yes</a:t>
            </a:r>
            <a:endParaRPr lang="en-US" sz="1200" dirty="0">
              <a:gradFill>
                <a:gsLst>
                  <a:gs pos="0">
                    <a:schemeClr val="bg2"/>
                  </a:gs>
                  <a:gs pos="100000">
                    <a:schemeClr val="bg2"/>
                  </a:gs>
                </a:gsLst>
                <a:lin ang="5400000" scaled="0"/>
              </a:gradFill>
            </a:endParaRPr>
          </a:p>
        </p:txBody>
      </p:sp>
      <p:sp>
        <p:nvSpPr>
          <p:cNvPr id="72" name="Rectangle 71"/>
          <p:cNvSpPr/>
          <p:nvPr/>
        </p:nvSpPr>
        <p:spPr>
          <a:xfrm>
            <a:off x="2865610" y="4605177"/>
            <a:ext cx="389851" cy="276999"/>
          </a:xfrm>
          <a:prstGeom prst="rect">
            <a:avLst/>
          </a:prstGeom>
        </p:spPr>
        <p:txBody>
          <a:bodyPr wrap="none">
            <a:spAutoFit/>
          </a:bodyPr>
          <a:lstStyle/>
          <a:p>
            <a:pPr lvl="0" algn="ctr" defTabSz="932472" fontAlgn="base">
              <a:spcBef>
                <a:spcPct val="0"/>
              </a:spcBef>
              <a:spcAft>
                <a:spcPct val="0"/>
              </a:spcAft>
            </a:pPr>
            <a:r>
              <a:rPr lang="en-US" sz="1200" dirty="0" smtClean="0">
                <a:gradFill>
                  <a:gsLst>
                    <a:gs pos="0">
                      <a:schemeClr val="bg2"/>
                    </a:gs>
                    <a:gs pos="100000">
                      <a:schemeClr val="bg2"/>
                    </a:gs>
                  </a:gsLst>
                  <a:lin ang="5400000" scaled="0"/>
                </a:gradFill>
              </a:rPr>
              <a:t>No</a:t>
            </a:r>
            <a:endParaRPr lang="en-US" sz="1200" dirty="0">
              <a:gradFill>
                <a:gsLst>
                  <a:gs pos="0">
                    <a:schemeClr val="bg2"/>
                  </a:gs>
                  <a:gs pos="100000">
                    <a:schemeClr val="bg2"/>
                  </a:gs>
                </a:gsLst>
                <a:lin ang="5400000" scaled="0"/>
              </a:gradFill>
            </a:endParaRPr>
          </a:p>
        </p:txBody>
      </p:sp>
      <p:sp>
        <p:nvSpPr>
          <p:cNvPr id="74" name="Rectangle 73"/>
          <p:cNvSpPr/>
          <p:nvPr/>
        </p:nvSpPr>
        <p:spPr>
          <a:xfrm>
            <a:off x="2685173" y="3360773"/>
            <a:ext cx="318800" cy="461665"/>
          </a:xfrm>
          <a:prstGeom prst="rect">
            <a:avLst/>
          </a:prstGeom>
        </p:spPr>
        <p:txBody>
          <a:bodyPr wrap="none" anchor="ctr" anchorCtr="0">
            <a:noAutofit/>
          </a:bodyPr>
          <a:lstStyle/>
          <a:p>
            <a:pPr lvl="0" algn="ctr" defTabSz="932472" fontAlgn="base">
              <a:spcBef>
                <a:spcPct val="0"/>
              </a:spcBef>
              <a:spcAft>
                <a:spcPct val="0"/>
              </a:spcAft>
            </a:pPr>
            <a:r>
              <a:rPr lang="en-US" sz="1200" dirty="0" smtClean="0">
                <a:gradFill>
                  <a:gsLst>
                    <a:gs pos="0">
                      <a:srgbClr val="FFFFFF"/>
                    </a:gs>
                    <a:gs pos="100000">
                      <a:srgbClr val="FFFFFF"/>
                    </a:gs>
                  </a:gsLst>
                  <a:lin ang="5400000" scaled="0"/>
                </a:gradFill>
              </a:rPr>
              <a:t>Budget</a:t>
            </a:r>
            <a:br>
              <a:rPr lang="en-US" sz="1200" dirty="0" smtClean="0">
                <a:gradFill>
                  <a:gsLst>
                    <a:gs pos="0">
                      <a:srgbClr val="FFFFFF"/>
                    </a:gs>
                    <a:gs pos="100000">
                      <a:srgbClr val="FFFFFF"/>
                    </a:gs>
                  </a:gsLst>
                  <a:lin ang="5400000" scaled="0"/>
                </a:gradFill>
              </a:rPr>
            </a:br>
            <a:r>
              <a:rPr lang="en-US" sz="1200" dirty="0" smtClean="0">
                <a:gradFill>
                  <a:gsLst>
                    <a:gs pos="0">
                      <a:srgbClr val="FFFFFF"/>
                    </a:gs>
                    <a:gs pos="100000">
                      <a:srgbClr val="FFFFFF"/>
                    </a:gs>
                  </a:gsLst>
                  <a:lin ang="5400000" scaled="0"/>
                </a:gradFill>
              </a:rPr>
              <a:t>constrained</a:t>
            </a:r>
            <a:r>
              <a:rPr lang="en-US" sz="1200" dirty="0">
                <a:gradFill>
                  <a:gsLst>
                    <a:gs pos="0">
                      <a:srgbClr val="FFFFFF"/>
                    </a:gs>
                    <a:gs pos="100000">
                      <a:srgbClr val="FFFFFF"/>
                    </a:gs>
                  </a:gsLst>
                  <a:lin ang="5400000" scaled="0"/>
                </a:gradFill>
              </a:rPr>
              <a:t>?</a:t>
            </a:r>
          </a:p>
        </p:txBody>
      </p:sp>
      <p:sp>
        <p:nvSpPr>
          <p:cNvPr id="75" name="Rectangle 74"/>
          <p:cNvSpPr/>
          <p:nvPr/>
        </p:nvSpPr>
        <p:spPr>
          <a:xfrm>
            <a:off x="4372005" y="3276953"/>
            <a:ext cx="318800" cy="461665"/>
          </a:xfrm>
          <a:prstGeom prst="rect">
            <a:avLst/>
          </a:prstGeom>
        </p:spPr>
        <p:txBody>
          <a:bodyPr wrap="none" anchor="ctr" anchorCtr="0">
            <a:noAutofit/>
          </a:bodyPr>
          <a:lstStyle/>
          <a:p>
            <a:pPr lvl="0" algn="ctr" defTabSz="932472" fontAlgn="base">
              <a:spcBef>
                <a:spcPct val="0"/>
              </a:spcBef>
              <a:spcAft>
                <a:spcPct val="0"/>
              </a:spcAft>
            </a:pPr>
            <a:r>
              <a:rPr lang="en-US" sz="1200" dirty="0" smtClean="0">
                <a:gradFill>
                  <a:gsLst>
                    <a:gs pos="0">
                      <a:srgbClr val="FFFFFF"/>
                    </a:gs>
                    <a:gs pos="100000">
                      <a:srgbClr val="FFFFFF"/>
                    </a:gs>
                  </a:gsLst>
                  <a:lin ang="5400000" scaled="0"/>
                </a:gradFill>
              </a:rPr>
              <a:t>Unique</a:t>
            </a:r>
            <a:br>
              <a:rPr lang="en-US" sz="1200" dirty="0" smtClean="0">
                <a:gradFill>
                  <a:gsLst>
                    <a:gs pos="0">
                      <a:srgbClr val="FFFFFF"/>
                    </a:gs>
                    <a:gs pos="100000">
                      <a:srgbClr val="FFFFFF"/>
                    </a:gs>
                  </a:gsLst>
                  <a:lin ang="5400000" scaled="0"/>
                </a:gradFill>
              </a:rPr>
            </a:br>
            <a:r>
              <a:rPr lang="en-US" sz="1200" dirty="0" smtClean="0">
                <a:gradFill>
                  <a:gsLst>
                    <a:gs pos="0">
                      <a:srgbClr val="FFFFFF"/>
                    </a:gs>
                    <a:gs pos="100000">
                      <a:srgbClr val="FFFFFF"/>
                    </a:gs>
                  </a:gsLst>
                  <a:lin ang="5400000" scaled="0"/>
                </a:gradFill>
              </a:rPr>
              <a:t>device</a:t>
            </a:r>
            <a:br>
              <a:rPr lang="en-US" sz="1200" dirty="0" smtClean="0">
                <a:gradFill>
                  <a:gsLst>
                    <a:gs pos="0">
                      <a:srgbClr val="FFFFFF"/>
                    </a:gs>
                    <a:gs pos="100000">
                      <a:srgbClr val="FFFFFF"/>
                    </a:gs>
                  </a:gsLst>
                  <a:lin ang="5400000" scaled="0"/>
                </a:gradFill>
              </a:rPr>
            </a:br>
            <a:r>
              <a:rPr lang="en-US" sz="1200" dirty="0" smtClean="0">
                <a:gradFill>
                  <a:gsLst>
                    <a:gs pos="0">
                      <a:srgbClr val="FFFFFF"/>
                    </a:gs>
                    <a:gs pos="100000">
                      <a:srgbClr val="FFFFFF"/>
                    </a:gs>
                  </a:gsLst>
                  <a:lin ang="5400000" scaled="0"/>
                </a:gradFill>
              </a:rPr>
              <a:t>capabilities</a:t>
            </a:r>
            <a:r>
              <a:rPr lang="en-US" sz="1200" dirty="0">
                <a:gradFill>
                  <a:gsLst>
                    <a:gs pos="0">
                      <a:srgbClr val="FFFFFF"/>
                    </a:gs>
                    <a:gs pos="100000">
                      <a:srgbClr val="FFFFFF"/>
                    </a:gs>
                  </a:gsLst>
                  <a:lin ang="5400000" scaled="0"/>
                </a:gradFill>
              </a:rPr>
              <a:t>?</a:t>
            </a:r>
          </a:p>
        </p:txBody>
      </p:sp>
      <p:sp>
        <p:nvSpPr>
          <p:cNvPr id="76" name="Rectangle 75"/>
          <p:cNvSpPr/>
          <p:nvPr/>
        </p:nvSpPr>
        <p:spPr>
          <a:xfrm>
            <a:off x="6058837" y="3360773"/>
            <a:ext cx="318800" cy="461665"/>
          </a:xfrm>
          <a:prstGeom prst="rect">
            <a:avLst/>
          </a:prstGeom>
        </p:spPr>
        <p:txBody>
          <a:bodyPr wrap="none" anchor="ctr" anchorCtr="0">
            <a:noAutofit/>
          </a:bodyPr>
          <a:lstStyle/>
          <a:p>
            <a:pPr algn="ctr" defTabSz="932472" fontAlgn="base">
              <a:spcBef>
                <a:spcPct val="0"/>
              </a:spcBef>
              <a:spcAft>
                <a:spcPct val="0"/>
              </a:spcAft>
            </a:pPr>
            <a:r>
              <a:rPr lang="en-US" sz="1200" dirty="0" smtClean="0">
                <a:gradFill>
                  <a:gsLst>
                    <a:gs pos="0">
                      <a:srgbClr val="FFFFFF"/>
                    </a:gs>
                    <a:gs pos="100000">
                      <a:srgbClr val="FFFFFF"/>
                    </a:gs>
                  </a:gsLst>
                  <a:lin ang="5400000" scaled="0"/>
                </a:gradFill>
              </a:rPr>
              <a:t>Multi-device</a:t>
            </a:r>
            <a:br>
              <a:rPr lang="en-US" sz="1200" dirty="0" smtClean="0">
                <a:gradFill>
                  <a:gsLst>
                    <a:gs pos="0">
                      <a:srgbClr val="FFFFFF"/>
                    </a:gs>
                    <a:gs pos="100000">
                      <a:srgbClr val="FFFFFF"/>
                    </a:gs>
                  </a:gsLst>
                  <a:lin ang="5400000" scaled="0"/>
                </a:gradFill>
              </a:rPr>
            </a:br>
            <a:r>
              <a:rPr lang="en-US" sz="1200" dirty="0" smtClean="0">
                <a:gradFill>
                  <a:gsLst>
                    <a:gs pos="0">
                      <a:srgbClr val="FFFFFF"/>
                    </a:gs>
                    <a:gs pos="100000">
                      <a:srgbClr val="FFFFFF"/>
                    </a:gs>
                  </a:gsLst>
                  <a:lin ang="5400000" scaled="0"/>
                </a:gradFill>
              </a:rPr>
              <a:t>support</a:t>
            </a:r>
            <a:r>
              <a:rPr lang="en-US" sz="1200" dirty="0">
                <a:gradFill>
                  <a:gsLst>
                    <a:gs pos="0">
                      <a:srgbClr val="FFFFFF"/>
                    </a:gs>
                    <a:gs pos="100000">
                      <a:srgbClr val="FFFFFF"/>
                    </a:gs>
                  </a:gsLst>
                  <a:lin ang="5400000" scaled="0"/>
                </a:gradFill>
              </a:rPr>
              <a:t>?</a:t>
            </a:r>
          </a:p>
        </p:txBody>
      </p:sp>
      <p:sp>
        <p:nvSpPr>
          <p:cNvPr id="77" name="Rectangle 76"/>
          <p:cNvSpPr/>
          <p:nvPr/>
        </p:nvSpPr>
        <p:spPr>
          <a:xfrm>
            <a:off x="7745669" y="3360773"/>
            <a:ext cx="318800" cy="461665"/>
          </a:xfrm>
          <a:prstGeom prst="rect">
            <a:avLst/>
          </a:prstGeom>
        </p:spPr>
        <p:txBody>
          <a:bodyPr wrap="none" anchor="ctr" anchorCtr="0">
            <a:noAutofit/>
          </a:bodyPr>
          <a:lstStyle/>
          <a:p>
            <a:pPr algn="ctr" defTabSz="932472" fontAlgn="base">
              <a:spcBef>
                <a:spcPct val="0"/>
              </a:spcBef>
              <a:spcAft>
                <a:spcPct val="0"/>
              </a:spcAft>
            </a:pPr>
            <a:r>
              <a:rPr lang="en-US" sz="1200" dirty="0" smtClean="0">
                <a:gradFill>
                  <a:gsLst>
                    <a:gs pos="0">
                      <a:srgbClr val="FFFFFF"/>
                    </a:gs>
                    <a:gs pos="100000">
                      <a:srgbClr val="FFFFFF"/>
                    </a:gs>
                  </a:gsLst>
                  <a:lin ang="5400000" scaled="0"/>
                </a:gradFill>
              </a:rPr>
              <a:t>Windows?</a:t>
            </a:r>
            <a:endParaRPr lang="en-US" sz="1200" dirty="0">
              <a:gradFill>
                <a:gsLst>
                  <a:gs pos="0">
                    <a:srgbClr val="FFFFFF"/>
                  </a:gs>
                  <a:gs pos="100000">
                    <a:srgbClr val="FFFFFF"/>
                  </a:gs>
                </a:gsLst>
                <a:lin ang="5400000" scaled="0"/>
              </a:gradFill>
            </a:endParaRPr>
          </a:p>
        </p:txBody>
      </p:sp>
      <p:sp>
        <p:nvSpPr>
          <p:cNvPr id="78" name="Rectangle 77"/>
          <p:cNvSpPr/>
          <p:nvPr/>
        </p:nvSpPr>
        <p:spPr>
          <a:xfrm>
            <a:off x="9432501" y="3360773"/>
            <a:ext cx="318800" cy="461665"/>
          </a:xfrm>
          <a:prstGeom prst="rect">
            <a:avLst/>
          </a:prstGeom>
        </p:spPr>
        <p:txBody>
          <a:bodyPr wrap="none" anchor="ctr" anchorCtr="0">
            <a:noAutofit/>
          </a:bodyPr>
          <a:lstStyle/>
          <a:p>
            <a:pPr algn="ctr" defTabSz="932472" fontAlgn="base">
              <a:spcBef>
                <a:spcPct val="0"/>
              </a:spcBef>
              <a:spcAft>
                <a:spcPct val="0"/>
              </a:spcAft>
            </a:pPr>
            <a:r>
              <a:rPr lang="en-US" sz="1200" dirty="0" smtClean="0">
                <a:gradFill>
                  <a:gsLst>
                    <a:gs pos="0">
                      <a:srgbClr val="FFFFFF"/>
                    </a:gs>
                    <a:gs pos="100000">
                      <a:srgbClr val="FFFFFF"/>
                    </a:gs>
                  </a:gsLst>
                  <a:lin ang="5400000" scaled="0"/>
                </a:gradFill>
              </a:rPr>
              <a:t>.NET</a:t>
            </a:r>
            <a:br>
              <a:rPr lang="en-US" sz="1200" dirty="0" smtClean="0">
                <a:gradFill>
                  <a:gsLst>
                    <a:gs pos="0">
                      <a:srgbClr val="FFFFFF"/>
                    </a:gs>
                    <a:gs pos="100000">
                      <a:srgbClr val="FFFFFF"/>
                    </a:gs>
                  </a:gsLst>
                  <a:lin ang="5400000" scaled="0"/>
                </a:gradFill>
              </a:rPr>
            </a:br>
            <a:r>
              <a:rPr lang="en-US" sz="1200" dirty="0" smtClean="0">
                <a:gradFill>
                  <a:gsLst>
                    <a:gs pos="0">
                      <a:srgbClr val="FFFFFF"/>
                    </a:gs>
                    <a:gs pos="100000">
                      <a:srgbClr val="FFFFFF"/>
                    </a:gs>
                  </a:gsLst>
                  <a:lin ang="5400000" scaled="0"/>
                </a:gradFill>
              </a:rPr>
              <a:t>shop?</a:t>
            </a:r>
            <a:endParaRPr lang="en-US" sz="1200" dirty="0">
              <a:gradFill>
                <a:gsLst>
                  <a:gs pos="0">
                    <a:srgbClr val="FFFFFF"/>
                  </a:gs>
                  <a:gs pos="100000">
                    <a:srgbClr val="FFFFFF"/>
                  </a:gs>
                </a:gsLst>
                <a:lin ang="5400000" scaled="0"/>
              </a:gradFill>
            </a:endParaRPr>
          </a:p>
        </p:txBody>
      </p:sp>
      <p:sp>
        <p:nvSpPr>
          <p:cNvPr id="79" name="Rectangle 78"/>
          <p:cNvSpPr/>
          <p:nvPr/>
        </p:nvSpPr>
        <p:spPr>
          <a:xfrm>
            <a:off x="2685173" y="5436316"/>
            <a:ext cx="318800" cy="461665"/>
          </a:xfrm>
          <a:prstGeom prst="rect">
            <a:avLst/>
          </a:prstGeom>
        </p:spPr>
        <p:txBody>
          <a:bodyPr wrap="none" anchor="ctr" anchorCtr="0">
            <a:noAutofit/>
          </a:bodyPr>
          <a:lstStyle/>
          <a:p>
            <a:pPr lvl="0" algn="ctr" defTabSz="932472" fontAlgn="base">
              <a:spcBef>
                <a:spcPct val="0"/>
              </a:spcBef>
              <a:spcAft>
                <a:spcPct val="0"/>
              </a:spcAft>
            </a:pPr>
            <a:r>
              <a:rPr lang="en-US" sz="1200" dirty="0" smtClean="0">
                <a:gradFill>
                  <a:gsLst>
                    <a:gs pos="0">
                      <a:srgbClr val="FFFFFF"/>
                    </a:gs>
                    <a:gs pos="100000">
                      <a:srgbClr val="FFFFFF"/>
                    </a:gs>
                  </a:gsLst>
                  <a:lin ang="5400000" scaled="0"/>
                </a:gradFill>
              </a:rPr>
              <a:t>.NET or web</a:t>
            </a:r>
            <a:br>
              <a:rPr lang="en-US" sz="1200" dirty="0" smtClean="0">
                <a:gradFill>
                  <a:gsLst>
                    <a:gs pos="0">
                      <a:srgbClr val="FFFFFF"/>
                    </a:gs>
                    <a:gs pos="100000">
                      <a:srgbClr val="FFFFFF"/>
                    </a:gs>
                  </a:gsLst>
                  <a:lin ang="5400000" scaled="0"/>
                </a:gradFill>
              </a:rPr>
            </a:br>
            <a:r>
              <a:rPr lang="en-US" sz="1200" dirty="0" smtClean="0">
                <a:gradFill>
                  <a:gsLst>
                    <a:gs pos="0">
                      <a:srgbClr val="FFFFFF"/>
                    </a:gs>
                    <a:gs pos="100000">
                      <a:srgbClr val="FFFFFF"/>
                    </a:gs>
                  </a:gsLst>
                  <a:lin ang="5400000" scaled="0"/>
                </a:gradFill>
              </a:rPr>
              <a:t>developers?</a:t>
            </a:r>
            <a:endParaRPr lang="en-US" sz="1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118120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Summary</a:t>
            </a:r>
            <a:br>
              <a:rPr lang="en-US" smtClean="0"/>
            </a:br>
            <a:endParaRPr lang="en-US" dirty="0"/>
          </a:p>
        </p:txBody>
      </p:sp>
      <p:grpSp>
        <p:nvGrpSpPr>
          <p:cNvPr id="6" name="Group 5"/>
          <p:cNvGrpSpPr/>
          <p:nvPr/>
        </p:nvGrpSpPr>
        <p:grpSpPr>
          <a:xfrm>
            <a:off x="457580" y="2373507"/>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0959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Intro</a:t>
            </a:r>
            <a:endParaRPr lang="en-US" sz="3200" dirty="0">
              <a:gradFill>
                <a:gsLst>
                  <a:gs pos="1250">
                    <a:schemeClr val="tx1"/>
                  </a:gs>
                  <a:gs pos="99000">
                    <a:schemeClr val="tx1"/>
                  </a:gs>
                </a:gsLst>
                <a:lin ang="5400000" scaled="0"/>
              </a:gradFill>
              <a:latin typeface="+mj-lt"/>
            </a:endParaRPr>
          </a:p>
        </p:txBody>
      </p:sp>
      <p:sp>
        <p:nvSpPr>
          <p:cNvPr id="16" name="Rectangle 15"/>
          <p:cNvSpPr/>
          <p:nvPr/>
        </p:nvSpPr>
        <p:spPr bwMode="auto">
          <a:xfrm>
            <a:off x="1168400" y="2276459"/>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Native development</a:t>
            </a:r>
            <a:endParaRPr lang="en-US" sz="3200" dirty="0">
              <a:gradFill>
                <a:gsLst>
                  <a:gs pos="1250">
                    <a:schemeClr val="tx1"/>
                  </a:gs>
                  <a:gs pos="99000">
                    <a:schemeClr val="tx1"/>
                  </a:gs>
                </a:gsLst>
                <a:lin ang="5400000" scaled="0"/>
              </a:gradFill>
              <a:latin typeface="+mj-lt"/>
            </a:endParaRPr>
          </a:p>
        </p:txBody>
      </p:sp>
      <p:sp>
        <p:nvSpPr>
          <p:cNvPr id="17" name="Rectangle 16"/>
          <p:cNvSpPr/>
          <p:nvPr/>
        </p:nvSpPr>
        <p:spPr bwMode="auto">
          <a:xfrm>
            <a:off x="1168400" y="311254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Multi-platforms development</a:t>
            </a:r>
            <a:endParaRPr lang="en-US" sz="3200" dirty="0">
              <a:gradFill>
                <a:gsLst>
                  <a:gs pos="1250">
                    <a:schemeClr val="tx1"/>
                  </a:gs>
                  <a:gs pos="99000">
                    <a:schemeClr val="tx1"/>
                  </a:gs>
                </a:gsLst>
                <a:lin ang="5400000" scaled="0"/>
              </a:gradFill>
              <a:latin typeface="+mj-lt"/>
            </a:endParaRPr>
          </a:p>
        </p:txBody>
      </p:sp>
      <p:grpSp>
        <p:nvGrpSpPr>
          <p:cNvPr id="18" name="Group 17"/>
          <p:cNvGrpSpPr/>
          <p:nvPr/>
        </p:nvGrpSpPr>
        <p:grpSpPr>
          <a:xfrm>
            <a:off x="6902245" y="2705679"/>
            <a:ext cx="5077030" cy="3698893"/>
            <a:chOff x="5308651" y="1710037"/>
            <a:chExt cx="6843741" cy="4986038"/>
          </a:xfrm>
        </p:grpSpPr>
        <p:grpSp>
          <p:nvGrpSpPr>
            <p:cNvPr id="19" name="Group 18"/>
            <p:cNvGrpSpPr/>
            <p:nvPr/>
          </p:nvGrpSpPr>
          <p:grpSpPr>
            <a:xfrm>
              <a:off x="8356600" y="5895975"/>
              <a:ext cx="2466975" cy="800100"/>
              <a:chOff x="8356600" y="5222875"/>
              <a:chExt cx="2466975" cy="800100"/>
            </a:xfrm>
          </p:grpSpPr>
          <p:sp>
            <p:nvSpPr>
              <p:cNvPr id="238" name="Rectangle 237"/>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39" name="Group 238"/>
              <p:cNvGrpSpPr/>
              <p:nvPr/>
            </p:nvGrpSpPr>
            <p:grpSpPr>
              <a:xfrm>
                <a:off x="8415948" y="5283201"/>
                <a:ext cx="2344108" cy="678908"/>
                <a:chOff x="8415948" y="5283201"/>
                <a:chExt cx="2344108" cy="678908"/>
              </a:xfrm>
            </p:grpSpPr>
            <p:sp>
              <p:nvSpPr>
                <p:cNvPr id="240" name="Rectangle 239"/>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1" name="Rectangle 240"/>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2" name="Rectangle 241"/>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3" name="Rectangle 242"/>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4" name="Rectangle 243"/>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5" name="Rectangle 244"/>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6" name="Rectangle 245"/>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7" name="Rectangle 246"/>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8" name="Rectangle 247"/>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Rectangle 248"/>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0" name="Rectangle 249"/>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1" name="Rectangle 250"/>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4" name="Rectangle 253"/>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5" name="Rectangle 254"/>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6" name="Rectangle 255"/>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7" name="Rectangle 256"/>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8" name="Rectangle 257"/>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9" name="Rectangle 258"/>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0" name="Rectangle 259"/>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1" name="Rectangle 260"/>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2" name="Rectangle 261"/>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3" name="Rectangle 262"/>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4" name="Rectangle 263"/>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5" name="Rectangle 264"/>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6" name="Rectangle 265"/>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7" name="Rectangle 266"/>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8" name="Rectangle 267"/>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9" name="Rectangle 268"/>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0" name="Rectangle 269"/>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1" name="Rectangle 270"/>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2" name="Rectangle 271"/>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3" name="Rectangle 272"/>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4" name="Rectangle 273"/>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5" name="Rectangle 274"/>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6" name="Rectangle 275"/>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7" name="Rectangle 276"/>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8" name="Rectangle 277"/>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9" name="Rectangle 278"/>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0" name="Rectangle 279"/>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1" name="Rectangle 280"/>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2" name="Rectangle 281"/>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3" name="Rectangle 282"/>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4" name="Rectangle 283"/>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5" name="Rectangle 284"/>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6" name="Rectangle 285"/>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0" name="Group 19"/>
            <p:cNvGrpSpPr/>
            <p:nvPr/>
          </p:nvGrpSpPr>
          <p:grpSpPr>
            <a:xfrm>
              <a:off x="5308651" y="3794814"/>
              <a:ext cx="2367066" cy="1665498"/>
              <a:chOff x="5308651" y="3121714"/>
              <a:chExt cx="2367066" cy="1665498"/>
            </a:xfrm>
          </p:grpSpPr>
          <p:sp>
            <p:nvSpPr>
              <p:cNvPr id="236"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7" name="Rectangle 236"/>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1" name="Group 20"/>
            <p:cNvGrpSpPr/>
            <p:nvPr/>
          </p:nvGrpSpPr>
          <p:grpSpPr>
            <a:xfrm>
              <a:off x="7740650" y="3804195"/>
              <a:ext cx="1476375" cy="1967955"/>
              <a:chOff x="7740650" y="3131095"/>
              <a:chExt cx="1476375" cy="1967955"/>
            </a:xfrm>
          </p:grpSpPr>
          <p:grpSp>
            <p:nvGrpSpPr>
              <p:cNvPr id="188" name="Group 187"/>
              <p:cNvGrpSpPr/>
              <p:nvPr/>
            </p:nvGrpSpPr>
            <p:grpSpPr>
              <a:xfrm>
                <a:off x="7740650" y="3131095"/>
                <a:ext cx="1476375" cy="1967955"/>
                <a:chOff x="7740650" y="3131095"/>
                <a:chExt cx="1476375" cy="1967955"/>
              </a:xfrm>
            </p:grpSpPr>
            <p:sp>
              <p:nvSpPr>
                <p:cNvPr id="234" name="Rectangle 233"/>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5" name="Rectangle 234"/>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9" name="Group 188"/>
              <p:cNvGrpSpPr/>
              <p:nvPr/>
            </p:nvGrpSpPr>
            <p:grpSpPr>
              <a:xfrm>
                <a:off x="7861286" y="3300413"/>
                <a:ext cx="182880" cy="90578"/>
                <a:chOff x="7861286" y="3300413"/>
                <a:chExt cx="182880" cy="90578"/>
              </a:xfrm>
            </p:grpSpPr>
            <p:sp>
              <p:nvSpPr>
                <p:cNvPr id="232" name="Rectangle 231"/>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3" name="Rectangle 232"/>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0" name="Group 189"/>
              <p:cNvGrpSpPr/>
              <p:nvPr/>
            </p:nvGrpSpPr>
            <p:grpSpPr>
              <a:xfrm>
                <a:off x="7923541" y="3475943"/>
                <a:ext cx="1158557" cy="228744"/>
                <a:chOff x="7923541" y="3488009"/>
                <a:chExt cx="1158557" cy="228744"/>
              </a:xfrm>
            </p:grpSpPr>
            <p:sp>
              <p:nvSpPr>
                <p:cNvPr id="223" name="Rectangle 222"/>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4" name="Rectangle 223"/>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5" name="Rectangle 224"/>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6" name="Rectangle 225"/>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7" name="Rectangle 226"/>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8" name="Rectangle 227"/>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9" name="Rectangle 228"/>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0" name="Rectangle 229"/>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1" name="Rectangle 230"/>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1" name="Group 190"/>
              <p:cNvGrpSpPr/>
              <p:nvPr/>
            </p:nvGrpSpPr>
            <p:grpSpPr>
              <a:xfrm>
                <a:off x="7861286" y="3789639"/>
                <a:ext cx="303354" cy="90756"/>
                <a:chOff x="7861286" y="3793332"/>
                <a:chExt cx="303354" cy="90756"/>
              </a:xfrm>
            </p:grpSpPr>
            <p:sp>
              <p:nvSpPr>
                <p:cNvPr id="221" name="Rectangle 220"/>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2" name="Rectangle 221"/>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2" name="Group 191"/>
              <p:cNvGrpSpPr/>
              <p:nvPr/>
            </p:nvGrpSpPr>
            <p:grpSpPr>
              <a:xfrm>
                <a:off x="7861286" y="3965347"/>
                <a:ext cx="977279" cy="294462"/>
                <a:chOff x="7861286" y="3976867"/>
                <a:chExt cx="977279" cy="294462"/>
              </a:xfrm>
            </p:grpSpPr>
            <p:sp>
              <p:nvSpPr>
                <p:cNvPr id="212" name="Rectangle 211"/>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3" name="Rectangle 212"/>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4" name="Rectangle 213"/>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5" name="Rectangle 214"/>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6" name="Rectangle 215"/>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7" name="Rectangle 216"/>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8" name="Rectangle 217"/>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9" name="Rectangle 218"/>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0" name="Rectangle 219"/>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3" name="Group 192"/>
              <p:cNvGrpSpPr/>
              <p:nvPr/>
            </p:nvGrpSpPr>
            <p:grpSpPr>
              <a:xfrm>
                <a:off x="7861286" y="4344761"/>
                <a:ext cx="1102374" cy="228744"/>
                <a:chOff x="7861286" y="4351628"/>
                <a:chExt cx="1102374" cy="228744"/>
              </a:xfrm>
            </p:grpSpPr>
            <p:sp>
              <p:nvSpPr>
                <p:cNvPr id="206" name="Rectangle 205"/>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7" name="Rectangle 206"/>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4" name="Group 193"/>
              <p:cNvGrpSpPr/>
              <p:nvPr/>
            </p:nvGrpSpPr>
            <p:grpSpPr>
              <a:xfrm>
                <a:off x="7983513" y="4658457"/>
                <a:ext cx="1116116" cy="161449"/>
                <a:chOff x="7983513" y="4654652"/>
                <a:chExt cx="1116116" cy="161449"/>
              </a:xfrm>
            </p:grpSpPr>
            <p:sp>
              <p:nvSpPr>
                <p:cNvPr id="199" name="Rectangle 198"/>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0" name="Rectangle 199"/>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1" name="Rectangle 200"/>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2" name="Rectangle 201"/>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3" name="Rectangle 202"/>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4" name="Rectangle 203"/>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5" name="Rectangle 204"/>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5" name="Group 194"/>
              <p:cNvGrpSpPr/>
              <p:nvPr/>
            </p:nvGrpSpPr>
            <p:grpSpPr>
              <a:xfrm>
                <a:off x="7861286" y="4904857"/>
                <a:ext cx="613124" cy="95731"/>
                <a:chOff x="7861286" y="4904857"/>
                <a:chExt cx="613124" cy="95731"/>
              </a:xfrm>
            </p:grpSpPr>
            <p:sp>
              <p:nvSpPr>
                <p:cNvPr id="196" name="Rectangle 195"/>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7" name="Rectangle 196"/>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8" name="Rectangle 197"/>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2" name="Group 21"/>
            <p:cNvGrpSpPr/>
            <p:nvPr/>
          </p:nvGrpSpPr>
          <p:grpSpPr>
            <a:xfrm>
              <a:off x="9345911" y="3797978"/>
              <a:ext cx="1476375" cy="1967955"/>
              <a:chOff x="9345911" y="3124878"/>
              <a:chExt cx="1476375" cy="1967955"/>
            </a:xfrm>
          </p:grpSpPr>
          <p:grpSp>
            <p:nvGrpSpPr>
              <p:cNvPr id="142" name="Group 141"/>
              <p:cNvGrpSpPr/>
              <p:nvPr/>
            </p:nvGrpSpPr>
            <p:grpSpPr>
              <a:xfrm>
                <a:off x="9345911" y="3124878"/>
                <a:ext cx="1476375" cy="1967955"/>
                <a:chOff x="7740650" y="3131095"/>
                <a:chExt cx="1476375" cy="1967955"/>
              </a:xfrm>
            </p:grpSpPr>
            <p:sp>
              <p:nvSpPr>
                <p:cNvPr id="186" name="Rectangle 185"/>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7" name="Rectangle 186"/>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43" name="Rectangle 142"/>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4" name="Rectangle 143"/>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5" name="Rectangle 144"/>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46" name="Group 145"/>
              <p:cNvGrpSpPr/>
              <p:nvPr/>
            </p:nvGrpSpPr>
            <p:grpSpPr>
              <a:xfrm>
                <a:off x="9437493" y="3559175"/>
                <a:ext cx="1288985" cy="117474"/>
                <a:chOff x="9437493" y="3559175"/>
                <a:chExt cx="1288985" cy="117474"/>
              </a:xfrm>
            </p:grpSpPr>
            <p:sp>
              <p:nvSpPr>
                <p:cNvPr id="179" name="Rectangle 178"/>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0" name="Rectangle 179"/>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1" name="Rectangle 180"/>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2" name="Rectangle 181"/>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3" name="Rectangle 182"/>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4" name="Rectangle 183"/>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5" name="Rectangle 184"/>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7" name="Group 146"/>
              <p:cNvGrpSpPr/>
              <p:nvPr/>
            </p:nvGrpSpPr>
            <p:grpSpPr>
              <a:xfrm>
                <a:off x="9465450" y="3797545"/>
                <a:ext cx="1188720" cy="146051"/>
                <a:chOff x="9465450" y="3797545"/>
                <a:chExt cx="1188720" cy="146051"/>
              </a:xfrm>
            </p:grpSpPr>
            <p:sp>
              <p:nvSpPr>
                <p:cNvPr id="173" name="Rectangle 172"/>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4" name="Rectangle 173"/>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5" name="Rectangle 174"/>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Rectangle 175"/>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7" name="Rectangle 176"/>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8" name="Rectangle 177"/>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8" name="Group 147"/>
              <p:cNvGrpSpPr/>
              <p:nvPr/>
            </p:nvGrpSpPr>
            <p:grpSpPr>
              <a:xfrm>
                <a:off x="9465719" y="3362734"/>
                <a:ext cx="731520" cy="88380"/>
                <a:chOff x="9465719" y="3362734"/>
                <a:chExt cx="731520" cy="88380"/>
              </a:xfrm>
            </p:grpSpPr>
            <p:sp>
              <p:nvSpPr>
                <p:cNvPr id="171" name="Rectangle 170"/>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2" name="Rectangle 171"/>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9" name="Group 148"/>
              <p:cNvGrpSpPr/>
              <p:nvPr/>
            </p:nvGrpSpPr>
            <p:grpSpPr>
              <a:xfrm>
                <a:off x="9434530" y="4405572"/>
                <a:ext cx="356616" cy="212071"/>
                <a:chOff x="9434530" y="4405572"/>
                <a:chExt cx="356616" cy="212071"/>
              </a:xfrm>
            </p:grpSpPr>
            <p:sp>
              <p:nvSpPr>
                <p:cNvPr id="166" name="Rectangle 165"/>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7" name="Rectangle 166"/>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8" name="Rectangle 167"/>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9" name="Rectangle 168"/>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0" name="Rectangle 169"/>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0" name="Rectangle 149"/>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51" name="Group 150"/>
              <p:cNvGrpSpPr/>
              <p:nvPr/>
            </p:nvGrpSpPr>
            <p:grpSpPr>
              <a:xfrm>
                <a:off x="9898578" y="4405572"/>
                <a:ext cx="365760" cy="212071"/>
                <a:chOff x="9898578" y="4405572"/>
                <a:chExt cx="365760" cy="212071"/>
              </a:xfrm>
            </p:grpSpPr>
            <p:grpSp>
              <p:nvGrpSpPr>
                <p:cNvPr id="160" name="Group 159"/>
                <p:cNvGrpSpPr/>
                <p:nvPr/>
              </p:nvGrpSpPr>
              <p:grpSpPr>
                <a:xfrm>
                  <a:off x="9898578" y="4405572"/>
                  <a:ext cx="365760" cy="212071"/>
                  <a:chOff x="9434530" y="4405572"/>
                  <a:chExt cx="365760" cy="212071"/>
                </a:xfrm>
              </p:grpSpPr>
              <p:sp>
                <p:nvSpPr>
                  <p:cNvPr id="162" name="Rectangle 161"/>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3" name="Rectangle 162"/>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4" name="Rectangle 163"/>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5" name="Rectangle 164"/>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61" name="Rectangle 160"/>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2" name="Group 151"/>
              <p:cNvGrpSpPr/>
              <p:nvPr/>
            </p:nvGrpSpPr>
            <p:grpSpPr>
              <a:xfrm>
                <a:off x="10358034" y="4405249"/>
                <a:ext cx="365760" cy="212071"/>
                <a:chOff x="10358034" y="4405249"/>
                <a:chExt cx="365760" cy="212071"/>
              </a:xfrm>
            </p:grpSpPr>
            <p:sp>
              <p:nvSpPr>
                <p:cNvPr id="154" name="Rectangle 153"/>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5" name="Rectangle 154"/>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6" name="Rectangle 155"/>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7" name="Rectangle 156"/>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8" name="Rectangle 157"/>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9" name="Rectangle 158"/>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3" name="Rectangle 152"/>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3" name="Group 22"/>
            <p:cNvGrpSpPr/>
            <p:nvPr/>
          </p:nvGrpSpPr>
          <p:grpSpPr>
            <a:xfrm>
              <a:off x="10915566" y="4874213"/>
              <a:ext cx="536092" cy="799475"/>
              <a:chOff x="5951537" y="5232400"/>
              <a:chExt cx="365126" cy="544513"/>
            </a:xfrm>
          </p:grpSpPr>
          <p:sp>
            <p:nvSpPr>
              <p:cNvPr id="138"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4" name="Group 23"/>
            <p:cNvGrpSpPr/>
            <p:nvPr/>
          </p:nvGrpSpPr>
          <p:grpSpPr>
            <a:xfrm>
              <a:off x="10929938" y="2701925"/>
              <a:ext cx="1168400" cy="1011238"/>
              <a:chOff x="10929938" y="2028825"/>
              <a:chExt cx="1168400" cy="1011238"/>
            </a:xfrm>
          </p:grpSpPr>
          <p:sp>
            <p:nvSpPr>
              <p:cNvPr id="126"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5" name="Group 24"/>
            <p:cNvGrpSpPr/>
            <p:nvPr/>
          </p:nvGrpSpPr>
          <p:grpSpPr>
            <a:xfrm>
              <a:off x="9311043" y="1715016"/>
              <a:ext cx="1509358" cy="1959682"/>
              <a:chOff x="9311043" y="1041916"/>
              <a:chExt cx="1509358" cy="1959682"/>
            </a:xfrm>
          </p:grpSpPr>
          <p:grpSp>
            <p:nvGrpSpPr>
              <p:cNvPr id="107" name="Group 106"/>
              <p:cNvGrpSpPr/>
              <p:nvPr/>
            </p:nvGrpSpPr>
            <p:grpSpPr>
              <a:xfrm>
                <a:off x="9311043" y="1041916"/>
                <a:ext cx="1509358" cy="1959682"/>
                <a:chOff x="2699562" y="3794641"/>
                <a:chExt cx="1412658" cy="1813061"/>
              </a:xfrm>
            </p:grpSpPr>
            <p:sp>
              <p:nvSpPr>
                <p:cNvPr id="111"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8" name="Rounded Rectangle 107"/>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9" name="Rounded Rectangle 108"/>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0" name="Rounded Rectangle 109"/>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 name="Group 25"/>
            <p:cNvGrpSpPr/>
            <p:nvPr/>
          </p:nvGrpSpPr>
          <p:grpSpPr>
            <a:xfrm>
              <a:off x="7202936" y="2137601"/>
              <a:ext cx="434396" cy="1567623"/>
              <a:chOff x="7202936" y="1464501"/>
              <a:chExt cx="434396" cy="1567623"/>
            </a:xfrm>
          </p:grpSpPr>
          <p:pic>
            <p:nvPicPr>
              <p:cNvPr id="96" name="Picture 95"/>
              <p:cNvPicPr>
                <a:picLocks noChangeAspect="1"/>
              </p:cNvPicPr>
              <p:nvPr/>
            </p:nvPicPr>
            <p:blipFill>
              <a:blip r:embed="rId3"/>
              <a:stretch>
                <a:fillRect/>
              </a:stretch>
            </p:blipFill>
            <p:spPr>
              <a:xfrm>
                <a:off x="7509783" y="1515955"/>
                <a:ext cx="127549" cy="1513579"/>
              </a:xfrm>
              <a:prstGeom prst="rect">
                <a:avLst/>
              </a:prstGeom>
            </p:spPr>
          </p:pic>
          <p:grpSp>
            <p:nvGrpSpPr>
              <p:cNvPr id="97" name="Group 96"/>
              <p:cNvGrpSpPr/>
              <p:nvPr/>
            </p:nvGrpSpPr>
            <p:grpSpPr>
              <a:xfrm flipV="1">
                <a:off x="7202936" y="1464501"/>
                <a:ext cx="164653" cy="1567623"/>
                <a:chOff x="7138988" y="855663"/>
                <a:chExt cx="228601" cy="2176462"/>
              </a:xfrm>
            </p:grpSpPr>
            <p:sp>
              <p:nvSpPr>
                <p:cNvPr id="98"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27"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8" name="Group 27"/>
            <p:cNvGrpSpPr/>
            <p:nvPr/>
          </p:nvGrpSpPr>
          <p:grpSpPr>
            <a:xfrm>
              <a:off x="7743520" y="1710037"/>
              <a:ext cx="1470634" cy="1974359"/>
              <a:chOff x="7743520" y="1036937"/>
              <a:chExt cx="1470634" cy="1974359"/>
            </a:xfrm>
          </p:grpSpPr>
          <p:grpSp>
            <p:nvGrpSpPr>
              <p:cNvPr id="81" name="Group 80"/>
              <p:cNvGrpSpPr/>
              <p:nvPr/>
            </p:nvGrpSpPr>
            <p:grpSpPr>
              <a:xfrm>
                <a:off x="7743520" y="1036937"/>
                <a:ext cx="1470634" cy="1974359"/>
                <a:chOff x="7740650" y="1041915"/>
                <a:chExt cx="1470634" cy="1974359"/>
              </a:xfrm>
            </p:grpSpPr>
            <p:sp>
              <p:nvSpPr>
                <p:cNvPr id="94" name="Freeform 93"/>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5" name="Right Triangle 94"/>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82" name="Group 81"/>
              <p:cNvGrpSpPr/>
              <p:nvPr/>
            </p:nvGrpSpPr>
            <p:grpSpPr>
              <a:xfrm>
                <a:off x="7912042" y="1158011"/>
                <a:ext cx="1133265" cy="1611524"/>
                <a:chOff x="7912042" y="1158011"/>
                <a:chExt cx="1133265" cy="1611524"/>
              </a:xfrm>
            </p:grpSpPr>
            <p:sp>
              <p:nvSpPr>
                <p:cNvPr id="83" name="Right Bracket 82"/>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84" name="Straight Connector 83"/>
                <p:cNvCxnSpPr>
                  <a:stCxn id="83"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85" name="Oval 84"/>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6" name="Oval 85"/>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7" name="Flowchart: Decision 86"/>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8" name="Flowchart: Decision 87"/>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9" name="Flowchart: Process 88"/>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0" name="Flowchart: Process 89"/>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1" name="Flowchart: Process 90"/>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2" name="Flowchart: Process 91"/>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3" name="Flowchart: Process 92"/>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9" name="Group 28"/>
            <p:cNvGrpSpPr/>
            <p:nvPr/>
          </p:nvGrpSpPr>
          <p:grpSpPr>
            <a:xfrm>
              <a:off x="7983513" y="1945650"/>
              <a:ext cx="989927" cy="1378516"/>
              <a:chOff x="7983513" y="1272550"/>
              <a:chExt cx="989927" cy="1378516"/>
            </a:xfrm>
          </p:grpSpPr>
          <p:sp>
            <p:nvSpPr>
              <p:cNvPr id="64" name="Rectangle 63"/>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 name="Rectangle 64"/>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 name="Rectangle 65"/>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 name="Rectangle 66"/>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8" name="Rectangle 67"/>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Rectangle 68"/>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0" name="Rectangle 69"/>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1" name="Rectangle 70"/>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2" name="Rectangle 71"/>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3" name="Rectangle 72"/>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4" name="Rectangle 73"/>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5" name="Rectangle 74"/>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6" name="Rectangle 75"/>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7" name="Rectangle 76"/>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8" name="Rectangle 77"/>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Rectangle 78"/>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Rectangle 79"/>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0" name="Group 29"/>
            <p:cNvGrpSpPr/>
            <p:nvPr/>
          </p:nvGrpSpPr>
          <p:grpSpPr>
            <a:xfrm>
              <a:off x="5895503" y="1955025"/>
              <a:ext cx="1229051" cy="1725027"/>
              <a:chOff x="5895503" y="1281925"/>
              <a:chExt cx="1229051" cy="1725027"/>
            </a:xfrm>
          </p:grpSpPr>
          <p:grpSp>
            <p:nvGrpSpPr>
              <p:cNvPr id="31" name="Group 30"/>
              <p:cNvGrpSpPr/>
              <p:nvPr/>
            </p:nvGrpSpPr>
            <p:grpSpPr>
              <a:xfrm>
                <a:off x="5895503" y="1281925"/>
                <a:ext cx="1229051" cy="1725027"/>
                <a:chOff x="5895503" y="1281925"/>
                <a:chExt cx="1229051" cy="1725027"/>
              </a:xfrm>
            </p:grpSpPr>
            <p:sp>
              <p:nvSpPr>
                <p:cNvPr id="62" name="Freeform 61"/>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 name="Right Triangle 62"/>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2" name="Group 31"/>
              <p:cNvGrpSpPr/>
              <p:nvPr/>
            </p:nvGrpSpPr>
            <p:grpSpPr>
              <a:xfrm>
                <a:off x="5996740" y="1640587"/>
                <a:ext cx="1000052" cy="1136612"/>
                <a:chOff x="5996740" y="1640587"/>
                <a:chExt cx="1000052" cy="1136612"/>
              </a:xfrm>
            </p:grpSpPr>
            <p:grpSp>
              <p:nvGrpSpPr>
                <p:cNvPr id="33" name="Group 32"/>
                <p:cNvGrpSpPr/>
                <p:nvPr/>
              </p:nvGrpSpPr>
              <p:grpSpPr>
                <a:xfrm>
                  <a:off x="6265272" y="1646040"/>
                  <a:ext cx="731520" cy="87880"/>
                  <a:chOff x="6265272" y="1646040"/>
                  <a:chExt cx="731520" cy="87880"/>
                </a:xfrm>
              </p:grpSpPr>
              <p:sp>
                <p:nvSpPr>
                  <p:cNvPr id="59" name="Rectangle 58"/>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Rectangle 59"/>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Rectangle 60"/>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4" name="Group 33"/>
                <p:cNvGrpSpPr/>
                <p:nvPr/>
              </p:nvGrpSpPr>
              <p:grpSpPr>
                <a:xfrm>
                  <a:off x="6265272" y="1889531"/>
                  <a:ext cx="731520" cy="87880"/>
                  <a:chOff x="6265272" y="1889531"/>
                  <a:chExt cx="731520" cy="87880"/>
                </a:xfrm>
              </p:grpSpPr>
              <p:sp>
                <p:nvSpPr>
                  <p:cNvPr id="57" name="Rectangle 56"/>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8" name="Rectangle 57"/>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5" name="Group 34"/>
                <p:cNvGrpSpPr/>
                <p:nvPr/>
              </p:nvGrpSpPr>
              <p:grpSpPr>
                <a:xfrm>
                  <a:off x="6265272" y="2130746"/>
                  <a:ext cx="709184" cy="87880"/>
                  <a:chOff x="6265272" y="2130746"/>
                  <a:chExt cx="709184" cy="87880"/>
                </a:xfrm>
              </p:grpSpPr>
              <p:sp>
                <p:nvSpPr>
                  <p:cNvPr id="54" name="Rectangle 53"/>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 name="Rectangle 54"/>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 name="Rectangle 55"/>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6" name="Group 35"/>
                <p:cNvGrpSpPr/>
                <p:nvPr/>
              </p:nvGrpSpPr>
              <p:grpSpPr>
                <a:xfrm>
                  <a:off x="6265272" y="2374770"/>
                  <a:ext cx="731520" cy="87880"/>
                  <a:chOff x="6265272" y="2374770"/>
                  <a:chExt cx="731520" cy="87880"/>
                </a:xfrm>
              </p:grpSpPr>
              <p:sp>
                <p:nvSpPr>
                  <p:cNvPr id="52" name="Rectangle 51"/>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3" name="Rectangle 52"/>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7" name="Group 36"/>
                <p:cNvGrpSpPr/>
                <p:nvPr/>
              </p:nvGrpSpPr>
              <p:grpSpPr>
                <a:xfrm>
                  <a:off x="6265272" y="2623634"/>
                  <a:ext cx="731520" cy="87880"/>
                  <a:chOff x="6265272" y="2623634"/>
                  <a:chExt cx="731520" cy="87880"/>
                </a:xfrm>
              </p:grpSpPr>
              <p:sp>
                <p:nvSpPr>
                  <p:cNvPr id="49" name="Rectangle 48"/>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0" name="Rectangle 49"/>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1" name="Rectangle 50"/>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8" name="Rectangle 37"/>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9" name="Rectangle 38"/>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40" name="Group 39"/>
                <p:cNvGrpSpPr/>
                <p:nvPr/>
              </p:nvGrpSpPr>
              <p:grpSpPr>
                <a:xfrm>
                  <a:off x="5996740" y="1640587"/>
                  <a:ext cx="154817" cy="154817"/>
                  <a:chOff x="5996740" y="1640587"/>
                  <a:chExt cx="154817" cy="154817"/>
                </a:xfrm>
              </p:grpSpPr>
              <p:sp>
                <p:nvSpPr>
                  <p:cNvPr id="47" name="Rectangle 46"/>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48"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1" name="Group 40"/>
                <p:cNvGrpSpPr/>
                <p:nvPr/>
              </p:nvGrpSpPr>
              <p:grpSpPr>
                <a:xfrm>
                  <a:off x="5996740" y="1886036"/>
                  <a:ext cx="154817" cy="154817"/>
                  <a:chOff x="5996740" y="1886036"/>
                  <a:chExt cx="154817" cy="154817"/>
                </a:xfrm>
              </p:grpSpPr>
              <p:sp>
                <p:nvSpPr>
                  <p:cNvPr id="45" name="Rectangle 44"/>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46"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2" name="Group 41"/>
                <p:cNvGrpSpPr/>
                <p:nvPr/>
              </p:nvGrpSpPr>
              <p:grpSpPr>
                <a:xfrm>
                  <a:off x="5996740" y="2376934"/>
                  <a:ext cx="154817" cy="154817"/>
                  <a:chOff x="5996740" y="2376934"/>
                  <a:chExt cx="154817" cy="154817"/>
                </a:xfrm>
              </p:grpSpPr>
              <p:sp>
                <p:nvSpPr>
                  <p:cNvPr id="43" name="Rectangle 42"/>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44"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spTree>
    <p:extLst>
      <p:ext uri="{BB962C8B-B14F-4D97-AF65-F5344CB8AC3E}">
        <p14:creationId xmlns:p14="http://schemas.microsoft.com/office/powerpoint/2010/main" val="136434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gradFill>
                  <a:gsLst>
                    <a:gs pos="13174">
                      <a:schemeClr val="tx1"/>
                    </a:gs>
                    <a:gs pos="25000">
                      <a:schemeClr val="tx1"/>
                    </a:gs>
                  </a:gsLst>
                  <a:lin ang="5400000" scaled="0"/>
                </a:gradFill>
              </a:rPr>
              <a:t>Further reading…</a:t>
            </a:r>
            <a:endParaRPr lang="en-US" dirty="0">
              <a:gradFill>
                <a:gsLst>
                  <a:gs pos="13174">
                    <a:schemeClr val="tx1"/>
                  </a:gs>
                  <a:gs pos="25000">
                    <a:schemeClr val="tx1"/>
                  </a:gs>
                </a:gsLst>
                <a:lin ang="5400000" scaled="0"/>
              </a:gradFill>
            </a:endParaRPr>
          </a:p>
        </p:txBody>
      </p:sp>
      <p:sp>
        <p:nvSpPr>
          <p:cNvPr id="3" name="Text Placeholder 2"/>
          <p:cNvSpPr>
            <a:spLocks noGrp="1"/>
          </p:cNvSpPr>
          <p:nvPr>
            <p:ph type="body" sz="quarter" idx="10"/>
          </p:nvPr>
        </p:nvSpPr>
        <p:spPr>
          <a:xfrm>
            <a:off x="274638" y="1212850"/>
            <a:ext cx="7315200" cy="3647152"/>
          </a:xfrm>
        </p:spPr>
        <p:txBody>
          <a:bodyPr lIns="182880" rIns="182880"/>
          <a:lstStyle/>
          <a:p>
            <a:pPr marL="0" indent="0">
              <a:spcBef>
                <a:spcPts val="1800"/>
              </a:spcBef>
              <a:buNone/>
            </a:pPr>
            <a:r>
              <a:rPr lang="en-US" dirty="0" smtClean="0">
                <a:hlinkClick r:id="rId2"/>
              </a:rPr>
              <a:t>Getting Started with  APIs</a:t>
            </a:r>
            <a:endParaRPr lang="en-US" dirty="0" smtClean="0"/>
          </a:p>
          <a:p>
            <a:pPr marL="0" indent="0">
              <a:spcBef>
                <a:spcPts val="1800"/>
              </a:spcBef>
              <a:buNone/>
            </a:pPr>
            <a:r>
              <a:rPr lang="en-US" dirty="0" smtClean="0">
                <a:hlinkClick r:id="rId3"/>
              </a:rPr>
              <a:t>Mobile dev Code Samples  </a:t>
            </a:r>
            <a:endParaRPr lang="en-US" dirty="0" smtClean="0"/>
          </a:p>
          <a:p>
            <a:pPr marL="0" indent="0">
              <a:spcBef>
                <a:spcPts val="1800"/>
              </a:spcBef>
              <a:buNone/>
            </a:pPr>
            <a:r>
              <a:rPr lang="en-US" dirty="0" smtClean="0">
                <a:hlinkClick r:id="rId4"/>
              </a:rPr>
              <a:t>Mobile dev Training videos </a:t>
            </a:r>
            <a:br>
              <a:rPr lang="en-US" dirty="0" smtClean="0">
                <a:hlinkClick r:id="rId4"/>
              </a:rPr>
            </a:br>
            <a:r>
              <a:rPr lang="en-US" dirty="0" smtClean="0">
                <a:hlinkClick r:id="rId4"/>
              </a:rPr>
              <a:t>&amp; hands on labs </a:t>
            </a:r>
            <a:endParaRPr lang="en-US" dirty="0" smtClean="0"/>
          </a:p>
          <a:p>
            <a:pPr marL="0" indent="0">
              <a:spcBef>
                <a:spcPts val="1800"/>
              </a:spcBef>
              <a:buNone/>
            </a:pPr>
            <a:r>
              <a:rPr lang="en-US" dirty="0" smtClean="0">
                <a:hlinkClick r:id="rId5"/>
              </a:rPr>
              <a:t>Office 365 API documentation</a:t>
            </a:r>
            <a:endParaRPr lang="en-US" dirty="0"/>
          </a:p>
        </p:txBody>
      </p:sp>
      <p:grpSp>
        <p:nvGrpSpPr>
          <p:cNvPr id="28" name="Group 27"/>
          <p:cNvGrpSpPr/>
          <p:nvPr/>
        </p:nvGrpSpPr>
        <p:grpSpPr>
          <a:xfrm>
            <a:off x="7867245" y="1287462"/>
            <a:ext cx="4801005" cy="6449805"/>
            <a:chOff x="8595651" y="2113047"/>
            <a:chExt cx="4084253" cy="5486900"/>
          </a:xfrm>
        </p:grpSpPr>
        <p:sp>
          <p:nvSpPr>
            <p:cNvPr id="29" name="Rectangle 28"/>
            <p:cNvSpPr/>
            <p:nvPr/>
          </p:nvSpPr>
          <p:spPr bwMode="auto">
            <a:xfrm>
              <a:off x="8631238" y="2176463"/>
              <a:ext cx="2369766" cy="1554477"/>
            </a:xfrm>
            <a:prstGeom prst="rect">
              <a:avLst/>
            </a:prstGeom>
            <a:solidFill>
              <a:srgbClr val="000000">
                <a:lumMod val="25000"/>
                <a:lumOff val="75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30" name="Group 29"/>
            <p:cNvGrpSpPr/>
            <p:nvPr/>
          </p:nvGrpSpPr>
          <p:grpSpPr>
            <a:xfrm>
              <a:off x="8595651" y="2113047"/>
              <a:ext cx="4084253" cy="5486900"/>
              <a:chOff x="7841294" y="1339954"/>
              <a:chExt cx="4004533" cy="5379802"/>
            </a:xfrm>
          </p:grpSpPr>
          <p:sp>
            <p:nvSpPr>
              <p:cNvPr id="31"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rgbClr val="0078D7">
                  <a:lumMod val="75000"/>
                </a:srgbClr>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404040"/>
                  </a:solidFill>
                  <a:effectLst/>
                  <a:uLnTx/>
                  <a:uFillTx/>
                </a:endParaRPr>
              </a:p>
            </p:txBody>
          </p:sp>
          <p:sp>
            <p:nvSpPr>
              <p:cNvPr id="32"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rgbClr val="0078D7">
                  <a:lumMod val="50000"/>
                </a:srgbClr>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404040"/>
                  </a:solidFill>
                  <a:effectLst/>
                  <a:uLnTx/>
                  <a:uFillTx/>
                </a:endParaRPr>
              </a:p>
            </p:txBody>
          </p:sp>
          <p:sp>
            <p:nvSpPr>
              <p:cNvPr id="33" name="Freeform 32"/>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rgbClr val="000000">
                  <a:lumMod val="75000"/>
                  <a:lumOff val="25000"/>
                </a:srgbClr>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404040"/>
                  </a:solidFill>
                  <a:effectLst/>
                  <a:uLnTx/>
                  <a:uFillTx/>
                </a:endParaRPr>
              </a:p>
            </p:txBody>
          </p:sp>
          <p:sp>
            <p:nvSpPr>
              <p:cNvPr id="34" name="Freeform 33"/>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rgbClr val="000000">
                  <a:lumMod val="75000"/>
                  <a:lumOff val="25000"/>
                </a:srgbClr>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404040"/>
                  </a:solidFill>
                  <a:effectLst/>
                  <a:uLnTx/>
                  <a:uFillTx/>
                </a:endParaRPr>
              </a:p>
            </p:txBody>
          </p:sp>
          <p:sp>
            <p:nvSpPr>
              <p:cNvPr id="35" name="Freeform 34"/>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404040"/>
                  </a:solidFill>
                  <a:effectLst/>
                  <a:uLnTx/>
                  <a:uFillTx/>
                </a:endParaRPr>
              </a:p>
            </p:txBody>
          </p:sp>
          <p:sp>
            <p:nvSpPr>
              <p:cNvPr id="36" name="Freeform 35"/>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404040"/>
                  </a:solidFill>
                  <a:effectLst/>
                  <a:uLnTx/>
                  <a:uFillTx/>
                </a:endParaRPr>
              </a:p>
            </p:txBody>
          </p:sp>
          <p:sp>
            <p:nvSpPr>
              <p:cNvPr id="37" name="Freeform 36"/>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rgbClr val="0078D7">
                  <a:lumMod val="50000"/>
                </a:srgbClr>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404040"/>
                  </a:solidFill>
                  <a:effectLst/>
                  <a:uLnTx/>
                  <a:uFillTx/>
                </a:endParaRPr>
              </a:p>
            </p:txBody>
          </p:sp>
          <p:sp>
            <p:nvSpPr>
              <p:cNvPr id="38" name="Freeform 37"/>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rgbClr val="000000"/>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404040"/>
                  </a:solidFill>
                  <a:effectLst/>
                  <a:uLnTx/>
                  <a:uFillTx/>
                </a:endParaRPr>
              </a:p>
            </p:txBody>
          </p:sp>
        </p:grpSp>
      </p:grpSp>
    </p:spTree>
    <p:extLst>
      <p:ext uri="{BB962C8B-B14F-4D97-AF65-F5344CB8AC3E}">
        <p14:creationId xmlns:p14="http://schemas.microsoft.com/office/powerpoint/2010/main" val="199540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ontent Placeholder 6"/>
          <p:cNvSpPr txBox="1">
            <a:spLocks/>
          </p:cNvSpPr>
          <p:nvPr/>
        </p:nvSpPr>
        <p:spPr>
          <a:xfrm>
            <a:off x="2501" y="4883288"/>
            <a:ext cx="12433974" cy="822960"/>
          </a:xfrm>
          <a:prstGeom prst="rect">
            <a:avLst/>
          </a:prstGeom>
          <a:noFill/>
        </p:spPr>
        <p:txBody>
          <a:bodyPr vert="horz" wrap="square" lIns="146304" tIns="91440" rIns="146304" bIns="91440" rtlCol="0" anchor="ctr">
            <a:spAutoFit/>
          </a:bodyPr>
          <a:lstStyle>
            <a:lvl1pPr marL="342764" marR="0" indent="-342764" algn="l" defTabSz="932372"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92515">
                      <a:srgbClr val="262626"/>
                    </a:gs>
                    <a:gs pos="75000">
                      <a:srgbClr val="262626"/>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92515">
                      <a:srgbClr val="262626"/>
                    </a:gs>
                    <a:gs pos="75000">
                      <a:srgbClr val="262626"/>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999" kern="1200" spc="0" baseline="0">
                <a:gradFill>
                  <a:gsLst>
                    <a:gs pos="92515">
                      <a:srgbClr val="262626"/>
                    </a:gs>
                    <a:gs pos="75000">
                      <a:srgbClr val="262626"/>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92515">
                      <a:srgbClr val="262626"/>
                    </a:gs>
                    <a:gs pos="75000">
                      <a:srgbClr val="262626"/>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92515">
                      <a:srgbClr val="262626"/>
                    </a:gs>
                    <a:gs pos="75000">
                      <a:srgbClr val="262626"/>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lgn="ctr">
              <a:buFont typeface="Arial" pitchFamily="34" charset="0"/>
              <a:buNone/>
            </a:pPr>
            <a:r>
              <a:rPr lang="en-US" sz="3136" smtClean="0">
                <a:hlinkClick r:id="rId3"/>
              </a:rPr>
              <a:t>http://dev.office.com/devprogram</a:t>
            </a:r>
            <a:r>
              <a:rPr lang="en-US" sz="3136" smtClean="0"/>
              <a:t> </a:t>
            </a:r>
            <a:endParaRPr lang="en-US" sz="3136" dirty="0"/>
          </a:p>
        </p:txBody>
      </p:sp>
      <p:grpSp>
        <p:nvGrpSpPr>
          <p:cNvPr id="113" name="Group 112"/>
          <p:cNvGrpSpPr/>
          <p:nvPr/>
        </p:nvGrpSpPr>
        <p:grpSpPr>
          <a:xfrm>
            <a:off x="4693684" y="3204799"/>
            <a:ext cx="3052220" cy="3741378"/>
            <a:chOff x="4662488" y="3198813"/>
            <a:chExt cx="3114676" cy="3817937"/>
          </a:xfrm>
        </p:grpSpPr>
        <p:sp>
          <p:nvSpPr>
            <p:cNvPr id="11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5"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2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2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grpSp>
        <p:nvGrpSpPr>
          <p:cNvPr id="123" name="Group 122"/>
          <p:cNvGrpSpPr/>
          <p:nvPr/>
        </p:nvGrpSpPr>
        <p:grpSpPr>
          <a:xfrm>
            <a:off x="581707" y="2329165"/>
            <a:ext cx="2289395" cy="1914898"/>
            <a:chOff x="457200" y="2260433"/>
            <a:chExt cx="2290317" cy="1915668"/>
          </a:xfrm>
        </p:grpSpPr>
        <p:sp>
          <p:nvSpPr>
            <p:cNvPr id="124" name="Rectangle 123"/>
            <p:cNvSpPr/>
            <p:nvPr/>
          </p:nvSpPr>
          <p:spPr>
            <a:xfrm>
              <a:off x="457200" y="3466393"/>
              <a:ext cx="2290317" cy="709708"/>
            </a:xfrm>
            <a:prstGeom prst="rect">
              <a:avLst/>
            </a:prstGeom>
          </p:spPr>
          <p:txBody>
            <a:bodyPr wrap="square">
              <a:spAutoFit/>
            </a:bodyPr>
            <a:lstStyle/>
            <a:p>
              <a:pPr algn="ctr" defTabSz="914005"/>
              <a:r>
                <a:rPr lang="en-US" sz="1960" dirty="0" smtClean="0">
                  <a:gradFill>
                    <a:gsLst>
                      <a:gs pos="28319">
                        <a:srgbClr val="000000"/>
                      </a:gs>
                      <a:gs pos="52212">
                        <a:srgbClr val="000000"/>
                      </a:gs>
                    </a:gsLst>
                    <a:lin ang="5400000" scaled="0"/>
                  </a:gradFill>
                  <a:latin typeface="Segoe UI"/>
                </a:rPr>
                <a:t>Email </a:t>
              </a:r>
              <a:r>
                <a:rPr lang="en-US" sz="1960" dirty="0">
                  <a:gradFill>
                    <a:gsLst>
                      <a:gs pos="28319">
                        <a:srgbClr val="000000"/>
                      </a:gs>
                      <a:gs pos="52212">
                        <a:srgbClr val="000000"/>
                      </a:gs>
                    </a:gsLst>
                    <a:lin ang="5400000" scaled="0"/>
                  </a:gradFill>
                  <a:latin typeface="Segoe UI"/>
                </a:rPr>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125" name="Group 124"/>
            <p:cNvGrpSpPr/>
            <p:nvPr/>
          </p:nvGrpSpPr>
          <p:grpSpPr>
            <a:xfrm>
              <a:off x="746844" y="2260433"/>
              <a:ext cx="1711028" cy="991002"/>
              <a:chOff x="860785" y="2260433"/>
              <a:chExt cx="1711028" cy="991002"/>
            </a:xfrm>
          </p:grpSpPr>
          <p:grpSp>
            <p:nvGrpSpPr>
              <p:cNvPr id="126" name="Group 125"/>
              <p:cNvGrpSpPr/>
              <p:nvPr/>
            </p:nvGrpSpPr>
            <p:grpSpPr>
              <a:xfrm>
                <a:off x="860785" y="2260433"/>
                <a:ext cx="1711028" cy="991002"/>
                <a:chOff x="506413" y="1770063"/>
                <a:chExt cx="2105025" cy="1219200"/>
              </a:xfrm>
            </p:grpSpPr>
            <p:sp>
              <p:nvSpPr>
                <p:cNvPr id="13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14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14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143"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127" name="Rectangle 126"/>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28" name="Straight Connector 127"/>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2" name="Rectangle 131"/>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33" name="Rectangle 132"/>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35" name="Straight Connector 134"/>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44" name="Group 143"/>
          <p:cNvGrpSpPr/>
          <p:nvPr/>
        </p:nvGrpSpPr>
        <p:grpSpPr>
          <a:xfrm>
            <a:off x="3405356" y="2351551"/>
            <a:ext cx="1609841" cy="2200139"/>
            <a:chOff x="3320378" y="2282825"/>
            <a:chExt cx="1610489" cy="2201025"/>
          </a:xfrm>
        </p:grpSpPr>
        <p:sp>
          <p:nvSpPr>
            <p:cNvPr id="145" name="Rectangle 144"/>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46" name="Group 145"/>
            <p:cNvGrpSpPr/>
            <p:nvPr/>
          </p:nvGrpSpPr>
          <p:grpSpPr>
            <a:xfrm>
              <a:off x="3376613" y="2282825"/>
              <a:ext cx="1422401" cy="1065213"/>
              <a:chOff x="3376613" y="2282825"/>
              <a:chExt cx="1422401" cy="1065213"/>
            </a:xfrm>
          </p:grpSpPr>
          <p:sp>
            <p:nvSpPr>
              <p:cNvPr id="147"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48"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49"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0"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1"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2"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3"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4"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5" name="TextBox 154"/>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156" name="Straight Connector 155"/>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0" name="Group 159"/>
              <p:cNvGrpSpPr/>
              <p:nvPr/>
            </p:nvGrpSpPr>
            <p:grpSpPr>
              <a:xfrm>
                <a:off x="3987801" y="2778125"/>
                <a:ext cx="811213" cy="569913"/>
                <a:chOff x="3987801" y="2778125"/>
                <a:chExt cx="811213" cy="569913"/>
              </a:xfrm>
            </p:grpSpPr>
            <p:sp>
              <p:nvSpPr>
                <p:cNvPr id="161"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2"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3"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4"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5"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6"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7"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8"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9"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0"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1"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2"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3"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4"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5"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6"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8"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9"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0"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1"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2"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3"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184" name="Group 183"/>
          <p:cNvGrpSpPr/>
          <p:nvPr/>
        </p:nvGrpSpPr>
        <p:grpSpPr>
          <a:xfrm>
            <a:off x="5549453" y="2282278"/>
            <a:ext cx="1609841" cy="1961785"/>
            <a:chOff x="5503728" y="2213527"/>
            <a:chExt cx="1610489" cy="1962574"/>
          </a:xfrm>
        </p:grpSpPr>
        <p:sp>
          <p:nvSpPr>
            <p:cNvPr id="185" name="Rectangle 184"/>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186" name="Picture 185"/>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187" name="Group 186"/>
          <p:cNvGrpSpPr/>
          <p:nvPr/>
        </p:nvGrpSpPr>
        <p:grpSpPr>
          <a:xfrm>
            <a:off x="7693546" y="2282127"/>
            <a:ext cx="1744304" cy="1961938"/>
            <a:chOff x="7453007" y="2213374"/>
            <a:chExt cx="1745006" cy="1962727"/>
          </a:xfrm>
        </p:grpSpPr>
        <p:sp>
          <p:nvSpPr>
            <p:cNvPr id="188" name="Rectangle 187"/>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89" name="Group 188"/>
            <p:cNvGrpSpPr/>
            <p:nvPr/>
          </p:nvGrpSpPr>
          <p:grpSpPr>
            <a:xfrm>
              <a:off x="7453007" y="2213374"/>
              <a:ext cx="1745006" cy="1177578"/>
              <a:chOff x="7353454" y="2213374"/>
              <a:chExt cx="1745006" cy="1177578"/>
            </a:xfrm>
          </p:grpSpPr>
          <p:grpSp>
            <p:nvGrpSpPr>
              <p:cNvPr id="190" name="Group 189"/>
              <p:cNvGrpSpPr/>
              <p:nvPr/>
            </p:nvGrpSpPr>
            <p:grpSpPr>
              <a:xfrm>
                <a:off x="7353454" y="2213374"/>
                <a:ext cx="1517514" cy="1152575"/>
                <a:chOff x="7377113" y="1308100"/>
                <a:chExt cx="1277937" cy="847725"/>
              </a:xfrm>
            </p:grpSpPr>
            <p:sp>
              <p:nvSpPr>
                <p:cNvPr id="19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191" name="Picture 190"/>
              <p:cNvPicPr>
                <a:picLocks noChangeAspect="1"/>
              </p:cNvPicPr>
              <p:nvPr/>
            </p:nvPicPr>
            <p:blipFill>
              <a:blip r:embed="rId5"/>
              <a:stretch>
                <a:fillRect/>
              </a:stretch>
            </p:blipFill>
            <p:spPr>
              <a:xfrm>
                <a:off x="8203393" y="2481212"/>
                <a:ext cx="895067" cy="909740"/>
              </a:xfrm>
              <a:prstGeom prst="rect">
                <a:avLst/>
              </a:prstGeom>
            </p:spPr>
          </p:pic>
        </p:grpSp>
      </p:grpSp>
      <p:grpSp>
        <p:nvGrpSpPr>
          <p:cNvPr id="197" name="Group 196"/>
          <p:cNvGrpSpPr/>
          <p:nvPr/>
        </p:nvGrpSpPr>
        <p:grpSpPr>
          <a:xfrm>
            <a:off x="9972106" y="2284902"/>
            <a:ext cx="1609841" cy="1802340"/>
            <a:chOff x="9851377" y="2216150"/>
            <a:chExt cx="1610489" cy="1803064"/>
          </a:xfrm>
        </p:grpSpPr>
        <p:sp>
          <p:nvSpPr>
            <p:cNvPr id="198" name="Rectangle 197"/>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199" name="Group 198"/>
            <p:cNvGrpSpPr/>
            <p:nvPr/>
          </p:nvGrpSpPr>
          <p:grpSpPr>
            <a:xfrm>
              <a:off x="10039877" y="2216150"/>
              <a:ext cx="1233488" cy="1268413"/>
              <a:chOff x="9902825" y="2216150"/>
              <a:chExt cx="1233488" cy="1268413"/>
            </a:xfrm>
          </p:grpSpPr>
          <p:sp>
            <p:nvSpPr>
              <p:cNvPr id="200"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01"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02"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03"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204" name="Straight Connector 203"/>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8" name="Group 207"/>
              <p:cNvGrpSpPr/>
              <p:nvPr/>
            </p:nvGrpSpPr>
            <p:grpSpPr>
              <a:xfrm>
                <a:off x="10802938" y="2917825"/>
                <a:ext cx="39688" cy="566738"/>
                <a:chOff x="10802938" y="2917825"/>
                <a:chExt cx="39688" cy="566738"/>
              </a:xfrm>
            </p:grpSpPr>
            <p:sp>
              <p:nvSpPr>
                <p:cNvPr id="209"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0"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1"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2"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3"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4"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6" name="Title 5"/>
          <p:cNvSpPr>
            <a:spLocks noGrp="1"/>
          </p:cNvSpPr>
          <p:nvPr>
            <p:ph type="title"/>
          </p:nvPr>
        </p:nvSpPr>
        <p:spPr/>
        <p:txBody>
          <a:bodyPr/>
          <a:lstStyle/>
          <a:p>
            <a:r>
              <a:rPr lang="en-US" dirty="0" smtClean="0"/>
              <a:t>Developer Program launch</a:t>
            </a:r>
            <a:endParaRPr lang="en-US" dirty="0"/>
          </a:p>
        </p:txBody>
      </p:sp>
    </p:spTree>
    <p:extLst>
      <p:ext uri="{BB962C8B-B14F-4D97-AF65-F5344CB8AC3E}">
        <p14:creationId xmlns:p14="http://schemas.microsoft.com/office/powerpoint/2010/main" val="114069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113"/>
                                        </p:tgtEl>
                                        <p:attrNameLst>
                                          <p:attrName>r</p:attrName>
                                        </p:attrNameLst>
                                      </p:cBhvr>
                                    </p:animRot>
                                    <p:animRot by="-240000">
                                      <p:cBhvr>
                                        <p:cTn id="7" dur="250" fill="hold">
                                          <p:stCondLst>
                                            <p:cond delay="250"/>
                                          </p:stCondLst>
                                        </p:cTn>
                                        <p:tgtEl>
                                          <p:spTgt spid="113"/>
                                        </p:tgtEl>
                                        <p:attrNameLst>
                                          <p:attrName>r</p:attrName>
                                        </p:attrNameLst>
                                      </p:cBhvr>
                                    </p:animRot>
                                    <p:animRot by="240000">
                                      <p:cBhvr>
                                        <p:cTn id="8" dur="250" fill="hold">
                                          <p:stCondLst>
                                            <p:cond delay="500"/>
                                          </p:stCondLst>
                                        </p:cTn>
                                        <p:tgtEl>
                                          <p:spTgt spid="113"/>
                                        </p:tgtEl>
                                        <p:attrNameLst>
                                          <p:attrName>r</p:attrName>
                                        </p:attrNameLst>
                                      </p:cBhvr>
                                    </p:animRot>
                                    <p:animRot by="-240000">
                                      <p:cBhvr>
                                        <p:cTn id="9" dur="250" fill="hold">
                                          <p:stCondLst>
                                            <p:cond delay="750"/>
                                          </p:stCondLst>
                                        </p:cTn>
                                        <p:tgtEl>
                                          <p:spTgt spid="113"/>
                                        </p:tgtEl>
                                        <p:attrNameLst>
                                          <p:attrName>r</p:attrName>
                                        </p:attrNameLst>
                                      </p:cBhvr>
                                    </p:animRot>
                                    <p:animRot by="120000">
                                      <p:cBhvr>
                                        <p:cTn id="10" dur="250" fill="hold">
                                          <p:stCondLst>
                                            <p:cond delay="1000"/>
                                          </p:stCondLst>
                                        </p:cTn>
                                        <p:tgtEl>
                                          <p:spTgt spid="11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11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123"/>
                                        </p:tgtEl>
                                        <p:attrNameLst>
                                          <p:attrName>style.visibility</p:attrName>
                                        </p:attrNameLst>
                                      </p:cBhvr>
                                      <p:to>
                                        <p:strVal val="visible"/>
                                      </p:to>
                                    </p:set>
                                    <p:animEffect transition="in" filter="fade">
                                      <p:cBhvr>
                                        <p:cTn id="17" dur="1000"/>
                                        <p:tgtEl>
                                          <p:spTgt spid="123"/>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123"/>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144"/>
                                        </p:tgtEl>
                                        <p:attrNameLst>
                                          <p:attrName>style.visibility</p:attrName>
                                        </p:attrNameLst>
                                      </p:cBhvr>
                                      <p:to>
                                        <p:strVal val="visible"/>
                                      </p:to>
                                    </p:set>
                                    <p:animEffect transition="in" filter="fade">
                                      <p:cBhvr>
                                        <p:cTn id="23" dur="1000"/>
                                        <p:tgtEl>
                                          <p:spTgt spid="144"/>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144"/>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184"/>
                                        </p:tgtEl>
                                        <p:attrNameLst>
                                          <p:attrName>style.visibility</p:attrName>
                                        </p:attrNameLst>
                                      </p:cBhvr>
                                      <p:to>
                                        <p:strVal val="visible"/>
                                      </p:to>
                                    </p:set>
                                    <p:animEffect transition="in" filter="fade">
                                      <p:cBhvr>
                                        <p:cTn id="29" dur="1000"/>
                                        <p:tgtEl>
                                          <p:spTgt spid="184"/>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184"/>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187"/>
                                        </p:tgtEl>
                                        <p:attrNameLst>
                                          <p:attrName>style.visibility</p:attrName>
                                        </p:attrNameLst>
                                      </p:cBhvr>
                                      <p:to>
                                        <p:strVal val="visible"/>
                                      </p:to>
                                    </p:set>
                                    <p:animEffect transition="in" filter="fade">
                                      <p:cBhvr>
                                        <p:cTn id="35" dur="1000"/>
                                        <p:tgtEl>
                                          <p:spTgt spid="187"/>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187"/>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197"/>
                                        </p:tgtEl>
                                        <p:attrNameLst>
                                          <p:attrName>style.visibility</p:attrName>
                                        </p:attrNameLst>
                                      </p:cBhvr>
                                      <p:to>
                                        <p:strVal val="visible"/>
                                      </p:to>
                                    </p:set>
                                    <p:animEffect transition="in" filter="fade">
                                      <p:cBhvr>
                                        <p:cTn id="41" dur="1000"/>
                                        <p:tgtEl>
                                          <p:spTgt spid="197"/>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197"/>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112">
                                            <p:txEl>
                                              <p:pRg st="0" end="0"/>
                                            </p:txEl>
                                          </p:spTgt>
                                        </p:tgtEl>
                                        <p:attrNameLst>
                                          <p:attrName>style.visibility</p:attrName>
                                        </p:attrNameLst>
                                      </p:cBhvr>
                                      <p:to>
                                        <p:strVal val="visible"/>
                                      </p:to>
                                    </p:set>
                                    <p:animEffect transition="in" filter="fade">
                                      <p:cBhvr>
                                        <p:cTn id="47" dur="1000"/>
                                        <p:tgtEl>
                                          <p:spTgt spid="112">
                                            <p:txEl>
                                              <p:pRg st="0" end="0"/>
                                            </p:txEl>
                                          </p:spTgt>
                                        </p:tgtEl>
                                      </p:cBhvr>
                                    </p:animEffect>
                                  </p:childTnLst>
                                </p:cTn>
                              </p:par>
                              <p:par>
                                <p:cTn id="48" presetID="42" presetClass="path" presetSubtype="0" accel="50000" decel="50000" fill="hold" grpId="1" nodeType="withEffect">
                                  <p:stCondLst>
                                    <p:cond delay="0"/>
                                  </p:stCondLst>
                                  <p:childTnLst>
                                    <p:animMotion origin="layout" path="M 4.59025E-6 -0.08375 L 4.59025E-6 -2.37857E-6 " pathEditMode="relative" rAng="0" ptsTypes="AA">
                                      <p:cBhvr>
                                        <p:cTn id="49" dur="1000" fill="hold"/>
                                        <p:tgtEl>
                                          <p:spTgt spid="112">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build="p"/>
      <p:bldP spid="112"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40" y="2125663"/>
            <a:ext cx="8229598" cy="2926955"/>
          </a:xfrm>
        </p:spPr>
        <p:txBody>
          <a:bodyPr>
            <a:spAutoFit/>
          </a:bodyPr>
          <a:lstStyle/>
          <a:p>
            <a:r>
              <a:rPr lang="en-US" sz="6600" dirty="0" smtClean="0"/>
              <a:t>Getting started with Mobile development with Office 365</a:t>
            </a:r>
            <a:endParaRPr lang="en-US" sz="6600" dirty="0"/>
          </a:p>
        </p:txBody>
      </p:sp>
    </p:spTree>
    <p:extLst>
      <p:ext uri="{BB962C8B-B14F-4D97-AF65-F5344CB8AC3E}">
        <p14:creationId xmlns:p14="http://schemas.microsoft.com/office/powerpoint/2010/main" val="13195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274638" y="295276"/>
            <a:ext cx="11888787" cy="917575"/>
          </a:xfrm>
        </p:spPr>
        <p:txBody>
          <a:bodyPr vert="horz" wrap="square" lIns="146304" tIns="91440" rIns="146304" bIns="91440" rtlCol="0" anchor="t">
            <a:noAutofit/>
          </a:bodyPr>
          <a:lstStyle/>
          <a:p>
            <a:r>
              <a:rPr lang="en-US" smtClean="0"/>
              <a:t>Engage</a:t>
            </a:r>
            <a:endParaRPr lang="en-US" dirty="0"/>
          </a:p>
        </p:txBody>
      </p:sp>
    </p:spTree>
    <p:extLst>
      <p:ext uri="{BB962C8B-B14F-4D97-AF65-F5344CB8AC3E}">
        <p14:creationId xmlns:p14="http://schemas.microsoft.com/office/powerpoint/2010/main" val="177067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062581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Agenda</a:t>
            </a:r>
            <a:br>
              <a:rPr lang="en-US" dirty="0" smtClean="0"/>
            </a:br>
            <a:endParaRPr lang="en-US" dirty="0"/>
          </a:p>
        </p:txBody>
      </p:sp>
      <p:sp>
        <p:nvSpPr>
          <p:cNvPr id="2" name="Footer Placeholder 1"/>
          <p:cNvSpPr>
            <a:spLocks noGrp="1"/>
          </p:cNvSpPr>
          <p:nvPr>
            <p:ph type="ftr" sz="quarter" idx="10"/>
          </p:nvPr>
        </p:nvSpPr>
        <p:spPr/>
        <p:txBody>
          <a:bodyPr/>
          <a:lstStyle/>
          <a:p>
            <a:endParaRPr lang="en-US" dirty="0"/>
          </a:p>
        </p:txBody>
      </p:sp>
      <p:grpSp>
        <p:nvGrpSpPr>
          <p:cNvPr id="6" name="Group 5"/>
          <p:cNvGrpSpPr/>
          <p:nvPr/>
        </p:nvGrpSpPr>
        <p:grpSpPr>
          <a:xfrm>
            <a:off x="457580" y="2373507"/>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0959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Intro</a:t>
            </a:r>
            <a:endParaRPr lang="en-US" sz="3200" dirty="0">
              <a:gradFill>
                <a:gsLst>
                  <a:gs pos="1250">
                    <a:schemeClr val="tx1"/>
                  </a:gs>
                  <a:gs pos="99000">
                    <a:schemeClr val="tx1"/>
                  </a:gs>
                </a:gsLst>
                <a:lin ang="5400000" scaled="0"/>
              </a:gradFill>
              <a:latin typeface="+mj-lt"/>
            </a:endParaRPr>
          </a:p>
        </p:txBody>
      </p:sp>
      <p:sp>
        <p:nvSpPr>
          <p:cNvPr id="16" name="Rectangle 15"/>
          <p:cNvSpPr/>
          <p:nvPr/>
        </p:nvSpPr>
        <p:spPr bwMode="auto">
          <a:xfrm>
            <a:off x="1168400" y="2276459"/>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Native development</a:t>
            </a:r>
            <a:endParaRPr lang="en-US" sz="3200" dirty="0">
              <a:gradFill>
                <a:gsLst>
                  <a:gs pos="1250">
                    <a:schemeClr val="tx1"/>
                  </a:gs>
                  <a:gs pos="99000">
                    <a:schemeClr val="tx1"/>
                  </a:gs>
                </a:gsLst>
                <a:lin ang="5400000" scaled="0"/>
              </a:gradFill>
              <a:latin typeface="+mj-lt"/>
            </a:endParaRPr>
          </a:p>
        </p:txBody>
      </p:sp>
      <p:sp>
        <p:nvSpPr>
          <p:cNvPr id="17" name="Rectangle 16"/>
          <p:cNvSpPr/>
          <p:nvPr/>
        </p:nvSpPr>
        <p:spPr bwMode="auto">
          <a:xfrm>
            <a:off x="1168400" y="311254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Multi-platforms development</a:t>
            </a:r>
            <a:endParaRPr lang="en-US" sz="3200" dirty="0">
              <a:gradFill>
                <a:gsLst>
                  <a:gs pos="1250">
                    <a:schemeClr val="tx1"/>
                  </a:gs>
                  <a:gs pos="99000">
                    <a:schemeClr val="tx1"/>
                  </a:gs>
                </a:gsLst>
                <a:lin ang="5400000" scaled="0"/>
              </a:gradFill>
              <a:latin typeface="+mj-lt"/>
            </a:endParaRPr>
          </a:p>
        </p:txBody>
      </p:sp>
    </p:spTree>
    <p:extLst>
      <p:ext uri="{BB962C8B-B14F-4D97-AF65-F5344CB8AC3E}">
        <p14:creationId xmlns:p14="http://schemas.microsoft.com/office/powerpoint/2010/main" val="87769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1"/>
          </p:nvPr>
        </p:nvSpPr>
        <p:spPr/>
        <p:txBody>
          <a:bodyPr/>
          <a:lstStyle/>
          <a:p>
            <a:r>
              <a:rPr lang="en-US" smtClean="0"/>
              <a:t>Intro</a:t>
            </a:r>
            <a:endParaRPr lang="en-US" dirty="0"/>
          </a:p>
        </p:txBody>
      </p:sp>
      <p:sp>
        <p:nvSpPr>
          <p:cNvPr id="4" name="Text Placeholder 3"/>
          <p:cNvSpPr>
            <a:spLocks noGrp="1"/>
          </p:cNvSpPr>
          <p:nvPr>
            <p:ph type="body" sz="quarter" idx="12"/>
          </p:nvPr>
        </p:nvSpPr>
        <p:spPr/>
        <p:txBody>
          <a:bodyPr/>
          <a:lstStyle/>
          <a:p>
            <a:r>
              <a:rPr lang="en-US" smtClean="0"/>
              <a:t>1</a:t>
            </a:r>
            <a:endParaRPr lang="en-US" dirty="0"/>
          </a:p>
        </p:txBody>
      </p:sp>
    </p:spTree>
    <p:extLst>
      <p:ext uri="{BB962C8B-B14F-4D97-AF65-F5344CB8AC3E}">
        <p14:creationId xmlns:p14="http://schemas.microsoft.com/office/powerpoint/2010/main" val="393924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Developer vision</a:t>
            </a:r>
            <a:endParaRPr lang="en-US" dirty="0"/>
          </a:p>
        </p:txBody>
      </p:sp>
    </p:spTree>
    <p:extLst>
      <p:ext uri="{BB962C8B-B14F-4D97-AF65-F5344CB8AC3E}">
        <p14:creationId xmlns:p14="http://schemas.microsoft.com/office/powerpoint/2010/main" val="2175620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89152" y="1770063"/>
            <a:ext cx="5763305" cy="4515082"/>
          </a:xfrm>
        </p:spPr>
        <p:txBody>
          <a:bodyPr/>
          <a:lstStyle/>
          <a:p>
            <a:pPr marL="0" indent="0" defTabSz="932742">
              <a:buNone/>
            </a:pPr>
            <a:r>
              <a:rPr lang="en-US" sz="2800" dirty="0">
                <a:gradFill>
                  <a:gsLst>
                    <a:gs pos="92515">
                      <a:schemeClr val="tx1"/>
                    </a:gs>
                    <a:gs pos="75000">
                      <a:schemeClr val="tx1"/>
                    </a:gs>
                  </a:gsLst>
                  <a:lin ang="5400000" scaled="0"/>
                </a:gradFill>
              </a:rPr>
              <a:t>Single authentication flow</a:t>
            </a:r>
          </a:p>
          <a:p>
            <a:pPr marL="0" lvl="1" defTabSz="932742"/>
            <a:r>
              <a:rPr lang="en-US" sz="1400" dirty="0">
                <a:gradFill>
                  <a:gsLst>
                    <a:gs pos="92515">
                      <a:schemeClr val="tx1"/>
                    </a:gs>
                    <a:gs pos="75000">
                      <a:schemeClr val="tx1"/>
                    </a:gs>
                  </a:gsLst>
                  <a:lin ang="5400000" scaled="0"/>
                </a:gradFill>
              </a:rPr>
              <a:t>Across all Office 365 services</a:t>
            </a:r>
          </a:p>
          <a:p>
            <a:pPr marL="0" lvl="1" defTabSz="932742"/>
            <a:r>
              <a:rPr lang="en-US" sz="1400" dirty="0">
                <a:gradFill>
                  <a:gsLst>
                    <a:gs pos="92515">
                      <a:schemeClr val="tx1"/>
                    </a:gs>
                    <a:gs pos="75000">
                      <a:schemeClr val="tx1"/>
                    </a:gs>
                  </a:gsLst>
                  <a:lin ang="5400000" scaled="0"/>
                </a:gradFill>
              </a:rPr>
              <a:t>“Native” apps and web sites</a:t>
            </a:r>
          </a:p>
          <a:p>
            <a:pPr marL="0" lvl="1" defTabSz="932742"/>
            <a:r>
              <a:rPr lang="en-US" sz="1400" dirty="0">
                <a:gradFill>
                  <a:gsLst>
                    <a:gs pos="92515">
                      <a:schemeClr val="tx1"/>
                    </a:gs>
                    <a:gs pos="75000">
                      <a:schemeClr val="tx1"/>
                    </a:gs>
                  </a:gsLst>
                  <a:lin ang="5400000" scaled="0"/>
                </a:gradFill>
              </a:rPr>
              <a:t>Admin and end-user consent</a:t>
            </a:r>
          </a:p>
          <a:p>
            <a:pPr marL="0" indent="0" defTabSz="932742">
              <a:buNone/>
            </a:pPr>
            <a:r>
              <a:rPr lang="en-US" sz="2800" dirty="0">
                <a:gradFill>
                  <a:gsLst>
                    <a:gs pos="92515">
                      <a:schemeClr val="tx1"/>
                    </a:gs>
                    <a:gs pos="75000">
                      <a:schemeClr val="tx1"/>
                    </a:gs>
                  </a:gsLst>
                  <a:lin ang="5400000" scaled="0"/>
                </a:gradFill>
              </a:rPr>
              <a:t>Secure protocol</a:t>
            </a:r>
          </a:p>
          <a:p>
            <a:pPr marL="0" lvl="1" defTabSz="932742"/>
            <a:r>
              <a:rPr lang="en-US" sz="1400" dirty="0">
                <a:gradFill>
                  <a:gsLst>
                    <a:gs pos="92515">
                      <a:schemeClr val="tx1"/>
                    </a:gs>
                    <a:gs pos="75000">
                      <a:schemeClr val="tx1"/>
                    </a:gs>
                  </a:gsLst>
                  <a:lin ang="5400000" scaled="0"/>
                </a:gradFill>
              </a:rPr>
              <a:t>OAuth 2.0 (no capturing user credentials)</a:t>
            </a:r>
          </a:p>
          <a:p>
            <a:pPr marL="0" lvl="1" defTabSz="932742"/>
            <a:r>
              <a:rPr lang="en-US" sz="1400" dirty="0">
                <a:gradFill>
                  <a:gsLst>
                    <a:gs pos="92515">
                      <a:schemeClr val="tx1"/>
                    </a:gs>
                    <a:gs pos="75000">
                      <a:schemeClr val="tx1"/>
                    </a:gs>
                  </a:gsLst>
                  <a:lin ang="5400000" scaled="0"/>
                </a:gradFill>
              </a:rPr>
              <a:t>Fine-grained access scopes</a:t>
            </a:r>
          </a:p>
          <a:p>
            <a:pPr marL="0" lvl="1" defTabSz="932742"/>
            <a:r>
              <a:rPr lang="en-US" sz="1400" dirty="0">
                <a:gradFill>
                  <a:gsLst>
                    <a:gs pos="92515">
                      <a:schemeClr val="tx1"/>
                    </a:gs>
                    <a:gs pos="75000">
                      <a:schemeClr val="tx1"/>
                    </a:gs>
                  </a:gsLst>
                  <a:lin ang="5400000" scaled="0"/>
                </a:gradFill>
              </a:rPr>
              <a:t>Supports MFA and federated user sign-in</a:t>
            </a:r>
          </a:p>
          <a:p>
            <a:pPr marL="0" lvl="1" defTabSz="932742"/>
            <a:r>
              <a:rPr lang="en-US" sz="1400" dirty="0">
                <a:gradFill>
                  <a:gsLst>
                    <a:gs pos="92515">
                      <a:schemeClr val="tx1"/>
                    </a:gs>
                    <a:gs pos="75000">
                      <a:schemeClr val="tx1"/>
                    </a:gs>
                  </a:gsLst>
                  <a:lin ang="5400000" scaled="0"/>
                </a:gradFill>
              </a:rPr>
              <a:t>Long-term access through refresh tokens</a:t>
            </a:r>
          </a:p>
          <a:p>
            <a:pPr marL="0" indent="0" defTabSz="932742">
              <a:buNone/>
            </a:pPr>
            <a:r>
              <a:rPr lang="en-US" sz="2800" dirty="0">
                <a:gradFill>
                  <a:gsLst>
                    <a:gs pos="92515">
                      <a:schemeClr val="tx1"/>
                    </a:gs>
                    <a:gs pos="75000">
                      <a:schemeClr val="tx1"/>
                    </a:gs>
                  </a:gsLst>
                  <a:lin ang="5400000" scaled="0"/>
                </a:gradFill>
              </a:rPr>
              <a:t>Unique </a:t>
            </a:r>
            <a:r>
              <a:rPr lang="en-US" sz="2800" dirty="0" smtClean="0">
                <a:gradFill>
                  <a:gsLst>
                    <a:gs pos="92515">
                      <a:schemeClr val="tx1"/>
                    </a:gs>
                    <a:gs pos="75000">
                      <a:schemeClr val="tx1"/>
                    </a:gs>
                  </a:gsLst>
                  <a:lin ang="5400000" scaled="0"/>
                </a:gradFill>
              </a:rPr>
              <a:t>considerations</a:t>
            </a:r>
            <a:br>
              <a:rPr lang="en-US" sz="2800" dirty="0" smtClean="0">
                <a:gradFill>
                  <a:gsLst>
                    <a:gs pos="92515">
                      <a:schemeClr val="tx1"/>
                    </a:gs>
                    <a:gs pos="75000">
                      <a:schemeClr val="tx1"/>
                    </a:gs>
                  </a:gsLst>
                  <a:lin ang="5400000" scaled="0"/>
                </a:gradFill>
              </a:rPr>
            </a:br>
            <a:r>
              <a:rPr lang="en-US" sz="2800" dirty="0" smtClean="0">
                <a:gradFill>
                  <a:gsLst>
                    <a:gs pos="92515">
                      <a:schemeClr val="tx1"/>
                    </a:gs>
                    <a:gs pos="75000">
                      <a:schemeClr val="tx1"/>
                    </a:gs>
                  </a:gsLst>
                  <a:lin ang="5400000" scaled="0"/>
                </a:gradFill>
              </a:rPr>
              <a:t>of “</a:t>
            </a:r>
            <a:r>
              <a:rPr lang="en-US" sz="2800" dirty="0">
                <a:gradFill>
                  <a:gsLst>
                    <a:gs pos="92515">
                      <a:schemeClr val="tx1"/>
                    </a:gs>
                    <a:gs pos="75000">
                      <a:schemeClr val="tx1"/>
                    </a:gs>
                  </a:gsLst>
                  <a:lin ang="5400000" scaled="0"/>
                </a:gradFill>
              </a:rPr>
              <a:t>Native” Azure A</a:t>
            </a:r>
            <a:r>
              <a:rPr lang="en-US" sz="2800" dirty="0" smtClean="0">
                <a:gradFill>
                  <a:gsLst>
                    <a:gs pos="92515">
                      <a:schemeClr val="tx1"/>
                    </a:gs>
                    <a:gs pos="75000">
                      <a:schemeClr val="tx1"/>
                    </a:gs>
                  </a:gsLst>
                  <a:lin ang="5400000" scaled="0"/>
                </a:gradFill>
              </a:rPr>
              <a:t>pps</a:t>
            </a:r>
            <a:endParaRPr lang="en-US" sz="2800" dirty="0">
              <a:gradFill>
                <a:gsLst>
                  <a:gs pos="92515">
                    <a:schemeClr val="tx1"/>
                  </a:gs>
                  <a:gs pos="75000">
                    <a:schemeClr val="tx1"/>
                  </a:gs>
                </a:gsLst>
                <a:lin ang="5400000" scaled="0"/>
              </a:gradFill>
            </a:endParaRPr>
          </a:p>
          <a:p>
            <a:pPr marL="0" lvl="1" defTabSz="932742"/>
            <a:r>
              <a:rPr lang="en-US" sz="1400" dirty="0">
                <a:gradFill>
                  <a:gsLst>
                    <a:gs pos="92515">
                      <a:schemeClr val="tx1"/>
                    </a:gs>
                    <a:gs pos="75000">
                      <a:schemeClr val="tx1"/>
                    </a:gs>
                  </a:gsLst>
                  <a:lin ang="5400000" scaled="0"/>
                </a:gradFill>
              </a:rPr>
              <a:t>Inherently multi-tenant</a:t>
            </a:r>
          </a:p>
          <a:p>
            <a:pPr marL="0" lvl="1" defTabSz="932742"/>
            <a:r>
              <a:rPr lang="en-US" sz="1400" dirty="0">
                <a:gradFill>
                  <a:gsLst>
                    <a:gs pos="92515">
                      <a:schemeClr val="tx1"/>
                    </a:gs>
                    <a:gs pos="75000">
                      <a:schemeClr val="tx1"/>
                    </a:gs>
                  </a:gsLst>
                  <a:lin ang="5400000" scaled="0"/>
                </a:gradFill>
              </a:rPr>
              <a:t>No client/app secret (think about distribution)</a:t>
            </a:r>
          </a:p>
          <a:p>
            <a:pPr marL="0" lvl="1" defTabSz="932742"/>
            <a:r>
              <a:rPr lang="en-US" sz="1400" dirty="0">
                <a:gradFill>
                  <a:gsLst>
                    <a:gs pos="92515">
                      <a:schemeClr val="tx1"/>
                    </a:gs>
                    <a:gs pos="75000">
                      <a:schemeClr val="tx1"/>
                    </a:gs>
                  </a:gsLst>
                  <a:lin ang="5400000" scaled="0"/>
                </a:gradFill>
              </a:rPr>
              <a:t>Leverage a web authentication window/broker (via ADAL)</a:t>
            </a:r>
          </a:p>
          <a:p>
            <a:pPr marL="0" lvl="1" defTabSz="932742"/>
            <a:r>
              <a:rPr lang="en-US" sz="1400" dirty="0">
                <a:gradFill>
                  <a:gsLst>
                    <a:gs pos="92515">
                      <a:schemeClr val="tx1"/>
                    </a:gs>
                    <a:gs pos="75000">
                      <a:schemeClr val="tx1"/>
                    </a:gs>
                  </a:gsLst>
                  <a:lin ang="5400000" scaled="0"/>
                </a:gradFill>
              </a:rPr>
              <a:t>No application-only permissions (can go through proxy service)</a:t>
            </a:r>
          </a:p>
        </p:txBody>
      </p:sp>
      <p:sp>
        <p:nvSpPr>
          <p:cNvPr id="2" name="Footer Placeholder 1"/>
          <p:cNvSpPr>
            <a:spLocks noGrp="1"/>
          </p:cNvSpPr>
          <p:nvPr>
            <p:ph type="ftr" sz="quarter" idx="12"/>
          </p:nvPr>
        </p:nvSpPr>
        <p:spPr/>
        <p:txBody>
          <a:bodyPr/>
          <a:lstStyle/>
          <a:p>
            <a:pPr lvl="0" defTabSz="932742">
              <a:defRPr/>
            </a:pPr>
            <a:r>
              <a:rPr lang="en-US" sz="1400" dirty="0">
                <a:gradFill>
                  <a:gsLst>
                    <a:gs pos="2917">
                      <a:srgbClr val="0078D7"/>
                    </a:gs>
                    <a:gs pos="95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a:t>
            </a:r>
            <a:r>
              <a:rPr lang="en-US" sz="1400" dirty="0" smtClean="0">
                <a:gradFill>
                  <a:gsLst>
                    <a:gs pos="8367">
                      <a:srgbClr val="000000"/>
                    </a:gs>
                    <a:gs pos="31000">
                      <a:srgbClr val="000000"/>
                    </a:gs>
                  </a:gsLst>
                  <a:lin ang="5400000" scaled="0"/>
                </a:gradFill>
              </a:rPr>
              <a:t>Intro</a:t>
            </a:r>
            <a:endParaRPr lang="en-US" sz="1400" dirty="0">
              <a:gradFill>
                <a:gsLst>
                  <a:gs pos="8367">
                    <a:srgbClr val="000000"/>
                  </a:gs>
                  <a:gs pos="31000">
                    <a:srgbClr val="000000"/>
                  </a:gs>
                </a:gsLst>
                <a:lin ang="5400000" scaled="0"/>
              </a:gradFill>
            </a:endParaRPr>
          </a:p>
        </p:txBody>
      </p:sp>
      <p:sp>
        <p:nvSpPr>
          <p:cNvPr id="5" name="Title 4"/>
          <p:cNvSpPr>
            <a:spLocks noGrp="1"/>
          </p:cNvSpPr>
          <p:nvPr>
            <p:ph type="title" idx="4294967295"/>
          </p:nvPr>
        </p:nvSpPr>
        <p:spPr>
          <a:xfrm>
            <a:off x="246063" y="295275"/>
            <a:ext cx="4602162" cy="917575"/>
          </a:xfrm>
        </p:spPr>
        <p:txBody>
          <a:bodyPr/>
          <a:lstStyle/>
          <a:p>
            <a:r>
              <a:rPr lang="en-US" dirty="0">
                <a:gradFill>
                  <a:gsLst>
                    <a:gs pos="1395">
                      <a:schemeClr val="tx1"/>
                    </a:gs>
                    <a:gs pos="79000">
                      <a:schemeClr val="tx1"/>
                    </a:gs>
                  </a:gsLst>
                  <a:lin ang="5400000" scaled="0"/>
                </a:gradFill>
              </a:rPr>
              <a:t>Azure AD OAuth in Office 365</a:t>
            </a:r>
          </a:p>
        </p:txBody>
      </p:sp>
      <p:pic>
        <p:nvPicPr>
          <p:cNvPr id="6" name="Picture 11"/>
          <p:cNvPicPr>
            <a:picLocks noChangeAspect="1"/>
          </p:cNvPicPr>
          <p:nvPr/>
        </p:nvPicPr>
        <p:blipFill rotWithShape="1">
          <a:blip r:embed="rId2"/>
          <a:srcRect l="41143" b="21925"/>
          <a:stretch/>
        </p:blipFill>
        <p:spPr>
          <a:xfrm>
            <a:off x="7026205" y="944563"/>
            <a:ext cx="4810265" cy="5570538"/>
          </a:xfrm>
          <a:prstGeom prst="rect">
            <a:avLst/>
          </a:prstGeom>
          <a:ln w="3175">
            <a:solidFill>
              <a:schemeClr val="tx2"/>
            </a:solidFill>
          </a:ln>
        </p:spPr>
      </p:pic>
    </p:spTree>
    <p:extLst>
      <p:ext uri="{BB962C8B-B14F-4D97-AF65-F5344CB8AC3E}">
        <p14:creationId xmlns:p14="http://schemas.microsoft.com/office/powerpoint/2010/main" val="2768189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Microsoft Graph Mobile SDKs</a:t>
            </a:r>
            <a:endParaRPr lang="en-US" dirty="0"/>
          </a:p>
        </p:txBody>
      </p:sp>
      <p:sp>
        <p:nvSpPr>
          <p:cNvPr id="4" name="Text Placeholder 3"/>
          <p:cNvSpPr>
            <a:spLocks noGrp="1"/>
          </p:cNvSpPr>
          <p:nvPr>
            <p:ph type="body" sz="quarter" idx="10"/>
          </p:nvPr>
        </p:nvSpPr>
        <p:spPr>
          <a:xfrm>
            <a:off x="274638" y="1212851"/>
            <a:ext cx="11887200" cy="4122475"/>
          </a:xfrm>
        </p:spPr>
        <p:txBody>
          <a:bodyPr/>
          <a:lstStyle/>
          <a:p>
            <a:r>
              <a:rPr lang="en-US" dirty="0" smtClean="0"/>
              <a:t>iOS</a:t>
            </a:r>
          </a:p>
          <a:p>
            <a:pPr lvl="1"/>
            <a:r>
              <a:rPr lang="en-US" dirty="0" smtClean="0"/>
              <a:t>https://github.com/OfficeDev/Office-365-SDK-for-iOS</a:t>
            </a:r>
          </a:p>
          <a:p>
            <a:r>
              <a:rPr lang="en-US" dirty="0" smtClean="0"/>
              <a:t>Android</a:t>
            </a:r>
          </a:p>
          <a:p>
            <a:pPr lvl="1"/>
            <a:r>
              <a:rPr lang="en-US" dirty="0" smtClean="0"/>
              <a:t>https://github.com/OfficeDev/Office-365-SDK-for-Android</a:t>
            </a:r>
          </a:p>
          <a:p>
            <a:r>
              <a:rPr lang="en-US" dirty="0" smtClean="0"/>
              <a:t>Cordova</a:t>
            </a:r>
          </a:p>
          <a:p>
            <a:pPr lvl="1"/>
            <a:r>
              <a:rPr lang="en-US" dirty="0" smtClean="0"/>
              <a:t>No SDK needed—Make REST API calls via </a:t>
            </a:r>
            <a:r>
              <a:rPr lang="en-US" dirty="0" err="1" smtClean="0"/>
              <a:t>Jquery</a:t>
            </a:r>
            <a:endParaRPr lang="en-US" dirty="0" smtClean="0"/>
          </a:p>
          <a:p>
            <a:r>
              <a:rPr lang="en-US" dirty="0" err="1" smtClean="0"/>
              <a:t>Xamarin</a:t>
            </a:r>
            <a:r>
              <a:rPr lang="en-US" dirty="0" smtClean="0"/>
              <a:t>/Windows Universal</a:t>
            </a:r>
          </a:p>
          <a:p>
            <a:pPr lvl="1"/>
            <a:r>
              <a:rPr lang="en-US" dirty="0" smtClean="0"/>
              <a:t>Use the .NET SDK</a:t>
            </a:r>
            <a:endParaRPr lang="en-US" dirty="0"/>
          </a:p>
        </p:txBody>
      </p:sp>
      <p:sp>
        <p:nvSpPr>
          <p:cNvPr id="2" name="Footer Placeholder 1"/>
          <p:cNvSpPr>
            <a:spLocks noGrp="1"/>
          </p:cNvSpPr>
          <p:nvPr>
            <p:ph type="ftr" sz="quarter" idx="11"/>
          </p:nvPr>
        </p:nvSpPr>
        <p:spPr/>
        <p:txBody>
          <a:bodyPr/>
          <a:lstStyle/>
          <a:p>
            <a:pPr lvl="0" defTabSz="932742">
              <a:defRPr/>
            </a:pPr>
            <a:r>
              <a:rPr lang="en-US" sz="1400" dirty="0">
                <a:gradFill>
                  <a:gsLst>
                    <a:gs pos="2917">
                      <a:srgbClr val="0078D7"/>
                    </a:gs>
                    <a:gs pos="95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a:t>
            </a:r>
            <a:r>
              <a:rPr lang="en-US" sz="1400" dirty="0" smtClean="0">
                <a:gradFill>
                  <a:gsLst>
                    <a:gs pos="8367">
                      <a:srgbClr val="000000"/>
                    </a:gs>
                    <a:gs pos="31000">
                      <a:srgbClr val="000000"/>
                    </a:gs>
                  </a:gsLst>
                  <a:lin ang="5400000" scaled="0"/>
                </a:gradFill>
              </a:rPr>
              <a:t>Intro</a:t>
            </a: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20086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smtClean="0"/>
              <a:t>Native mobile apps</a:t>
            </a:r>
            <a:endParaRPr lang="en-US" dirty="0"/>
          </a:p>
        </p:txBody>
      </p:sp>
      <p:sp>
        <p:nvSpPr>
          <p:cNvPr id="6" name="Text Placeholder 5"/>
          <p:cNvSpPr>
            <a:spLocks noGrp="1"/>
          </p:cNvSpPr>
          <p:nvPr>
            <p:ph type="body" sz="quarter" idx="12"/>
          </p:nvPr>
        </p:nvSpPr>
        <p:spPr/>
        <p:txBody>
          <a:bodyPr/>
          <a:lstStyle/>
          <a:p>
            <a:r>
              <a:rPr lang="en-US" dirty="0" smtClean="0"/>
              <a:t>2</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1399" y="3247055"/>
            <a:ext cx="4010025" cy="1209675"/>
          </a:xfrm>
          <a:prstGeom prst="rect">
            <a:avLst/>
          </a:prstGeom>
        </p:spPr>
      </p:pic>
    </p:spTree>
    <p:extLst>
      <p:ext uri="{BB962C8B-B14F-4D97-AF65-F5344CB8AC3E}">
        <p14:creationId xmlns:p14="http://schemas.microsoft.com/office/powerpoint/2010/main" val="1428178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F641FFA9-60F5-425A-951B-2A09A356B4B6}" vid="{860243B6-CAC4-416C-B01D-AF95AE15F3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fad15d0-477e-40da-a20d-40d4ca777cbd">
      <UserInfo>
        <DisplayName>Chakkaradeep (Chaks) Chinnakonda Chandran</DisplayName>
        <AccountId>285</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2C87EC-C796-48CF-A1ED-51EC3C3FFFA2}">
  <ds:schemaRefs>
    <ds:schemaRef ds:uri="http://purl.org/dc/terms/"/>
    <ds:schemaRef ds:uri="http://schemas.microsoft.com/office/2006/metadata/properties"/>
    <ds:schemaRef ds:uri="http://schemas.microsoft.com/office/2006/documentManagement/types"/>
    <ds:schemaRef ds:uri="http://purl.org/dc/elements/1.1/"/>
    <ds:schemaRef ds:uri="5fad15d0-477e-40da-a20d-40d4ca777cbd"/>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90F2F74-9098-42B9-BEE7-84AD4E57FD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6D018A-B68C-4382-B334-319055AF863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3368</Words>
  <Application>Microsoft Office PowerPoint</Application>
  <PresentationFormat>Custom</PresentationFormat>
  <Paragraphs>332</Paragraphs>
  <Slides>31</Slides>
  <Notes>23</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Calibri</vt:lpstr>
      <vt:lpstr>Consolas</vt:lpstr>
      <vt:lpstr>Segoe Light</vt:lpstr>
      <vt:lpstr>Segoe UI</vt:lpstr>
      <vt:lpstr>Segoe UI Black</vt:lpstr>
      <vt:lpstr>Segoe UI Light</vt:lpstr>
      <vt:lpstr>Segoe UI Semibold</vt:lpstr>
      <vt:lpstr>Wingdings</vt:lpstr>
      <vt:lpstr>1_6-30540_Office_365_CloudRoadShow</vt:lpstr>
      <vt:lpstr>Office 365 development</vt:lpstr>
      <vt:lpstr>Course agenda</vt:lpstr>
      <vt:lpstr>Getting started with Mobile development with Office 365</vt:lpstr>
      <vt:lpstr>Agenda </vt:lpstr>
      <vt:lpstr>PowerPoint Presentation</vt:lpstr>
      <vt:lpstr>Developer vision</vt:lpstr>
      <vt:lpstr>Azure AD OAuth in Office 365</vt:lpstr>
      <vt:lpstr>Microsoft Graph Mobile SDKs</vt:lpstr>
      <vt:lpstr>PowerPoint Presentation</vt:lpstr>
      <vt:lpstr>Universal Windows Apps</vt:lpstr>
      <vt:lpstr>Universal Windows Apps</vt:lpstr>
      <vt:lpstr>Universal Windows Platform</vt:lpstr>
      <vt:lpstr>Android</vt:lpstr>
      <vt:lpstr>Android</vt:lpstr>
      <vt:lpstr>Android</vt:lpstr>
      <vt:lpstr>iOS</vt:lpstr>
      <vt:lpstr>iOS</vt:lpstr>
      <vt:lpstr>iOS and xcode</vt:lpstr>
      <vt:lpstr>PowerPoint Presentation</vt:lpstr>
      <vt:lpstr>Apache Cordova</vt:lpstr>
      <vt:lpstr>Apache Cordova</vt:lpstr>
      <vt:lpstr>Cordova</vt:lpstr>
      <vt:lpstr>Xamarin</vt:lpstr>
      <vt:lpstr>Xamarin</vt:lpstr>
      <vt:lpstr>Xamarin</vt:lpstr>
      <vt:lpstr>Mobile platform decision tree</vt:lpstr>
      <vt:lpstr>Summary </vt:lpstr>
      <vt:lpstr>Further reading…</vt:lpstr>
      <vt:lpstr>Developer Program launch</vt:lpstr>
      <vt:lpstr>Engage</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2014-06-20T16:01:45Z</dcterms:created>
  <dcterms:modified xsi:type="dcterms:W3CDTF">2016-01-20T23:30:48Z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0x010100A2E4C90AA7333249A7DBC8CC6F49919B</vt:lpwstr>
  </property>
  <property fmtid="{D5CDD505-2E9C-101B-9397-08002B2CF9AE}" pid="3" name="IsMyDocuments">
    <vt:bool>true</vt:bool>
  </property>
  <property fmtid="{D5CDD505-2E9C-101B-9397-08002B2CF9AE}" pid="4" name="DocVizMetadataToken">
    <vt:lpwstr>300x161x1</vt:lpwstr>
  </property>
</Properties>
</file>