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4" r:id="rId4"/>
  </p:sldMasterIdLst>
  <p:notesMasterIdLst>
    <p:notesMasterId r:id="rId33"/>
  </p:notesMasterIdLst>
  <p:handoutMasterIdLst>
    <p:handoutMasterId r:id="rId34"/>
  </p:handoutMasterIdLst>
  <p:sldIdLst>
    <p:sldId id="778" r:id="rId5"/>
    <p:sldId id="779" r:id="rId6"/>
    <p:sldId id="780" r:id="rId7"/>
    <p:sldId id="788" r:id="rId8"/>
    <p:sldId id="881" r:id="rId9"/>
    <p:sldId id="877" r:id="rId10"/>
    <p:sldId id="878" r:id="rId11"/>
    <p:sldId id="879" r:id="rId12"/>
    <p:sldId id="857" r:id="rId13"/>
    <p:sldId id="860" r:id="rId14"/>
    <p:sldId id="861" r:id="rId15"/>
    <p:sldId id="862" r:id="rId16"/>
    <p:sldId id="864" r:id="rId17"/>
    <p:sldId id="867" r:id="rId18"/>
    <p:sldId id="852" r:id="rId19"/>
    <p:sldId id="858" r:id="rId20"/>
    <p:sldId id="865" r:id="rId21"/>
    <p:sldId id="870" r:id="rId22"/>
    <p:sldId id="866" r:id="rId23"/>
    <p:sldId id="871" r:id="rId24"/>
    <p:sldId id="859" r:id="rId25"/>
    <p:sldId id="872" r:id="rId26"/>
    <p:sldId id="869" r:id="rId27"/>
    <p:sldId id="880" r:id="rId28"/>
    <p:sldId id="874" r:id="rId29"/>
    <p:sldId id="882" r:id="rId30"/>
    <p:sldId id="883" r:id="rId31"/>
    <p:sldId id="884" r:id="rId32"/>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84AE3B-AA29-CE4A-B03E-13DB0FD6B59B}">
          <p14:sldIdLst>
            <p14:sldId id="778"/>
            <p14:sldId id="779"/>
            <p14:sldId id="780"/>
            <p14:sldId id="788"/>
            <p14:sldId id="881"/>
          </p14:sldIdLst>
        </p14:section>
        <p14:section name="overview" id="{02972FBA-01C3-A245-926A-AA78D4D8F47A}">
          <p14:sldIdLst>
            <p14:sldId id="877"/>
            <p14:sldId id="878"/>
            <p14:sldId id="879"/>
          </p14:sldIdLst>
        </p14:section>
        <p14:section name="developing-addins" id="{7761B3D0-1700-A747-A151-F792F011D232}">
          <p14:sldIdLst>
            <p14:sldId id="857"/>
            <p14:sldId id="860"/>
            <p14:sldId id="861"/>
            <p14:sldId id="862"/>
            <p14:sldId id="864"/>
            <p14:sldId id="867"/>
            <p14:sldId id="852"/>
          </p14:sldIdLst>
        </p14:section>
        <p14:section name="create-video-player" id="{8EC3A960-4712-184F-BE92-F230966DF3A6}">
          <p14:sldIdLst>
            <p14:sldId id="858"/>
            <p14:sldId id="865"/>
            <p14:sldId id="870"/>
            <p14:sldId id="866"/>
            <p14:sldId id="871"/>
          </p14:sldIdLst>
        </p14:section>
        <p14:section name="add-web-service" id="{B3E6D410-FB18-8745-AC84-6D57C7F37EA3}">
          <p14:sldIdLst>
            <p14:sldId id="859"/>
            <p14:sldId id="872"/>
            <p14:sldId id="869"/>
          </p14:sldIdLst>
        </p14:section>
        <p14:section name="outro" id="{43871422-EE03-E848-AC36-3CBB8CFB1072}">
          <p14:sldIdLst>
            <p14:sldId id="880"/>
            <p14:sldId id="874"/>
            <p14:sldId id="882"/>
            <p14:sldId id="883"/>
            <p14:sldId id="88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A8A8"/>
    <a:srgbClr val="0042AC"/>
    <a:srgbClr val="68217A"/>
    <a:srgbClr val="EB3C00"/>
    <a:srgbClr val="0072C6"/>
    <a:srgbClr val="2D82FF"/>
    <a:srgbClr val="0088EE"/>
    <a:srgbClr val="D2D2D2"/>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80" autoAdjust="0"/>
    <p:restoredTop sz="91614" autoAdjust="0"/>
  </p:normalViewPr>
  <p:slideViewPr>
    <p:cSldViewPr snapToGrid="0">
      <p:cViewPr varScale="1">
        <p:scale>
          <a:sx n="81" d="100"/>
          <a:sy n="81" d="100"/>
        </p:scale>
        <p:origin x="845" y="53"/>
      </p:cViewPr>
      <p:guideLst/>
    </p:cSldViewPr>
  </p:slid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CC0091-735C-4CD7-89C4-A5FF5ECCF645}" type="datetime1">
              <a:rPr lang="en-US" smtClean="0"/>
              <a:t>1/20/2016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6E933-ED90-4F6A-9C89-5A1F88776C41}" type="datetime1">
              <a:rPr lang="en-US" smtClean="0"/>
              <a:t>1/20/2016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Each Add-in </a:t>
            </a:r>
            <a:r>
              <a:rPr lang="en-US" dirty="0" smtClean="0"/>
              <a:t>has a source</a:t>
            </a:r>
            <a:r>
              <a:rPr lang="en-US" baseline="0" dirty="0" smtClean="0"/>
              <a:t> location which points to a entry point Web page somewhere on the Internet. Here is an example of a simple Web page that is used to load a task pane add-in. Note that this page must link to any required CSS files and JavaScript that will be adding styles or behavior behind the add-in.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114530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6806F44-6181-4C61-AE42-19C374647E44}"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981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DFB5079-9920-4335-8C7D-4C5833296B02}" type="datetime1">
              <a:rPr lang="en-US" smtClean="0">
                <a:solidFill>
                  <a:prstClr val="black"/>
                </a:solidFill>
              </a:rPr>
              <a:t>1/20/2016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415164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0677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20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8975EBA9-A17B-48C1-9CEC-EA902EDE76F2}"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435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 Office Add-in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Office Add-ins has been designed to w</a:t>
            </a:r>
            <a:r>
              <a:rPr lang="en-US" dirty="0" smtClean="0"/>
              <a:t>ork in both Office Applications and Office Web Applications.</a:t>
            </a:r>
          </a:p>
          <a:p>
            <a:pPr lvl="1"/>
            <a:endParaRPr lang="en-US" dirty="0" smtClean="0"/>
          </a:p>
          <a:p>
            <a:r>
              <a:rPr lang="en-US" dirty="0" smtClean="0"/>
              <a:t>Office Add-ins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31C7600-BF30-45E9-BA90-D36B8081EF22}"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522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you begin to design an Add-in, you must pick one of the</a:t>
            </a:r>
            <a:r>
              <a:rPr lang="en-US" baseline="0" dirty="0" smtClean="0"/>
              <a:t> </a:t>
            </a:r>
            <a:r>
              <a:rPr lang="en-US" dirty="0" smtClean="0"/>
              <a:t>three different shapes. You can create a document-based Add-in as either a Task Pane Add-in or a Content Add-in. Alternatively, you can create a Mail Add-in that targets Outlook and Outlook OWA.</a:t>
            </a:r>
            <a:endParaRPr lang="en-US" dirty="0"/>
          </a:p>
        </p:txBody>
      </p:sp>
    </p:spTree>
    <p:extLst>
      <p:ext uri="{BB962C8B-B14F-4D97-AF65-F5344CB8AC3E}">
        <p14:creationId xmlns:p14="http://schemas.microsoft.com/office/powerpoint/2010/main" val="66176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Every Add-in for Office must be distributed with an XML-based manifest which contains information about the Add-in itself.</a:t>
            </a:r>
            <a:r>
              <a:rPr lang="en-US" baseline="0" dirty="0" smtClean="0"/>
              <a:t> For example, the Add-in manifest contains an address to a Web page on the Internet which is used to load the Add-in. The Add-in manifest also includes information which indicates </a:t>
            </a:r>
            <a:r>
              <a:rPr lang="en-US" dirty="0" smtClean="0"/>
              <a:t>which Office applications it supports. The Add-in manifest also defines the required capabilities which represent the set of permissions that</a:t>
            </a:r>
            <a:r>
              <a:rPr lang="en-US" baseline="0" dirty="0" smtClean="0"/>
              <a:t> the Add-in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1EDB294-58FA-4DC9-9590-268790BC7005}"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2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402753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add-in created with the Visual Studio.</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56E4306-436A-4B0A-8110-20F99BCCFB45}"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2947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add-in manifest in a task pane Add-in. It will look different for other types of Office Add-in.</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9F2B7F-7244-4090-A588-4A4AE61B969E}"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2971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0.emf"/><Relationship Id="rId7" Type="http://schemas.openxmlformats.org/officeDocument/2006/relationships/hyperlink" Target="https://www.yammer.com/itpronetwork" TargetMode="External"/><Relationship Id="rId2" Type="http://schemas.openxmlformats.org/officeDocument/2006/relationships/image" Target="../media/image9.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2.png"/><Relationship Id="rId10" Type="http://schemas.openxmlformats.org/officeDocument/2006/relationships/hyperlink" Target="http://dev.office.com/podcasts" TargetMode="External"/><Relationship Id="rId4" Type="http://schemas.openxmlformats.org/officeDocument/2006/relationships/image" Target="../media/image11.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4"/>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7" cy="1828800"/>
          </a:xfrm>
          <a:noFill/>
        </p:spPr>
        <p:txBody>
          <a:bodyPr lIns="146304" tIns="91440" rIns="146304" bIns="91440" anchor="t" anchorCtr="0"/>
          <a:lstStyle>
            <a:lvl1pPr>
              <a:defRPr sz="5398"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1" y="3954463"/>
            <a:ext cx="4789869" cy="1828800"/>
          </a:xfrm>
        </p:spPr>
        <p:txBody>
          <a:bodyPr tIns="109728" bIns="109728">
            <a:noAutofit/>
          </a:bodyPr>
          <a:lstStyle>
            <a:lvl1pPr marL="0" indent="0">
              <a:spcBef>
                <a:spcPts val="0"/>
              </a:spcBef>
              <a:buNone/>
              <a:defRPr sz="3198">
                <a:gradFill>
                  <a:gsLst>
                    <a:gs pos="57576">
                      <a:srgbClr val="FFFFFF"/>
                    </a:gs>
                    <a:gs pos="35000">
                      <a:srgbClr val="FFFFFF"/>
                    </a:gs>
                  </a:gsLst>
                  <a:lin ang="5400000" scaled="0"/>
                </a:gradFill>
              </a:defRPr>
            </a:lvl1pPr>
          </a:lstStyle>
          <a:p>
            <a:pPr lvl="0"/>
            <a:r>
              <a:rPr lang="en-US" dirty="0" smtClean="0"/>
              <a:t>Speaker Name</a:t>
            </a:r>
          </a:p>
        </p:txBody>
      </p:sp>
      <p:sp>
        <p:nvSpPr>
          <p:cNvPr id="8" name="Freeform 5"/>
          <p:cNvSpPr>
            <a:spLocks noChangeAspect="1" noEditPoints="1"/>
          </p:cNvSpPr>
          <p:nvPr userDrawn="1"/>
        </p:nvSpPr>
        <p:spPr bwMode="black">
          <a:xfrm>
            <a:off x="436564" y="6148994"/>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endParaRPr lang="en-US" sz="1799"/>
          </a:p>
        </p:txBody>
      </p:sp>
      <p:grpSp>
        <p:nvGrpSpPr>
          <p:cNvPr id="4" name="Group 3"/>
          <p:cNvGrpSpPr/>
          <p:nvPr userDrawn="1"/>
        </p:nvGrpSpPr>
        <p:grpSpPr>
          <a:xfrm>
            <a:off x="5333159" y="274304"/>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grpSp>
      <p:sp>
        <p:nvSpPr>
          <p:cNvPr id="114" name="TextBox 113"/>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21559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2"/>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66225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0"/>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32600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18224427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68739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93393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8543114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746510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858852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3574588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4" y="2241535"/>
            <a:ext cx="5514975"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10" name="TextBox 9"/>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01566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4" y="6148994"/>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itle 1"/>
          <p:cNvSpPr>
            <a:spLocks noGrp="1"/>
          </p:cNvSpPr>
          <p:nvPr>
            <p:ph type="title" hasCustomPrompt="1"/>
          </p:nvPr>
        </p:nvSpPr>
        <p:spPr>
          <a:xfrm>
            <a:off x="274703" y="2125678"/>
            <a:ext cx="5232335" cy="1828786"/>
          </a:xfrm>
          <a:noFill/>
        </p:spPr>
        <p:txBody>
          <a:bodyPr lIns="146304" tIns="91440" rIns="146304" bIns="91440" anchor="t" anchorCtr="0"/>
          <a:lstStyle>
            <a:lvl1pPr>
              <a:defRPr sz="5398"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198"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9"/>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grpSp>
      </p:grpSp>
      <p:sp>
        <p:nvSpPr>
          <p:cNvPr id="116" name="TextBox 115"/>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11962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941756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291814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4149738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9800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165582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grpSp>
        <p:nvGrpSpPr>
          <p:cNvPr id="7" name="Group 6"/>
          <p:cNvGrpSpPr/>
          <p:nvPr userDrawn="1"/>
        </p:nvGrpSpPr>
        <p:grpSpPr>
          <a:xfrm>
            <a:off x="7657994" y="3089396"/>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sp>
        <p:nvSpPr>
          <p:cNvPr id="79" name="TextBox 7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7316880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301656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086989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4112419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grpSp>
        <p:nvGrpSpPr>
          <p:cNvPr id="6" name="Group 5"/>
          <p:cNvGrpSpPr/>
          <p:nvPr userDrawn="1"/>
        </p:nvGrpSpPr>
        <p:grpSpPr>
          <a:xfrm>
            <a:off x="5937247" y="3062259"/>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037">
                    <a:defRPr/>
                  </a:pPr>
                  <a:endParaRPr lang="en-US" sz="1799"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037">
                    <a:defRPr/>
                  </a:pPr>
                  <a:endParaRPr lang="en-US" sz="1799"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037">
                    <a:defRPr/>
                  </a:pPr>
                  <a:endParaRPr lang="en-US" sz="1799"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037">
                <a:defRPr/>
              </a:pPr>
              <a:endParaRPr lang="en-US" sz="1799" kern="0" smtClean="0">
                <a:solidFill>
                  <a:srgbClr val="505050"/>
                </a:solidFill>
              </a:endParaRPr>
            </a:p>
          </p:txBody>
        </p:sp>
      </p:grpSp>
      <p:sp>
        <p:nvSpPr>
          <p:cNvPr id="63" name="TextBox 62"/>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2996717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TextBox 2"/>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195536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grpSp>
        <p:nvGrpSpPr>
          <p:cNvPr id="6" name="Group 5"/>
          <p:cNvGrpSpPr/>
          <p:nvPr userDrawn="1"/>
        </p:nvGrpSpPr>
        <p:grpSpPr>
          <a:xfrm>
            <a:off x="6508748" y="3784601"/>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526698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b"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61117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4104205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9049848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8335443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57792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8"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Tree>
    <p:extLst>
      <p:ext uri="{BB962C8B-B14F-4D97-AF65-F5344CB8AC3E}">
        <p14:creationId xmlns:p14="http://schemas.microsoft.com/office/powerpoint/2010/main" val="43647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Box 7"/>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52800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Box 7"/>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6708580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Box 7"/>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304235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6"/>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888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Box 7"/>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1713413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1" y="6350001"/>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2"/>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3998"/>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40" y="295275"/>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9" y="295272"/>
            <a:ext cx="4197350" cy="371475"/>
          </a:xfrm>
        </p:spPr>
        <p:txBody>
          <a:bodyPr/>
          <a:lstStyle/>
          <a:p>
            <a:endParaRPr lang="en-US" dirty="0"/>
          </a:p>
        </p:txBody>
      </p:sp>
      <p:sp>
        <p:nvSpPr>
          <p:cNvPr id="15" name="TextBox 14"/>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4883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1"/>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4" name="Rectangle 3"/>
          <p:cNvSpPr/>
          <p:nvPr userDrawn="1"/>
        </p:nvSpPr>
        <p:spPr bwMode="auto">
          <a:xfrm>
            <a:off x="6225047"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40" y="295275"/>
            <a:ext cx="11889564" cy="917575"/>
          </a:xfrm>
        </p:spPr>
        <p:txBody>
          <a:bodyPr/>
          <a:lstStyle/>
          <a:p>
            <a:r>
              <a:rPr lang="en-US" smtClean="0"/>
              <a:t>Click to edit Master title style</a:t>
            </a:r>
            <a:endParaRPr lang="en-US" dirty="0"/>
          </a:p>
        </p:txBody>
      </p:sp>
      <p:sp>
        <p:nvSpPr>
          <p:cNvPr id="7" name="Data"/>
          <p:cNvSpPr/>
          <p:nvPr userDrawn="1"/>
        </p:nvSpPr>
        <p:spPr bwMode="auto">
          <a:xfrm>
            <a:off x="6225046"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r>
              <a:rPr kumimoji="0" lang="en-US" sz="5398"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398"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r>
              <a:rPr kumimoji="0" lang="en-US" sz="5398"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372" rtl="0" eaLnBrk="1" fontAlgn="auto" latinLnBrk="0" hangingPunct="1">
                <a:lnSpc>
                  <a:spcPct val="100000"/>
                </a:lnSpc>
                <a:spcBef>
                  <a:spcPts val="0"/>
                </a:spcBef>
                <a:spcAft>
                  <a:spcPts val="0"/>
                </a:spcAft>
                <a:buClrTx/>
                <a:buSzTx/>
                <a:buFontTx/>
                <a:buNone/>
                <a:tabLst/>
                <a:defRPr/>
              </a:pPr>
              <a:endParaRPr kumimoji="0" lang="en-US" sz="1835"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372" rtl="0" eaLnBrk="1" fontAlgn="auto" latinLnBrk="0" hangingPunct="1">
                <a:lnSpc>
                  <a:spcPct val="100000"/>
                </a:lnSpc>
                <a:spcBef>
                  <a:spcPts val="0"/>
                </a:spcBef>
                <a:spcAft>
                  <a:spcPts val="0"/>
                </a:spcAft>
                <a:buClrTx/>
                <a:buSzTx/>
                <a:buFontTx/>
                <a:buNone/>
                <a:tabLst/>
                <a:defRPr/>
              </a:pPr>
              <a:endParaRPr kumimoji="0" lang="en-US" sz="1835"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555" rtl="0" eaLnBrk="1" fontAlgn="auto" latinLnBrk="0" hangingPunct="1">
                <a:lnSpc>
                  <a:spcPct val="100000"/>
                </a:lnSpc>
                <a:spcBef>
                  <a:spcPts val="0"/>
                </a:spcBef>
                <a:spcAft>
                  <a:spcPts val="0"/>
                </a:spcAft>
                <a:buClrTx/>
                <a:buSzTx/>
                <a:buFontTx/>
                <a:buNone/>
                <a:tabLst/>
                <a:defRPr/>
              </a:pPr>
              <a:endParaRPr kumimoji="0" lang="en-US" sz="1763"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555" rtl="0" eaLnBrk="1" fontAlgn="auto" latinLnBrk="0" hangingPunct="1">
                <a:lnSpc>
                  <a:spcPct val="100000"/>
                </a:lnSpc>
                <a:spcBef>
                  <a:spcPts val="0"/>
                </a:spcBef>
                <a:spcAft>
                  <a:spcPts val="0"/>
                </a:spcAft>
                <a:buClrTx/>
                <a:buSzTx/>
                <a:buFontTx/>
                <a:buNone/>
                <a:tabLst/>
                <a:defRPr/>
              </a:pPr>
              <a:endParaRPr kumimoji="0" lang="en-US" sz="1763"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116"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1"/>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7"/>
            <a:ext cx="427029"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9"/>
            <a:ext cx="427029"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9" y="5181936"/>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5"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400"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5"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3" y="3260782"/>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62" tIns="44762" rIns="0" bIns="44762" numCol="1" spcCol="0" rtlCol="0" fromWordArt="0" anchor="ctr" anchorCtr="0" forceAA="0" compatLnSpc="1">
            <a:prstTxWarp prst="textNoShape">
              <a:avLst/>
            </a:prstTxWarp>
            <a:noAutofit/>
          </a:bodyPr>
          <a:lstStyle/>
          <a:p>
            <a:pPr marL="0" marR="0" lvl="0" indent="0" algn="l" defTabSz="912932" rtl="0" eaLnBrk="1" fontAlgn="auto" latinLnBrk="0" hangingPunct="1">
              <a:lnSpc>
                <a:spcPct val="90000"/>
              </a:lnSpc>
              <a:spcBef>
                <a:spcPts val="0"/>
              </a:spcBef>
              <a:spcAft>
                <a:spcPts val="587"/>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5"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9"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50"/>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319" rtl="0" eaLnBrk="1" fontAlgn="auto" latinLnBrk="0" hangingPunct="1">
                <a:lnSpc>
                  <a:spcPct val="90000"/>
                </a:lnSpc>
                <a:spcBef>
                  <a:spcPts val="0"/>
                </a:spcBef>
                <a:spcAft>
                  <a:spcPts val="600"/>
                </a:spcAft>
                <a:buClrTx/>
                <a:buSzTx/>
                <a:buFontTx/>
                <a:buNone/>
                <a:tabLst/>
                <a:defRPr/>
              </a:pPr>
              <a:r>
                <a:rPr kumimoji="0" lang="en-US" sz="2999"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90" y="3902533"/>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4"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3"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22434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7" grpId="0" animBg="1"/>
      <p:bldP spid="137" grpId="1" animBg="1"/>
      <p:bldP spid="139" grpId="0" animBg="1"/>
      <p:bldP spid="139" grpId="1" animBg="1"/>
      <p:bldP spid="141" grpId="0" animBg="1"/>
      <p:bldP spid="141" grpId="1"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3" y="1499788"/>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 name="AutoShape 151"/>
          <p:cNvSpPr>
            <a:spLocks noChangeAspect="1" noChangeArrowheads="1" noTextEdit="1"/>
          </p:cNvSpPr>
          <p:nvPr userDrawn="1"/>
        </p:nvSpPr>
        <p:spPr bwMode="auto">
          <a:xfrm>
            <a:off x="8209493" y="4919146"/>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 name="AutoShape 167"/>
          <p:cNvSpPr>
            <a:spLocks noChangeAspect="1" noChangeArrowheads="1" noTextEdit="1"/>
          </p:cNvSpPr>
          <p:nvPr userDrawn="1"/>
        </p:nvSpPr>
        <p:spPr bwMode="auto">
          <a:xfrm>
            <a:off x="6316245" y="4919146"/>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 name="AutoShape 177"/>
          <p:cNvSpPr>
            <a:spLocks noChangeAspect="1" noChangeArrowheads="1" noTextEdit="1"/>
          </p:cNvSpPr>
          <p:nvPr userDrawn="1"/>
        </p:nvSpPr>
        <p:spPr bwMode="auto">
          <a:xfrm>
            <a:off x="4401219" y="4919146"/>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 name="AutoShape 3"/>
          <p:cNvSpPr>
            <a:spLocks noChangeAspect="1" noChangeArrowheads="1" noTextEdit="1"/>
          </p:cNvSpPr>
          <p:nvPr userDrawn="1"/>
        </p:nvSpPr>
        <p:spPr bwMode="auto">
          <a:xfrm>
            <a:off x="583614"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 name="AutoShape 77"/>
          <p:cNvSpPr>
            <a:spLocks noChangeAspect="1" noChangeArrowheads="1" noTextEdit="1"/>
          </p:cNvSpPr>
          <p:nvPr userDrawn="1"/>
        </p:nvSpPr>
        <p:spPr bwMode="auto">
          <a:xfrm>
            <a:off x="4401220" y="1499790"/>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3643">
                <a:lnSpc>
                  <a:spcPct val="80000"/>
                </a:lnSpc>
                <a:spcBef>
                  <a:spcPts val="586"/>
                </a:spcBef>
                <a:spcAft>
                  <a:spcPts val="586"/>
                </a:spcAft>
                <a:defRPr/>
              </a:pPr>
              <a:r>
                <a:rPr lang="en-US" sz="3996" b="1" dirty="0">
                  <a:gradFill>
                    <a:gsLst>
                      <a:gs pos="0">
                        <a:srgbClr val="FFFFFF"/>
                      </a:gs>
                      <a:gs pos="100000">
                        <a:srgbClr val="FFFFFF"/>
                      </a:gs>
                    </a:gsLst>
                    <a:lin ang="5400000" scaled="0"/>
                  </a:gradFill>
                  <a:latin typeface="Segoe UI Light"/>
                </a:rPr>
                <a:t>Office 365 Network</a:t>
              </a:r>
            </a:p>
            <a:p>
              <a:pPr defTabSz="913643">
                <a:lnSpc>
                  <a:spcPct val="80000"/>
                </a:lnSpc>
                <a:spcBef>
                  <a:spcPts val="586"/>
                </a:spcBef>
                <a:spcAft>
                  <a:spcPts val="586"/>
                </a:spcAft>
                <a:defRPr/>
              </a:pPr>
              <a:r>
                <a:rPr lang="en-US" sz="1798"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1950">
                <a:defRPr/>
              </a:pPr>
              <a:endParaRPr lang="en-US" sz="1763"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3643">
                  <a:lnSpc>
                    <a:spcPct val="80000"/>
                  </a:lnSpc>
                  <a:spcBef>
                    <a:spcPts val="586"/>
                  </a:spcBef>
                  <a:spcAft>
                    <a:spcPts val="586"/>
                  </a:spcAft>
                  <a:defRPr/>
                </a:pPr>
                <a:r>
                  <a:rPr lang="en-US" sz="1798" u="sng" dirty="0">
                    <a:solidFill>
                      <a:schemeClr val="bg1"/>
                    </a:solidFill>
                    <a:latin typeface="Segoe UI"/>
                  </a:rPr>
                  <a:t>@</a:t>
                </a:r>
                <a:r>
                  <a:rPr lang="en-US" sz="1798" u="sng" dirty="0" err="1">
                    <a:solidFill>
                      <a:schemeClr val="bg1"/>
                    </a:solidFill>
                    <a:latin typeface="Segoe UI"/>
                  </a:rPr>
                  <a:t>OfficeDev</a:t>
                </a:r>
                <a:r>
                  <a:rPr lang="en-US" sz="1798"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3643">
                  <a:spcBef>
                    <a:spcPts val="586"/>
                  </a:spcBef>
                  <a:spcAft>
                    <a:spcPts val="586"/>
                  </a:spcAft>
                  <a:defRPr/>
                </a:pPr>
                <a:r>
                  <a:rPr lang="en-US" sz="3996"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2" y="3155933"/>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grpSp>
      </p:grpSp>
      <p:grpSp>
        <p:nvGrpSpPr>
          <p:cNvPr id="88" name="Group 87"/>
          <p:cNvGrpSpPr/>
          <p:nvPr userDrawn="1"/>
        </p:nvGrpSpPr>
        <p:grpSpPr>
          <a:xfrm>
            <a:off x="4423076" y="4916479"/>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7" y="1212185"/>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6" name="Rectangle 461"/>
              <p:cNvSpPr>
                <a:spLocks noChangeArrowheads="1"/>
              </p:cNvSpPr>
              <p:nvPr/>
            </p:nvSpPr>
            <p:spPr bwMode="auto">
              <a:xfrm>
                <a:off x="6865938" y="1868488"/>
                <a:ext cx="1672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S</a:t>
                </a:r>
                <a:endParaRPr lang="en-US" altLang="en-US" sz="1763">
                  <a:solidFill>
                    <a:srgbClr val="404040"/>
                  </a:solidFill>
                </a:endParaRPr>
              </a:p>
            </p:txBody>
          </p:sp>
          <p:sp>
            <p:nvSpPr>
              <p:cNvPr id="137" name="Rectangle 462"/>
              <p:cNvSpPr>
                <a:spLocks noChangeArrowheads="1"/>
              </p:cNvSpPr>
              <p:nvPr/>
            </p:nvSpPr>
            <p:spPr bwMode="auto">
              <a:xfrm>
                <a:off x="6888163" y="1868488"/>
                <a:ext cx="9758"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t</a:t>
                </a:r>
                <a:endParaRPr lang="en-US" altLang="en-US" sz="1763">
                  <a:solidFill>
                    <a:srgbClr val="404040"/>
                  </a:solidFill>
                </a:endParaRPr>
              </a:p>
            </p:txBody>
          </p:sp>
          <p:sp>
            <p:nvSpPr>
              <p:cNvPr id="138" name="Rectangle 463"/>
              <p:cNvSpPr>
                <a:spLocks noChangeArrowheads="1"/>
              </p:cNvSpPr>
              <p:nvPr/>
            </p:nvSpPr>
            <p:spPr bwMode="auto">
              <a:xfrm>
                <a:off x="6902451" y="1868488"/>
                <a:ext cx="1672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a</a:t>
                </a:r>
                <a:endParaRPr lang="en-US" altLang="en-US" sz="1763">
                  <a:solidFill>
                    <a:srgbClr val="404040"/>
                  </a:solidFill>
                </a:endParaRPr>
              </a:p>
            </p:txBody>
          </p:sp>
          <p:sp>
            <p:nvSpPr>
              <p:cNvPr id="139" name="Rectangle 464"/>
              <p:cNvSpPr>
                <a:spLocks noChangeArrowheads="1"/>
              </p:cNvSpPr>
              <p:nvPr/>
            </p:nvSpPr>
            <p:spPr bwMode="auto">
              <a:xfrm>
                <a:off x="6923088" y="1868488"/>
                <a:ext cx="11151"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r</a:t>
                </a:r>
                <a:endParaRPr lang="en-US" altLang="en-US" sz="1763">
                  <a:solidFill>
                    <a:srgbClr val="404040"/>
                  </a:solidFill>
                </a:endParaRPr>
              </a:p>
            </p:txBody>
          </p:sp>
          <p:sp>
            <p:nvSpPr>
              <p:cNvPr id="140" name="Rectangle 465"/>
              <p:cNvSpPr>
                <a:spLocks noChangeArrowheads="1"/>
              </p:cNvSpPr>
              <p:nvPr/>
            </p:nvSpPr>
            <p:spPr bwMode="auto">
              <a:xfrm>
                <a:off x="6940551" y="1868488"/>
                <a:ext cx="9758"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t</a:t>
                </a:r>
                <a:endParaRPr lang="en-US" altLang="en-US" sz="1763">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4" name="Rectangle 499"/>
              <p:cNvSpPr>
                <a:spLocks noChangeArrowheads="1"/>
              </p:cNvSpPr>
              <p:nvPr/>
            </p:nvSpPr>
            <p:spPr bwMode="auto">
              <a:xfrm>
                <a:off x="6865938" y="1868488"/>
                <a:ext cx="1672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S</a:t>
                </a:r>
                <a:endParaRPr lang="en-US" altLang="en-US" sz="1763">
                  <a:solidFill>
                    <a:srgbClr val="404040"/>
                  </a:solidFill>
                </a:endParaRPr>
              </a:p>
            </p:txBody>
          </p:sp>
          <p:sp>
            <p:nvSpPr>
              <p:cNvPr id="175" name="Rectangle 500"/>
              <p:cNvSpPr>
                <a:spLocks noChangeArrowheads="1"/>
              </p:cNvSpPr>
              <p:nvPr/>
            </p:nvSpPr>
            <p:spPr bwMode="auto">
              <a:xfrm>
                <a:off x="6888163" y="1868488"/>
                <a:ext cx="9758"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t</a:t>
                </a:r>
                <a:endParaRPr lang="en-US" altLang="en-US" sz="1763">
                  <a:solidFill>
                    <a:srgbClr val="404040"/>
                  </a:solidFill>
                </a:endParaRPr>
              </a:p>
            </p:txBody>
          </p:sp>
          <p:sp>
            <p:nvSpPr>
              <p:cNvPr id="176" name="Rectangle 501"/>
              <p:cNvSpPr>
                <a:spLocks noChangeArrowheads="1"/>
              </p:cNvSpPr>
              <p:nvPr/>
            </p:nvSpPr>
            <p:spPr bwMode="auto">
              <a:xfrm>
                <a:off x="6902451" y="1868488"/>
                <a:ext cx="1672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a</a:t>
                </a:r>
                <a:endParaRPr lang="en-US" altLang="en-US" sz="1763">
                  <a:solidFill>
                    <a:srgbClr val="404040"/>
                  </a:solidFill>
                </a:endParaRPr>
              </a:p>
            </p:txBody>
          </p:sp>
          <p:sp>
            <p:nvSpPr>
              <p:cNvPr id="177" name="Rectangle 502"/>
              <p:cNvSpPr>
                <a:spLocks noChangeArrowheads="1"/>
              </p:cNvSpPr>
              <p:nvPr/>
            </p:nvSpPr>
            <p:spPr bwMode="auto">
              <a:xfrm>
                <a:off x="6923088" y="1868488"/>
                <a:ext cx="11151"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r</a:t>
                </a:r>
                <a:endParaRPr lang="en-US" altLang="en-US" sz="1763">
                  <a:solidFill>
                    <a:srgbClr val="404040"/>
                  </a:solidFill>
                </a:endParaRPr>
              </a:p>
            </p:txBody>
          </p:sp>
          <p:sp>
            <p:nvSpPr>
              <p:cNvPr id="178" name="Rectangle 503"/>
              <p:cNvSpPr>
                <a:spLocks noChangeArrowheads="1"/>
              </p:cNvSpPr>
              <p:nvPr/>
            </p:nvSpPr>
            <p:spPr bwMode="auto">
              <a:xfrm>
                <a:off x="6940551" y="1868488"/>
                <a:ext cx="9758"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t</a:t>
                </a:r>
                <a:endParaRPr lang="en-US" altLang="en-US" sz="1763">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grpSp>
      <p:grpSp>
        <p:nvGrpSpPr>
          <p:cNvPr id="184" name="Group 183"/>
          <p:cNvGrpSpPr/>
          <p:nvPr userDrawn="1"/>
        </p:nvGrpSpPr>
        <p:grpSpPr>
          <a:xfrm>
            <a:off x="449018" y="3155934"/>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3643">
                <a:defRPr/>
              </a:pPr>
              <a:r>
                <a:rPr lang="en-US" sz="3996" b="1" dirty="0">
                  <a:gradFill>
                    <a:gsLst>
                      <a:gs pos="0">
                        <a:srgbClr val="FFFFFF"/>
                      </a:gs>
                      <a:gs pos="100000">
                        <a:srgbClr val="FFFFFF"/>
                      </a:gs>
                    </a:gsLst>
                    <a:lin ang="5400000" scaled="0"/>
                  </a:gradFill>
                  <a:latin typeface="Segoe UI Light"/>
                </a:rPr>
                <a:t>Podcasts</a:t>
              </a:r>
              <a:r>
                <a:rPr lang="en-US" sz="1763" dirty="0">
                  <a:solidFill>
                    <a:srgbClr val="404040"/>
                  </a:solidFill>
                  <a:latin typeface="Segoe UI"/>
                </a:rPr>
                <a:t/>
              </a:r>
              <a:br>
                <a:rPr lang="en-US" sz="1763" dirty="0">
                  <a:solidFill>
                    <a:srgbClr val="404040"/>
                  </a:solidFill>
                  <a:latin typeface="Segoe UI"/>
                </a:rPr>
              </a:br>
              <a:r>
                <a:rPr lang="en-US" sz="1798" u="sng" spc="-50" dirty="0">
                  <a:solidFill>
                    <a:schemeClr val="bg1"/>
                  </a:solidFill>
                  <a:latin typeface="Segoe UI"/>
                </a:rPr>
                <a:t>http://</a:t>
              </a:r>
              <a:r>
                <a:rPr lang="en-US" sz="1798" u="sng" dirty="0">
                  <a:solidFill>
                    <a:schemeClr val="bg1"/>
                  </a:solidFill>
                  <a:latin typeface="Segoe UI"/>
                </a:rPr>
                <a:t>dev.office.com/podcasts</a:t>
              </a:r>
              <a:r>
                <a:rPr lang="en-US" sz="1798" u="sng" spc="-50" dirty="0">
                  <a:solidFill>
                    <a:schemeClr val="bg1"/>
                  </a:solidFill>
                  <a:latin typeface="Segoe UI"/>
                </a:rPr>
                <a:t> </a:t>
              </a:r>
            </a:p>
            <a:p>
              <a:pPr algn="ctr" defTabSz="913643">
                <a:defRPr/>
              </a:pPr>
              <a:endParaRPr lang="en-US" sz="1763"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3643">
                <a:defRPr/>
              </a:pPr>
              <a:r>
                <a:rPr lang="en-US" sz="1798" b="1" dirty="0" err="1">
                  <a:gradFill>
                    <a:gsLst>
                      <a:gs pos="0">
                        <a:srgbClr val="FFFFFF"/>
                      </a:gs>
                      <a:gs pos="100000">
                        <a:srgbClr val="FFFFFF"/>
                      </a:gs>
                    </a:gsLst>
                    <a:lin ang="5400000" scaled="0"/>
                  </a:gradFill>
                  <a:latin typeface="Segoe UI Light"/>
                </a:rPr>
                <a:t>UserVoice</a:t>
              </a:r>
              <a:endParaRPr lang="en-US" sz="1798" b="1" dirty="0">
                <a:gradFill>
                  <a:gsLst>
                    <a:gs pos="0">
                      <a:srgbClr val="FFFFFF"/>
                    </a:gs>
                    <a:gs pos="100000">
                      <a:srgbClr val="FFFFFF"/>
                    </a:gs>
                  </a:gsLst>
                  <a:lin ang="5400000" scaled="0"/>
                </a:gradFill>
                <a:latin typeface="Segoe UI Light"/>
              </a:endParaRPr>
            </a:p>
            <a:p>
              <a:pPr defTabSz="913643">
                <a:defRPr/>
              </a:pPr>
              <a:endParaRPr lang="en-US" sz="1798" b="1" dirty="0">
                <a:gradFill>
                  <a:gsLst>
                    <a:gs pos="0">
                      <a:srgbClr val="FFFFFF"/>
                    </a:gs>
                    <a:gs pos="100000">
                      <a:srgbClr val="FFFFFF"/>
                    </a:gs>
                  </a:gsLst>
                  <a:lin ang="5400000" scaled="0"/>
                </a:gradFill>
                <a:latin typeface="Segoe UI Light"/>
              </a:endParaRPr>
            </a:p>
            <a:p>
              <a:pPr defTabSz="913643">
                <a:defRPr/>
              </a:pPr>
              <a:endParaRPr lang="en-US" sz="1798" b="1" dirty="0">
                <a:gradFill>
                  <a:gsLst>
                    <a:gs pos="0">
                      <a:srgbClr val="FFFFFF"/>
                    </a:gs>
                    <a:gs pos="100000">
                      <a:srgbClr val="FFFFFF"/>
                    </a:gs>
                  </a:gsLst>
                  <a:lin ang="5400000" scaled="0"/>
                </a:gradFill>
                <a:latin typeface="Segoe UI Light"/>
              </a:endParaRPr>
            </a:p>
            <a:p>
              <a:pPr defTabSz="913643">
                <a:defRPr/>
              </a:pPr>
              <a:endParaRPr lang="en-US" sz="1798" b="1" dirty="0">
                <a:gradFill>
                  <a:gsLst>
                    <a:gs pos="0">
                      <a:srgbClr val="FFFFFF"/>
                    </a:gs>
                    <a:gs pos="100000">
                      <a:srgbClr val="FFFFFF"/>
                    </a:gs>
                  </a:gsLst>
                  <a:lin ang="5400000" scaled="0"/>
                </a:gradFill>
                <a:latin typeface="Segoe UI Light"/>
              </a:endParaRPr>
            </a:p>
            <a:p>
              <a:pPr defTabSz="913643">
                <a:defRPr/>
              </a:pPr>
              <a:r>
                <a:rPr lang="en-US" sz="1198" u="sng" dirty="0">
                  <a:solidFill>
                    <a:schemeClr val="bg1"/>
                  </a:solidFill>
                  <a:latin typeface="Segoe UI"/>
                </a:rPr>
                <a:t>http://officespdev.uservoice.com/ </a:t>
              </a:r>
            </a:p>
            <a:p>
              <a:pPr defTabSz="913643">
                <a:defRPr/>
              </a:pPr>
              <a:endParaRPr lang="en-US" sz="1798"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1950">
                <a:defRPr/>
              </a:pPr>
              <a:endParaRPr lang="en-US" sz="1598">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3643">
                <a:lnSpc>
                  <a:spcPct val="95000"/>
                </a:lnSpc>
                <a:defRPr/>
              </a:pPr>
              <a:r>
                <a:rPr lang="en-US" sz="1763" dirty="0">
                  <a:gradFill>
                    <a:gsLst>
                      <a:gs pos="0">
                        <a:srgbClr val="505050"/>
                      </a:gs>
                      <a:gs pos="100000">
                        <a:srgbClr val="505050"/>
                      </a:gs>
                    </a:gsLst>
                    <a:lin ang="5400000" scaled="0"/>
                  </a:gradFill>
                  <a:latin typeface="Segoe UI"/>
                </a:rPr>
                <a:t>Stack overflow</a:t>
              </a:r>
            </a:p>
            <a:p>
              <a:pPr defTabSz="913643">
                <a:lnSpc>
                  <a:spcPct val="95000"/>
                </a:lnSpc>
                <a:defRPr/>
              </a:pPr>
              <a:endParaRPr lang="en-US" sz="1763" dirty="0">
                <a:gradFill>
                  <a:gsLst>
                    <a:gs pos="0">
                      <a:srgbClr val="505050"/>
                    </a:gs>
                    <a:gs pos="100000">
                      <a:srgbClr val="505050"/>
                    </a:gs>
                  </a:gsLst>
                  <a:lin ang="5400000" scaled="0"/>
                </a:gradFill>
                <a:latin typeface="Segoe UI"/>
              </a:endParaRPr>
            </a:p>
            <a:p>
              <a:pPr defTabSz="913643">
                <a:lnSpc>
                  <a:spcPct val="95000"/>
                </a:lnSpc>
                <a:defRPr/>
              </a:pPr>
              <a:endParaRPr lang="en-US" sz="1763" dirty="0">
                <a:gradFill>
                  <a:gsLst>
                    <a:gs pos="0">
                      <a:srgbClr val="505050"/>
                    </a:gs>
                    <a:gs pos="100000">
                      <a:srgbClr val="505050"/>
                    </a:gs>
                  </a:gsLst>
                  <a:lin ang="5400000" scaled="0"/>
                </a:gradFill>
                <a:latin typeface="Segoe UI"/>
              </a:endParaRPr>
            </a:p>
            <a:p>
              <a:pPr defTabSz="913643">
                <a:lnSpc>
                  <a:spcPct val="95000"/>
                </a:lnSpc>
                <a:defRPr/>
              </a:pPr>
              <a:endParaRPr lang="en-US" sz="1763" dirty="0">
                <a:gradFill>
                  <a:gsLst>
                    <a:gs pos="0">
                      <a:srgbClr val="505050"/>
                    </a:gs>
                    <a:gs pos="100000">
                      <a:srgbClr val="505050"/>
                    </a:gs>
                  </a:gsLst>
                  <a:lin ang="5400000" scaled="0"/>
                </a:gradFill>
                <a:latin typeface="Segoe UI"/>
              </a:endParaRPr>
            </a:p>
            <a:p>
              <a:pPr defTabSz="913643">
                <a:lnSpc>
                  <a:spcPct val="95000"/>
                </a:lnSpc>
                <a:defRPr/>
              </a:pPr>
              <a:endParaRPr lang="en-US" sz="1763" dirty="0">
                <a:gradFill>
                  <a:gsLst>
                    <a:gs pos="0">
                      <a:srgbClr val="505050"/>
                    </a:gs>
                    <a:gs pos="100000">
                      <a:srgbClr val="505050"/>
                    </a:gs>
                  </a:gsLst>
                  <a:lin ang="5400000" scaled="0"/>
                </a:gradFill>
                <a:latin typeface="Segoe UI"/>
              </a:endParaRPr>
            </a:p>
            <a:p>
              <a:pPr defTabSz="913643">
                <a:lnSpc>
                  <a:spcPct val="95000"/>
                </a:lnSpc>
                <a:defRPr/>
              </a:pPr>
              <a:r>
                <a:rPr lang="en-US" sz="1763" dirty="0">
                  <a:gradFill>
                    <a:gsLst>
                      <a:gs pos="0">
                        <a:srgbClr val="505050"/>
                      </a:gs>
                      <a:gs pos="100000">
                        <a:srgbClr val="505050"/>
                      </a:gs>
                    </a:gsLst>
                    <a:lin ang="5400000" scaled="0"/>
                  </a:gradFill>
                  <a:latin typeface="Segoe UI"/>
                </a:rPr>
                <a:t>[</a:t>
              </a:r>
              <a:r>
                <a:rPr lang="en-US" sz="1763" dirty="0" err="1">
                  <a:gradFill>
                    <a:gsLst>
                      <a:gs pos="0">
                        <a:srgbClr val="505050"/>
                      </a:gs>
                      <a:gs pos="100000">
                        <a:srgbClr val="505050"/>
                      </a:gs>
                    </a:gsLst>
                    <a:lin ang="5400000" scaled="0"/>
                  </a:gradFill>
                  <a:latin typeface="Segoe UI"/>
                </a:rPr>
                <a:t>ms</a:t>
              </a:r>
              <a:r>
                <a:rPr lang="en-US" sz="1763"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3639">
                <a:defRPr/>
              </a:pPr>
              <a:endParaRPr lang="en-US" sz="1598">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7"/>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3643">
                <a:lnSpc>
                  <a:spcPct val="90000"/>
                </a:lnSpc>
                <a:spcBef>
                  <a:spcPts val="586"/>
                </a:spcBef>
                <a:spcAft>
                  <a:spcPts val="586"/>
                </a:spcAft>
                <a:defRPr/>
              </a:pPr>
              <a:r>
                <a:rPr lang="en-US" sz="3996" b="1" dirty="0">
                  <a:gradFill>
                    <a:gsLst>
                      <a:gs pos="0">
                        <a:srgbClr val="FFFFFF"/>
                      </a:gs>
                      <a:gs pos="100000">
                        <a:srgbClr val="FFFFFF"/>
                      </a:gs>
                    </a:gsLst>
                    <a:lin ang="5400000" scaled="0"/>
                  </a:gradFill>
                  <a:latin typeface="Segoe UI Light"/>
                </a:rPr>
                <a:t>Channel 9 </a:t>
              </a:r>
              <a:br>
                <a:rPr lang="en-US" sz="3996" b="1" dirty="0">
                  <a:gradFill>
                    <a:gsLst>
                      <a:gs pos="0">
                        <a:srgbClr val="FFFFFF"/>
                      </a:gs>
                      <a:gs pos="100000">
                        <a:srgbClr val="FFFFFF"/>
                      </a:gs>
                    </a:gsLst>
                    <a:lin ang="5400000" scaled="0"/>
                  </a:gradFill>
                  <a:latin typeface="Segoe UI Light"/>
                </a:rPr>
              </a:br>
              <a:r>
                <a:rPr lang="en-US" sz="3996" b="1" dirty="0">
                  <a:gradFill>
                    <a:gsLst>
                      <a:gs pos="0">
                        <a:srgbClr val="FFFFFF"/>
                      </a:gs>
                      <a:gs pos="100000">
                        <a:srgbClr val="FFFFFF"/>
                      </a:gs>
                    </a:gsLst>
                    <a:lin ang="5400000" scaled="0"/>
                  </a:gradFill>
                  <a:latin typeface="Segoe UI Light"/>
                </a:rPr>
                <a:t>Dev Show</a:t>
              </a:r>
            </a:p>
            <a:p>
              <a:pPr defTabSz="913643">
                <a:lnSpc>
                  <a:spcPct val="90000"/>
                </a:lnSpc>
                <a:spcBef>
                  <a:spcPts val="586"/>
                </a:spcBef>
                <a:spcAft>
                  <a:spcPts val="586"/>
                </a:spcAft>
                <a:defRPr/>
              </a:pPr>
              <a:r>
                <a:rPr lang="en-US" sz="1398"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4"/>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3643">
                <a:defRPr/>
              </a:pPr>
              <a:r>
                <a:rPr lang="en-US" sz="3196" b="1" dirty="0">
                  <a:gradFill>
                    <a:gsLst>
                      <a:gs pos="0">
                        <a:srgbClr val="505050"/>
                      </a:gs>
                      <a:gs pos="100000">
                        <a:srgbClr val="505050"/>
                      </a:gs>
                    </a:gsLst>
                    <a:lin ang="5400000" scaled="0"/>
                  </a:gradFill>
                  <a:latin typeface="Segoe UI Light"/>
                </a:rPr>
                <a:t>Snack Demos</a:t>
              </a:r>
            </a:p>
            <a:p>
              <a:pPr defTabSz="913643">
                <a:defRPr/>
              </a:pPr>
              <a:endParaRPr lang="en-US" sz="3196" b="1" dirty="0">
                <a:gradFill>
                  <a:gsLst>
                    <a:gs pos="0">
                      <a:srgbClr val="505050"/>
                    </a:gs>
                    <a:gs pos="100000">
                      <a:srgbClr val="505050"/>
                    </a:gs>
                  </a:gsLst>
                  <a:lin ang="5400000" scaled="0"/>
                </a:gradFill>
                <a:latin typeface="Segoe UI Light"/>
              </a:endParaRPr>
            </a:p>
            <a:p>
              <a:pPr defTabSz="913643">
                <a:defRPr/>
              </a:pPr>
              <a:endParaRPr lang="en-US" sz="1598" u="sng" dirty="0">
                <a:gradFill>
                  <a:gsLst>
                    <a:gs pos="0">
                      <a:srgbClr val="505050"/>
                    </a:gs>
                    <a:gs pos="100000">
                      <a:srgbClr val="505050"/>
                    </a:gs>
                  </a:gsLst>
                  <a:lin ang="5400000" scaled="0"/>
                </a:gradFill>
                <a:latin typeface="Segoe UI"/>
              </a:endParaRPr>
            </a:p>
            <a:p>
              <a:pPr defTabSz="913643">
                <a:defRPr/>
              </a:pPr>
              <a:r>
                <a:rPr lang="en-US" sz="1598"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5" y="295276"/>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1"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8"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80"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1" y="4469573"/>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3"/>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1"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3413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103" fontAlgn="base">
              <a:spcBef>
                <a:spcPct val="0"/>
              </a:spcBef>
              <a:spcAft>
                <a:spcPct val="0"/>
              </a:spcAft>
            </a:pPr>
            <a:endParaRPr lang="en-US" sz="17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91529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9445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485367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56738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1"/>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253021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1"/>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5575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2"/>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50952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2"/>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125337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2"/>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125762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900" y="3050514"/>
            <a:ext cx="6995160" cy="894134"/>
          </a:xfrm>
          <a:prstGeom prst="rect">
            <a:avLst/>
          </a:prstGeom>
        </p:spPr>
      </p:pic>
      <p:sp>
        <p:nvSpPr>
          <p:cNvPr id="3" name="Footer Placeholder 2"/>
          <p:cNvSpPr>
            <a:spLocks noGrp="1"/>
          </p:cNvSpPr>
          <p:nvPr>
            <p:ph type="ftr" sz="quarter" idx="3"/>
          </p:nvPr>
        </p:nvSpPr>
        <p:spPr>
          <a:xfrm>
            <a:off x="7964489" y="295272"/>
            <a:ext cx="4197350" cy="371475"/>
          </a:xfrm>
          <a:prstGeom prst="rect">
            <a:avLst/>
          </a:prstGeom>
        </p:spPr>
        <p:txBody>
          <a:bodyPr vert="horz" lIns="91440" tIns="45720" rIns="182880" bIns="45720" rtlCol="0" anchor="ctr"/>
          <a:lstStyle>
            <a:lvl1pPr algn="r">
              <a:defRPr sz="1199">
                <a:solidFill>
                  <a:schemeClr val="tx1">
                    <a:tint val="75000"/>
                  </a:schemeClr>
                </a:solidFill>
              </a:defRPr>
            </a:lvl1pPr>
          </a:lstStyle>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1352581848"/>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0" r:id="rId16"/>
    <p:sldLayoutId id="2147484251" r:id="rId17"/>
    <p:sldLayoutId id="2147484252" r:id="rId18"/>
    <p:sldLayoutId id="2147484253" r:id="rId19"/>
    <p:sldLayoutId id="2147484254" r:id="rId20"/>
    <p:sldLayoutId id="2147484255" r:id="rId21"/>
    <p:sldLayoutId id="2147484256" r:id="rId22"/>
    <p:sldLayoutId id="2147484257" r:id="rId23"/>
    <p:sldLayoutId id="2147484258" r:id="rId24"/>
    <p:sldLayoutId id="2147484259" r:id="rId25"/>
    <p:sldLayoutId id="2147484260" r:id="rId26"/>
    <p:sldLayoutId id="2147484261" r:id="rId27"/>
    <p:sldLayoutId id="2147484262" r:id="rId28"/>
    <p:sldLayoutId id="2147484263" r:id="rId29"/>
    <p:sldLayoutId id="2147484264" r:id="rId30"/>
    <p:sldLayoutId id="2147484265" r:id="rId31"/>
    <p:sldLayoutId id="2147484266" r:id="rId32"/>
    <p:sldLayoutId id="2147484267" r:id="rId33"/>
    <p:sldLayoutId id="2147484268" r:id="rId34"/>
    <p:sldLayoutId id="2147484269" r:id="rId35"/>
    <p:sldLayoutId id="2147484270" r:id="rId36"/>
    <p:sldLayoutId id="2147484271" r:id="rId37"/>
    <p:sldLayoutId id="2147484272" r:id="rId38"/>
    <p:sldLayoutId id="2147484273" r:id="rId39"/>
    <p:sldLayoutId id="2147484274" r:id="rId40"/>
    <p:sldLayoutId id="2147484275" r:id="rId41"/>
    <p:sldLayoutId id="2147484276" r:id="rId42"/>
    <p:sldLayoutId id="2147484277" r:id="rId43"/>
    <p:sldLayoutId id="2147484278" r:id="rId44"/>
    <p:sldLayoutId id="2147484279" r:id="rId45"/>
    <p:sldLayoutId id="2147484280" r:id="rId46"/>
    <p:sldLayoutId id="2147484281"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372" rtl="0" eaLnBrk="1" latinLnBrk="0" hangingPunct="1">
        <a:lnSpc>
          <a:spcPct val="90000"/>
        </a:lnSpc>
        <a:spcBef>
          <a:spcPct val="0"/>
        </a:spcBef>
        <a:buNone/>
        <a:defRPr lang="en-US" sz="4798"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7500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4"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4"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library/office/jj554660.aspx"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msdn.microsoft.com/EN-US/library/office/dn610884.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5.emf"/><Relationship Id="rId4" Type="http://schemas.openxmlformats.org/officeDocument/2006/relationships/image" Target="../media/image34.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Office add-in project</a:t>
            </a:r>
            <a:endParaRPr lang="en-US" dirty="0"/>
          </a:p>
        </p:txBody>
      </p:sp>
      <p:sp>
        <p:nvSpPr>
          <p:cNvPr id="5" name="Content Placeholder 4"/>
          <p:cNvSpPr>
            <a:spLocks noGrp="1"/>
          </p:cNvSpPr>
          <p:nvPr>
            <p:ph type="body" sz="quarter" idx="10"/>
          </p:nvPr>
        </p:nvSpPr>
        <p:spPr/>
        <p:txBody>
          <a:bodyPr/>
          <a:lstStyle/>
          <a:p>
            <a:r>
              <a:rPr lang="en-US" dirty="0" smtClean="0"/>
              <a:t>Create project based on app</a:t>
            </a:r>
            <a:br>
              <a:rPr lang="en-US" dirty="0" smtClean="0"/>
            </a:br>
            <a:r>
              <a:rPr lang="en-US" dirty="0" smtClean="0"/>
              <a:t>for Office project template</a:t>
            </a:r>
          </a:p>
          <a:p>
            <a:pPr lvl="1"/>
            <a:r>
              <a:rPr lang="en-US" dirty="0" smtClean="0"/>
              <a:t>Dialogs appear and prompts you for specifics about the add-in</a:t>
            </a:r>
          </a:p>
          <a:p>
            <a:pPr lvl="1"/>
            <a:r>
              <a:rPr lang="en-US" dirty="0" smtClean="0"/>
              <a:t>You must choose (1) the add-in shape and (2) which Office application are to be supported</a:t>
            </a:r>
            <a:endParaRPr lang="en-US" dirty="0"/>
          </a:p>
        </p:txBody>
      </p:sp>
      <p:pic>
        <p:nvPicPr>
          <p:cNvPr id="2" name="Picture 1"/>
          <p:cNvPicPr>
            <a:picLocks noChangeAspect="1"/>
          </p:cNvPicPr>
          <p:nvPr/>
        </p:nvPicPr>
        <p:blipFill>
          <a:blip r:embed="rId3"/>
          <a:stretch>
            <a:fillRect/>
          </a:stretch>
        </p:blipFill>
        <p:spPr>
          <a:xfrm>
            <a:off x="467958" y="3444953"/>
            <a:ext cx="3903172" cy="2697480"/>
          </a:xfrm>
          <a:prstGeom prst="rect">
            <a:avLst/>
          </a:prstGeom>
        </p:spPr>
      </p:pic>
      <p:pic>
        <p:nvPicPr>
          <p:cNvPr id="4" name="Picture 3"/>
          <p:cNvPicPr>
            <a:picLocks noChangeAspect="1"/>
          </p:cNvPicPr>
          <p:nvPr/>
        </p:nvPicPr>
        <p:blipFill>
          <a:blip r:embed="rId4"/>
          <a:stretch>
            <a:fillRect/>
          </a:stretch>
        </p:blipFill>
        <p:spPr>
          <a:xfrm>
            <a:off x="4472544" y="3444953"/>
            <a:ext cx="3701070" cy="2697480"/>
          </a:xfrm>
          <a:prstGeom prst="rect">
            <a:avLst/>
          </a:prstGeom>
        </p:spPr>
      </p:pic>
      <p:pic>
        <p:nvPicPr>
          <p:cNvPr id="9" name="Picture 8"/>
          <p:cNvPicPr>
            <a:picLocks noChangeAspect="1"/>
          </p:cNvPicPr>
          <p:nvPr/>
        </p:nvPicPr>
        <p:blipFill>
          <a:blip r:embed="rId5"/>
          <a:stretch>
            <a:fillRect/>
          </a:stretch>
        </p:blipFill>
        <p:spPr>
          <a:xfrm>
            <a:off x="8275029" y="3444953"/>
            <a:ext cx="3701071" cy="2697480"/>
          </a:xfrm>
          <a:prstGeom prst="rect">
            <a:avLst/>
          </a:prstGeom>
        </p:spPr>
      </p:pic>
      <p:sp>
        <p:nvSpPr>
          <p:cNvPr id="11" name="Footer Placeholder 10"/>
          <p:cNvSpPr>
            <a:spLocks noGrp="1"/>
          </p:cNvSpPr>
          <p:nvPr>
            <p:ph type="ftr" sz="quarter" idx="11"/>
          </p:nvPr>
        </p:nvSpPr>
        <p:spPr/>
        <p:txBody>
          <a:bodyPr/>
          <a:lstStyle/>
          <a:p>
            <a:pPr lvl="0">
              <a:defRPr/>
            </a:pPr>
            <a:r>
              <a:rPr lang="en-US" sz="1400" dirty="0" smtClean="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a:t>
            </a:r>
            <a:r>
              <a:rPr lang="en-US" sz="1400" dirty="0" smtClean="0">
                <a:gradFill>
                  <a:gsLst>
                    <a:gs pos="8367">
                      <a:srgbClr val="000000"/>
                    </a:gs>
                    <a:gs pos="31000">
                      <a:srgbClr val="000000"/>
                    </a:gs>
                  </a:gsLst>
                  <a:lin ang="5400000" scaled="0"/>
                </a:gradFill>
              </a:rPr>
              <a:t>dd-ins</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891063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Office add-in project structure</a:t>
            </a:r>
            <a:endParaRPr lang="en-US" dirty="0"/>
          </a:p>
        </p:txBody>
      </p:sp>
      <p:sp>
        <p:nvSpPr>
          <p:cNvPr id="2" name="Content Placeholder 1"/>
          <p:cNvSpPr>
            <a:spLocks noGrp="1"/>
          </p:cNvSpPr>
          <p:nvPr>
            <p:ph type="body" sz="quarter" idx="10"/>
          </p:nvPr>
        </p:nvSpPr>
        <p:spPr>
          <a:xfrm>
            <a:off x="274638" y="1212851"/>
            <a:ext cx="5706614" cy="4214808"/>
          </a:xfrm>
        </p:spPr>
        <p:txBody>
          <a:bodyPr/>
          <a:lstStyle/>
          <a:p>
            <a:r>
              <a:rPr lang="en-US" dirty="0" smtClean="0"/>
              <a:t>Office add-in solution has two projects</a:t>
            </a:r>
          </a:p>
          <a:p>
            <a:pPr lvl="1"/>
            <a:r>
              <a:rPr lang="en-US" dirty="0" smtClean="0"/>
              <a:t>Top project contains add-in manifest</a:t>
            </a:r>
          </a:p>
          <a:p>
            <a:pPr lvl="1"/>
            <a:r>
              <a:rPr lang="en-US" dirty="0" smtClean="0"/>
              <a:t>Bottom project for remote </a:t>
            </a:r>
            <a:r>
              <a:rPr lang="en-US" dirty="0"/>
              <a:t>w</a:t>
            </a:r>
            <a:r>
              <a:rPr lang="en-US" dirty="0" smtClean="0"/>
              <a:t>eb</a:t>
            </a:r>
          </a:p>
          <a:p>
            <a:pPr lvl="1"/>
            <a:endParaRPr lang="en-US" dirty="0" smtClean="0"/>
          </a:p>
          <a:p>
            <a:r>
              <a:rPr lang="en-US" dirty="0" smtClean="0"/>
              <a:t>Remote </a:t>
            </a:r>
            <a:r>
              <a:rPr lang="en-US" dirty="0"/>
              <a:t>w</a:t>
            </a:r>
            <a:r>
              <a:rPr lang="en-US" dirty="0" smtClean="0"/>
              <a:t>eb project</a:t>
            </a:r>
            <a:br>
              <a:rPr lang="en-US" dirty="0" smtClean="0"/>
            </a:br>
            <a:r>
              <a:rPr lang="en-US" dirty="0" smtClean="0"/>
              <a:t>is ASP.NET website</a:t>
            </a:r>
          </a:p>
          <a:p>
            <a:pPr lvl="1"/>
            <a:r>
              <a:rPr lang="en-US" dirty="0" smtClean="0"/>
              <a:t>Contains HTML, CSS, and JavaScript source files</a:t>
            </a:r>
          </a:p>
          <a:p>
            <a:pPr lvl="1"/>
            <a:r>
              <a:rPr lang="en-US" dirty="0" smtClean="0"/>
              <a:t>Integration with jQuery library already included</a:t>
            </a:r>
          </a:p>
        </p:txBody>
      </p:sp>
      <p:pic>
        <p:nvPicPr>
          <p:cNvPr id="10" name="Picture 9"/>
          <p:cNvPicPr>
            <a:picLocks noChangeAspect="1"/>
          </p:cNvPicPr>
          <p:nvPr/>
        </p:nvPicPr>
        <p:blipFill>
          <a:blip r:embed="rId3"/>
          <a:stretch>
            <a:fillRect/>
          </a:stretch>
        </p:blipFill>
        <p:spPr>
          <a:xfrm>
            <a:off x="6400572" y="1223607"/>
            <a:ext cx="4207331" cy="4910328"/>
          </a:xfrm>
          <a:prstGeom prst="rect">
            <a:avLst/>
          </a:prstGeom>
          <a:ln>
            <a:solidFill>
              <a:schemeClr val="bg1">
                <a:lumMod val="65000"/>
              </a:schemeClr>
            </a:solidFill>
          </a:ln>
        </p:spPr>
      </p:pic>
      <p:sp>
        <p:nvSpPr>
          <p:cNvPr id="6" name="Footer Placeholder 5"/>
          <p:cNvSpPr>
            <a:spLocks noGrp="1"/>
          </p:cNvSpPr>
          <p:nvPr>
            <p:ph type="ftr" sz="quarter" idx="11"/>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a:t>
            </a:r>
            <a:r>
              <a:rPr lang="en-US" sz="1400" dirty="0" smtClean="0">
                <a:gradFill>
                  <a:gsLst>
                    <a:gs pos="8367">
                      <a:srgbClr val="000000"/>
                    </a:gs>
                    <a:gs pos="31000">
                      <a:srgbClr val="000000"/>
                    </a:gs>
                  </a:gsLst>
                  <a:lin ang="5400000" scaled="0"/>
                </a:gradFill>
              </a:rPr>
              <a:t>dd-ins</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27757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 manifest </a:t>
            </a:r>
            <a:r>
              <a:rPr lang="en-US" dirty="0"/>
              <a:t>d</a:t>
            </a:r>
            <a:r>
              <a:rPr lang="en-US" dirty="0" smtClean="0"/>
              <a:t>esigner</a:t>
            </a:r>
            <a:endParaRPr lang="en-US" dirty="0"/>
          </a:p>
        </p:txBody>
      </p:sp>
      <p:pic>
        <p:nvPicPr>
          <p:cNvPr id="5" name="Picture 4"/>
          <p:cNvPicPr>
            <a:picLocks noChangeAspect="1"/>
          </p:cNvPicPr>
          <p:nvPr/>
        </p:nvPicPr>
        <p:blipFill>
          <a:blip r:embed="rId3"/>
          <a:stretch>
            <a:fillRect/>
          </a:stretch>
        </p:blipFill>
        <p:spPr>
          <a:xfrm>
            <a:off x="467958" y="1225331"/>
            <a:ext cx="7553727" cy="4906828"/>
          </a:xfrm>
          <a:prstGeom prst="rect">
            <a:avLst/>
          </a:prstGeom>
          <a:ln>
            <a:solidFill>
              <a:schemeClr val="bg1">
                <a:lumMod val="65000"/>
              </a:schemeClr>
            </a:solidFill>
          </a:ln>
        </p:spPr>
      </p:pic>
      <p:sp>
        <p:nvSpPr>
          <p:cNvPr id="4" name="Footer Placeholder 3"/>
          <p:cNvSpPr>
            <a:spLocks noGrp="1"/>
          </p:cNvSpPr>
          <p:nvPr>
            <p:ph type="ftr" sz="quarter" idx="10"/>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a:t>
            </a:r>
            <a:r>
              <a:rPr lang="en-US" sz="1400" dirty="0" smtClean="0">
                <a:gradFill>
                  <a:gsLst>
                    <a:gs pos="8367">
                      <a:srgbClr val="000000"/>
                    </a:gs>
                    <a:gs pos="31000">
                      <a:srgbClr val="000000"/>
                    </a:gs>
                  </a:gsLst>
                  <a:lin ang="5400000" scaled="0"/>
                </a:gradFill>
              </a:rPr>
              <a:t>dd-ins</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259698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469900" y="1223963"/>
            <a:ext cx="7715012" cy="4910328"/>
          </a:xfrm>
          <a:prstGeom prst="rect">
            <a:avLst/>
          </a:prstGeom>
          <a:ln>
            <a:solidFill>
              <a:schemeClr val="bg1">
                <a:lumMod val="50000"/>
              </a:schemeClr>
            </a:solidFill>
          </a:ln>
        </p:spPr>
      </p:pic>
      <p:sp>
        <p:nvSpPr>
          <p:cNvPr id="5" name="Footer Placeholder 4"/>
          <p:cNvSpPr>
            <a:spLocks noGrp="1"/>
          </p:cNvSpPr>
          <p:nvPr>
            <p:ph type="ftr" sz="quarter" idx="10"/>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a:t>
            </a:r>
            <a:r>
              <a:rPr lang="en-US" sz="1400" dirty="0" smtClean="0">
                <a:gradFill>
                  <a:gsLst>
                    <a:gs pos="8367">
                      <a:srgbClr val="000000"/>
                    </a:gs>
                    <a:gs pos="31000">
                      <a:srgbClr val="000000"/>
                    </a:gs>
                  </a:gsLst>
                  <a:lin ang="5400000" scaled="0"/>
                </a:gradFill>
              </a:rPr>
              <a:t>dd-ins</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034672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Run project in Visual Studio debugger</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12850"/>
            <a:ext cx="7664598" cy="4910328"/>
          </a:xfrm>
          <a:prstGeom prst="rect">
            <a:avLst/>
          </a:prstGeom>
        </p:spPr>
      </p:pic>
      <p:sp>
        <p:nvSpPr>
          <p:cNvPr id="6" name="Footer Placeholder 5"/>
          <p:cNvSpPr>
            <a:spLocks noGrp="1"/>
          </p:cNvSpPr>
          <p:nvPr>
            <p:ph type="ftr" sz="quarter" idx="10"/>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a:t>
            </a:r>
            <a:r>
              <a:rPr lang="en-US" sz="1400" dirty="0" smtClean="0">
                <a:gradFill>
                  <a:gsLst>
                    <a:gs pos="8367">
                      <a:srgbClr val="000000"/>
                    </a:gs>
                    <a:gs pos="31000">
                      <a:srgbClr val="000000"/>
                    </a:gs>
                  </a:gsLst>
                  <a:lin ang="5400000" scaled="0"/>
                </a:gradFill>
              </a:rPr>
              <a:t>dd-ins</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40727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0" y="1209974"/>
            <a:ext cx="10056812" cy="2178289"/>
          </a:xfrm>
        </p:spPr>
        <p:txBody>
          <a:bodyPr/>
          <a:lstStyle/>
          <a:p>
            <a:r>
              <a:rPr lang="en-US" dirty="0"/>
              <a:t>Creating a content PowerPoint </a:t>
            </a:r>
            <a:r>
              <a:rPr lang="en-US" dirty="0" smtClean="0"/>
              <a:t>add-in </a:t>
            </a:r>
            <a:endParaRPr lang="en-US" dirty="0"/>
          </a:p>
        </p:txBody>
      </p:sp>
      <p:sp>
        <p:nvSpPr>
          <p:cNvPr id="2" name="Text Placeholder 1"/>
          <p:cNvSpPr>
            <a:spLocks noGrp="1"/>
          </p:cNvSpPr>
          <p:nvPr>
            <p:ph type="body" sz="quarter" idx="12"/>
          </p:nvPr>
        </p:nvSpPr>
        <p:spPr/>
        <p:txBody>
          <a:bodyPr/>
          <a:lstStyle/>
          <a:p>
            <a:r>
              <a:rPr lang="en-US" dirty="0" smtClean="0"/>
              <a:t>Demo</a:t>
            </a:r>
            <a:endParaRPr lang="en-US" dirty="0"/>
          </a:p>
        </p:txBody>
      </p:sp>
      <p:sp>
        <p:nvSpPr>
          <p:cNvPr id="6" name="Footer Placeholder 5"/>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199"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1</a:t>
            </a:r>
            <a:r>
              <a:rPr kumimoji="0" lang="en-US" sz="14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Segoe UI"/>
                <a:ea typeface="+mn-ea"/>
                <a:cs typeface="+mn-cs"/>
              </a:rPr>
              <a:t> Developing PowerPoint add-ins</a:t>
            </a:r>
            <a:endParaRPr kumimoji="0" lang="en-US" sz="1400" b="0" i="0" u="none" strike="noStrike" kern="1200" cap="none" spc="0" normalizeH="0" baseline="0" noProof="0" dirty="0">
              <a:ln>
                <a:noFill/>
              </a:ln>
              <a:gradFill>
                <a:gsLst>
                  <a:gs pos="0">
                    <a:schemeClr val="tx1"/>
                  </a:gs>
                  <a:gs pos="100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97477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Creating a video player</a:t>
            </a:r>
            <a:endParaRPr lang="en-US" dirty="0"/>
          </a:p>
        </p:txBody>
      </p:sp>
      <p:sp>
        <p:nvSpPr>
          <p:cNvPr id="4" name="Text Placeholder 3"/>
          <p:cNvSpPr>
            <a:spLocks noGrp="1"/>
          </p:cNvSpPr>
          <p:nvPr>
            <p:ph type="body" sz="quarter" idx="12"/>
          </p:nvPr>
        </p:nvSpPr>
        <p:spPr/>
        <p:txBody>
          <a:bodyPr/>
          <a:lstStyle/>
          <a:p>
            <a:r>
              <a:rPr lang="en-US" smtClean="0"/>
              <a:t>2</a:t>
            </a:r>
            <a:endParaRPr lang="en-US" dirty="0"/>
          </a:p>
        </p:txBody>
      </p:sp>
    </p:spTree>
    <p:extLst>
      <p:ext uri="{BB962C8B-B14F-4D97-AF65-F5344CB8AC3E}">
        <p14:creationId xmlns:p14="http://schemas.microsoft.com/office/powerpoint/2010/main" val="1435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player in the debugger</a:t>
            </a:r>
            <a:endParaRPr lang="en-US" dirty="0"/>
          </a:p>
        </p:txBody>
      </p:sp>
      <p:pic>
        <p:nvPicPr>
          <p:cNvPr id="5" name="Picture 4"/>
          <p:cNvPicPr>
            <a:picLocks noChangeAspect="1"/>
          </p:cNvPicPr>
          <p:nvPr/>
        </p:nvPicPr>
        <p:blipFill>
          <a:blip r:embed="rId2"/>
          <a:stretch>
            <a:fillRect/>
          </a:stretch>
        </p:blipFill>
        <p:spPr>
          <a:xfrm>
            <a:off x="457200" y="1212850"/>
            <a:ext cx="9311228" cy="4910328"/>
          </a:xfrm>
          <a:prstGeom prst="rect">
            <a:avLst/>
          </a:prstGeom>
        </p:spPr>
      </p:pic>
      <p:sp>
        <p:nvSpPr>
          <p:cNvPr id="6" name="Footer Placeholder 5"/>
          <p:cNvSpPr>
            <a:spLocks noGrp="1"/>
          </p:cNvSpPr>
          <p:nvPr>
            <p:ph type="ftr" sz="quarter" idx="10"/>
          </p:nvPr>
        </p:nvSpPr>
        <p:spPr/>
        <p:txBody>
          <a:bodyPr/>
          <a:lstStyle/>
          <a:p>
            <a:pPr lvl="0">
              <a:defRPr/>
            </a:pPr>
            <a:r>
              <a:rPr lang="en-US" sz="1400" dirty="0" smtClean="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8367">
                      <a:srgbClr val="000000"/>
                    </a:gs>
                    <a:gs pos="31000">
                      <a:srgbClr val="000000"/>
                    </a:gs>
                  </a:gsLst>
                  <a:lin ang="5400000" scaled="0"/>
                </a:gradFill>
              </a:rPr>
              <a:t> Creating a video player</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988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in a video control panel</a:t>
            </a:r>
            <a:endParaRPr lang="en-US" dirty="0"/>
          </a:p>
        </p:txBody>
      </p:sp>
      <p:pic>
        <p:nvPicPr>
          <p:cNvPr id="4" name="Picture 3"/>
          <p:cNvPicPr>
            <a:picLocks noChangeAspect="1"/>
          </p:cNvPicPr>
          <p:nvPr/>
        </p:nvPicPr>
        <p:blipFill>
          <a:blip r:embed="rId2"/>
          <a:stretch>
            <a:fillRect/>
          </a:stretch>
        </p:blipFill>
        <p:spPr>
          <a:xfrm>
            <a:off x="457200" y="1212850"/>
            <a:ext cx="6452711" cy="3067161"/>
          </a:xfrm>
          <a:prstGeom prst="rect">
            <a:avLst/>
          </a:prstGeom>
        </p:spPr>
      </p:pic>
      <p:pic>
        <p:nvPicPr>
          <p:cNvPr id="6" name="Picture 5"/>
          <p:cNvPicPr>
            <a:picLocks noChangeAspect="1"/>
          </p:cNvPicPr>
          <p:nvPr/>
        </p:nvPicPr>
        <p:blipFill>
          <a:blip r:embed="rId3"/>
          <a:stretch>
            <a:fillRect/>
          </a:stretch>
        </p:blipFill>
        <p:spPr>
          <a:xfrm>
            <a:off x="7133244" y="1224604"/>
            <a:ext cx="4842856" cy="2567298"/>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9817279" y="3108924"/>
            <a:ext cx="1769879" cy="1915749"/>
          </a:xfrm>
          <a:prstGeom prst="rect">
            <a:avLst/>
          </a:prstGeom>
          <a:ln>
            <a:solidFill>
              <a:schemeClr val="bg1">
                <a:lumMod val="65000"/>
              </a:schemeClr>
            </a:solidFill>
          </a:ln>
        </p:spPr>
      </p:pic>
      <p:sp>
        <p:nvSpPr>
          <p:cNvPr id="10" name="Footer Placeholder 9"/>
          <p:cNvSpPr>
            <a:spLocks noGrp="1"/>
          </p:cNvSpPr>
          <p:nvPr>
            <p:ph type="ftr" sz="quarter" idx="10"/>
          </p:nvPr>
        </p:nvSpPr>
        <p:spPr/>
        <p:txBody>
          <a:bodyPr/>
          <a:lstStyle/>
          <a:p>
            <a:pPr lvl="0">
              <a:defRPr/>
            </a:pPr>
            <a:r>
              <a:rPr lang="en-US" sz="1400" dirty="0">
                <a:gradFill>
                  <a:gsLst>
                    <a:gs pos="2917">
                      <a:srgbClr val="FF8C00"/>
                    </a:gs>
                    <a:gs pos="95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Creating a video </a:t>
            </a:r>
            <a:r>
              <a:rPr lang="en-US" sz="1400" dirty="0" smtClean="0">
                <a:gradFill>
                  <a:gsLst>
                    <a:gs pos="8367">
                      <a:srgbClr val="000000"/>
                    </a:gs>
                    <a:gs pos="31000">
                      <a:srgbClr val="000000"/>
                    </a:gs>
                  </a:gsLst>
                  <a:lin ang="5400000" scaled="0"/>
                </a:gradFill>
              </a:rPr>
              <a:t>player</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54714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YouTube player API</a:t>
            </a:r>
            <a:endParaRPr lang="en-US" dirty="0"/>
          </a:p>
        </p:txBody>
      </p:sp>
      <p:pic>
        <p:nvPicPr>
          <p:cNvPr id="5" name="Picture 4"/>
          <p:cNvPicPr>
            <a:picLocks noChangeAspect="1"/>
          </p:cNvPicPr>
          <p:nvPr/>
        </p:nvPicPr>
        <p:blipFill>
          <a:blip r:embed="rId2"/>
          <a:stretch>
            <a:fillRect/>
          </a:stretch>
        </p:blipFill>
        <p:spPr>
          <a:xfrm>
            <a:off x="457200" y="1212849"/>
            <a:ext cx="2965485" cy="2394890"/>
          </a:xfrm>
          <a:prstGeom prst="rect">
            <a:avLst/>
          </a:prstGeom>
          <a:ln>
            <a:solidFill>
              <a:schemeClr val="bg1">
                <a:lumMod val="65000"/>
              </a:schemeClr>
            </a:solidFill>
          </a:ln>
        </p:spPr>
      </p:pic>
      <p:pic>
        <p:nvPicPr>
          <p:cNvPr id="6" name="Picture 5"/>
          <p:cNvPicPr>
            <a:picLocks noChangeAspect="1"/>
          </p:cNvPicPr>
          <p:nvPr/>
        </p:nvPicPr>
        <p:blipFill>
          <a:blip r:embed="rId3"/>
          <a:stretch>
            <a:fillRect/>
          </a:stretch>
        </p:blipFill>
        <p:spPr>
          <a:xfrm>
            <a:off x="3584758" y="1212849"/>
            <a:ext cx="4243296" cy="4910328"/>
          </a:xfrm>
          <a:prstGeom prst="rect">
            <a:avLst/>
          </a:prstGeom>
          <a:ln>
            <a:solidFill>
              <a:schemeClr val="bg1">
                <a:lumMod val="65000"/>
              </a:schemeClr>
            </a:solidFill>
          </a:ln>
        </p:spPr>
      </p:pic>
      <p:sp>
        <p:nvSpPr>
          <p:cNvPr id="8" name="Footer Placeholder 7"/>
          <p:cNvSpPr>
            <a:spLocks noGrp="1"/>
          </p:cNvSpPr>
          <p:nvPr>
            <p:ph type="ftr" sz="quarter" idx="10"/>
          </p:nvPr>
        </p:nvSpPr>
        <p:spPr/>
        <p:txBody>
          <a:bodyPr/>
          <a:lstStyle/>
          <a:p>
            <a:pPr lvl="0">
              <a:defRPr/>
            </a:pPr>
            <a:r>
              <a:rPr lang="en-US" sz="1400" dirty="0">
                <a:gradFill>
                  <a:gsLst>
                    <a:gs pos="2917">
                      <a:srgbClr val="FF8C00"/>
                    </a:gs>
                    <a:gs pos="95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Creating a video </a:t>
            </a:r>
            <a:r>
              <a:rPr lang="en-US" sz="1400" dirty="0" smtClean="0">
                <a:gradFill>
                  <a:gsLst>
                    <a:gs pos="8367">
                      <a:srgbClr val="000000"/>
                    </a:gs>
                    <a:gs pos="31000">
                      <a:srgbClr val="000000"/>
                    </a:gs>
                  </a:gsLst>
                  <a:lin ang="5400000" scaled="0"/>
                </a:gradFill>
              </a:rPr>
              <a:t>player</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66688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87580712"/>
              </p:ext>
            </p:extLst>
          </p:nvPr>
        </p:nvGraphicFramePr>
        <p:xfrm>
          <a:off x="274638" y="1211263"/>
          <a:ext cx="11887199" cy="4389120"/>
        </p:xfrm>
        <a:graphic>
          <a:graphicData uri="http://schemas.openxmlformats.org/drawingml/2006/table">
            <a:tbl>
              <a:tblPr firstRow="1">
                <a:tableStyleId>{5C22544A-7EE6-4342-B048-85BDC9FD1C3A}</a:tableStyleId>
              </a:tblPr>
              <a:tblGrid>
                <a:gridCol w="11887199"/>
              </a:tblGrid>
              <a:tr h="731520">
                <a:tc>
                  <a:txBody>
                    <a:bodyPr/>
                    <a:lstStyle/>
                    <a:p>
                      <a:pPr defTabSz="932472" fontAlgn="base">
                        <a:lnSpc>
                          <a:spcPct val="90000"/>
                        </a:lnSpc>
                        <a:spcBef>
                          <a:spcPct val="0"/>
                        </a:spcBef>
                        <a:spcAft>
                          <a:spcPct val="0"/>
                        </a:spcAft>
                      </a:pPr>
                      <a:r>
                        <a:rPr lang="en-US" sz="2800" b="1" kern="1200" dirty="0" smtClean="0">
                          <a:gradFill>
                            <a:gsLst>
                              <a:gs pos="0">
                                <a:srgbClr val="FFFFFF"/>
                              </a:gs>
                              <a:gs pos="100000">
                                <a:srgbClr val="FFFFFF"/>
                              </a:gs>
                            </a:gsLst>
                            <a:lin ang="5400000" scaled="0"/>
                          </a:gradFill>
                          <a:latin typeface="+mj-lt"/>
                          <a:ea typeface="Segoe UI" pitchFamily="34" charset="0"/>
                          <a:cs typeface="Segoe UI" pitchFamily="34" charset="0"/>
                        </a:rPr>
                        <a:t>Introduction to Office 365 development</a:t>
                      </a:r>
                    </a:p>
                  </a:txBody>
                  <a:tcPr marL="182880" marR="182880" marT="91440" marB="91440"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65760">
                <a:tc>
                  <a:txBody>
                    <a:bodyPr/>
                    <a:lstStyle/>
                    <a:p>
                      <a:r>
                        <a:rPr lang="en-US" sz="1800" kern="1200" dirty="0" smtClean="0">
                          <a:gradFill>
                            <a:gsLst>
                              <a:gs pos="18140">
                                <a:schemeClr val="tx1"/>
                              </a:gs>
                              <a:gs pos="47000">
                                <a:schemeClr val="tx1"/>
                              </a:gs>
                            </a:gsLst>
                            <a:lin ang="5400000" scaled="1"/>
                          </a:gradFill>
                          <a:latin typeface="+mn-lt"/>
                          <a:ea typeface="+mn-ea"/>
                          <a:cs typeface="+mn-cs"/>
                        </a:rPr>
                        <a:t>Module 1: Deep dive apps for Office in Outlook</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2: Deep dive apps for Office in Word</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rPr>
                        <a:t>Module 3: Deep dive apps for Office in PowerPoint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4: Deep dive apps for Office in Excel</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5: Deep dive into SharePoint hosted apps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6: Deep dive into provider hosted apps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7: Deep dive into security and OAuth</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8: App lifecycle management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3" name="Footer Placeholder 2"/>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0" y="1209974"/>
            <a:ext cx="10056812" cy="2178289"/>
          </a:xfrm>
        </p:spPr>
        <p:txBody>
          <a:bodyPr/>
          <a:lstStyle/>
          <a:p>
            <a:r>
              <a:rPr lang="en-US" dirty="0"/>
              <a:t>Creating a YouTube </a:t>
            </a:r>
            <a:r>
              <a:rPr lang="en-US" dirty="0" smtClean="0"/>
              <a:t/>
            </a:r>
            <a:br>
              <a:rPr lang="en-US" dirty="0" smtClean="0"/>
            </a:br>
            <a:r>
              <a:rPr lang="en-US" dirty="0" smtClean="0"/>
              <a:t>video </a:t>
            </a:r>
            <a:r>
              <a:rPr lang="en-US" dirty="0"/>
              <a:t>player</a:t>
            </a:r>
          </a:p>
        </p:txBody>
      </p:sp>
      <p:sp>
        <p:nvSpPr>
          <p:cNvPr id="2" name="Text Placeholder 1"/>
          <p:cNvSpPr>
            <a:spLocks noGrp="1"/>
          </p:cNvSpPr>
          <p:nvPr>
            <p:ph type="body" sz="quarter" idx="12"/>
          </p:nvPr>
        </p:nvSpPr>
        <p:spPr/>
        <p:txBody>
          <a:bodyPr/>
          <a:lstStyle/>
          <a:p>
            <a:r>
              <a:rPr lang="en-US" dirty="0" smtClean="0"/>
              <a:t>Demo</a:t>
            </a:r>
            <a:endParaRPr lang="en-US" dirty="0"/>
          </a:p>
        </p:txBody>
      </p:sp>
      <p:sp>
        <p:nvSpPr>
          <p:cNvPr id="7" name="Footer Placeholder 5"/>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199"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a:t>
            </a:r>
            <a:r>
              <a:rPr kumimoji="0" lang="en-US" sz="14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Segoe UI"/>
                <a:ea typeface="+mn-ea"/>
                <a:cs typeface="+mn-cs"/>
              </a:rPr>
              <a:t> Creating a video player</a:t>
            </a:r>
            <a:endParaRPr kumimoji="0" lang="en-US" sz="1400" b="0" i="0" u="none" strike="noStrike" kern="1200" cap="none" spc="0" normalizeH="0" baseline="0" noProof="0" dirty="0">
              <a:ln>
                <a:noFill/>
              </a:ln>
              <a:gradFill>
                <a:gsLst>
                  <a:gs pos="0">
                    <a:schemeClr val="tx1"/>
                  </a:gs>
                  <a:gs pos="100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36149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Adding a web service</a:t>
            </a:r>
            <a:endParaRPr lang="en-US" dirty="0"/>
          </a:p>
        </p:txBody>
      </p:sp>
      <p:sp>
        <p:nvSpPr>
          <p:cNvPr id="4" name="Text Placeholder 3"/>
          <p:cNvSpPr>
            <a:spLocks noGrp="1"/>
          </p:cNvSpPr>
          <p:nvPr>
            <p:ph type="body" sz="quarter" idx="12"/>
          </p:nvPr>
        </p:nvSpPr>
        <p:spPr/>
        <p:txBody>
          <a:bodyPr/>
          <a:lstStyle/>
          <a:p>
            <a:r>
              <a:rPr lang="en-US" smtClean="0"/>
              <a:t>3</a:t>
            </a:r>
            <a:endParaRPr lang="en-US" dirty="0"/>
          </a:p>
        </p:txBody>
      </p:sp>
    </p:spTree>
    <p:extLst>
      <p:ext uri="{BB962C8B-B14F-4D97-AF65-F5344CB8AC3E}">
        <p14:creationId xmlns:p14="http://schemas.microsoft.com/office/powerpoint/2010/main" val="157584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web service support</a:t>
            </a:r>
            <a:endParaRPr lang="en-US" dirty="0"/>
          </a:p>
        </p:txBody>
      </p:sp>
      <p:pic>
        <p:nvPicPr>
          <p:cNvPr id="4" name="Picture 3"/>
          <p:cNvPicPr>
            <a:picLocks noChangeAspect="1"/>
          </p:cNvPicPr>
          <p:nvPr/>
        </p:nvPicPr>
        <p:blipFill>
          <a:blip r:embed="rId2"/>
          <a:stretch>
            <a:fillRect/>
          </a:stretch>
        </p:blipFill>
        <p:spPr>
          <a:xfrm>
            <a:off x="475906" y="1222021"/>
            <a:ext cx="11500194" cy="4841196"/>
          </a:xfrm>
          <a:prstGeom prst="rect">
            <a:avLst/>
          </a:prstGeom>
          <a:ln>
            <a:solidFill>
              <a:schemeClr val="bg1">
                <a:lumMod val="65000"/>
              </a:schemeClr>
            </a:solidFill>
          </a:ln>
        </p:spPr>
      </p:pic>
      <p:sp>
        <p:nvSpPr>
          <p:cNvPr id="5" name="Footer Placeholder 4"/>
          <p:cNvSpPr>
            <a:spLocks noGrp="1"/>
          </p:cNvSpPr>
          <p:nvPr>
            <p:ph type="ftr" sz="quarter" idx="10"/>
          </p:nvPr>
        </p:nvSpPr>
        <p:spPr/>
        <p:txBody>
          <a:bodyPr/>
          <a:lstStyle/>
          <a:p>
            <a:pPr lvl="0">
              <a:defRPr/>
            </a:pPr>
            <a:r>
              <a:rPr lang="en-US" sz="1400" dirty="0" smtClean="0">
                <a:gradFill>
                  <a:gsLst>
                    <a:gs pos="2917">
                      <a:schemeClr val="accent6"/>
                    </a:gs>
                    <a:gs pos="95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Adding a web service</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87492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0" y="1209974"/>
            <a:ext cx="10056812" cy="2178289"/>
          </a:xfrm>
        </p:spPr>
        <p:txBody>
          <a:bodyPr/>
          <a:lstStyle/>
          <a:p>
            <a:r>
              <a:rPr lang="en-US" dirty="0"/>
              <a:t>Adding a web service to an Office </a:t>
            </a:r>
            <a:r>
              <a:rPr lang="en-US" dirty="0" smtClean="0"/>
              <a:t>add-in</a:t>
            </a:r>
            <a:endParaRPr lang="en-US" dirty="0"/>
          </a:p>
        </p:txBody>
      </p:sp>
      <p:sp>
        <p:nvSpPr>
          <p:cNvPr id="2" name="Text Placeholder 1"/>
          <p:cNvSpPr>
            <a:spLocks noGrp="1"/>
          </p:cNvSpPr>
          <p:nvPr>
            <p:ph type="body" sz="quarter" idx="12"/>
          </p:nvPr>
        </p:nvSpPr>
        <p:spPr/>
        <p:txBody>
          <a:bodyPr/>
          <a:lstStyle/>
          <a:p>
            <a:r>
              <a:rPr lang="en-US" dirty="0" smtClean="0"/>
              <a:t>Demo</a:t>
            </a:r>
            <a:endParaRPr lang="en-US" dirty="0"/>
          </a:p>
        </p:txBody>
      </p:sp>
      <p:sp>
        <p:nvSpPr>
          <p:cNvPr id="5" name="Footer Placeholder 5"/>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199"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3</a:t>
            </a:r>
            <a:r>
              <a:rPr kumimoji="0" lang="en-US" sz="14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Segoe UI"/>
                <a:ea typeface="+mn-ea"/>
                <a:cs typeface="+mn-cs"/>
              </a:rPr>
              <a:t> Adding a web service</a:t>
            </a:r>
            <a:endParaRPr kumimoji="0" lang="en-US" sz="1400" b="0" i="0" u="none" strike="noStrike" kern="1200" cap="none" spc="0" normalizeH="0" baseline="0" noProof="0" dirty="0">
              <a:ln>
                <a:noFill/>
              </a:ln>
              <a:gradFill>
                <a:gsLst>
                  <a:gs pos="0">
                    <a:schemeClr val="tx1"/>
                  </a:gs>
                  <a:gs pos="100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412891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Related documentation</a:t>
            </a:r>
            <a:endParaRPr lang="en-US" dirty="0"/>
          </a:p>
        </p:txBody>
      </p:sp>
      <p:sp>
        <p:nvSpPr>
          <p:cNvPr id="6" name="Text Placeholder 5"/>
          <p:cNvSpPr>
            <a:spLocks noGrp="1"/>
          </p:cNvSpPr>
          <p:nvPr>
            <p:ph type="body" sz="quarter" idx="10"/>
          </p:nvPr>
        </p:nvSpPr>
        <p:spPr>
          <a:xfrm>
            <a:off x="274638" y="1212851"/>
            <a:ext cx="8729513" cy="3199530"/>
          </a:xfrm>
        </p:spPr>
        <p:txBody>
          <a:bodyPr/>
          <a:lstStyle/>
          <a:p>
            <a:r>
              <a:rPr lang="en-US" dirty="0" smtClean="0"/>
              <a:t>MSDN: Create a task pane add-in with Napa Office 365 Development Tools</a:t>
            </a:r>
          </a:p>
          <a:p>
            <a:pPr lvl="1"/>
            <a:r>
              <a:rPr lang="en-US" dirty="0" smtClean="0">
                <a:hlinkClick r:id="rId3"/>
              </a:rPr>
              <a:t>https://msdn.microsoft.com/EN-US/library/office/jj554660.aspx</a:t>
            </a:r>
            <a:r>
              <a:rPr lang="en-US" dirty="0" smtClean="0"/>
              <a:t> </a:t>
            </a:r>
          </a:p>
          <a:p>
            <a:r>
              <a:rPr lang="en-US" dirty="0" smtClean="0"/>
              <a:t>MSDN: Create content &amp; task pane add-ins for PowerPoint</a:t>
            </a:r>
          </a:p>
          <a:p>
            <a:pPr lvl="1"/>
            <a:r>
              <a:rPr lang="en-US" dirty="0" smtClean="0">
                <a:hlinkClick r:id="rId4"/>
              </a:rPr>
              <a:t>https://msdn.microsoft.com/EN-US/library/office/dn610884.aspx</a:t>
            </a:r>
            <a:endParaRPr lang="en-US" dirty="0" smtClean="0"/>
          </a:p>
        </p:txBody>
      </p:sp>
      <p:grpSp>
        <p:nvGrpSpPr>
          <p:cNvPr id="7" name="Group 6"/>
          <p:cNvGrpSpPr/>
          <p:nvPr/>
        </p:nvGrpSpPr>
        <p:grpSpPr>
          <a:xfrm>
            <a:off x="8491172" y="2125663"/>
            <a:ext cx="4177078" cy="5611604"/>
            <a:chOff x="8595651" y="2113047"/>
            <a:chExt cx="4084253" cy="5486900"/>
          </a:xfrm>
        </p:grpSpPr>
        <p:sp>
          <p:nvSpPr>
            <p:cNvPr id="8" name="Rectangle 7"/>
            <p:cNvSpPr/>
            <p:nvPr/>
          </p:nvSpPr>
          <p:spPr bwMode="auto">
            <a:xfrm>
              <a:off x="8631238" y="2176463"/>
              <a:ext cx="2369766" cy="1554477"/>
            </a:xfrm>
            <a:prstGeom prst="rect">
              <a:avLst/>
            </a:prstGeom>
            <a:solidFill>
              <a:srgbClr val="000000">
                <a:lumMod val="25000"/>
                <a:lumOff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9" name="Group 8"/>
            <p:cNvGrpSpPr/>
            <p:nvPr/>
          </p:nvGrpSpPr>
          <p:grpSpPr>
            <a:xfrm>
              <a:off x="8595651" y="2113047"/>
              <a:ext cx="4084253" cy="5486900"/>
              <a:chOff x="7841294" y="1339954"/>
              <a:chExt cx="4004533" cy="5379802"/>
            </a:xfrm>
          </p:grpSpPr>
          <p:sp>
            <p:nvSpPr>
              <p:cNvPr id="10"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0078D7">
                  <a:lumMod val="7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11"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12" name="Freeform 11"/>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000000">
                  <a:lumMod val="75000"/>
                  <a:lumOff val="2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13" name="Freeform 12"/>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000000">
                  <a:lumMod val="75000"/>
                  <a:lumOff val="2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14"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15"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16"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17"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rgbClr val="000000"/>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grpSp>
      </p:grpSp>
    </p:spTree>
    <p:extLst>
      <p:ext uri="{BB962C8B-B14F-4D97-AF65-F5344CB8AC3E}">
        <p14:creationId xmlns:p14="http://schemas.microsoft.com/office/powerpoint/2010/main" val="5124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 to PowerPoint a</a:t>
            </a:r>
            <a:r>
              <a:rPr lang="en-US" sz="3200" dirty="0" smtClean="0">
                <a:gradFill>
                  <a:gsLst>
                    <a:gs pos="1250">
                      <a:schemeClr val="tx1"/>
                    </a:gs>
                    <a:gs pos="99000">
                      <a:schemeClr val="tx1"/>
                    </a:gs>
                  </a:gsLst>
                  <a:lin ang="5400000" scaled="0"/>
                </a:gradFill>
                <a:latin typeface="+mj-lt"/>
              </a:rPr>
              <a:t>dd-ins</a:t>
            </a:r>
            <a:endParaRPr lang="en-US" sz="3200" dirty="0">
              <a:gradFill>
                <a:gsLst>
                  <a:gs pos="1250">
                    <a:schemeClr val="tx1"/>
                  </a:gs>
                  <a:gs pos="99000">
                    <a:schemeClr val="tx1"/>
                  </a:gs>
                </a:gsLst>
                <a:lin ang="5400000" scaled="0"/>
              </a:gradFill>
              <a:latin typeface="+mj-lt"/>
            </a:endParaRP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Developing PowerPoint a</a:t>
            </a:r>
            <a:r>
              <a:rPr lang="en-US" sz="3200" dirty="0" smtClean="0">
                <a:gradFill>
                  <a:gsLst>
                    <a:gs pos="1250">
                      <a:schemeClr val="tx1"/>
                    </a:gs>
                    <a:gs pos="99000">
                      <a:schemeClr val="tx1"/>
                    </a:gs>
                  </a:gsLst>
                  <a:lin ang="5400000" scaled="0"/>
                </a:gradFill>
                <a:latin typeface="+mj-lt"/>
              </a:rPr>
              <a:t>dd-ins</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Creating a </a:t>
            </a:r>
            <a:r>
              <a:rPr lang="en-US" sz="3200" dirty="0" smtClean="0">
                <a:gradFill>
                  <a:gsLst>
                    <a:gs pos="1250">
                      <a:schemeClr val="tx1"/>
                    </a:gs>
                    <a:gs pos="99000">
                      <a:schemeClr val="tx1"/>
                    </a:gs>
                  </a:gsLst>
                  <a:lin ang="5400000" scaled="0"/>
                </a:gradFill>
                <a:latin typeface="+mj-lt"/>
              </a:rPr>
              <a:t>video player</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Adding a </a:t>
            </a:r>
            <a:r>
              <a:rPr lang="en-US" sz="3200" dirty="0" smtClean="0">
                <a:gradFill>
                  <a:gsLst>
                    <a:gs pos="1250">
                      <a:schemeClr val="tx1"/>
                    </a:gs>
                    <a:gs pos="99000">
                      <a:schemeClr val="tx1"/>
                    </a:gs>
                  </a:gsLst>
                  <a:lin ang="5400000" scaled="0"/>
                </a:gradFill>
                <a:latin typeface="+mj-lt"/>
              </a:rPr>
              <a:t>web service</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6902245" y="2705679"/>
            <a:ext cx="5077030" cy="3698893"/>
            <a:chOff x="5308651" y="1710037"/>
            <a:chExt cx="6843741" cy="4986038"/>
          </a:xfrm>
        </p:grpSpPr>
        <p:grpSp>
          <p:nvGrpSpPr>
            <p:cNvPr id="23" name="Group 22"/>
            <p:cNvGrpSpPr/>
            <p:nvPr/>
          </p:nvGrpSpPr>
          <p:grpSpPr>
            <a:xfrm>
              <a:off x="8356600" y="5895975"/>
              <a:ext cx="2466975" cy="800100"/>
              <a:chOff x="8356600" y="5222875"/>
              <a:chExt cx="2466975" cy="800100"/>
            </a:xfrm>
          </p:grpSpPr>
          <p:sp>
            <p:nvSpPr>
              <p:cNvPr id="242" name="Rectangle 241"/>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3" name="Group 242"/>
              <p:cNvGrpSpPr/>
              <p:nvPr/>
            </p:nvGrpSpPr>
            <p:grpSpPr>
              <a:xfrm>
                <a:off x="8415948" y="5283201"/>
                <a:ext cx="2344108" cy="678908"/>
                <a:chOff x="8415948" y="5283201"/>
                <a:chExt cx="2344108" cy="678908"/>
              </a:xfrm>
            </p:grpSpPr>
            <p:sp>
              <p:nvSpPr>
                <p:cNvPr id="244" name="Rectangle 243"/>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0" name="Rectangle 289"/>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4" name="Group 23"/>
            <p:cNvGrpSpPr/>
            <p:nvPr/>
          </p:nvGrpSpPr>
          <p:grpSpPr>
            <a:xfrm>
              <a:off x="5308651" y="3794814"/>
              <a:ext cx="2367066" cy="1665498"/>
              <a:chOff x="5308651" y="3121714"/>
              <a:chExt cx="2367066" cy="1665498"/>
            </a:xfrm>
          </p:grpSpPr>
          <p:sp>
            <p:nvSpPr>
              <p:cNvPr id="240"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7740650" y="3804195"/>
              <a:ext cx="1476375" cy="1967955"/>
              <a:chOff x="7740650" y="3131095"/>
              <a:chExt cx="1476375" cy="1967955"/>
            </a:xfrm>
          </p:grpSpPr>
          <p:grpSp>
            <p:nvGrpSpPr>
              <p:cNvPr id="192" name="Group 191"/>
              <p:cNvGrpSpPr/>
              <p:nvPr/>
            </p:nvGrpSpPr>
            <p:grpSpPr>
              <a:xfrm>
                <a:off x="7740650" y="3131095"/>
                <a:ext cx="1476375" cy="1967955"/>
                <a:chOff x="7740650" y="3131095"/>
                <a:chExt cx="1476375" cy="1967955"/>
              </a:xfrm>
            </p:grpSpPr>
            <p:sp>
              <p:nvSpPr>
                <p:cNvPr id="238" name="Rectangle 23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3300413"/>
                <a:ext cx="182880" cy="90578"/>
                <a:chOff x="7861286" y="3300413"/>
                <a:chExt cx="182880" cy="90578"/>
              </a:xfrm>
            </p:grpSpPr>
            <p:sp>
              <p:nvSpPr>
                <p:cNvPr id="236" name="Rectangle 235"/>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923541" y="3475943"/>
                <a:ext cx="1158557" cy="228744"/>
                <a:chOff x="7923541" y="3488009"/>
                <a:chExt cx="1158557" cy="228744"/>
              </a:xfrm>
            </p:grpSpPr>
            <p:sp>
              <p:nvSpPr>
                <p:cNvPr id="227" name="Rectangle 226"/>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861286" y="3789639"/>
                <a:ext cx="303354" cy="90756"/>
                <a:chOff x="7861286" y="3793332"/>
                <a:chExt cx="303354" cy="90756"/>
              </a:xfrm>
            </p:grpSpPr>
            <p:sp>
              <p:nvSpPr>
                <p:cNvPr id="225" name="Rectangle 224"/>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6" name="Group 195"/>
              <p:cNvGrpSpPr/>
              <p:nvPr/>
            </p:nvGrpSpPr>
            <p:grpSpPr>
              <a:xfrm>
                <a:off x="7861286" y="3965347"/>
                <a:ext cx="977279" cy="294462"/>
                <a:chOff x="7861286" y="3976867"/>
                <a:chExt cx="977279" cy="294462"/>
              </a:xfrm>
            </p:grpSpPr>
            <p:sp>
              <p:nvSpPr>
                <p:cNvPr id="216" name="Rectangle 215"/>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7" name="Group 196"/>
              <p:cNvGrpSpPr/>
              <p:nvPr/>
            </p:nvGrpSpPr>
            <p:grpSpPr>
              <a:xfrm>
                <a:off x="7861286" y="4344761"/>
                <a:ext cx="1102374" cy="228744"/>
                <a:chOff x="7861286" y="4351628"/>
                <a:chExt cx="1102374" cy="228744"/>
              </a:xfrm>
            </p:grpSpPr>
            <p:sp>
              <p:nvSpPr>
                <p:cNvPr id="210" name="Rectangle 20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8" name="Group 197"/>
              <p:cNvGrpSpPr/>
              <p:nvPr/>
            </p:nvGrpSpPr>
            <p:grpSpPr>
              <a:xfrm>
                <a:off x="7983513" y="4658457"/>
                <a:ext cx="1116116" cy="161449"/>
                <a:chOff x="7983513" y="4654652"/>
                <a:chExt cx="1116116" cy="161449"/>
              </a:xfrm>
            </p:grpSpPr>
            <p:sp>
              <p:nvSpPr>
                <p:cNvPr id="203" name="Rectangle 202"/>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9" name="Group 198"/>
              <p:cNvGrpSpPr/>
              <p:nvPr/>
            </p:nvGrpSpPr>
            <p:grpSpPr>
              <a:xfrm>
                <a:off x="7861286" y="4904857"/>
                <a:ext cx="613124" cy="95731"/>
                <a:chOff x="7861286" y="4904857"/>
                <a:chExt cx="613124" cy="95731"/>
              </a:xfrm>
            </p:grpSpPr>
            <p:sp>
              <p:nvSpPr>
                <p:cNvPr id="200" name="Rectangle 199"/>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6" name="Group 25"/>
            <p:cNvGrpSpPr/>
            <p:nvPr/>
          </p:nvGrpSpPr>
          <p:grpSpPr>
            <a:xfrm>
              <a:off x="9345911" y="3797978"/>
              <a:ext cx="1476375" cy="1967955"/>
              <a:chOff x="9345911" y="3124878"/>
              <a:chExt cx="1476375" cy="1967955"/>
            </a:xfrm>
          </p:grpSpPr>
          <p:grpSp>
            <p:nvGrpSpPr>
              <p:cNvPr id="146" name="Group 145"/>
              <p:cNvGrpSpPr/>
              <p:nvPr/>
            </p:nvGrpSpPr>
            <p:grpSpPr>
              <a:xfrm>
                <a:off x="9345911" y="3124878"/>
                <a:ext cx="1476375" cy="1967955"/>
                <a:chOff x="7740650" y="3131095"/>
                <a:chExt cx="1476375" cy="1967955"/>
              </a:xfrm>
            </p:grpSpPr>
            <p:sp>
              <p:nvSpPr>
                <p:cNvPr id="190" name="Rectangle 189"/>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7" name="Rectangle 146"/>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0" name="Group 149"/>
              <p:cNvGrpSpPr/>
              <p:nvPr/>
            </p:nvGrpSpPr>
            <p:grpSpPr>
              <a:xfrm>
                <a:off x="9437493" y="3559175"/>
                <a:ext cx="1288985" cy="117474"/>
                <a:chOff x="9437493" y="3559175"/>
                <a:chExt cx="1288985" cy="117474"/>
              </a:xfrm>
            </p:grpSpPr>
            <p:sp>
              <p:nvSpPr>
                <p:cNvPr id="183" name="Rectangle 182"/>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1" name="Group 150"/>
              <p:cNvGrpSpPr/>
              <p:nvPr/>
            </p:nvGrpSpPr>
            <p:grpSpPr>
              <a:xfrm>
                <a:off x="9465450" y="3797545"/>
                <a:ext cx="1188720" cy="146051"/>
                <a:chOff x="9465450" y="3797545"/>
                <a:chExt cx="1188720" cy="146051"/>
              </a:xfrm>
            </p:grpSpPr>
            <p:sp>
              <p:nvSpPr>
                <p:cNvPr id="177" name="Rectangle 176"/>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2" name="Group 151"/>
              <p:cNvGrpSpPr/>
              <p:nvPr/>
            </p:nvGrpSpPr>
            <p:grpSpPr>
              <a:xfrm>
                <a:off x="9465719" y="3362734"/>
                <a:ext cx="731520" cy="88380"/>
                <a:chOff x="9465719" y="3362734"/>
                <a:chExt cx="731520" cy="88380"/>
              </a:xfrm>
            </p:grpSpPr>
            <p:sp>
              <p:nvSpPr>
                <p:cNvPr id="175" name="Rectangle 17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3" name="Group 152"/>
              <p:cNvGrpSpPr/>
              <p:nvPr/>
            </p:nvGrpSpPr>
            <p:grpSpPr>
              <a:xfrm>
                <a:off x="9434530" y="4405572"/>
                <a:ext cx="356616" cy="212071"/>
                <a:chOff x="9434530" y="4405572"/>
                <a:chExt cx="356616" cy="212071"/>
              </a:xfrm>
            </p:grpSpPr>
            <p:sp>
              <p:nvSpPr>
                <p:cNvPr id="170" name="Rectangle 169"/>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4" name="Rectangle 153"/>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5" name="Group 154"/>
              <p:cNvGrpSpPr/>
              <p:nvPr/>
            </p:nvGrpSpPr>
            <p:grpSpPr>
              <a:xfrm>
                <a:off x="9898578" y="4405572"/>
                <a:ext cx="365760" cy="212071"/>
                <a:chOff x="9898578" y="4405572"/>
                <a:chExt cx="365760" cy="212071"/>
              </a:xfrm>
            </p:grpSpPr>
            <p:grpSp>
              <p:nvGrpSpPr>
                <p:cNvPr id="164" name="Group 163"/>
                <p:cNvGrpSpPr/>
                <p:nvPr/>
              </p:nvGrpSpPr>
              <p:grpSpPr>
                <a:xfrm>
                  <a:off x="9898578" y="4405572"/>
                  <a:ext cx="365760" cy="212071"/>
                  <a:chOff x="9434530" y="4405572"/>
                  <a:chExt cx="365760" cy="212071"/>
                </a:xfrm>
              </p:grpSpPr>
              <p:sp>
                <p:nvSpPr>
                  <p:cNvPr id="166" name="Rectangle 16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5" name="Rectangle 164"/>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6" name="Group 155"/>
              <p:cNvGrpSpPr/>
              <p:nvPr/>
            </p:nvGrpSpPr>
            <p:grpSpPr>
              <a:xfrm>
                <a:off x="10358034" y="4405249"/>
                <a:ext cx="365760" cy="212071"/>
                <a:chOff x="10358034" y="4405249"/>
                <a:chExt cx="365760" cy="212071"/>
              </a:xfrm>
            </p:grpSpPr>
            <p:sp>
              <p:nvSpPr>
                <p:cNvPr id="158" name="Rectangle 157"/>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7" name="Rectangle 156"/>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10915566" y="4874213"/>
              <a:ext cx="536092" cy="799475"/>
              <a:chOff x="5951537" y="5232400"/>
              <a:chExt cx="365126" cy="544513"/>
            </a:xfrm>
          </p:grpSpPr>
          <p:sp>
            <p:nvSpPr>
              <p:cNvPr id="142"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4"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p:cNvGrpSpPr/>
            <p:nvPr/>
          </p:nvGrpSpPr>
          <p:grpSpPr>
            <a:xfrm>
              <a:off x="10929938" y="2701925"/>
              <a:ext cx="1168400" cy="1011238"/>
              <a:chOff x="10929938" y="2028825"/>
              <a:chExt cx="1168400" cy="1011238"/>
            </a:xfrm>
          </p:grpSpPr>
          <p:sp>
            <p:nvSpPr>
              <p:cNvPr id="130"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1"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p:nvPr/>
          </p:nvGrpSpPr>
          <p:grpSpPr>
            <a:xfrm>
              <a:off x="9311043" y="1715016"/>
              <a:ext cx="1509358" cy="1959682"/>
              <a:chOff x="9311043" y="1041916"/>
              <a:chExt cx="1509358" cy="1959682"/>
            </a:xfrm>
          </p:grpSpPr>
          <p:grpSp>
            <p:nvGrpSpPr>
              <p:cNvPr id="111" name="Group 110"/>
              <p:cNvGrpSpPr/>
              <p:nvPr/>
            </p:nvGrpSpPr>
            <p:grpSpPr>
              <a:xfrm>
                <a:off x="9311043" y="1041916"/>
                <a:ext cx="1509358" cy="1959682"/>
                <a:chOff x="2699562" y="3794641"/>
                <a:chExt cx="1412658" cy="1813061"/>
              </a:xfrm>
            </p:grpSpPr>
            <p:sp>
              <p:nvSpPr>
                <p:cNvPr id="115"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 name="Rounded Rectangle 111"/>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3" name="Rounded Rectangle 112"/>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4" name="Rounded Rectangle 113"/>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Group 29"/>
            <p:cNvGrpSpPr/>
            <p:nvPr/>
          </p:nvGrpSpPr>
          <p:grpSpPr>
            <a:xfrm>
              <a:off x="7202936" y="2137601"/>
              <a:ext cx="434396" cy="1567623"/>
              <a:chOff x="7202936" y="1464501"/>
              <a:chExt cx="434396" cy="1567623"/>
            </a:xfrm>
          </p:grpSpPr>
          <p:pic>
            <p:nvPicPr>
              <p:cNvPr id="100" name="Picture 99"/>
              <p:cNvPicPr>
                <a:picLocks noChangeAspect="1"/>
              </p:cNvPicPr>
              <p:nvPr/>
            </p:nvPicPr>
            <p:blipFill>
              <a:blip r:embed="rId3"/>
              <a:stretch>
                <a:fillRect/>
              </a:stretch>
            </p:blipFill>
            <p:spPr>
              <a:xfrm>
                <a:off x="7509783" y="1515955"/>
                <a:ext cx="127549" cy="1513579"/>
              </a:xfrm>
              <a:prstGeom prst="rect">
                <a:avLst/>
              </a:prstGeom>
            </p:spPr>
          </p:pic>
          <p:grpSp>
            <p:nvGrpSpPr>
              <p:cNvPr id="101" name="Group 100"/>
              <p:cNvGrpSpPr/>
              <p:nvPr/>
            </p:nvGrpSpPr>
            <p:grpSpPr>
              <a:xfrm flipV="1">
                <a:off x="7202936" y="1464501"/>
                <a:ext cx="164653" cy="1567623"/>
                <a:chOff x="7138988" y="855663"/>
                <a:chExt cx="228601" cy="2176462"/>
              </a:xfrm>
            </p:grpSpPr>
            <p:sp>
              <p:nvSpPr>
                <p:cNvPr id="102"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1"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2" name="Group 31"/>
            <p:cNvGrpSpPr/>
            <p:nvPr/>
          </p:nvGrpSpPr>
          <p:grpSpPr>
            <a:xfrm>
              <a:off x="7743520" y="1710037"/>
              <a:ext cx="1470634" cy="1974359"/>
              <a:chOff x="7743520" y="1036937"/>
              <a:chExt cx="1470634" cy="1974359"/>
            </a:xfrm>
          </p:grpSpPr>
          <p:grpSp>
            <p:nvGrpSpPr>
              <p:cNvPr id="85" name="Group 84"/>
              <p:cNvGrpSpPr/>
              <p:nvPr/>
            </p:nvGrpSpPr>
            <p:grpSpPr>
              <a:xfrm>
                <a:off x="7743520" y="1036937"/>
                <a:ext cx="1470634" cy="1974359"/>
                <a:chOff x="7740650" y="1041915"/>
                <a:chExt cx="1470634" cy="1974359"/>
              </a:xfrm>
            </p:grpSpPr>
            <p:sp>
              <p:nvSpPr>
                <p:cNvPr id="98" name="Freeform 97"/>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ight Triangle 98"/>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6" name="Group 85"/>
              <p:cNvGrpSpPr/>
              <p:nvPr/>
            </p:nvGrpSpPr>
            <p:grpSpPr>
              <a:xfrm>
                <a:off x="7912042" y="1158011"/>
                <a:ext cx="1133265" cy="1611524"/>
                <a:chOff x="7912042" y="1158011"/>
                <a:chExt cx="1133265" cy="1611524"/>
              </a:xfrm>
            </p:grpSpPr>
            <p:sp>
              <p:nvSpPr>
                <p:cNvPr id="87" name="Right Bracket 86"/>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8" name="Straight Connector 87"/>
                <p:cNvCxnSpPr>
                  <a:stCxn id="87"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9" name="Oval 88"/>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Oval 89"/>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Decision 90"/>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Decision 91"/>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Flowchart: Process 93"/>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Flowchart: Process 94"/>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Flowchart: Process 95"/>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Process 96"/>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3" name="Group 32"/>
            <p:cNvGrpSpPr/>
            <p:nvPr/>
          </p:nvGrpSpPr>
          <p:grpSpPr>
            <a:xfrm>
              <a:off x="7983513" y="1945650"/>
              <a:ext cx="989927" cy="1378516"/>
              <a:chOff x="7983513" y="1272550"/>
              <a:chExt cx="989927" cy="1378516"/>
            </a:xfrm>
          </p:grpSpPr>
          <p:sp>
            <p:nvSpPr>
              <p:cNvPr id="68" name="Rectangle 67"/>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Rectangle 82"/>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ectangle 83"/>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5895503" y="1955025"/>
              <a:ext cx="1229051" cy="1725027"/>
              <a:chOff x="5895503" y="1281925"/>
              <a:chExt cx="1229051" cy="1725027"/>
            </a:xfrm>
          </p:grpSpPr>
          <p:grpSp>
            <p:nvGrpSpPr>
              <p:cNvPr id="35" name="Group 34"/>
              <p:cNvGrpSpPr/>
              <p:nvPr/>
            </p:nvGrpSpPr>
            <p:grpSpPr>
              <a:xfrm>
                <a:off x="5895503" y="1281925"/>
                <a:ext cx="1229051" cy="1725027"/>
                <a:chOff x="5895503" y="1281925"/>
                <a:chExt cx="1229051" cy="1725027"/>
              </a:xfrm>
            </p:grpSpPr>
            <p:sp>
              <p:nvSpPr>
                <p:cNvPr id="66" name="Freeform 65"/>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ight Triangle 66"/>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5996740" y="1640587"/>
                <a:ext cx="1000052" cy="1136612"/>
                <a:chOff x="5996740" y="1640587"/>
                <a:chExt cx="1000052" cy="1136612"/>
              </a:xfrm>
            </p:grpSpPr>
            <p:grpSp>
              <p:nvGrpSpPr>
                <p:cNvPr id="37" name="Group 36"/>
                <p:cNvGrpSpPr/>
                <p:nvPr/>
              </p:nvGrpSpPr>
              <p:grpSpPr>
                <a:xfrm>
                  <a:off x="6265272" y="1646040"/>
                  <a:ext cx="731520" cy="87880"/>
                  <a:chOff x="6265272" y="1646040"/>
                  <a:chExt cx="731520" cy="87880"/>
                </a:xfrm>
              </p:grpSpPr>
              <p:sp>
                <p:nvSpPr>
                  <p:cNvPr id="63" name="Rectangle 62"/>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6265272" y="1889531"/>
                  <a:ext cx="731520" cy="87880"/>
                  <a:chOff x="6265272" y="1889531"/>
                  <a:chExt cx="731520" cy="87880"/>
                </a:xfrm>
              </p:grpSpPr>
              <p:sp>
                <p:nvSpPr>
                  <p:cNvPr id="61" name="Rectangle 60"/>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9" name="Group 38"/>
                <p:cNvGrpSpPr/>
                <p:nvPr/>
              </p:nvGrpSpPr>
              <p:grpSpPr>
                <a:xfrm>
                  <a:off x="6265272" y="2130746"/>
                  <a:ext cx="709184" cy="87880"/>
                  <a:chOff x="6265272" y="2130746"/>
                  <a:chExt cx="709184" cy="87880"/>
                </a:xfrm>
              </p:grpSpPr>
              <p:sp>
                <p:nvSpPr>
                  <p:cNvPr id="58" name="Rectangle 57"/>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0" name="Group 39"/>
                <p:cNvGrpSpPr/>
                <p:nvPr/>
              </p:nvGrpSpPr>
              <p:grpSpPr>
                <a:xfrm>
                  <a:off x="6265272" y="2374770"/>
                  <a:ext cx="731520" cy="87880"/>
                  <a:chOff x="6265272" y="2374770"/>
                  <a:chExt cx="731520" cy="87880"/>
                </a:xfrm>
              </p:grpSpPr>
              <p:sp>
                <p:nvSpPr>
                  <p:cNvPr id="56" name="Rectangle 55"/>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1" name="Group 40"/>
                <p:cNvGrpSpPr/>
                <p:nvPr/>
              </p:nvGrpSpPr>
              <p:grpSpPr>
                <a:xfrm>
                  <a:off x="6265272" y="2623634"/>
                  <a:ext cx="731520" cy="87880"/>
                  <a:chOff x="6265272" y="2623634"/>
                  <a:chExt cx="731520" cy="87880"/>
                </a:xfrm>
              </p:grpSpPr>
              <p:sp>
                <p:nvSpPr>
                  <p:cNvPr id="53" name="Rectangle 52"/>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2" name="Rectangle 41"/>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Rectangle 4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5996740" y="1640587"/>
                  <a:ext cx="154817" cy="154817"/>
                  <a:chOff x="5996740" y="1640587"/>
                  <a:chExt cx="154817" cy="154817"/>
                </a:xfrm>
              </p:grpSpPr>
              <p:sp>
                <p:nvSpPr>
                  <p:cNvPr id="51" name="Rectangle 50"/>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p:cNvGrpSpPr/>
                <p:nvPr/>
              </p:nvGrpSpPr>
              <p:grpSpPr>
                <a:xfrm>
                  <a:off x="5996740" y="1886036"/>
                  <a:ext cx="154817" cy="154817"/>
                  <a:chOff x="5996740" y="1886036"/>
                  <a:chExt cx="154817" cy="154817"/>
                </a:xfrm>
              </p:grpSpPr>
              <p:sp>
                <p:nvSpPr>
                  <p:cNvPr id="49" name="Rectangle 48"/>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5996740" y="2376934"/>
                  <a:ext cx="154817" cy="154817"/>
                  <a:chOff x="5996740" y="2376934"/>
                  <a:chExt cx="154817" cy="154817"/>
                </a:xfrm>
              </p:grpSpPr>
              <p:sp>
                <p:nvSpPr>
                  <p:cNvPr id="47" name="Rectangle 46"/>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14039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ontent Placeholder 6"/>
          <p:cNvSpPr txBox="1">
            <a:spLocks/>
          </p:cNvSpPr>
          <p:nvPr/>
        </p:nvSpPr>
        <p:spPr>
          <a:xfrm>
            <a:off x="2501" y="4883288"/>
            <a:ext cx="12433974" cy="822960"/>
          </a:xfrm>
          <a:prstGeom prst="rect">
            <a:avLst/>
          </a:prstGeom>
          <a:noFill/>
        </p:spPr>
        <p:txBody>
          <a:bodyPr vert="horz" wrap="square" lIns="146304" tIns="91440" rIns="146304" bIns="91440" rtlCol="0" anchor="ctr">
            <a:spAutoFit/>
          </a:bodyPr>
          <a:lst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7500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lgn="ctr">
              <a:buFont typeface="Arial" pitchFamily="34" charset="0"/>
              <a:buNone/>
            </a:pPr>
            <a:r>
              <a:rPr lang="en-US" sz="3136" smtClean="0">
                <a:hlinkClick r:id="rId3"/>
              </a:rPr>
              <a:t>http://dev.office.com/devprogram</a:t>
            </a:r>
            <a:r>
              <a:rPr lang="en-US" sz="3136" smtClean="0"/>
              <a:t> </a:t>
            </a:r>
            <a:endParaRPr lang="en-US" sz="3136" dirty="0"/>
          </a:p>
        </p:txBody>
      </p:sp>
      <p:grpSp>
        <p:nvGrpSpPr>
          <p:cNvPr id="112" name="Group 111"/>
          <p:cNvGrpSpPr/>
          <p:nvPr/>
        </p:nvGrpSpPr>
        <p:grpSpPr>
          <a:xfrm>
            <a:off x="4693684" y="3204799"/>
            <a:ext cx="3052220" cy="3741378"/>
            <a:chOff x="4662488" y="3198813"/>
            <a:chExt cx="3114676" cy="3817937"/>
          </a:xfrm>
        </p:grpSpPr>
        <p:sp>
          <p:nvSpPr>
            <p:cNvPr id="113"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4"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5"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6"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7"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8"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9"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0"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121" name="Rectangle 120"/>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2" name="Group 121"/>
          <p:cNvGrpSpPr/>
          <p:nvPr/>
        </p:nvGrpSpPr>
        <p:grpSpPr>
          <a:xfrm>
            <a:off x="581707" y="2329165"/>
            <a:ext cx="2289395" cy="1914898"/>
            <a:chOff x="457200" y="2260433"/>
            <a:chExt cx="2290317" cy="1915668"/>
          </a:xfrm>
        </p:grpSpPr>
        <p:sp>
          <p:nvSpPr>
            <p:cNvPr id="123" name="Rectangle 122"/>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124" name="Group 123"/>
            <p:cNvGrpSpPr/>
            <p:nvPr/>
          </p:nvGrpSpPr>
          <p:grpSpPr>
            <a:xfrm>
              <a:off x="746844" y="2260433"/>
              <a:ext cx="1711028" cy="991002"/>
              <a:chOff x="860785" y="2260433"/>
              <a:chExt cx="1711028" cy="991002"/>
            </a:xfrm>
          </p:grpSpPr>
          <p:grpSp>
            <p:nvGrpSpPr>
              <p:cNvPr id="125" name="Group 124"/>
              <p:cNvGrpSpPr/>
              <p:nvPr/>
            </p:nvGrpSpPr>
            <p:grpSpPr>
              <a:xfrm>
                <a:off x="860785" y="2260433"/>
                <a:ext cx="1711028" cy="991002"/>
                <a:chOff x="506413" y="1770063"/>
                <a:chExt cx="2105025" cy="1219200"/>
              </a:xfrm>
            </p:grpSpPr>
            <p:sp>
              <p:nvSpPr>
                <p:cNvPr id="138"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39"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0"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1"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126" name="Rectangle 125"/>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27" name="Straight Connector 126"/>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32" name="Rectangle 131"/>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33" name="Straight Connector 132"/>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3" name="Group 142"/>
          <p:cNvGrpSpPr/>
          <p:nvPr/>
        </p:nvGrpSpPr>
        <p:grpSpPr>
          <a:xfrm>
            <a:off x="3405356" y="2351551"/>
            <a:ext cx="1609841" cy="2200139"/>
            <a:chOff x="3320378" y="2282825"/>
            <a:chExt cx="1610489" cy="2201025"/>
          </a:xfrm>
        </p:grpSpPr>
        <p:sp>
          <p:nvSpPr>
            <p:cNvPr id="144" name="Rectangle 143"/>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45" name="Group 144"/>
            <p:cNvGrpSpPr/>
            <p:nvPr/>
          </p:nvGrpSpPr>
          <p:grpSpPr>
            <a:xfrm>
              <a:off x="3376613" y="2282825"/>
              <a:ext cx="1422401" cy="1065213"/>
              <a:chOff x="3376613" y="2282825"/>
              <a:chExt cx="1422401" cy="1065213"/>
            </a:xfrm>
          </p:grpSpPr>
          <p:sp>
            <p:nvSpPr>
              <p:cNvPr id="146"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7"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8"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9"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0"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1"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2"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3"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4" name="TextBox 153"/>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155" name="Straight Connector 15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9" name="Group 158"/>
              <p:cNvGrpSpPr/>
              <p:nvPr/>
            </p:nvGrpSpPr>
            <p:grpSpPr>
              <a:xfrm>
                <a:off x="3987801" y="2778125"/>
                <a:ext cx="811213" cy="569913"/>
                <a:chOff x="3987801" y="2778125"/>
                <a:chExt cx="811213" cy="569913"/>
              </a:xfrm>
            </p:grpSpPr>
            <p:sp>
              <p:nvSpPr>
                <p:cNvPr id="160"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1"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2"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3"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4"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5"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6"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7"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8"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9"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0"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1"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2"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3"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4"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5"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6"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8"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9"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0"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1"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2"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183" name="Group 182"/>
          <p:cNvGrpSpPr/>
          <p:nvPr/>
        </p:nvGrpSpPr>
        <p:grpSpPr>
          <a:xfrm>
            <a:off x="5549453" y="2282278"/>
            <a:ext cx="1609841" cy="1961785"/>
            <a:chOff x="5503728" y="2213527"/>
            <a:chExt cx="1610489" cy="1962574"/>
          </a:xfrm>
        </p:grpSpPr>
        <p:sp>
          <p:nvSpPr>
            <p:cNvPr id="184" name="Rectangle 18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185" name="Picture 184"/>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186" name="Group 185"/>
          <p:cNvGrpSpPr/>
          <p:nvPr/>
        </p:nvGrpSpPr>
        <p:grpSpPr>
          <a:xfrm>
            <a:off x="7693546" y="2282127"/>
            <a:ext cx="1744304" cy="1961938"/>
            <a:chOff x="7453007" y="2213374"/>
            <a:chExt cx="1745006" cy="1962727"/>
          </a:xfrm>
        </p:grpSpPr>
        <p:sp>
          <p:nvSpPr>
            <p:cNvPr id="187" name="Rectangle 186"/>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88" name="Group 187"/>
            <p:cNvGrpSpPr/>
            <p:nvPr/>
          </p:nvGrpSpPr>
          <p:grpSpPr>
            <a:xfrm>
              <a:off x="7453007" y="2213374"/>
              <a:ext cx="1745006" cy="1177578"/>
              <a:chOff x="7353454" y="2213374"/>
              <a:chExt cx="1745006" cy="1177578"/>
            </a:xfrm>
          </p:grpSpPr>
          <p:grpSp>
            <p:nvGrpSpPr>
              <p:cNvPr id="189" name="Group 188"/>
              <p:cNvGrpSpPr/>
              <p:nvPr/>
            </p:nvGrpSpPr>
            <p:grpSpPr>
              <a:xfrm>
                <a:off x="7353454" y="2213374"/>
                <a:ext cx="1517514" cy="1152575"/>
                <a:chOff x="7377113" y="1308100"/>
                <a:chExt cx="1277937" cy="847725"/>
              </a:xfrm>
            </p:grpSpPr>
            <p:sp>
              <p:nvSpPr>
                <p:cNvPr id="191"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2" name="Rectangle 191"/>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3" name="Rectangle 192"/>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4" name="Freeform 193"/>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5" name="Freeform 194"/>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190" name="Picture 189"/>
              <p:cNvPicPr>
                <a:picLocks noChangeAspect="1"/>
              </p:cNvPicPr>
              <p:nvPr/>
            </p:nvPicPr>
            <p:blipFill>
              <a:blip r:embed="rId5"/>
              <a:stretch>
                <a:fillRect/>
              </a:stretch>
            </p:blipFill>
            <p:spPr>
              <a:xfrm>
                <a:off x="8203393" y="2481212"/>
                <a:ext cx="895067" cy="909740"/>
              </a:xfrm>
              <a:prstGeom prst="rect">
                <a:avLst/>
              </a:prstGeom>
            </p:spPr>
          </p:pic>
        </p:grpSp>
      </p:grpSp>
      <p:grpSp>
        <p:nvGrpSpPr>
          <p:cNvPr id="196" name="Group 195"/>
          <p:cNvGrpSpPr/>
          <p:nvPr/>
        </p:nvGrpSpPr>
        <p:grpSpPr>
          <a:xfrm>
            <a:off x="9972106" y="2284902"/>
            <a:ext cx="1609841" cy="1802340"/>
            <a:chOff x="9851377" y="2216150"/>
            <a:chExt cx="1610489" cy="1803064"/>
          </a:xfrm>
        </p:grpSpPr>
        <p:sp>
          <p:nvSpPr>
            <p:cNvPr id="197" name="Rectangle 19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198" name="Group 197"/>
            <p:cNvGrpSpPr/>
            <p:nvPr/>
          </p:nvGrpSpPr>
          <p:grpSpPr>
            <a:xfrm>
              <a:off x="10039877" y="2216150"/>
              <a:ext cx="1233488" cy="1268413"/>
              <a:chOff x="9902825" y="2216150"/>
              <a:chExt cx="1233488" cy="1268413"/>
            </a:xfrm>
          </p:grpSpPr>
          <p:sp>
            <p:nvSpPr>
              <p:cNvPr id="199"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0"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1"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2"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203" name="Straight Connector 202"/>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a:off x="10802938" y="2917825"/>
                <a:ext cx="39688" cy="566738"/>
                <a:chOff x="10802938" y="2917825"/>
                <a:chExt cx="39688" cy="566738"/>
              </a:xfrm>
            </p:grpSpPr>
            <p:sp>
              <p:nvSpPr>
                <p:cNvPr id="208"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9"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0"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1"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2"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3"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smtClean="0"/>
              <a:t>Developer Program launch</a:t>
            </a:r>
            <a:endParaRPr lang="en-US" dirty="0"/>
          </a:p>
        </p:txBody>
      </p:sp>
    </p:spTree>
    <p:extLst>
      <p:ext uri="{BB962C8B-B14F-4D97-AF65-F5344CB8AC3E}">
        <p14:creationId xmlns:p14="http://schemas.microsoft.com/office/powerpoint/2010/main" val="412910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112"/>
                                        </p:tgtEl>
                                        <p:attrNameLst>
                                          <p:attrName>r</p:attrName>
                                        </p:attrNameLst>
                                      </p:cBhvr>
                                    </p:animRot>
                                    <p:animRot by="-240000">
                                      <p:cBhvr>
                                        <p:cTn id="7" dur="250" fill="hold">
                                          <p:stCondLst>
                                            <p:cond delay="250"/>
                                          </p:stCondLst>
                                        </p:cTn>
                                        <p:tgtEl>
                                          <p:spTgt spid="112"/>
                                        </p:tgtEl>
                                        <p:attrNameLst>
                                          <p:attrName>r</p:attrName>
                                        </p:attrNameLst>
                                      </p:cBhvr>
                                    </p:animRot>
                                    <p:animRot by="240000">
                                      <p:cBhvr>
                                        <p:cTn id="8" dur="250" fill="hold">
                                          <p:stCondLst>
                                            <p:cond delay="500"/>
                                          </p:stCondLst>
                                        </p:cTn>
                                        <p:tgtEl>
                                          <p:spTgt spid="112"/>
                                        </p:tgtEl>
                                        <p:attrNameLst>
                                          <p:attrName>r</p:attrName>
                                        </p:attrNameLst>
                                      </p:cBhvr>
                                    </p:animRot>
                                    <p:animRot by="-240000">
                                      <p:cBhvr>
                                        <p:cTn id="9" dur="250" fill="hold">
                                          <p:stCondLst>
                                            <p:cond delay="750"/>
                                          </p:stCondLst>
                                        </p:cTn>
                                        <p:tgtEl>
                                          <p:spTgt spid="112"/>
                                        </p:tgtEl>
                                        <p:attrNameLst>
                                          <p:attrName>r</p:attrName>
                                        </p:attrNameLst>
                                      </p:cBhvr>
                                    </p:animRot>
                                    <p:animRot by="120000">
                                      <p:cBhvr>
                                        <p:cTn id="10" dur="250" fill="hold">
                                          <p:stCondLst>
                                            <p:cond delay="1000"/>
                                          </p:stCondLst>
                                        </p:cTn>
                                        <p:tgtEl>
                                          <p:spTgt spid="112"/>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112"/>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1000"/>
                                        <p:tgtEl>
                                          <p:spTgt spid="122"/>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122"/>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fade">
                                      <p:cBhvr>
                                        <p:cTn id="23" dur="1000"/>
                                        <p:tgtEl>
                                          <p:spTgt spid="143"/>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143"/>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183"/>
                                        </p:tgtEl>
                                        <p:attrNameLst>
                                          <p:attrName>style.visibility</p:attrName>
                                        </p:attrNameLst>
                                      </p:cBhvr>
                                      <p:to>
                                        <p:strVal val="visible"/>
                                      </p:to>
                                    </p:set>
                                    <p:animEffect transition="in" filter="fade">
                                      <p:cBhvr>
                                        <p:cTn id="29" dur="1000"/>
                                        <p:tgtEl>
                                          <p:spTgt spid="183"/>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183"/>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186"/>
                                        </p:tgtEl>
                                        <p:attrNameLst>
                                          <p:attrName>style.visibility</p:attrName>
                                        </p:attrNameLst>
                                      </p:cBhvr>
                                      <p:to>
                                        <p:strVal val="visible"/>
                                      </p:to>
                                    </p:set>
                                    <p:animEffect transition="in" filter="fade">
                                      <p:cBhvr>
                                        <p:cTn id="35" dur="1000"/>
                                        <p:tgtEl>
                                          <p:spTgt spid="186"/>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186"/>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196"/>
                                        </p:tgtEl>
                                        <p:attrNameLst>
                                          <p:attrName>style.visibility</p:attrName>
                                        </p:attrNameLst>
                                      </p:cBhvr>
                                      <p:to>
                                        <p:strVal val="visible"/>
                                      </p:to>
                                    </p:set>
                                    <p:animEffect transition="in" filter="fade">
                                      <p:cBhvr>
                                        <p:cTn id="41" dur="1000"/>
                                        <p:tgtEl>
                                          <p:spTgt spid="196"/>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196"/>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02">
                                            <p:txEl>
                                              <p:pRg st="0" end="0"/>
                                            </p:txEl>
                                          </p:spTgt>
                                        </p:tgtEl>
                                        <p:attrNameLst>
                                          <p:attrName>style.visibility</p:attrName>
                                        </p:attrNameLst>
                                      </p:cBhvr>
                                      <p:to>
                                        <p:strVal val="visible"/>
                                      </p:to>
                                    </p:set>
                                    <p:animEffect transition="in" filter="fade">
                                      <p:cBhvr>
                                        <p:cTn id="47" dur="1000"/>
                                        <p:tgtEl>
                                          <p:spTgt spid="102">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10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p:bldP spid="102"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smtClean="0"/>
              <a:t>Engage</a:t>
            </a:r>
            <a:endParaRPr lang="en-US" dirty="0"/>
          </a:p>
        </p:txBody>
      </p:sp>
    </p:spTree>
    <p:extLst>
      <p:ext uri="{BB962C8B-B14F-4D97-AF65-F5344CB8AC3E}">
        <p14:creationId xmlns:p14="http://schemas.microsoft.com/office/powerpoint/2010/main" val="226882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1402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8" y="2043636"/>
            <a:ext cx="8229600" cy="2178289"/>
          </a:xfrm>
        </p:spPr>
        <p:txBody>
          <a:bodyPr/>
          <a:lstStyle/>
          <a:p>
            <a:r>
              <a:rPr lang="en-US" dirty="0" smtClean="0"/>
              <a:t>Deep dive in Office PowerPoint add-ins</a:t>
            </a:r>
            <a:endParaRPr lang="en-US" dirty="0"/>
          </a:p>
        </p:txBody>
      </p:sp>
      <p:grpSp>
        <p:nvGrpSpPr>
          <p:cNvPr id="10" name="Group 9"/>
          <p:cNvGrpSpPr/>
          <p:nvPr/>
        </p:nvGrpSpPr>
        <p:grpSpPr>
          <a:xfrm>
            <a:off x="7867245" y="1287462"/>
            <a:ext cx="4801005" cy="6449805"/>
            <a:chOff x="8595651" y="2113047"/>
            <a:chExt cx="4084253" cy="5486900"/>
          </a:xfrm>
        </p:grpSpPr>
        <p:sp>
          <p:nvSpPr>
            <p:cNvPr id="11" name="Rectangle 10"/>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 name="Group 11"/>
            <p:cNvGrpSpPr/>
            <p:nvPr/>
          </p:nvGrpSpPr>
          <p:grpSpPr>
            <a:xfrm>
              <a:off x="8595651" y="2113047"/>
              <a:ext cx="4084253" cy="5486900"/>
              <a:chOff x="7841294" y="1339954"/>
              <a:chExt cx="4004533" cy="5379802"/>
            </a:xfrm>
          </p:grpSpPr>
          <p:sp>
            <p:nvSpPr>
              <p:cNvPr id="13"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4"/>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5"/>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9"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0"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br>
              <a:rPr lang="en-US" smtClean="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 to PowerPoint a</a:t>
            </a:r>
            <a:r>
              <a:rPr lang="en-US" sz="3200" dirty="0" smtClean="0">
                <a:gradFill>
                  <a:gsLst>
                    <a:gs pos="1250">
                      <a:schemeClr val="tx1"/>
                    </a:gs>
                    <a:gs pos="99000">
                      <a:schemeClr val="tx1"/>
                    </a:gs>
                  </a:gsLst>
                  <a:lin ang="5400000" scaled="0"/>
                </a:gradFill>
                <a:latin typeface="+mj-lt"/>
              </a:rPr>
              <a:t>dd-ins</a:t>
            </a:r>
            <a:endParaRPr lang="en-US" sz="3200" dirty="0">
              <a:gradFill>
                <a:gsLst>
                  <a:gs pos="1250">
                    <a:schemeClr val="tx1"/>
                  </a:gs>
                  <a:gs pos="99000">
                    <a:schemeClr val="tx1"/>
                  </a:gs>
                </a:gsLst>
                <a:lin ang="5400000" scaled="0"/>
              </a:gradFill>
              <a:latin typeface="+mj-lt"/>
            </a:endParaRP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Developing PowerPoint </a:t>
            </a:r>
            <a:r>
              <a:rPr lang="en-US" sz="3200" dirty="0" smtClean="0">
                <a:gradFill>
                  <a:gsLst>
                    <a:gs pos="1250">
                      <a:schemeClr val="tx1"/>
                    </a:gs>
                    <a:gs pos="99000">
                      <a:schemeClr val="tx1"/>
                    </a:gs>
                  </a:gsLst>
                  <a:lin ang="5400000" scaled="0"/>
                </a:gradFill>
                <a:latin typeface="+mj-lt"/>
              </a:rPr>
              <a:t>add-ins</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Creating a </a:t>
            </a:r>
            <a:r>
              <a:rPr lang="en-US" sz="3200" dirty="0" smtClean="0">
                <a:gradFill>
                  <a:gsLst>
                    <a:gs pos="1250">
                      <a:schemeClr val="tx1"/>
                    </a:gs>
                    <a:gs pos="99000">
                      <a:schemeClr val="tx1"/>
                    </a:gs>
                  </a:gsLst>
                  <a:lin ang="5400000" scaled="0"/>
                </a:gradFill>
                <a:latin typeface="+mj-lt"/>
              </a:rPr>
              <a:t>video player</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Adding a </a:t>
            </a:r>
            <a:r>
              <a:rPr lang="en-US" sz="3200" dirty="0" smtClean="0">
                <a:gradFill>
                  <a:gsLst>
                    <a:gs pos="1250">
                      <a:schemeClr val="tx1"/>
                    </a:gs>
                    <a:gs pos="99000">
                      <a:schemeClr val="tx1"/>
                    </a:gs>
                  </a:gsLst>
                  <a:lin ang="5400000" scaled="0"/>
                </a:gradFill>
                <a:latin typeface="+mj-lt"/>
              </a:rPr>
              <a:t>web service</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vision</a:t>
            </a:r>
            <a:endParaRPr lang="en-US" dirty="0"/>
          </a:p>
        </p:txBody>
      </p:sp>
    </p:spTree>
    <p:extLst>
      <p:ext uri="{BB962C8B-B14F-4D97-AF65-F5344CB8AC3E}">
        <p14:creationId xmlns:p14="http://schemas.microsoft.com/office/powerpoint/2010/main" val="164539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Office add-in?</a:t>
            </a:r>
            <a:endParaRPr lang="en-US" dirty="0"/>
          </a:p>
        </p:txBody>
      </p:sp>
      <p:sp>
        <p:nvSpPr>
          <p:cNvPr id="5" name="Content Placeholder 4"/>
          <p:cNvSpPr>
            <a:spLocks noGrp="1"/>
          </p:cNvSpPr>
          <p:nvPr>
            <p:ph type="body" sz="quarter" idx="10"/>
          </p:nvPr>
        </p:nvSpPr>
        <p:spPr>
          <a:xfrm>
            <a:off x="274638" y="1212851"/>
            <a:ext cx="11887200" cy="4122603"/>
          </a:xfrm>
        </p:spPr>
        <p:txBody>
          <a:bodyPr/>
          <a:lstStyle/>
          <a:p>
            <a:r>
              <a:rPr lang="en-US" dirty="0" smtClean="0"/>
              <a:t>Web application loaded inside an Office application</a:t>
            </a:r>
          </a:p>
          <a:p>
            <a:pPr lvl="1"/>
            <a:r>
              <a:rPr lang="en-US" dirty="0" smtClean="0"/>
              <a:t>Embedded inline </a:t>
            </a:r>
            <a:r>
              <a:rPr lang="en-US" dirty="0"/>
              <a:t>or as </a:t>
            </a:r>
            <a:r>
              <a:rPr lang="en-US" dirty="0" smtClean="0"/>
              <a:t>task </a:t>
            </a:r>
            <a:r>
              <a:rPr lang="en-US" dirty="0"/>
              <a:t>pane within documents, </a:t>
            </a:r>
            <a:r>
              <a:rPr lang="en-US" dirty="0" smtClean="0"/>
              <a:t>mails, </a:t>
            </a:r>
            <a:r>
              <a:rPr lang="en-US" dirty="0"/>
              <a:t>or </a:t>
            </a:r>
            <a:r>
              <a:rPr lang="en-US" dirty="0" smtClean="0"/>
              <a:t>appointments</a:t>
            </a:r>
            <a:endParaRPr lang="en-US" dirty="0"/>
          </a:p>
          <a:p>
            <a:pPr lvl="1"/>
            <a:r>
              <a:rPr lang="en-US" dirty="0" smtClean="0"/>
              <a:t>Works in Office </a:t>
            </a:r>
            <a:r>
              <a:rPr lang="en-US" dirty="0"/>
              <a:t>a</a:t>
            </a:r>
            <a:r>
              <a:rPr lang="en-US" dirty="0" smtClean="0"/>
              <a:t>pplications such as Microsoft Outlook</a:t>
            </a:r>
          </a:p>
          <a:p>
            <a:pPr lvl="1"/>
            <a:r>
              <a:rPr lang="en-US" dirty="0" smtClean="0"/>
              <a:t>Works in Office web </a:t>
            </a:r>
            <a:r>
              <a:rPr lang="en-US" dirty="0"/>
              <a:t>a</a:t>
            </a:r>
            <a:r>
              <a:rPr lang="en-US" dirty="0" smtClean="0"/>
              <a:t>pplications such as OWA</a:t>
            </a:r>
          </a:p>
          <a:p>
            <a:pPr lvl="1"/>
            <a:r>
              <a:rPr lang="en-US" dirty="0" smtClean="0"/>
              <a:t>Works in </a:t>
            </a:r>
            <a:r>
              <a:rPr lang="en-US" dirty="0"/>
              <a:t>mobile Office </a:t>
            </a:r>
            <a:r>
              <a:rPr lang="en-US" dirty="0" smtClean="0"/>
              <a:t>Clients</a:t>
            </a:r>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Add-in can provided code to read/write content to/from Office documents</a:t>
            </a:r>
          </a:p>
          <a:p>
            <a:pPr lvl="1"/>
            <a:r>
              <a:rPr lang="en-US" dirty="0"/>
              <a:t>Add-in </a:t>
            </a:r>
            <a:r>
              <a:rPr lang="en-US" dirty="0" smtClean="0"/>
              <a:t>can call web services hosted over Internet or running within local network</a:t>
            </a:r>
          </a:p>
        </p:txBody>
      </p:sp>
    </p:spTree>
    <p:extLst>
      <p:ext uri="{BB962C8B-B14F-4D97-AF65-F5344CB8AC3E}">
        <p14:creationId xmlns:p14="http://schemas.microsoft.com/office/powerpoint/2010/main" val="740759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Designing </a:t>
            </a:r>
            <a:r>
              <a:rPr lang="en-US" dirty="0"/>
              <a:t>Office a</a:t>
            </a:r>
            <a:r>
              <a:rPr lang="en-US" dirty="0" smtClean="0"/>
              <a:t>dd-ins—shapes</a:t>
            </a:r>
            <a:endParaRPr lang="en-US" dirty="0"/>
          </a:p>
        </p:txBody>
      </p:sp>
      <p:sp>
        <p:nvSpPr>
          <p:cNvPr id="5" name="Content Placeholder 4"/>
          <p:cNvSpPr>
            <a:spLocks noGrp="1"/>
          </p:cNvSpPr>
          <p:nvPr>
            <p:ph type="body" sz="quarter" idx="10"/>
          </p:nvPr>
        </p:nvSpPr>
        <p:spPr>
          <a:xfrm>
            <a:off x="274638" y="1212851"/>
            <a:ext cx="11887200" cy="2092111"/>
          </a:xfrm>
        </p:spPr>
        <p:txBody>
          <a:bodyPr/>
          <a:lstStyle/>
          <a:p>
            <a:r>
              <a:rPr lang="en-US" dirty="0"/>
              <a:t>Office a</a:t>
            </a:r>
            <a:r>
              <a:rPr lang="en-US" dirty="0" smtClean="0"/>
              <a:t>dd-ins </a:t>
            </a:r>
            <a:r>
              <a:rPr lang="en-US" dirty="0"/>
              <a:t>come </a:t>
            </a:r>
            <a:r>
              <a:rPr lang="en-US" dirty="0" smtClean="0"/>
              <a:t>in different shapes</a:t>
            </a:r>
          </a:p>
          <a:p>
            <a:pPr lvl="1"/>
            <a:r>
              <a:rPr lang="en-US" dirty="0" smtClean="0"/>
              <a:t>Task pane </a:t>
            </a:r>
            <a:r>
              <a:rPr lang="en-US" dirty="0"/>
              <a:t>a</a:t>
            </a:r>
            <a:r>
              <a:rPr lang="en-US" dirty="0" smtClean="0"/>
              <a:t>dd-in</a:t>
            </a:r>
            <a:endParaRPr lang="en-US" i="1" dirty="0" smtClean="0">
              <a:solidFill>
                <a:schemeClr val="tx2">
                  <a:lumMod val="50000"/>
                </a:schemeClr>
              </a:solidFill>
            </a:endParaRPr>
          </a:p>
          <a:p>
            <a:pPr lvl="1"/>
            <a:r>
              <a:rPr lang="en-US" dirty="0" smtClean="0"/>
              <a:t>Content </a:t>
            </a:r>
            <a:r>
              <a:rPr lang="en-US" dirty="0"/>
              <a:t>a</a:t>
            </a:r>
            <a:r>
              <a:rPr lang="en-US" dirty="0" smtClean="0"/>
              <a:t>dd-in</a:t>
            </a:r>
          </a:p>
          <a:p>
            <a:pPr lvl="1"/>
            <a:r>
              <a:rPr lang="en-US" dirty="0" smtClean="0"/>
              <a:t>Mail add-in</a:t>
            </a:r>
          </a:p>
          <a:p>
            <a:pPr lvl="1"/>
            <a:r>
              <a:rPr lang="en-US" dirty="0" smtClean="0"/>
              <a:t>Mail compose add-in</a:t>
            </a:r>
            <a:endParaRPr lang="en-US" i="1" dirty="0">
              <a:solidFill>
                <a:schemeClr val="tx2">
                  <a:lumMod val="50000"/>
                </a:schemeClr>
              </a:solidFill>
            </a:endParaRPr>
          </a:p>
        </p:txBody>
      </p:sp>
      <p:sp>
        <p:nvSpPr>
          <p:cNvPr id="7" name="Rectangle 2"/>
          <p:cNvSpPr>
            <a:spLocks noChangeArrowheads="1"/>
          </p:cNvSpPr>
          <p:nvPr/>
        </p:nvSpPr>
        <p:spPr bwMode="auto">
          <a:xfrm>
            <a:off x="4121" y="-203432"/>
            <a:ext cx="12428236"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9510" tIns="59755" rIns="119510" bIns="59755" numCol="1" anchor="ctr" anchorCtr="0" compatLnSpc="1">
            <a:prstTxWarp prst="textNoShape">
              <a:avLst/>
            </a:prstTxWarp>
            <a:spAutoFit/>
          </a:bodyPr>
          <a:lstStyle/>
          <a:p>
            <a:endParaRPr lang="en-US" sz="1835"/>
          </a:p>
        </p:txBody>
      </p:sp>
      <p:sp>
        <p:nvSpPr>
          <p:cNvPr id="9" name="Rectangle 4"/>
          <p:cNvSpPr>
            <a:spLocks noChangeArrowheads="1"/>
          </p:cNvSpPr>
          <p:nvPr/>
        </p:nvSpPr>
        <p:spPr bwMode="auto">
          <a:xfrm>
            <a:off x="4120" y="-203432"/>
            <a:ext cx="241419"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510" tIns="59755" rIns="119510" bIns="59755" numCol="1" anchor="ctr" anchorCtr="0" compatLnSpc="1">
            <a:prstTxWarp prst="textNoShape">
              <a:avLst/>
            </a:prstTxWarp>
            <a:spAutoFit/>
          </a:bodyPr>
          <a:lstStyle/>
          <a:p>
            <a:endParaRPr lang="en-US" sz="1835"/>
          </a:p>
        </p:txBody>
      </p:sp>
      <p:grpSp>
        <p:nvGrpSpPr>
          <p:cNvPr id="84" name="Group 83"/>
          <p:cNvGrpSpPr/>
          <p:nvPr/>
        </p:nvGrpSpPr>
        <p:grpSpPr>
          <a:xfrm>
            <a:off x="457200" y="3567606"/>
            <a:ext cx="2739401" cy="2289649"/>
            <a:chOff x="496089" y="4059944"/>
            <a:chExt cx="2530538" cy="2115077"/>
          </a:xfrm>
        </p:grpSpPr>
        <p:sp>
          <p:nvSpPr>
            <p:cNvPr id="59" name="Rectangle 58"/>
            <p:cNvSpPr/>
            <p:nvPr/>
          </p:nvSpPr>
          <p:spPr>
            <a:xfrm>
              <a:off x="496089" y="4059944"/>
              <a:ext cx="2530538" cy="2111982"/>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428" kern="0">
                <a:solidFill>
                  <a:srgbClr val="1B1B1B"/>
                </a:solidFill>
                <a:latin typeface="Segoe UI"/>
              </a:endParaRPr>
            </a:p>
          </p:txBody>
        </p:sp>
        <p:sp>
          <p:nvSpPr>
            <p:cNvPr id="60" name="Rectangle 59"/>
            <p:cNvSpPr/>
            <p:nvPr/>
          </p:nvSpPr>
          <p:spPr>
            <a:xfrm>
              <a:off x="496090" y="4059944"/>
              <a:ext cx="2530537" cy="43068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r>
                <a:rPr lang="en-US" sz="1224" b="1" kern="0" dirty="0">
                  <a:gradFill>
                    <a:gsLst>
                      <a:gs pos="0">
                        <a:schemeClr val="tx1"/>
                      </a:gs>
                      <a:gs pos="100000">
                        <a:schemeClr val="tx1"/>
                      </a:gs>
                    </a:gsLst>
                    <a:lin ang="5400000" scaled="1"/>
                  </a:gradFill>
                  <a:latin typeface="Segoe UI"/>
                </a:rPr>
                <a:t>Word </a:t>
              </a:r>
              <a:r>
                <a:rPr lang="en-US" sz="1224" b="1" kern="0" dirty="0" smtClean="0">
                  <a:gradFill>
                    <a:gsLst>
                      <a:gs pos="0">
                        <a:schemeClr val="tx1"/>
                      </a:gs>
                      <a:gs pos="100000">
                        <a:schemeClr val="tx1"/>
                      </a:gs>
                    </a:gsLst>
                    <a:lin ang="5400000" scaled="1"/>
                  </a:gradFill>
                  <a:latin typeface="Segoe UI"/>
                </a:rPr>
                <a:t>application</a:t>
              </a:r>
              <a:endParaRPr lang="en-US" sz="1224" b="1" kern="0" dirty="0">
                <a:gradFill>
                  <a:gsLst>
                    <a:gs pos="0">
                      <a:schemeClr val="tx1"/>
                    </a:gs>
                    <a:gs pos="100000">
                      <a:schemeClr val="tx1"/>
                    </a:gs>
                  </a:gsLst>
                  <a:lin ang="5400000" scaled="1"/>
                </a:gradFill>
                <a:latin typeface="Segoe UI"/>
              </a:endParaRPr>
            </a:p>
          </p:txBody>
        </p:sp>
        <p:sp>
          <p:nvSpPr>
            <p:cNvPr id="13" name="Rectangle 12"/>
            <p:cNvSpPr/>
            <p:nvPr/>
          </p:nvSpPr>
          <p:spPr>
            <a:xfrm>
              <a:off x="574421" y="4568126"/>
              <a:ext cx="1644193" cy="1522165"/>
            </a:xfrm>
            <a:prstGeom prst="rect">
              <a:avLst/>
            </a:prstGeom>
            <a:ln w="19050">
              <a:solidFill>
                <a:srgbClr val="4D4D4D">
                  <a:lumMod val="40000"/>
                  <a:lumOff val="60000"/>
                </a:srgbClr>
              </a:solidFill>
            </a:ln>
          </p:spPr>
          <p:txBody>
            <a:bodyPr vert="horz" lIns="0" tIns="0" rIns="0" bIns="0" rtlCol="0" anchor="ctr">
              <a:noAutofit/>
            </a:bodyPr>
            <a:lstStyle/>
            <a:p>
              <a:pPr algn="ctr" defTabSz="776331">
                <a:spcBef>
                  <a:spcPct val="20000"/>
                </a:spcBef>
              </a:pPr>
              <a:r>
                <a:rPr lang="en-US" sz="1873" kern="0" spc="-68" dirty="0">
                  <a:gradFill>
                    <a:gsLst>
                      <a:gs pos="0">
                        <a:schemeClr val="tx2"/>
                      </a:gs>
                      <a:gs pos="100000">
                        <a:schemeClr val="tx2"/>
                      </a:gs>
                    </a:gsLst>
                    <a:lin ang="0" scaled="0"/>
                  </a:gradFill>
                  <a:latin typeface="Segoe UI Light"/>
                  <a:ea typeface="Segoe UI" pitchFamily="34" charset="0"/>
                  <a:cs typeface="Segoe UI" pitchFamily="34" charset="0"/>
                </a:rPr>
                <a:t>Document</a:t>
              </a:r>
            </a:p>
          </p:txBody>
        </p:sp>
        <p:sp>
          <p:nvSpPr>
            <p:cNvPr id="18" name="Rectangle 17"/>
            <p:cNvSpPr/>
            <p:nvPr/>
          </p:nvSpPr>
          <p:spPr>
            <a:xfrm>
              <a:off x="2295739" y="4493722"/>
              <a:ext cx="722186" cy="16812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A8A8A8"/>
              </a:solidFill>
            </a:ln>
          </p:spPr>
          <p:txBody>
            <a:bodyPr vert="horz" lIns="0" tIns="0" rIns="0" bIns="0" rtlCol="0" anchor="ctr">
              <a:noAutofit/>
            </a:bodyPr>
            <a:lstStyle/>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Task </a:t>
              </a:r>
              <a:r>
                <a:rPr lang="en-US" sz="1224" kern="0" spc="-68" dirty="0" smtClean="0">
                  <a:gradFill>
                    <a:gsLst>
                      <a:gs pos="0">
                        <a:schemeClr val="tx1"/>
                      </a:gs>
                      <a:gs pos="100000">
                        <a:schemeClr val="tx1"/>
                      </a:gs>
                    </a:gsLst>
                  </a:gradFill>
                  <a:latin typeface="Segoe UI Light"/>
                  <a:ea typeface="Segoe UI" pitchFamily="34" charset="0"/>
                  <a:cs typeface="Segoe UI" pitchFamily="34" charset="0"/>
                </a:rPr>
                <a:t>pane </a:t>
              </a:r>
              <a:r>
                <a:rPr lang="en-US" sz="1224" kern="0" spc="-68" dirty="0">
                  <a:gradFill>
                    <a:gsLst>
                      <a:gs pos="0">
                        <a:schemeClr val="tx1"/>
                      </a:gs>
                      <a:gs pos="100000">
                        <a:schemeClr val="tx1"/>
                      </a:gs>
                    </a:gsLst>
                  </a:gradFill>
                  <a:latin typeface="Segoe UI Light"/>
                  <a:ea typeface="Segoe UI" pitchFamily="34" charset="0"/>
                  <a:cs typeface="Segoe UI" pitchFamily="34" charset="0"/>
                </a:rPr>
                <a:t>a</a:t>
              </a:r>
              <a:r>
                <a:rPr lang="en-US" sz="1224" kern="0" spc="-68" dirty="0" smtClean="0">
                  <a:gradFill>
                    <a:gsLst>
                      <a:gs pos="0">
                        <a:schemeClr val="tx1"/>
                      </a:gs>
                      <a:gs pos="100000">
                        <a:schemeClr val="tx1"/>
                      </a:gs>
                    </a:gsLst>
                  </a:gradFill>
                  <a:latin typeface="Segoe UI Light"/>
                  <a:ea typeface="Segoe UI" pitchFamily="34" charset="0"/>
                  <a:cs typeface="Segoe UI" pitchFamily="34" charset="0"/>
                </a:rPr>
                <a:t>dd-in</a:t>
              </a:r>
              <a:endParaRPr lang="en-US" sz="1224" kern="0" spc="-68" dirty="0">
                <a:gradFill>
                  <a:gsLst>
                    <a:gs pos="0">
                      <a:schemeClr val="tx1"/>
                    </a:gs>
                    <a:gs pos="100000">
                      <a:schemeClr val="tx1"/>
                    </a:gs>
                  </a:gsLst>
                </a:gradFill>
                <a:latin typeface="Segoe UI Light"/>
                <a:ea typeface="Segoe UI" pitchFamily="34" charset="0"/>
                <a:cs typeface="Segoe UI" pitchFamily="34" charset="0"/>
              </a:endParaRPr>
            </a:p>
          </p:txBody>
        </p:sp>
        <p:cxnSp>
          <p:nvCxnSpPr>
            <p:cNvPr id="21" name="Straight Connector 20"/>
            <p:cNvCxnSpPr/>
            <p:nvPr/>
          </p:nvCxnSpPr>
          <p:spPr>
            <a:xfrm>
              <a:off x="647417" y="4701462"/>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7417" y="4839933"/>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7417" y="4983817"/>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47417" y="5145141"/>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7417" y="5471652"/>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7417" y="5641696"/>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7417" y="5803021"/>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7417" y="5946904"/>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505664" y="4079160"/>
              <a:ext cx="385931" cy="403945"/>
            </a:xfrm>
            <a:prstGeom prst="rect">
              <a:avLst/>
            </a:prstGeom>
          </p:spPr>
        </p:pic>
      </p:grpSp>
      <p:grpSp>
        <p:nvGrpSpPr>
          <p:cNvPr id="88" name="Group 87"/>
          <p:cNvGrpSpPr/>
          <p:nvPr/>
        </p:nvGrpSpPr>
        <p:grpSpPr>
          <a:xfrm>
            <a:off x="3383701" y="3569281"/>
            <a:ext cx="2739400" cy="2286299"/>
            <a:chOff x="3411877" y="4059944"/>
            <a:chExt cx="2530537" cy="2111982"/>
          </a:xfrm>
        </p:grpSpPr>
        <p:sp>
          <p:nvSpPr>
            <p:cNvPr id="61" name="Rectangle 60"/>
            <p:cNvSpPr/>
            <p:nvPr/>
          </p:nvSpPr>
          <p:spPr>
            <a:xfrm>
              <a:off x="3411877" y="4059944"/>
              <a:ext cx="2530537" cy="2111982"/>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428" kern="0">
                <a:solidFill>
                  <a:srgbClr val="1B1B1B"/>
                </a:solidFill>
                <a:latin typeface="Segoe UI"/>
              </a:endParaRPr>
            </a:p>
          </p:txBody>
        </p:sp>
        <p:sp>
          <p:nvSpPr>
            <p:cNvPr id="62" name="Rectangle 61"/>
            <p:cNvSpPr/>
            <p:nvPr/>
          </p:nvSpPr>
          <p:spPr>
            <a:xfrm>
              <a:off x="3411877" y="4059944"/>
              <a:ext cx="2530537" cy="43068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r>
                <a:rPr lang="en-US" sz="1224" b="1" kern="0" dirty="0">
                  <a:gradFill>
                    <a:gsLst>
                      <a:gs pos="0">
                        <a:schemeClr val="tx1"/>
                      </a:gs>
                      <a:gs pos="100000">
                        <a:schemeClr val="tx1"/>
                      </a:gs>
                    </a:gsLst>
                  </a:gradFill>
                </a:rPr>
                <a:t>Excel </a:t>
              </a:r>
              <a:r>
                <a:rPr lang="en-US" sz="1224" b="1" kern="0" dirty="0" smtClean="0">
                  <a:gradFill>
                    <a:gsLst>
                      <a:gs pos="0">
                        <a:schemeClr val="tx1"/>
                      </a:gs>
                      <a:gs pos="100000">
                        <a:schemeClr val="tx1"/>
                      </a:gs>
                    </a:gsLst>
                  </a:gradFill>
                </a:rPr>
                <a:t>application</a:t>
              </a:r>
              <a:endParaRPr lang="en-US" sz="1224" b="1" kern="0" dirty="0">
                <a:gradFill>
                  <a:gsLst>
                    <a:gs pos="0">
                      <a:schemeClr val="tx1"/>
                    </a:gs>
                    <a:gs pos="100000">
                      <a:schemeClr val="tx1"/>
                    </a:gs>
                  </a:gsLst>
                </a:gradFill>
              </a:endParaRPr>
            </a:p>
          </p:txBody>
        </p:sp>
        <p:sp>
          <p:nvSpPr>
            <p:cNvPr id="15" name="Rectangle 14"/>
            <p:cNvSpPr/>
            <p:nvPr/>
          </p:nvSpPr>
          <p:spPr>
            <a:xfrm>
              <a:off x="3523635" y="4568126"/>
              <a:ext cx="2292418"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873" kern="0" spc="-68" dirty="0">
                  <a:gradFill>
                    <a:gsLst>
                      <a:gs pos="0">
                        <a:schemeClr val="tx2"/>
                      </a:gs>
                      <a:gs pos="100000">
                        <a:schemeClr val="tx2"/>
                      </a:gs>
                    </a:gsLst>
                  </a:gradFill>
                  <a:latin typeface="Segoe UI Light"/>
                  <a:ea typeface="Segoe UI" pitchFamily="34" charset="0"/>
                  <a:cs typeface="Segoe UI" pitchFamily="34" charset="0"/>
                </a:rPr>
                <a:t>Document</a:t>
              </a:r>
            </a:p>
          </p:txBody>
        </p:sp>
        <p:sp>
          <p:nvSpPr>
            <p:cNvPr id="19" name="Rectangle 18"/>
            <p:cNvSpPr/>
            <p:nvPr/>
          </p:nvSpPr>
          <p:spPr>
            <a:xfrm>
              <a:off x="4908805" y="5471652"/>
              <a:ext cx="812805" cy="5445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Content </a:t>
              </a:r>
              <a:br>
                <a:rPr lang="en-US" sz="1224" kern="0" spc="-68" dirty="0">
                  <a:gradFill>
                    <a:gsLst>
                      <a:gs pos="0">
                        <a:schemeClr val="tx1"/>
                      </a:gs>
                      <a:gs pos="100000">
                        <a:schemeClr val="tx1"/>
                      </a:gs>
                    </a:gsLst>
                  </a:gradFill>
                  <a:latin typeface="Segoe UI Light"/>
                  <a:ea typeface="Segoe UI" pitchFamily="34" charset="0"/>
                  <a:cs typeface="Segoe UI" pitchFamily="34" charset="0"/>
                </a:rPr>
              </a:br>
              <a:r>
                <a:rPr lang="en-US" sz="1224" kern="0" spc="-68" dirty="0" smtClean="0">
                  <a:gradFill>
                    <a:gsLst>
                      <a:gs pos="0">
                        <a:schemeClr val="tx1"/>
                      </a:gs>
                      <a:gs pos="100000">
                        <a:schemeClr val="tx1"/>
                      </a:gs>
                    </a:gsLst>
                  </a:gradFill>
                  <a:latin typeface="Segoe UI Light"/>
                  <a:ea typeface="Segoe UI" pitchFamily="34" charset="0"/>
                  <a:cs typeface="Segoe UI" pitchFamily="34" charset="0"/>
                </a:rPr>
                <a:t>add-in</a:t>
              </a:r>
              <a:endParaRPr lang="en-US" sz="1224" kern="0" spc="-68" dirty="0">
                <a:gradFill>
                  <a:gsLst>
                    <a:gs pos="0">
                      <a:schemeClr val="tx1"/>
                    </a:gs>
                    <a:gs pos="100000">
                      <a:schemeClr val="tx1"/>
                    </a:gs>
                  </a:gsLst>
                </a:gradFill>
                <a:latin typeface="Segoe UI Light"/>
                <a:ea typeface="Segoe UI" pitchFamily="34" charset="0"/>
                <a:cs typeface="Segoe UI" pitchFamily="34" charset="0"/>
              </a:endParaRPr>
            </a:p>
          </p:txBody>
        </p:sp>
        <p:cxnSp>
          <p:nvCxnSpPr>
            <p:cNvPr id="29" name="Straight Connector 28"/>
            <p:cNvCxnSpPr/>
            <p:nvPr/>
          </p:nvCxnSpPr>
          <p:spPr>
            <a:xfrm>
              <a:off x="3643853" y="4839933"/>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43853" y="4983817"/>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43853" y="5145141"/>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643853" y="5275944"/>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643853" y="5414473"/>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643852" y="5559352"/>
              <a:ext cx="1167665" cy="1208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41799" y="5700425"/>
              <a:ext cx="1167665" cy="1208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41799" y="5851346"/>
              <a:ext cx="1167665" cy="1208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444692" y="4068731"/>
              <a:ext cx="394213" cy="412897"/>
            </a:xfrm>
            <a:prstGeom prst="rect">
              <a:avLst/>
            </a:prstGeom>
          </p:spPr>
        </p:pic>
      </p:grpSp>
      <p:grpSp>
        <p:nvGrpSpPr>
          <p:cNvPr id="89" name="Group 88"/>
          <p:cNvGrpSpPr/>
          <p:nvPr/>
        </p:nvGrpSpPr>
        <p:grpSpPr>
          <a:xfrm>
            <a:off x="6310200" y="3569281"/>
            <a:ext cx="2739400" cy="2286299"/>
            <a:chOff x="6343655" y="4059944"/>
            <a:chExt cx="2530537" cy="2111982"/>
          </a:xfrm>
        </p:grpSpPr>
        <p:sp>
          <p:nvSpPr>
            <p:cNvPr id="57" name="Rectangle 56"/>
            <p:cNvSpPr/>
            <p:nvPr/>
          </p:nvSpPr>
          <p:spPr>
            <a:xfrm>
              <a:off x="6343655" y="4059944"/>
              <a:ext cx="2530537" cy="2111982"/>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428" kern="0" dirty="0">
                <a:solidFill>
                  <a:srgbClr val="1B1B1B"/>
                </a:solidFill>
                <a:latin typeface="Segoe UI"/>
              </a:endParaRPr>
            </a:p>
          </p:txBody>
        </p:sp>
        <p:sp>
          <p:nvSpPr>
            <p:cNvPr id="58" name="Rectangle 57"/>
            <p:cNvSpPr/>
            <p:nvPr/>
          </p:nvSpPr>
          <p:spPr>
            <a:xfrm>
              <a:off x="6343655" y="4059944"/>
              <a:ext cx="2530537" cy="43068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r>
                <a:rPr lang="en-US" sz="1224" b="1" kern="0" dirty="0">
                  <a:gradFill>
                    <a:gsLst>
                      <a:gs pos="0">
                        <a:schemeClr val="tx1"/>
                      </a:gs>
                      <a:gs pos="100000">
                        <a:schemeClr val="tx1"/>
                      </a:gs>
                    </a:gsLst>
                  </a:gradFill>
                </a:rPr>
                <a:t>Outlook </a:t>
              </a:r>
              <a:r>
                <a:rPr lang="en-US" sz="1224" b="1" kern="0" dirty="0" smtClean="0">
                  <a:gradFill>
                    <a:gsLst>
                      <a:gs pos="0">
                        <a:schemeClr val="tx1"/>
                      </a:gs>
                      <a:gs pos="100000">
                        <a:schemeClr val="tx1"/>
                      </a:gs>
                    </a:gsLst>
                  </a:gradFill>
                </a:rPr>
                <a:t>application</a:t>
              </a:r>
              <a:endParaRPr lang="en-US" sz="1224" b="1" kern="0" dirty="0">
                <a:gradFill>
                  <a:gsLst>
                    <a:gs pos="0">
                      <a:schemeClr val="tx1"/>
                    </a:gs>
                    <a:gs pos="100000">
                      <a:schemeClr val="tx1"/>
                    </a:gs>
                  </a:gsLst>
                </a:gradFill>
              </a:endParaRPr>
            </a:p>
          </p:txBody>
        </p:sp>
        <p:sp>
          <p:nvSpPr>
            <p:cNvPr id="16" name="Rectangle 15"/>
            <p:cNvSpPr/>
            <p:nvPr/>
          </p:nvSpPr>
          <p:spPr>
            <a:xfrm>
              <a:off x="6462715" y="4568126"/>
              <a:ext cx="1044737"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224" kern="0" spc="-68" dirty="0">
                  <a:gradFill>
                    <a:gsLst>
                      <a:gs pos="0">
                        <a:schemeClr val="tx2"/>
                      </a:gs>
                      <a:gs pos="100000">
                        <a:schemeClr val="tx2"/>
                      </a:gs>
                    </a:gsLst>
                  </a:gradFill>
                  <a:latin typeface="Segoe UI Light"/>
                  <a:ea typeface="Segoe UI" pitchFamily="34" charset="0"/>
                  <a:cs typeface="Segoe UI" pitchFamily="34" charset="0"/>
                </a:rPr>
                <a:t>Inbox</a:t>
              </a:r>
            </a:p>
          </p:txBody>
        </p:sp>
        <p:sp>
          <p:nvSpPr>
            <p:cNvPr id="17" name="Rectangle 16"/>
            <p:cNvSpPr/>
            <p:nvPr/>
          </p:nvSpPr>
          <p:spPr>
            <a:xfrm>
              <a:off x="7606794" y="4568126"/>
              <a:ext cx="1137009"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224" kern="0" spc="-68" dirty="0">
                  <a:gradFill>
                    <a:gsLst>
                      <a:gs pos="0">
                        <a:schemeClr val="tx2"/>
                      </a:gs>
                      <a:gs pos="100000">
                        <a:schemeClr val="tx2"/>
                      </a:gs>
                    </a:gsLst>
                  </a:gradFill>
                  <a:latin typeface="Segoe UI Light"/>
                  <a:ea typeface="Segoe UI" pitchFamily="34" charset="0"/>
                  <a:cs typeface="Segoe UI" pitchFamily="34" charset="0"/>
                </a:rPr>
                <a:t>Selected </a:t>
              </a:r>
              <a:r>
                <a:rPr lang="en-US" sz="1224" kern="0" spc="-68" dirty="0" smtClean="0">
                  <a:gradFill>
                    <a:gsLst>
                      <a:gs pos="0">
                        <a:schemeClr val="tx2"/>
                      </a:gs>
                      <a:gs pos="100000">
                        <a:schemeClr val="tx2"/>
                      </a:gs>
                    </a:gsLst>
                  </a:gradFill>
                  <a:latin typeface="Segoe UI Light"/>
                  <a:ea typeface="Segoe UI" pitchFamily="34" charset="0"/>
                  <a:cs typeface="Segoe UI" pitchFamily="34" charset="0"/>
                </a:rPr>
                <a:t>message</a:t>
              </a:r>
              <a:endParaRPr lang="en-US" sz="1224" kern="0" spc="-68" dirty="0">
                <a:gradFill>
                  <a:gsLst>
                    <a:gs pos="0">
                      <a:schemeClr val="tx2"/>
                    </a:gs>
                    <a:gs pos="100000">
                      <a:schemeClr val="tx2"/>
                    </a:gs>
                  </a:gsLst>
                </a:gradFill>
                <a:latin typeface="Segoe UI Light"/>
                <a:ea typeface="Segoe UI" pitchFamily="34" charset="0"/>
                <a:cs typeface="Segoe UI" pitchFamily="34" charset="0"/>
              </a:endParaRPr>
            </a:p>
          </p:txBody>
        </p:sp>
        <p:sp>
          <p:nvSpPr>
            <p:cNvPr id="20" name="Rectangle 19"/>
            <p:cNvSpPr/>
            <p:nvPr/>
          </p:nvSpPr>
          <p:spPr>
            <a:xfrm>
              <a:off x="7704655" y="4995789"/>
              <a:ext cx="953290" cy="3663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A8A8A8"/>
              </a:solidFill>
            </a:ln>
          </p:spPr>
          <p:txBody>
            <a:bodyPr vert="horz" lIns="0" tIns="0" rIns="0" bIns="0" rtlCol="0" anchor="ctr">
              <a:noAutofit/>
            </a:bodyPr>
            <a:lstStyle/>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Mail </a:t>
              </a:r>
              <a:r>
                <a:rPr lang="en-US" sz="1224" kern="0" spc="-68" dirty="0" smtClean="0">
                  <a:gradFill>
                    <a:gsLst>
                      <a:gs pos="0">
                        <a:schemeClr val="tx1"/>
                      </a:gs>
                      <a:gs pos="100000">
                        <a:schemeClr val="tx1"/>
                      </a:gs>
                    </a:gsLst>
                  </a:gradFill>
                  <a:latin typeface="Segoe UI Light"/>
                  <a:ea typeface="Segoe UI" pitchFamily="34" charset="0"/>
                  <a:cs typeface="Segoe UI" pitchFamily="34" charset="0"/>
                </a:rPr>
                <a:t>add-in</a:t>
              </a:r>
              <a:endParaRPr lang="en-US" sz="1224" kern="0" spc="-68" dirty="0">
                <a:gradFill>
                  <a:gsLst>
                    <a:gs pos="0">
                      <a:schemeClr val="tx1"/>
                    </a:gs>
                    <a:gs pos="100000">
                      <a:schemeClr val="tx1"/>
                    </a:gs>
                  </a:gsLst>
                </a:gradFill>
                <a:latin typeface="Segoe UI Light"/>
                <a:ea typeface="Segoe UI" pitchFamily="34" charset="0"/>
                <a:cs typeface="Segoe UI" pitchFamily="34" charset="0"/>
              </a:endParaRPr>
            </a:p>
          </p:txBody>
        </p:sp>
        <p:cxnSp>
          <p:nvCxnSpPr>
            <p:cNvPr id="37" name="Straight Connector 36"/>
            <p:cNvCxnSpPr/>
            <p:nvPr/>
          </p:nvCxnSpPr>
          <p:spPr>
            <a:xfrm>
              <a:off x="6536989" y="4826032"/>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547073" y="4957830"/>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547073" y="5092899"/>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555905" y="5228962"/>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547073" y="5381544"/>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547072" y="5516612"/>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555905" y="5652676"/>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55904" y="5789119"/>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536989" y="5924550"/>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704654" y="5561034"/>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704654" y="5686525"/>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704654" y="5821596"/>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704654" y="5955943"/>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04520" y="4779804"/>
              <a:ext cx="690393" cy="96068"/>
            </a:xfrm>
            <a:prstGeom prst="rect">
              <a:avLst/>
            </a:prstGeom>
            <a:noFill/>
          </p:spPr>
          <p:txBody>
            <a:bodyPr wrap="none" lIns="0" tIns="0" rIns="0" bIns="0" rtlCol="0">
              <a:spAutoFit/>
            </a:bodyPr>
            <a:lstStyle/>
            <a:p>
              <a:r>
                <a:rPr lang="en-US" sz="612" spc="-71" dirty="0"/>
                <a:t>Reply </a:t>
              </a:r>
              <a:r>
                <a:rPr lang="fi-FI" sz="612" spc="-71" dirty="0"/>
                <a:t>| </a:t>
              </a:r>
              <a:r>
                <a:rPr lang="en-US" sz="612" spc="-71" dirty="0"/>
                <a:t> Reply All </a:t>
              </a:r>
              <a:r>
                <a:rPr lang="fi-FI" sz="612" spc="-71" dirty="0"/>
                <a:t>| </a:t>
              </a:r>
              <a:r>
                <a:rPr lang="en-US" sz="612" spc="-71" dirty="0"/>
                <a:t> Forward</a:t>
              </a:r>
            </a:p>
          </p:txBody>
        </p:sp>
        <p:sp>
          <p:nvSpPr>
            <p:cNvPr id="51" name="Rectangle 50"/>
            <p:cNvSpPr/>
            <p:nvPr/>
          </p:nvSpPr>
          <p:spPr>
            <a:xfrm>
              <a:off x="7704655" y="4909716"/>
              <a:ext cx="953290" cy="86072"/>
            </a:xfrm>
            <a:prstGeom prst="rect">
              <a:avLst/>
            </a:prstGeom>
            <a:solidFill>
              <a:schemeClr val="bg2"/>
            </a:solidFill>
            <a:ln w="19050">
              <a:solidFill>
                <a:schemeClr val="bg2"/>
              </a:solidFill>
            </a:ln>
          </p:spPr>
          <p:txBody>
            <a:bodyPr vert="horz" lIns="0" tIns="0" rIns="0" bIns="0" rtlCol="0" anchor="ctr">
              <a:noAutofit/>
            </a:bodyPr>
            <a:lstStyle/>
            <a:p>
              <a:pPr algn="ctr" defTabSz="776331">
                <a:spcBef>
                  <a:spcPct val="20000"/>
                </a:spcBef>
              </a:pPr>
              <a:endParaRPr lang="en-US" sz="1224" kern="0" spc="-68" dirty="0">
                <a:latin typeface="Segoe UI Light"/>
                <a:ea typeface="Segoe UI" pitchFamily="34" charset="0"/>
                <a:cs typeface="Segoe UI" pitchFamily="34" charset="0"/>
              </a:endParaRPr>
            </a:p>
          </p:txBody>
        </p:sp>
        <p:sp>
          <p:nvSpPr>
            <p:cNvPr id="52" name="Rectangle 51"/>
            <p:cNvSpPr/>
            <p:nvPr/>
          </p:nvSpPr>
          <p:spPr>
            <a:xfrm>
              <a:off x="7704654" y="4909716"/>
              <a:ext cx="233964" cy="86072"/>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776331">
                <a:spcBef>
                  <a:spcPct val="20000"/>
                </a:spcBef>
              </a:pPr>
              <a:r>
                <a:rPr lang="en-US" sz="510" kern="0" spc="-68" dirty="0">
                  <a:latin typeface="Segoe UI Light"/>
                  <a:ea typeface="Segoe UI" pitchFamily="34" charset="0"/>
                  <a:cs typeface="Segoe UI" pitchFamily="34" charset="0"/>
                </a:rPr>
                <a:t>app</a:t>
              </a:r>
            </a:p>
          </p:txBody>
        </p:sp>
        <p:sp>
          <p:nvSpPr>
            <p:cNvPr id="53" name="TextBox 52"/>
            <p:cNvSpPr txBox="1"/>
            <p:nvPr/>
          </p:nvSpPr>
          <p:spPr>
            <a:xfrm>
              <a:off x="7704520" y="5421074"/>
              <a:ext cx="403563" cy="96068"/>
            </a:xfrm>
            <a:prstGeom prst="rect">
              <a:avLst/>
            </a:prstGeom>
            <a:noFill/>
          </p:spPr>
          <p:txBody>
            <a:bodyPr wrap="none" lIns="0" tIns="0" rIns="0" bIns="0" rtlCol="0">
              <a:spAutoFit/>
            </a:bodyPr>
            <a:lstStyle/>
            <a:p>
              <a:r>
                <a:rPr lang="en-US" sz="612" spc="-71" dirty="0"/>
                <a:t>Message Body</a:t>
              </a:r>
            </a:p>
          </p:txBody>
        </p:sp>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l="7468" t="18815" r="66825" b="16950"/>
            <a:stretch/>
          </p:blipFill>
          <p:spPr>
            <a:xfrm>
              <a:off x="6407943" y="4110038"/>
              <a:ext cx="373857" cy="357187"/>
            </a:xfrm>
            <a:prstGeom prst="rect">
              <a:avLst/>
            </a:prstGeom>
          </p:spPr>
        </p:pic>
      </p:grpSp>
      <p:grpSp>
        <p:nvGrpSpPr>
          <p:cNvPr id="90" name="Group 89"/>
          <p:cNvGrpSpPr/>
          <p:nvPr/>
        </p:nvGrpSpPr>
        <p:grpSpPr>
          <a:xfrm>
            <a:off x="9236700" y="3566703"/>
            <a:ext cx="2739400" cy="2291454"/>
            <a:chOff x="9404508" y="4059945"/>
            <a:chExt cx="2530537" cy="2116744"/>
          </a:xfrm>
        </p:grpSpPr>
        <p:sp>
          <p:nvSpPr>
            <p:cNvPr id="64" name="Rectangle 63"/>
            <p:cNvSpPr/>
            <p:nvPr/>
          </p:nvSpPr>
          <p:spPr>
            <a:xfrm>
              <a:off x="9404508" y="4059945"/>
              <a:ext cx="2530537" cy="2111982"/>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428" kern="0" dirty="0">
                <a:solidFill>
                  <a:srgbClr val="1B1B1B"/>
                </a:solidFill>
                <a:latin typeface="Segoe UI"/>
              </a:endParaRPr>
            </a:p>
          </p:txBody>
        </p:sp>
        <p:sp>
          <p:nvSpPr>
            <p:cNvPr id="65" name="Rectangle 64"/>
            <p:cNvSpPr/>
            <p:nvPr/>
          </p:nvSpPr>
          <p:spPr>
            <a:xfrm>
              <a:off x="9404508" y="4059945"/>
              <a:ext cx="2530537" cy="43068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r>
                <a:rPr lang="en-US" sz="1224" b="1" kern="0" dirty="0">
                  <a:gradFill>
                    <a:gsLst>
                      <a:gs pos="0">
                        <a:schemeClr val="tx1"/>
                      </a:gs>
                      <a:gs pos="100000">
                        <a:schemeClr val="tx1"/>
                      </a:gs>
                    </a:gsLst>
                  </a:gradFill>
                </a:rPr>
                <a:t>Outlook </a:t>
              </a:r>
              <a:r>
                <a:rPr lang="en-US" sz="1224" b="1" kern="0" dirty="0" smtClean="0">
                  <a:gradFill>
                    <a:gsLst>
                      <a:gs pos="0">
                        <a:schemeClr val="tx1"/>
                      </a:gs>
                      <a:gs pos="100000">
                        <a:schemeClr val="tx1"/>
                      </a:gs>
                    </a:gsLst>
                  </a:gradFill>
                </a:rPr>
                <a:t>application</a:t>
              </a:r>
              <a:endParaRPr lang="en-US" sz="1224" b="1" kern="0" dirty="0">
                <a:gradFill>
                  <a:gsLst>
                    <a:gs pos="0">
                      <a:schemeClr val="tx1"/>
                    </a:gs>
                    <a:gs pos="100000">
                      <a:schemeClr val="tx1"/>
                    </a:gs>
                  </a:gsLst>
                </a:gradFill>
              </a:endParaRPr>
            </a:p>
          </p:txBody>
        </p:sp>
        <p:sp>
          <p:nvSpPr>
            <p:cNvPr id="66" name="Rectangle 65"/>
            <p:cNvSpPr/>
            <p:nvPr/>
          </p:nvSpPr>
          <p:spPr>
            <a:xfrm>
              <a:off x="9523569" y="4568127"/>
              <a:ext cx="604188"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224" kern="0" spc="-68" dirty="0">
                  <a:gradFill>
                    <a:gsLst>
                      <a:gs pos="0">
                        <a:schemeClr val="tx2"/>
                      </a:gs>
                      <a:gs pos="100000">
                        <a:schemeClr val="tx2"/>
                      </a:gs>
                    </a:gsLst>
                  </a:gradFill>
                  <a:latin typeface="Segoe UI Light"/>
                  <a:ea typeface="Segoe UI" pitchFamily="34" charset="0"/>
                  <a:cs typeface="Segoe UI" pitchFamily="34" charset="0"/>
                </a:rPr>
                <a:t>Inbox</a:t>
              </a:r>
            </a:p>
          </p:txBody>
        </p:sp>
        <p:cxnSp>
          <p:nvCxnSpPr>
            <p:cNvPr id="69" name="Straight Connector 68"/>
            <p:cNvCxnSpPr/>
            <p:nvPr/>
          </p:nvCxnSpPr>
          <p:spPr>
            <a:xfrm>
              <a:off x="9566523" y="4826032"/>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572355" y="4957831"/>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572355" y="5092899"/>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577462" y="5228963"/>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572355" y="5381544"/>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572354" y="5516612"/>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577462" y="5652676"/>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577462" y="5789119"/>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566523" y="5924550"/>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0181638" y="4568126"/>
              <a:ext cx="897325"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224" kern="0" spc="-68" dirty="0">
                  <a:gradFill>
                    <a:gsLst>
                      <a:gs pos="0">
                        <a:schemeClr val="tx2"/>
                      </a:gs>
                      <a:gs pos="100000">
                        <a:schemeClr val="tx2"/>
                      </a:gs>
                    </a:gsLst>
                  </a:gradFill>
                  <a:latin typeface="Segoe UI Light"/>
                  <a:ea typeface="Segoe UI" pitchFamily="34" charset="0"/>
                  <a:cs typeface="Segoe UI" pitchFamily="34" charset="0"/>
                </a:rPr>
                <a:t>New </a:t>
              </a:r>
              <a:r>
                <a:rPr lang="en-US" sz="1224" kern="0" spc="-68" dirty="0" smtClean="0">
                  <a:gradFill>
                    <a:gsLst>
                      <a:gs pos="0">
                        <a:schemeClr val="tx2"/>
                      </a:gs>
                      <a:gs pos="100000">
                        <a:schemeClr val="tx2"/>
                      </a:gs>
                    </a:gsLst>
                  </a:gradFill>
                  <a:latin typeface="Segoe UI Light"/>
                  <a:ea typeface="Segoe UI" pitchFamily="34" charset="0"/>
                  <a:cs typeface="Segoe UI" pitchFamily="34" charset="0"/>
                </a:rPr>
                <a:t>message</a:t>
              </a:r>
              <a:endParaRPr lang="en-US" sz="1224" kern="0" spc="-68" dirty="0">
                <a:gradFill>
                  <a:gsLst>
                    <a:gs pos="0">
                      <a:schemeClr val="tx2"/>
                    </a:gs>
                    <a:gs pos="100000">
                      <a:schemeClr val="tx2"/>
                    </a:gs>
                  </a:gsLst>
                </a:gradFill>
                <a:latin typeface="Segoe UI Light"/>
                <a:ea typeface="Segoe UI" pitchFamily="34" charset="0"/>
                <a:cs typeface="Segoe UI" pitchFamily="34" charset="0"/>
              </a:endParaRPr>
            </a:p>
          </p:txBody>
        </p:sp>
        <p:cxnSp>
          <p:nvCxnSpPr>
            <p:cNvPr id="78" name="Straight Connector 77"/>
            <p:cNvCxnSpPr/>
            <p:nvPr/>
          </p:nvCxnSpPr>
          <p:spPr>
            <a:xfrm>
              <a:off x="10258869" y="5561033"/>
              <a:ext cx="691352"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258869" y="5686524"/>
              <a:ext cx="691352"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0258869" y="5821595"/>
              <a:ext cx="691352"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0258869" y="5955943"/>
              <a:ext cx="691352"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258764" y="4779804"/>
              <a:ext cx="619634" cy="192135"/>
            </a:xfrm>
            <a:prstGeom prst="rect">
              <a:avLst/>
            </a:prstGeom>
            <a:noFill/>
          </p:spPr>
          <p:txBody>
            <a:bodyPr wrap="none" lIns="0" tIns="0" rIns="0" bIns="0" rtlCol="0">
              <a:spAutoFit/>
            </a:bodyPr>
            <a:lstStyle/>
            <a:p>
              <a:r>
                <a:rPr lang="en-US" sz="612" spc="-71" dirty="0"/>
                <a:t>To:  xxx@yyy.com</a:t>
              </a:r>
            </a:p>
            <a:p>
              <a:r>
                <a:rPr lang="en-US" sz="612" spc="-71" dirty="0"/>
                <a:t>Subject: Top secret stuff</a:t>
              </a:r>
            </a:p>
          </p:txBody>
        </p:sp>
        <p:sp>
          <p:nvSpPr>
            <p:cNvPr id="85" name="TextBox 84"/>
            <p:cNvSpPr txBox="1"/>
            <p:nvPr/>
          </p:nvSpPr>
          <p:spPr>
            <a:xfrm>
              <a:off x="10258763" y="5421074"/>
              <a:ext cx="403563" cy="96068"/>
            </a:xfrm>
            <a:prstGeom prst="rect">
              <a:avLst/>
            </a:prstGeom>
            <a:noFill/>
          </p:spPr>
          <p:txBody>
            <a:bodyPr wrap="none" lIns="0" tIns="0" rIns="0" bIns="0" rtlCol="0">
              <a:spAutoFit/>
            </a:bodyPr>
            <a:lstStyle/>
            <a:p>
              <a:r>
                <a:rPr lang="en-US" sz="612" spc="-71" dirty="0"/>
                <a:t>Message Body</a:t>
              </a:r>
            </a:p>
          </p:txBody>
        </p:sp>
        <p:pic>
          <p:nvPicPr>
            <p:cNvPr id="86" name="Picture 85"/>
            <p:cNvPicPr>
              <a:picLocks noChangeAspect="1"/>
            </p:cNvPicPr>
            <p:nvPr/>
          </p:nvPicPr>
          <p:blipFill rotWithShape="1">
            <a:blip r:embed="rId5">
              <a:extLst>
                <a:ext uri="{28A0092B-C50C-407E-A947-70E740481C1C}">
                  <a14:useLocalDpi xmlns:a14="http://schemas.microsoft.com/office/drawing/2010/main" val="0"/>
                </a:ext>
              </a:extLst>
            </a:blip>
            <a:srcRect l="6583" t="16673" r="67218" b="12240"/>
            <a:stretch/>
          </p:blipFill>
          <p:spPr>
            <a:xfrm>
              <a:off x="9455945" y="4098131"/>
              <a:ext cx="381000" cy="395288"/>
            </a:xfrm>
            <a:prstGeom prst="rect">
              <a:avLst/>
            </a:prstGeom>
          </p:spPr>
        </p:pic>
        <p:sp>
          <p:nvSpPr>
            <p:cNvPr id="87" name="Rectangle 86"/>
            <p:cNvSpPr/>
            <p:nvPr/>
          </p:nvSpPr>
          <p:spPr>
            <a:xfrm>
              <a:off x="11212859" y="4486392"/>
              <a:ext cx="722186" cy="16902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A8A8A8"/>
              </a:solidFill>
            </a:ln>
          </p:spPr>
          <p:txBody>
            <a:bodyPr vert="horz" lIns="0" tIns="0" rIns="0" bIns="0" rtlCol="0" anchor="ctr">
              <a:noAutofit/>
            </a:bodyPr>
            <a:lstStyle/>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Mail </a:t>
              </a:r>
              <a:r>
                <a:rPr lang="en-US" sz="1224" kern="0" spc="-68" dirty="0" smtClean="0">
                  <a:gradFill>
                    <a:gsLst>
                      <a:gs pos="0">
                        <a:schemeClr val="tx1"/>
                      </a:gs>
                      <a:gs pos="100000">
                        <a:schemeClr val="tx1"/>
                      </a:gs>
                    </a:gsLst>
                  </a:gradFill>
                  <a:latin typeface="Segoe UI Light"/>
                  <a:ea typeface="Segoe UI" pitchFamily="34" charset="0"/>
                  <a:cs typeface="Segoe UI" pitchFamily="34" charset="0"/>
                </a:rPr>
                <a:t>compose</a:t>
              </a:r>
              <a:endParaRPr lang="en-US" sz="1224" kern="0" spc="-68" dirty="0">
                <a:gradFill>
                  <a:gsLst>
                    <a:gs pos="0">
                      <a:schemeClr val="tx1"/>
                    </a:gs>
                    <a:gs pos="100000">
                      <a:schemeClr val="tx1"/>
                    </a:gs>
                  </a:gsLst>
                </a:gradFill>
                <a:latin typeface="Segoe UI Light"/>
                <a:ea typeface="Segoe UI" pitchFamily="34" charset="0"/>
                <a:cs typeface="Segoe UI" pitchFamily="34" charset="0"/>
              </a:endParaRPr>
            </a:p>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a</a:t>
              </a:r>
              <a:r>
                <a:rPr lang="en-US" sz="1224" kern="0" spc="-68" dirty="0" smtClean="0">
                  <a:gradFill>
                    <a:gsLst>
                      <a:gs pos="0">
                        <a:schemeClr val="tx1"/>
                      </a:gs>
                      <a:gs pos="100000">
                        <a:schemeClr val="tx1"/>
                      </a:gs>
                    </a:gsLst>
                  </a:gradFill>
                  <a:latin typeface="Segoe UI Light"/>
                  <a:ea typeface="Segoe UI" pitchFamily="34" charset="0"/>
                  <a:cs typeface="Segoe UI" pitchFamily="34" charset="0"/>
                </a:rPr>
                <a:t>dd-in</a:t>
              </a:r>
              <a:endParaRPr lang="en-US" sz="1224" kern="0" spc="-68" dirty="0">
                <a:gradFill>
                  <a:gsLst>
                    <a:gs pos="0">
                      <a:schemeClr val="tx1"/>
                    </a:gs>
                    <a:gs pos="100000">
                      <a:schemeClr val="tx1"/>
                    </a:gs>
                  </a:gsLst>
                </a:gradFill>
                <a:latin typeface="Segoe UI Light"/>
                <a:ea typeface="Segoe UI" pitchFamily="34" charset="0"/>
                <a:cs typeface="Segoe UI" pitchFamily="34" charset="0"/>
              </a:endParaRPr>
            </a:p>
          </p:txBody>
        </p:sp>
        <p:sp>
          <p:nvSpPr>
            <p:cNvPr id="6" name="Freeform 5"/>
            <p:cNvSpPr/>
            <p:nvPr/>
          </p:nvSpPr>
          <p:spPr bwMode="auto">
            <a:xfrm>
              <a:off x="10560052" y="4861195"/>
              <a:ext cx="896734" cy="358693"/>
            </a:xfrm>
            <a:custGeom>
              <a:avLst/>
              <a:gdLst>
                <a:gd name="connsiteX0" fmla="*/ 879231 w 879231"/>
                <a:gd name="connsiteY0" fmla="*/ 0 h 351692"/>
                <a:gd name="connsiteX1" fmla="*/ 293077 w 879231"/>
                <a:gd name="connsiteY1" fmla="*/ 140677 h 351692"/>
                <a:gd name="connsiteX2" fmla="*/ 0 w 879231"/>
                <a:gd name="connsiteY2" fmla="*/ 351692 h 351692"/>
              </a:gdLst>
              <a:ahLst/>
              <a:cxnLst>
                <a:cxn ang="0">
                  <a:pos x="connsiteX0" y="connsiteY0"/>
                </a:cxn>
                <a:cxn ang="0">
                  <a:pos x="connsiteX1" y="connsiteY1"/>
                </a:cxn>
                <a:cxn ang="0">
                  <a:pos x="connsiteX2" y="connsiteY2"/>
                </a:cxn>
              </a:cxnLst>
              <a:rect l="l" t="t" r="r" b="b"/>
              <a:pathLst>
                <a:path w="879231" h="351692">
                  <a:moveTo>
                    <a:pt x="879231" y="0"/>
                  </a:moveTo>
                  <a:cubicBezTo>
                    <a:pt x="659423" y="41031"/>
                    <a:pt x="439615" y="82062"/>
                    <a:pt x="293077" y="140677"/>
                  </a:cubicBezTo>
                  <a:cubicBezTo>
                    <a:pt x="146538" y="199292"/>
                    <a:pt x="73269" y="275492"/>
                    <a:pt x="0" y="351692"/>
                  </a:cubicBezTo>
                </a:path>
              </a:pathLst>
            </a:custGeom>
            <a:noFill/>
            <a:ln w="28575">
              <a:solidFill>
                <a:schemeClr val="tx2"/>
              </a:solidFill>
              <a:headEnd type="oval" w="lg" len="lg"/>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grpSp>
    </p:spTree>
    <p:extLst>
      <p:ext uri="{BB962C8B-B14F-4D97-AF65-F5344CB8AC3E}">
        <p14:creationId xmlns:p14="http://schemas.microsoft.com/office/powerpoint/2010/main" val="1795519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of an Office add-in</a:t>
            </a:r>
            <a:endParaRPr lang="en-US" dirty="0"/>
          </a:p>
        </p:txBody>
      </p:sp>
      <p:sp>
        <p:nvSpPr>
          <p:cNvPr id="5" name="Content Placeholder 4"/>
          <p:cNvSpPr>
            <a:spLocks noGrp="1"/>
          </p:cNvSpPr>
          <p:nvPr>
            <p:ph type="body" sz="quarter" idx="10"/>
          </p:nvPr>
        </p:nvSpPr>
        <p:spPr>
          <a:xfrm>
            <a:off x="274638" y="1212851"/>
            <a:ext cx="11887200" cy="2092111"/>
          </a:xfrm>
        </p:spPr>
        <p:txBody>
          <a:bodyPr/>
          <a:lstStyle/>
          <a:p>
            <a:r>
              <a:rPr lang="en-US" dirty="0" smtClean="0"/>
              <a:t>Each Office add-in is based on XML-based manifest</a:t>
            </a:r>
          </a:p>
          <a:p>
            <a:pPr lvl="1"/>
            <a:r>
              <a:rPr lang="en-US" dirty="0" smtClean="0"/>
              <a:t>Manifest points to a </a:t>
            </a:r>
            <a:r>
              <a:rPr lang="en-US" dirty="0"/>
              <a:t>w</a:t>
            </a:r>
            <a:r>
              <a:rPr lang="en-US" dirty="0" smtClean="0"/>
              <a:t>eb page</a:t>
            </a:r>
          </a:p>
          <a:p>
            <a:pPr lvl="1"/>
            <a:r>
              <a:rPr lang="en-US" dirty="0" smtClean="0"/>
              <a:t>Manifest defines the type of the Office add-in</a:t>
            </a:r>
          </a:p>
          <a:p>
            <a:pPr lvl="1"/>
            <a:r>
              <a:rPr lang="en-US" dirty="0" smtClean="0"/>
              <a:t>Manifest defines which Office applications it supports</a:t>
            </a:r>
          </a:p>
          <a:p>
            <a:pPr lvl="1"/>
            <a:r>
              <a:rPr lang="en-US" dirty="0" smtClean="0"/>
              <a:t>Manifest defines required capabilities</a:t>
            </a:r>
            <a:endParaRPr lang="en-US" dirty="0"/>
          </a:p>
        </p:txBody>
      </p:sp>
      <p:grpSp>
        <p:nvGrpSpPr>
          <p:cNvPr id="23" name="Group 22"/>
          <p:cNvGrpSpPr/>
          <p:nvPr/>
        </p:nvGrpSpPr>
        <p:grpSpPr>
          <a:xfrm>
            <a:off x="2107719" y="3655085"/>
            <a:ext cx="7749935" cy="2428711"/>
            <a:chOff x="-204092" y="2698032"/>
            <a:chExt cx="7598665"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1" cy="2381305"/>
              <a:chOff x="8415338" y="3969071"/>
              <a:chExt cx="3516164" cy="2594233"/>
            </a:xfrm>
          </p:grpSpPr>
          <p:sp>
            <p:nvSpPr>
              <p:cNvPr id="31" name="Rectangle 30"/>
              <p:cNvSpPr/>
              <p:nvPr/>
            </p:nvSpPr>
            <p:spPr>
              <a:xfrm>
                <a:off x="8415339" y="3969071"/>
                <a:ext cx="3516163" cy="259423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530" kern="0">
                  <a:solidFill>
                    <a:srgbClr val="1B1B1B"/>
                  </a:solidFill>
                  <a:latin typeface="Segoe UI"/>
                </a:endParaRPr>
              </a:p>
            </p:txBody>
          </p:sp>
          <p:sp>
            <p:nvSpPr>
              <p:cNvPr id="32" name="Rectangle 3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189" kern="0" dirty="0">
                  <a:solidFill>
                    <a:srgbClr val="262626">
                      <a:lumMod val="60000"/>
                      <a:lumOff val="40000"/>
                    </a:srgbClr>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8525" tIns="24262" rIns="48525" bIns="24262" rtlCol="0" anchor="ctr"/>
            <a:lstStyle/>
            <a:p>
              <a:pPr algn="ctr" defTabSz="776331"/>
              <a:r>
                <a:rPr lang="en-US" sz="1189" kern="0" dirty="0">
                  <a:gradFill>
                    <a:gsLst>
                      <a:gs pos="0">
                        <a:schemeClr val="tx1"/>
                      </a:gs>
                      <a:gs pos="100000">
                        <a:schemeClr val="tx1"/>
                      </a:gs>
                    </a:gsLst>
                    <a:lin ang="0" scaled="0"/>
                  </a:gradFill>
                  <a:latin typeface="Segoe UI"/>
                </a:rPr>
                <a:t>Office </a:t>
              </a:r>
              <a:r>
                <a:rPr lang="en-US" sz="1189" kern="0" dirty="0" smtClean="0">
                  <a:gradFill>
                    <a:gsLst>
                      <a:gs pos="0">
                        <a:schemeClr val="tx1"/>
                      </a:gs>
                      <a:gs pos="100000">
                        <a:schemeClr val="tx1"/>
                      </a:gs>
                    </a:gsLst>
                    <a:lin ang="0" scaled="0"/>
                  </a:gradFill>
                  <a:latin typeface="Segoe UI"/>
                </a:rPr>
                <a:t>add-in</a:t>
              </a:r>
              <a:endParaRPr lang="en-US" sz="1189" kern="0" dirty="0">
                <a:gradFill>
                  <a:gsLst>
                    <a:gs pos="0">
                      <a:schemeClr val="tx1"/>
                    </a:gs>
                    <a:gs pos="100000">
                      <a:schemeClr val="tx1"/>
                    </a:gs>
                  </a:gsLst>
                  <a:lin ang="0" scaled="0"/>
                </a:gradFill>
                <a:latin typeface="Segoe UI"/>
              </a:endParaRPr>
            </a:p>
            <a:p>
              <a:pPr algn="ctr" defTabSz="776331"/>
              <a:r>
                <a:rPr lang="en-US" sz="1189" kern="0" dirty="0">
                  <a:gradFill>
                    <a:gsLst>
                      <a:gs pos="0">
                        <a:schemeClr val="tx1"/>
                      </a:gs>
                      <a:gs pos="100000">
                        <a:schemeClr val="tx1"/>
                      </a:gs>
                    </a:gsLst>
                    <a:lin ang="0" scaled="0"/>
                  </a:gradFill>
                  <a:latin typeface="Segoe UI"/>
                </a:rPr>
                <a:t>m</a:t>
              </a:r>
              <a:r>
                <a:rPr lang="en-US" sz="1189" kern="0" dirty="0" smtClean="0">
                  <a:gradFill>
                    <a:gsLst>
                      <a:gs pos="0">
                        <a:schemeClr val="tx1"/>
                      </a:gs>
                      <a:gs pos="100000">
                        <a:schemeClr val="tx1"/>
                      </a:gs>
                    </a:gsLst>
                    <a:lin ang="0" scaled="0"/>
                  </a:gradFill>
                  <a:latin typeface="Segoe UI"/>
                </a:rPr>
                <a:t>anifest</a:t>
              </a:r>
              <a:endParaRPr lang="en-US" sz="1189" kern="0" dirty="0">
                <a:gradFill>
                  <a:gsLst>
                    <a:gs pos="0">
                      <a:schemeClr val="tx1"/>
                    </a:gs>
                    <a:gs pos="100000">
                      <a:schemeClr val="tx1"/>
                    </a:gs>
                  </a:gsLst>
                  <a:lin ang="0" scaled="0"/>
                </a:gradFill>
                <a:latin typeface="Segoe UI"/>
              </a:endParaRPr>
            </a:p>
            <a:p>
              <a:pPr algn="ctr" defTabSz="776331"/>
              <a:endParaRPr lang="en-US" sz="1189" kern="0" dirty="0">
                <a:solidFill>
                  <a:srgbClr val="1B1B1B"/>
                </a:solidFill>
                <a:latin typeface="Segoe UI"/>
              </a:endParaRPr>
            </a:p>
            <a:p>
              <a:pPr algn="ctr" defTabSz="776331"/>
              <a:r>
                <a:rPr lang="en-US" sz="850" b="1" kern="0" dirty="0" smtClean="0">
                  <a:gradFill>
                    <a:gsLst>
                      <a:gs pos="0">
                        <a:schemeClr val="tx2"/>
                      </a:gs>
                      <a:gs pos="100000">
                        <a:schemeClr val="tx2"/>
                      </a:gs>
                    </a:gsLst>
                    <a:lin ang="0" scaled="0"/>
                  </a:gradFill>
                  <a:latin typeface="Segoe UI"/>
                </a:rPr>
                <a:t>&lt;XML&gt;</a:t>
              </a:r>
              <a:endParaRPr lang="en-US" sz="850" b="1" kern="0" dirty="0">
                <a:gradFill>
                  <a:gsLst>
                    <a:gs pos="0">
                      <a:schemeClr val="tx2"/>
                    </a:gs>
                    <a:gs pos="100000">
                      <a:schemeClr val="tx2"/>
                    </a:gs>
                  </a:gsLst>
                  <a:lin ang="0" scaled="0"/>
                </a:gradFill>
                <a:latin typeface="Segoe UI"/>
              </a:endParaRP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8525" tIns="24262" rIns="48525" bIns="24262" rtlCol="0" anchor="ctr"/>
            <a:lstStyle/>
            <a:p>
              <a:pPr algn="ctr" defTabSz="776331"/>
              <a:r>
                <a:rPr lang="en-US" sz="1189" kern="0" dirty="0">
                  <a:gradFill>
                    <a:gsLst>
                      <a:gs pos="0">
                        <a:schemeClr val="tx1"/>
                      </a:gs>
                      <a:gs pos="100000">
                        <a:schemeClr val="tx1"/>
                      </a:gs>
                    </a:gsLst>
                  </a:gradFill>
                  <a:latin typeface="Segoe UI"/>
                </a:rPr>
                <a:t>Web</a:t>
              </a:r>
            </a:p>
            <a:p>
              <a:pPr algn="ctr" defTabSz="776331"/>
              <a:r>
                <a:rPr lang="en-US" sz="1189" kern="0" dirty="0">
                  <a:gradFill>
                    <a:gsLst>
                      <a:gs pos="0">
                        <a:schemeClr val="tx1"/>
                      </a:gs>
                      <a:gs pos="100000">
                        <a:schemeClr val="tx1"/>
                      </a:gs>
                    </a:gsLst>
                  </a:gradFill>
                  <a:latin typeface="Segoe UI"/>
                </a:rPr>
                <a:t>p</a:t>
              </a:r>
              <a:r>
                <a:rPr lang="en-US" sz="1189" kern="0" dirty="0" smtClean="0">
                  <a:gradFill>
                    <a:gsLst>
                      <a:gs pos="0">
                        <a:schemeClr val="tx1"/>
                      </a:gs>
                      <a:gs pos="100000">
                        <a:schemeClr val="tx1"/>
                      </a:gs>
                    </a:gsLst>
                  </a:gradFill>
                  <a:latin typeface="Segoe UI"/>
                </a:rPr>
                <a:t>age</a:t>
              </a:r>
              <a:endParaRPr lang="en-US" sz="1189" kern="0" dirty="0">
                <a:gradFill>
                  <a:gsLst>
                    <a:gs pos="0">
                      <a:schemeClr val="tx1"/>
                    </a:gs>
                    <a:gs pos="100000">
                      <a:schemeClr val="tx1"/>
                    </a:gs>
                  </a:gsLst>
                </a:gradFill>
                <a:latin typeface="Segoe UI"/>
              </a:endParaRPr>
            </a:p>
            <a:p>
              <a:pPr algn="ctr" defTabSz="776331"/>
              <a:endParaRPr lang="en-US" sz="850" b="1" kern="0" dirty="0">
                <a:solidFill>
                  <a:srgbClr val="FF7401"/>
                </a:solidFill>
                <a:latin typeface="Segoe UI"/>
              </a:endParaRPr>
            </a:p>
            <a:p>
              <a:pPr algn="ctr" defTabSz="776331"/>
              <a:r>
                <a:rPr lang="en-US" sz="850" b="1" kern="0" dirty="0">
                  <a:gradFill>
                    <a:gsLst>
                      <a:gs pos="0">
                        <a:schemeClr val="tx2"/>
                      </a:gs>
                      <a:gs pos="100000">
                        <a:schemeClr val="tx2"/>
                      </a:gs>
                    </a:gsLst>
                    <a:lin ang="0" scaled="0"/>
                  </a:gra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8525" tIns="24262" rIns="48525" bIns="24262" rtlCol="0" anchor="ctr"/>
            <a:lstStyle/>
            <a:p>
              <a:pPr algn="ctr" defTabSz="776331"/>
              <a:endParaRPr lang="en-US" sz="153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8525" tIns="24262" rIns="48525" bIns="24262" rtlCol="0" anchor="ctr"/>
            <a:lstStyle/>
            <a:p>
              <a:pPr algn="ctr" defTabSz="776331"/>
              <a:endParaRPr lang="en-US" sz="153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76331">
                <a:spcBef>
                  <a:spcPct val="20000"/>
                </a:spcBef>
              </a:pPr>
              <a:r>
                <a:rPr lang="en-US" sz="2379" kern="0" spc="-68" dirty="0">
                  <a:gradFill>
                    <a:gsLst>
                      <a:gs pos="0">
                        <a:schemeClr val="tx2"/>
                      </a:gs>
                      <a:gs pos="100000">
                        <a:schemeClr val="tx2"/>
                      </a:gs>
                    </a:gsLst>
                    <a:lin ang="0" scaled="0"/>
                  </a:gradFill>
                  <a:latin typeface="Segoe UI Light"/>
                  <a:ea typeface="Segoe UI" pitchFamily="34" charset="0"/>
                  <a:cs typeface="Segoe UI" pitchFamily="34" charset="0"/>
                </a:rPr>
                <a:t>Office </a:t>
              </a:r>
              <a:r>
                <a:rPr lang="en-US" sz="2379" kern="0" spc="-68" dirty="0" smtClean="0">
                  <a:gradFill>
                    <a:gsLst>
                      <a:gs pos="0">
                        <a:schemeClr val="tx2"/>
                      </a:gs>
                      <a:gs pos="100000">
                        <a:schemeClr val="tx2"/>
                      </a:gs>
                    </a:gsLst>
                    <a:lin ang="0" scaled="0"/>
                  </a:gradFill>
                  <a:latin typeface="Segoe UI Light"/>
                  <a:ea typeface="Segoe UI" pitchFamily="34" charset="0"/>
                  <a:cs typeface="Segoe UI" pitchFamily="34" charset="0"/>
                </a:rPr>
                <a:t>add-in</a:t>
              </a:r>
              <a:endParaRPr lang="en-US" sz="2379" kern="0" spc="-68" dirty="0">
                <a:gradFill>
                  <a:gsLst>
                    <a:gs pos="0">
                      <a:schemeClr val="tx2"/>
                    </a:gs>
                    <a:gs pos="100000">
                      <a:schemeClr val="tx2"/>
                    </a:gs>
                  </a:gsLst>
                  <a:lin ang="0" scaled="0"/>
                </a:gra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474613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8" y="2354012"/>
            <a:ext cx="7104061" cy="738407"/>
          </a:xfrm>
        </p:spPr>
        <p:txBody>
          <a:bodyPr/>
          <a:lstStyle/>
          <a:p>
            <a:r>
              <a:rPr lang="en-US" dirty="0"/>
              <a:t>Developing PowerPoint a</a:t>
            </a:r>
            <a:r>
              <a:rPr lang="en-US" dirty="0" smtClean="0"/>
              <a:t>dd-ins</a:t>
            </a:r>
            <a:endParaRPr lang="en-US" dirty="0"/>
          </a:p>
        </p:txBody>
      </p:sp>
      <p:sp>
        <p:nvSpPr>
          <p:cNvPr id="4" name="Text Placeholder 3"/>
          <p:cNvSpPr>
            <a:spLocks noGrp="1"/>
          </p:cNvSpPr>
          <p:nvPr>
            <p:ph type="body"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354913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1823</Words>
  <Application>Microsoft Office PowerPoint</Application>
  <PresentationFormat>Custom</PresentationFormat>
  <Paragraphs>181</Paragraphs>
  <Slides>28</Slides>
  <Notes>14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Consolas</vt:lpstr>
      <vt:lpstr>Segoe Light</vt:lpstr>
      <vt:lpstr>Segoe UI</vt:lpstr>
      <vt:lpstr>Segoe UI Black</vt:lpstr>
      <vt:lpstr>Segoe UI Light</vt:lpstr>
      <vt:lpstr>Segoe UI Semibold</vt:lpstr>
      <vt:lpstr>Wingdings</vt:lpstr>
      <vt:lpstr>6-30540_Office_365_CloudRoadShow</vt:lpstr>
      <vt:lpstr>Office 365 development</vt:lpstr>
      <vt:lpstr>Course agenda</vt:lpstr>
      <vt:lpstr>Deep dive in Office PowerPoint add-ins</vt:lpstr>
      <vt:lpstr>Agenda </vt:lpstr>
      <vt:lpstr>Developer vision</vt:lpstr>
      <vt:lpstr>What is an Office add-in?</vt:lpstr>
      <vt:lpstr>Designing Office add-ins—shapes</vt:lpstr>
      <vt:lpstr>Anatomy of an Office add-in</vt:lpstr>
      <vt:lpstr>PowerPoint Presentation</vt:lpstr>
      <vt:lpstr>Create new Office add-in project</vt:lpstr>
      <vt:lpstr>Office add-in project structure</vt:lpstr>
      <vt:lpstr>Add-in manifest designer</vt:lpstr>
      <vt:lpstr>Create the HTML for a web page</vt:lpstr>
      <vt:lpstr>Run project in Visual Studio debugger</vt:lpstr>
      <vt:lpstr>Creating a content PowerPoint add-in </vt:lpstr>
      <vt:lpstr>PowerPoint Presentation</vt:lpstr>
      <vt:lpstr>Testing the player in the debugger</vt:lpstr>
      <vt:lpstr>Adding in a video control panel</vt:lpstr>
      <vt:lpstr>Using the YouTube player API</vt:lpstr>
      <vt:lpstr>Creating a YouTube  video player</vt:lpstr>
      <vt:lpstr>PowerPoint Presentation</vt:lpstr>
      <vt:lpstr>Adding web service support</vt:lpstr>
      <vt:lpstr>Adding a web service to an Office add-in</vt:lpstr>
      <vt:lpstr>Related documentation</vt:lpstr>
      <vt:lpstr>Summary</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2016-01-20T23:33:39Z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