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34" r:id="rId4"/>
  </p:sldMasterIdLst>
  <p:notesMasterIdLst>
    <p:notesMasterId r:id="rId44"/>
  </p:notesMasterIdLst>
  <p:handoutMasterIdLst>
    <p:handoutMasterId r:id="rId45"/>
  </p:handoutMasterIdLst>
  <p:sldIdLst>
    <p:sldId id="778" r:id="rId5"/>
    <p:sldId id="780" r:id="rId6"/>
    <p:sldId id="788" r:id="rId7"/>
    <p:sldId id="912" r:id="rId8"/>
    <p:sldId id="783" r:id="rId9"/>
    <p:sldId id="916" r:id="rId10"/>
    <p:sldId id="891" r:id="rId11"/>
    <p:sldId id="892" r:id="rId12"/>
    <p:sldId id="873" r:id="rId13"/>
    <p:sldId id="893" r:id="rId14"/>
    <p:sldId id="855" r:id="rId15"/>
    <p:sldId id="852" r:id="rId16"/>
    <p:sldId id="859" r:id="rId17"/>
    <p:sldId id="894" r:id="rId18"/>
    <p:sldId id="896" r:id="rId19"/>
    <p:sldId id="897" r:id="rId20"/>
    <p:sldId id="898" r:id="rId21"/>
    <p:sldId id="895" r:id="rId22"/>
    <p:sldId id="899" r:id="rId23"/>
    <p:sldId id="900" r:id="rId24"/>
    <p:sldId id="901" r:id="rId25"/>
    <p:sldId id="874" r:id="rId26"/>
    <p:sldId id="876" r:id="rId27"/>
    <p:sldId id="877" r:id="rId28"/>
    <p:sldId id="878" r:id="rId29"/>
    <p:sldId id="860" r:id="rId30"/>
    <p:sldId id="861" r:id="rId31"/>
    <p:sldId id="902" r:id="rId32"/>
    <p:sldId id="903" r:id="rId33"/>
    <p:sldId id="904" r:id="rId34"/>
    <p:sldId id="862" r:id="rId35"/>
    <p:sldId id="863" r:id="rId36"/>
    <p:sldId id="905" r:id="rId37"/>
    <p:sldId id="906" r:id="rId38"/>
    <p:sldId id="864" r:id="rId39"/>
    <p:sldId id="909" r:id="rId40"/>
    <p:sldId id="913" r:id="rId41"/>
    <p:sldId id="914" r:id="rId42"/>
    <p:sldId id="915" r:id="rId43"/>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15:guide id="17" pos="3893" userDrawn="1">
          <p15:clr>
            <a:srgbClr val="A4A3A4"/>
          </p15:clr>
        </p15:guide>
        <p15:guide id="18"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20" autoAdjust="0"/>
    <p:restoredTop sz="94781" autoAdjust="0"/>
  </p:normalViewPr>
  <p:slideViewPr>
    <p:cSldViewPr snapToGrid="0">
      <p:cViewPr varScale="1">
        <p:scale>
          <a:sx n="74" d="100"/>
          <a:sy n="74" d="100"/>
        </p:scale>
        <p:origin x="488" y="64"/>
      </p:cViewPr>
      <p:guideLst>
        <p:guide pos="3893"/>
        <p:guide orient="horz" pos="2203"/>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12/31/2015</a:t>
            </a:fld>
            <a:endParaRPr lang="en-US" dirty="0"/>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12/31/2015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a:t>
            </a:r>
            <a:r>
              <a:rPr lang="en-US" baseline="0" dirty="0" smtClean="0"/>
              <a:t> is a READ sample. The other CRUD operations follow.</a:t>
            </a:r>
            <a:endParaRPr lang="en-US" dirty="0"/>
          </a:p>
        </p:txBody>
      </p:sp>
      <p:sp>
        <p:nvSpPr>
          <p:cNvPr id="4" name="Date Placeholder 3"/>
          <p:cNvSpPr>
            <a:spLocks noGrp="1"/>
          </p:cNvSpPr>
          <p:nvPr>
            <p:ph type="dt" idx="10"/>
          </p:nvPr>
        </p:nvSpPr>
        <p:spPr/>
        <p:txBody>
          <a:bodyPr/>
          <a:lstStyle/>
          <a:p>
            <a:fld id="{572172F6-25BB-44AC-BBEC-964D1D29CFE8}" type="datetime1">
              <a:rPr lang="en-US" smtClean="0"/>
              <a:t>12/31/2015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3362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a:t>
            </a:r>
            <a:r>
              <a:rPr lang="en-US" baseline="0" dirty="0" smtClean="0"/>
              <a:t> is a READ sample. The other CRUD operations follow.</a:t>
            </a:r>
            <a:endParaRPr lang="en-US" dirty="0" smtClean="0"/>
          </a:p>
          <a:p>
            <a:endParaRPr lang="en-US" dirty="0"/>
          </a:p>
        </p:txBody>
      </p:sp>
      <p:sp>
        <p:nvSpPr>
          <p:cNvPr id="4" name="Date Placeholder 3"/>
          <p:cNvSpPr>
            <a:spLocks noGrp="1"/>
          </p:cNvSpPr>
          <p:nvPr>
            <p:ph type="dt" idx="10"/>
          </p:nvPr>
        </p:nvSpPr>
        <p:spPr/>
        <p:txBody>
          <a:bodyPr/>
          <a:lstStyle/>
          <a:p>
            <a:fld id="{EA92B4C5-73A1-48BB-A9A5-32C9642907C3}" type="datetime1">
              <a:rPr lang="en-US" smtClean="0"/>
              <a:t>12/31/2015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8958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Makes it possible to call the host web from JavaScript in the app web</a:t>
            </a:r>
            <a:endParaRPr lang="en-US" dirty="0"/>
          </a:p>
        </p:txBody>
      </p:sp>
      <p:sp>
        <p:nvSpPr>
          <p:cNvPr id="4" name="Date Placeholder 3"/>
          <p:cNvSpPr>
            <a:spLocks noGrp="1"/>
          </p:cNvSpPr>
          <p:nvPr>
            <p:ph type="dt" idx="10"/>
          </p:nvPr>
        </p:nvSpPr>
        <p:spPr/>
        <p:txBody>
          <a:bodyPr/>
          <a:lstStyle/>
          <a:p>
            <a:fld id="{4ADE35DD-7265-41C6-9E2A-205ADF0B08D5}" type="datetime1">
              <a:rPr lang="en-US" smtClean="0"/>
              <a:t>12/31/2015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2563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smtClean="0"/>
              <a:t>The app web loads the SPRequestExecutor.js library</a:t>
            </a:r>
          </a:p>
          <a:p>
            <a:pPr marL="228600" indent="-228600">
              <a:buAutoNum type="arabicPeriod"/>
            </a:pPr>
            <a:r>
              <a:rPr lang="en-US" dirty="0" smtClean="0"/>
              <a:t>The app web creates a new SP.RequestExecutor object, initializing it with the URL of the app web</a:t>
            </a:r>
          </a:p>
          <a:p>
            <a:pPr marL="228600" indent="-228600">
              <a:buAutoNum type="arabicPeriod"/>
            </a:pPr>
            <a:r>
              <a:rPr lang="en-US" dirty="0" smtClean="0"/>
              <a:t>This causes a hidden IFRAME to be created, which loads APPWebProxy.aspx from the LAYOUTS directory</a:t>
            </a:r>
          </a:p>
          <a:p>
            <a:pPr marL="228600" indent="-228600">
              <a:buAutoNum type="arabicPeriod"/>
            </a:pPr>
            <a:r>
              <a:rPr lang="en-US" dirty="0" smtClean="0"/>
              <a:t>The SP.RequestExecutor object uses the HTML5 postmessage command to send requests from the remote web</a:t>
            </a:r>
          </a:p>
          <a:p>
            <a:pPr marL="228600" indent="-228600">
              <a:buAutoNum type="arabicPeriod"/>
            </a:pPr>
            <a:r>
              <a:rPr lang="en-US" dirty="0" smtClean="0"/>
              <a:t>The request is executed by the AppWebProxy.aspx page</a:t>
            </a:r>
          </a:p>
          <a:p>
            <a:pPr marL="228600" indent="-228600">
              <a:buAutoNum type="arabicPeriod"/>
            </a:pPr>
            <a:r>
              <a:rPr lang="en-US" dirty="0" smtClean="0"/>
              <a:t>The response is returned</a:t>
            </a:r>
            <a:endParaRPr lang="en-US" dirty="0"/>
          </a:p>
        </p:txBody>
      </p:sp>
      <p:sp>
        <p:nvSpPr>
          <p:cNvPr id="4" name="Date Placeholder 3"/>
          <p:cNvSpPr>
            <a:spLocks noGrp="1"/>
          </p:cNvSpPr>
          <p:nvPr>
            <p:ph type="dt" idx="10"/>
          </p:nvPr>
        </p:nvSpPr>
        <p:spPr/>
        <p:txBody>
          <a:bodyPr/>
          <a:lstStyle/>
          <a:p>
            <a:fld id="{011330EA-3A2F-4AA6-9551-59328781FD06}" type="datetime1">
              <a:rPr lang="en-US" smtClean="0"/>
              <a:t>12/31/2015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649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When calling the host web, you must switch the context</a:t>
            </a:r>
            <a:endParaRPr lang="en-US" dirty="0"/>
          </a:p>
        </p:txBody>
      </p:sp>
      <p:sp>
        <p:nvSpPr>
          <p:cNvPr id="4" name="Date Placeholder 3"/>
          <p:cNvSpPr>
            <a:spLocks noGrp="1"/>
          </p:cNvSpPr>
          <p:nvPr>
            <p:ph type="dt" idx="10"/>
          </p:nvPr>
        </p:nvSpPr>
        <p:spPr/>
        <p:txBody>
          <a:bodyPr/>
          <a:lstStyle/>
          <a:p>
            <a:fld id="{64C927B8-48AC-4209-AA95-18D990AB88E8}" type="datetime1">
              <a:rPr lang="en-US" smtClean="0"/>
              <a:t>12/31/2015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782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When calling the host web, you must switch the context</a:t>
            </a:r>
          </a:p>
          <a:p>
            <a:endParaRPr lang="en-US" dirty="0"/>
          </a:p>
        </p:txBody>
      </p:sp>
      <p:sp>
        <p:nvSpPr>
          <p:cNvPr id="4" name="Date Placeholder 3"/>
          <p:cNvSpPr>
            <a:spLocks noGrp="1"/>
          </p:cNvSpPr>
          <p:nvPr>
            <p:ph type="dt" idx="10"/>
          </p:nvPr>
        </p:nvSpPr>
        <p:spPr/>
        <p:txBody>
          <a:bodyPr/>
          <a:lstStyle/>
          <a:p>
            <a:fld id="{BC8BD616-3C53-4769-B049-3FE930DDEF97}" type="datetime1">
              <a:rPr lang="en-US" smtClean="0"/>
              <a:t>12/31/2015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3704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12/31/2015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3350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C086280-9E36-46F9-9D6E-28EEBD564A2F}" type="datetime1">
              <a:rPr lang="en-US" smtClean="0"/>
              <a:t>12/31/2015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42937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578095F-DAC2-48A6-9439-B5B16DDBB617}" type="datetime1">
              <a:rPr lang="en-US" smtClean="0"/>
              <a:t>12/31/2015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1850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12/31/2015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6751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B079C3B8-7366-4A44-A34B-3977080C19E7}" type="datetime1">
              <a:rPr lang="en-US" smtClean="0"/>
              <a:t>12/31/2015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6DFBD1BE-6A4F-4D98-BF0B-ADDB5A85FBE3}" type="datetime1">
              <a:rPr lang="en-US" smtClean="0"/>
              <a:t>12/31/2015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86493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12/31/2015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841791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4619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3412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468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App Web is a sub web under the host web</a:t>
            </a:r>
          </a:p>
          <a:p>
            <a:r>
              <a:rPr lang="en-US" dirty="0" smtClean="0"/>
              <a:t>App web is a separate domain</a:t>
            </a:r>
          </a:p>
          <a:p>
            <a:r>
              <a:rPr lang="en-US" dirty="0" smtClean="0"/>
              <a:t>App web is created during app installation process</a:t>
            </a:r>
          </a:p>
          <a:p>
            <a:r>
              <a:rPr lang="en-US" dirty="0" smtClean="0"/>
              <a:t>App web contains pages and other declarative SharePoint artifacts</a:t>
            </a:r>
          </a:p>
          <a:p>
            <a:r>
              <a:rPr lang="en-US" dirty="0" smtClean="0"/>
              <a:t>App web is limited to JavaScript</a:t>
            </a:r>
          </a:p>
          <a:p>
            <a:r>
              <a:rPr lang="en-US" dirty="0" smtClean="0"/>
              <a:t>App web can access host web as long as it has appropriate permissions</a:t>
            </a:r>
          </a:p>
          <a:p>
            <a:r>
              <a:rPr lang="en-US" dirty="0" smtClean="0"/>
              <a:t>May call to other cross-domain resources using appropriate techniques such as cross-origin resource sharing (CORS) or a web proxy</a:t>
            </a:r>
          </a:p>
          <a:p>
            <a:endParaRPr lang="en-US" dirty="0"/>
          </a:p>
        </p:txBody>
      </p:sp>
      <p:sp>
        <p:nvSpPr>
          <p:cNvPr id="4" name="Date Placeholder 3"/>
          <p:cNvSpPr>
            <a:spLocks noGrp="1"/>
          </p:cNvSpPr>
          <p:nvPr>
            <p:ph type="dt" idx="10"/>
          </p:nvPr>
        </p:nvSpPr>
        <p:spPr/>
        <p:txBody>
          <a:bodyPr/>
          <a:lstStyle/>
          <a:p>
            <a:fld id="{78BBBD37-D011-4FCC-962E-2470062DE670}" type="datetime1">
              <a:rPr lang="en-US" smtClean="0"/>
              <a:t>12/31/2015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81810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Each app web is isolated in a unique domain</a:t>
            </a:r>
            <a:endParaRPr lang="en-US" dirty="0"/>
          </a:p>
        </p:txBody>
      </p:sp>
      <p:sp>
        <p:nvSpPr>
          <p:cNvPr id="4" name="Date Placeholder 3"/>
          <p:cNvSpPr>
            <a:spLocks noGrp="1"/>
          </p:cNvSpPr>
          <p:nvPr>
            <p:ph type="dt" idx="10"/>
          </p:nvPr>
        </p:nvSpPr>
        <p:spPr/>
        <p:txBody>
          <a:bodyPr/>
          <a:lstStyle/>
          <a:p>
            <a:fld id="{70210F0F-1244-4C73-AF4A-4072D1118C71}" type="datetime1">
              <a:rPr lang="en-US" smtClean="0"/>
              <a:t>12/31/2015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16737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{StandardTokens} combines five other tokens. It initially resolves to SPHostUrl={HostUrl}&amp;SPAppWebUrl={AppWebUrl}&amp;SPLanguage={Language}&amp;SPClientTag={ClientTag}&amp;SPProductNumber={ProductNumber}. Then each of these tokens resolves. If there is no app web, the portion &amp;SPAppWebUrl={AppWebUrl} is not present.</a:t>
            </a:r>
            <a:endParaRPr lang="en-US" dirty="0"/>
          </a:p>
        </p:txBody>
      </p:sp>
      <p:sp>
        <p:nvSpPr>
          <p:cNvPr id="4" name="Date Placeholder 3"/>
          <p:cNvSpPr>
            <a:spLocks noGrp="1"/>
          </p:cNvSpPr>
          <p:nvPr>
            <p:ph type="dt" idx="10"/>
          </p:nvPr>
        </p:nvSpPr>
        <p:spPr/>
        <p:txBody>
          <a:bodyPr/>
          <a:lstStyle/>
          <a:p>
            <a:fld id="{AE9AEF2E-5E0F-470C-8AB5-948C2A6F0374}" type="datetime1">
              <a:rPr lang="en-US" smtClean="0"/>
              <a:t>12/31/2015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5367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 Oauth tokens required</a:t>
            </a:r>
            <a:endParaRPr lang="en-US" dirty="0"/>
          </a:p>
        </p:txBody>
      </p:sp>
      <p:sp>
        <p:nvSpPr>
          <p:cNvPr id="4" name="Date Placeholder 3"/>
          <p:cNvSpPr>
            <a:spLocks noGrp="1"/>
          </p:cNvSpPr>
          <p:nvPr>
            <p:ph type="dt" idx="10"/>
          </p:nvPr>
        </p:nvSpPr>
        <p:spPr/>
        <p:txBody>
          <a:bodyPr/>
          <a:lstStyle/>
          <a:p>
            <a:fld id="{6E50E453-F0F1-4F28-9386-D0CC835A3436}" type="datetime1">
              <a:rPr lang="en-US" smtClean="0"/>
              <a:t>12/31/2015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19557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These are the different experiences</a:t>
            </a:r>
          </a:p>
          <a:p>
            <a:r>
              <a:rPr lang="en-US" dirty="0" smtClean="0"/>
              <a:t>We’ll cover these in detail as we go along</a:t>
            </a:r>
          </a:p>
        </p:txBody>
      </p:sp>
      <p:sp>
        <p:nvSpPr>
          <p:cNvPr id="4" name="Date Placeholder 3"/>
          <p:cNvSpPr>
            <a:spLocks noGrp="1"/>
          </p:cNvSpPr>
          <p:nvPr>
            <p:ph type="dt" idx="10"/>
          </p:nvPr>
        </p:nvSpPr>
        <p:spPr/>
        <p:txBody>
          <a:bodyPr/>
          <a:lstStyle/>
          <a:p>
            <a:fld id="{F372C601-B3D4-4352-8812-691632D028CC}" type="datetime1">
              <a:rPr lang="en-US" smtClean="0"/>
              <a:t>12/31/2015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040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SharePoint-Hosted</a:t>
            </a:r>
            <a:r>
              <a:rPr lang="en-US" baseline="0" dirty="0" smtClean="0"/>
              <a:t> apps can be built on ASPX or HTML pages</a:t>
            </a:r>
          </a:p>
          <a:p>
            <a:r>
              <a:rPr lang="en-US" baseline="0" dirty="0" smtClean="0"/>
              <a:t>The authorization is always done with “Internal” auth, meaning no OAuth tokens</a:t>
            </a:r>
          </a:p>
          <a:p>
            <a:r>
              <a:rPr lang="en-US" baseline="0" dirty="0" smtClean="0"/>
              <a:t>Programmability is always JavaScript</a:t>
            </a:r>
          </a:p>
          <a:p>
            <a:r>
              <a:rPr lang="en-US" baseline="0" dirty="0" smtClean="0"/>
              <a:t>You can use CSOM, REST, cross-domain library, or web proxy in your solution</a:t>
            </a:r>
            <a:endParaRPr lang="en-US" dirty="0"/>
          </a:p>
        </p:txBody>
      </p:sp>
      <p:sp>
        <p:nvSpPr>
          <p:cNvPr id="4" name="Date Placeholder 3"/>
          <p:cNvSpPr>
            <a:spLocks noGrp="1"/>
          </p:cNvSpPr>
          <p:nvPr>
            <p:ph type="dt" idx="10"/>
          </p:nvPr>
        </p:nvSpPr>
        <p:spPr/>
        <p:txBody>
          <a:bodyPr/>
          <a:lstStyle/>
          <a:p>
            <a:fld id="{09D58FB4-9AD0-481B-8C84-A17E43C7859F}" type="datetime1">
              <a:rPr lang="en-US" smtClean="0"/>
              <a:t>12/31/2015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266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sp>
        <p:nvSpPr>
          <p:cNvPr id="8" name="Freeform 5"/>
          <p:cNvSpPr>
            <a:spLocks noChangeAspect="1" noEditPoints="1"/>
          </p:cNvSpPr>
          <p:nvPr userDrawn="1"/>
        </p:nvSpPr>
        <p:spPr bwMode="black">
          <a:xfrm>
            <a:off x="436563" y="6331556"/>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70957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09526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3188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7252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r>
              <a:rPr lang="en-US" dirty="0" smtClean="0">
                <a:gradFill>
                  <a:gsLst>
                    <a:gs pos="10359">
                      <a:srgbClr val="262626"/>
                    </a:gs>
                    <a:gs pos="30000">
                      <a:srgbClr val="262626"/>
                    </a:gs>
                  </a:gsLst>
                  <a:lin ang="5400000" scaled="0"/>
                </a:gradFill>
              </a:rPr>
              <a:t>http://dev.office.com/</a:t>
            </a:r>
          </a:p>
        </p:txBody>
      </p:sp>
      <p:sp>
        <p:nvSpPr>
          <p:cNvPr id="5" name="Freeform 4"/>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92194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1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and half Title Only">
    <p:spTree>
      <p:nvGrpSpPr>
        <p:cNvPr id="1" name=""/>
        <p:cNvGrpSpPr/>
        <p:nvPr/>
      </p:nvGrpSpPr>
      <p:grpSpPr>
        <a:xfrm>
          <a:off x="0" y="0"/>
          <a:ext cx="0" cy="0"/>
          <a:chOff x="0" y="0"/>
          <a:chExt cx="0" cy="0"/>
        </a:xfrm>
      </p:grpSpPr>
      <p:sp>
        <p:nvSpPr>
          <p:cNvPr id="4" name="Rectangle 3"/>
          <p:cNvSpPr/>
          <p:nvPr userDrawn="1"/>
        </p:nvSpPr>
        <p:spPr bwMode="auto">
          <a:xfrm>
            <a:off x="0" y="0"/>
            <a:ext cx="6218238"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74639" y="2416174"/>
            <a:ext cx="5943599" cy="917575"/>
          </a:xfrm>
          <a:noFill/>
        </p:spPr>
        <p:txBody>
          <a:bodyPr/>
          <a:lstStyle>
            <a:lvl1pPr>
              <a:defRPr sz="4800">
                <a:gradFill>
                  <a:gsLst>
                    <a:gs pos="4382">
                      <a:schemeClr val="bg1"/>
                    </a:gs>
                    <a:gs pos="50000">
                      <a:schemeClr val="bg1"/>
                    </a:gs>
                  </a:gsLst>
                  <a:lin ang="5400000" scaled="0"/>
                </a:gradFill>
              </a:defRPr>
            </a:lvl1pPr>
          </a:lstStyle>
          <a:p>
            <a:r>
              <a:rPr lang="en-US" dirty="0" smtClean="0"/>
              <a:t>Click to edit Master title style</a:t>
            </a:r>
            <a:endParaRPr lang="en-US" dirty="0"/>
          </a:p>
        </p:txBody>
      </p:sp>
      <p:sp>
        <p:nvSpPr>
          <p:cNvPr id="5" name="Freeform 4"/>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80664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pos="391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r>
              <a:rPr lang="en-US" dirty="0" smtClean="0">
                <a:gradFill>
                  <a:gsLst>
                    <a:gs pos="4192">
                      <a:srgbClr val="262626"/>
                    </a:gs>
                    <a:gs pos="12000">
                      <a:srgbClr val="262626"/>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8152309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719231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374140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9626955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Freeform 5"/>
          <p:cNvSpPr>
            <a:spLocks noChangeAspect="1" noEditPoints="1"/>
          </p:cNvSpPr>
          <p:nvPr userDrawn="1"/>
        </p:nvSpPr>
        <p:spPr bwMode="black">
          <a:xfrm>
            <a:off x="436563" y="6331556"/>
            <a:ext cx="1655718" cy="36610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64395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6"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16163014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23537520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33602836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15719896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defPPr>
              <a:defRPr lang="en-US"/>
            </a:defPPr>
            <a:lvl1pPr>
              <a:lnSpc>
                <a:spcPct val="90000"/>
              </a:lnSpc>
              <a:spcAft>
                <a:spcPts val="0"/>
              </a:spcAft>
              <a:defRPr sz="800">
                <a:gradFill>
                  <a:gsLst>
                    <a:gs pos="2917">
                      <a:schemeClr val="tx1"/>
                    </a:gs>
                    <a:gs pos="30000">
                      <a:schemeClr val="tx1"/>
                    </a:gs>
                  </a:gsLst>
                  <a:lin ang="5400000" scaled="0"/>
                </a:gradFill>
              </a:defRPr>
            </a:lvl1pPr>
          </a:lstStyle>
          <a:p>
            <a:r>
              <a:rPr lang="en-US"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2092346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F8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6108">
                      <a:srgbClr val="262626"/>
                    </a:gs>
                    <a:gs pos="87425">
                      <a:srgbClr val="262626"/>
                    </a:gs>
                  </a:gsLst>
                  <a:lin ang="5400000" scaled="0"/>
                </a:gradFill>
              </a:defRPr>
            </a:lvl1pPr>
          </a:lstStyle>
          <a:p>
            <a:r>
              <a:rPr lang="en-US" dirty="0" smtClean="0"/>
              <a:t>Section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defPPr>
              <a:defRPr lang="en-US"/>
            </a:defPPr>
            <a:lvl1pPr lvl="0">
              <a:lnSpc>
                <a:spcPct val="90000"/>
              </a:lnSpc>
              <a:spcAft>
                <a:spcPts val="0"/>
              </a:spcAft>
              <a:defRPr sz="800">
                <a:gradFill>
                  <a:gsLst>
                    <a:gs pos="2917">
                      <a:schemeClr val="tx1"/>
                    </a:gs>
                    <a:gs pos="30000">
                      <a:schemeClr val="tx1"/>
                    </a:gs>
                  </a:gsLst>
                  <a:lin ang="5400000" scaled="0"/>
                </a:gradFill>
              </a:defRPr>
            </a:lvl1pPr>
          </a:lstStyle>
          <a:p>
            <a:r>
              <a:rPr lang="en-US" dirty="0" smtClean="0">
                <a:gradFill>
                  <a:gsLst>
                    <a:gs pos="2917">
                      <a:srgbClr val="FFFFFF"/>
                    </a:gs>
                    <a:gs pos="30000">
                      <a:srgbClr val="FFFFFF"/>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30143948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4" name="Freeform 3"/>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98833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277906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3" name="Freeform 2"/>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7554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3" name="Freeform 2"/>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454350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Box 2"/>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5"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410075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FFFFFF"/>
                    </a:gs>
                    <a:gs pos="30000">
                      <a:srgbClr val="FFFFFF"/>
                    </a:gs>
                  </a:gsLst>
                  <a:lin ang="5400000" scaled="0"/>
                </a:gradFill>
              </a:rPr>
              <a:t>http://dev.office.com/</a:t>
            </a:r>
          </a:p>
        </p:txBody>
      </p:sp>
      <p:sp>
        <p:nvSpPr>
          <p:cNvPr id="3" name="Freeform 2"/>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774041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1"/>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4192">
                      <a:srgbClr val="262626"/>
                    </a:gs>
                    <a:gs pos="12000">
                      <a:srgbClr val="262626"/>
                    </a:gs>
                  </a:gsLst>
                  <a:lin ang="5400000" scaled="0"/>
                </a:gradFill>
              </a:rPr>
              <a:t>http://dev.office.com/</a:t>
            </a:r>
          </a:p>
        </p:txBody>
      </p:sp>
      <p:sp>
        <p:nvSpPr>
          <p:cNvPr id="3" name="Freeform 2"/>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sz="1800" dirty="0">
              <a:solidFill>
                <a:srgbClr val="FFFFFF"/>
              </a:solidFill>
            </a:endParaRPr>
          </a:p>
        </p:txBody>
      </p:sp>
    </p:spTree>
    <p:extLst>
      <p:ext uri="{BB962C8B-B14F-4D97-AF65-F5344CB8AC3E}">
        <p14:creationId xmlns:p14="http://schemas.microsoft.com/office/powerpoint/2010/main" val="163706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8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6"/>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86704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262626"/>
                    </a:gs>
                    <a:gs pos="100000">
                      <a:srgbClr val="262626"/>
                    </a:gs>
                  </a:gsLst>
                  <a:lin ang="5400000" scaled="0"/>
                </a:gradFill>
                <a:cs typeface="Segoe UI" pitchFamily="34" charset="0"/>
              </a:rPr>
              <a:t>© </a:t>
            </a:r>
            <a:r>
              <a:rPr lang="en-US" sz="700" dirty="0" smtClean="0">
                <a:gradFill>
                  <a:gsLst>
                    <a:gs pos="0">
                      <a:srgbClr val="262626"/>
                    </a:gs>
                    <a:gs pos="100000">
                      <a:srgbClr val="262626"/>
                    </a:gs>
                  </a:gsLst>
                  <a:lin ang="5400000" scaled="0"/>
                </a:gradFill>
                <a:cs typeface="Segoe UI" pitchFamily="34" charset="0"/>
              </a:rPr>
              <a:t>2015 </a:t>
            </a:r>
            <a:r>
              <a:rPr lang="en-US" sz="700" dirty="0">
                <a:gradFill>
                  <a:gsLst>
                    <a:gs pos="0">
                      <a:srgbClr val="262626"/>
                    </a:gs>
                    <a:gs pos="100000">
                      <a:srgbClr val="262626"/>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21591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2015 </a:t>
            </a:r>
            <a:r>
              <a:rPr lang="en-US" sz="700"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2661733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717761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5"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66715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84462">
                      <a:schemeClr val="bg1"/>
                    </a:gs>
                    <a:gs pos="62000">
                      <a:schemeClr val="bg1"/>
                    </a:gs>
                  </a:gsLst>
                  <a:lin ang="5400000" scaled="0"/>
                </a:gradFill>
              </a:defRPr>
            </a:lvl1pPr>
            <a:lvl2pPr marL="0" indent="0">
              <a:buFontTx/>
              <a:buNone/>
              <a:defRPr sz="2000">
                <a:gradFill>
                  <a:gsLst>
                    <a:gs pos="97211">
                      <a:schemeClr val="bg1"/>
                    </a:gs>
                    <a:gs pos="11000">
                      <a:schemeClr val="bg1"/>
                    </a:gs>
                  </a:gsLst>
                  <a:lin ang="5400000" scaled="0"/>
                </a:gradFill>
              </a:defRPr>
            </a:lvl2pPr>
            <a:lvl3pPr marL="228600" indent="0">
              <a:buNone/>
              <a:defRPr>
                <a:gradFill>
                  <a:gsLst>
                    <a:gs pos="97211">
                      <a:schemeClr val="bg1"/>
                    </a:gs>
                    <a:gs pos="11000">
                      <a:schemeClr val="bg1"/>
                    </a:gs>
                  </a:gsLst>
                  <a:lin ang="5400000" scaled="0"/>
                </a:gradFill>
              </a:defRPr>
            </a:lvl3pPr>
            <a:lvl4pPr marL="457200" indent="0">
              <a:buNone/>
              <a:defRPr>
                <a:gradFill>
                  <a:gsLst>
                    <a:gs pos="97211">
                      <a:schemeClr val="bg1"/>
                    </a:gs>
                    <a:gs pos="11000">
                      <a:schemeClr val="bg1"/>
                    </a:gs>
                  </a:gsLst>
                  <a:lin ang="5400000" scaled="0"/>
                </a:gradFill>
              </a:defRPr>
            </a:lvl4pPr>
            <a:lvl5pPr marL="685800" indent="0">
              <a:buNone/>
              <a:defRPr>
                <a:gradFill>
                  <a:gsLst>
                    <a:gs pos="97211">
                      <a:schemeClr val="bg1"/>
                    </a:gs>
                    <a:gs pos="11000">
                      <a:schemeClr val="bg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9163">
                      <a:srgbClr val="FFFFFF"/>
                    </a:gs>
                    <a:gs pos="19000">
                      <a:srgbClr val="FFFFFF"/>
                    </a:gs>
                  </a:gsLst>
                  <a:lin ang="5400000" scaled="0"/>
                </a:gradFill>
              </a:rPr>
              <a:t>http://dev.office.com/</a:t>
            </a:r>
          </a:p>
        </p:txBody>
      </p:sp>
      <p:sp>
        <p:nvSpPr>
          <p:cNvPr id="8" name="Freeform 7"/>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401303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31802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269018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vert="horz" wrap="square" lIns="146304" tIns="91440" rIns="146304" bIns="91440" rtlCol="0">
            <a:spAutoFit/>
          </a:bodyPr>
          <a:lstStyle>
            <a:lvl1pPr>
              <a:defRPr lang="en-US" dirty="0" smtClean="0">
                <a:gradFill>
                  <a:gsLst>
                    <a:gs pos="97610">
                      <a:schemeClr val="bg1"/>
                    </a:gs>
                    <a:gs pos="30000">
                      <a:schemeClr val="bg1"/>
                    </a:gs>
                  </a:gsLst>
                  <a:lin ang="5400000" scaled="0"/>
                </a:gradFill>
              </a:defRPr>
            </a:lvl1pPr>
            <a:lvl2pPr>
              <a:defRPr lang="en-US" dirty="0" smtClean="0">
                <a:gradFill>
                  <a:gsLst>
                    <a:gs pos="97610">
                      <a:schemeClr val="bg1"/>
                    </a:gs>
                    <a:gs pos="30000">
                      <a:schemeClr val="bg1"/>
                    </a:gs>
                  </a:gsLst>
                  <a:lin ang="5400000" scaled="0"/>
                </a:gradFill>
              </a:defRPr>
            </a:lvl2pPr>
            <a:lvl3pPr>
              <a:defRPr lang="en-US" dirty="0" smtClean="0">
                <a:gradFill>
                  <a:gsLst>
                    <a:gs pos="97610">
                      <a:schemeClr val="bg1"/>
                    </a:gs>
                    <a:gs pos="30000">
                      <a:schemeClr val="bg1"/>
                    </a:gs>
                  </a:gsLst>
                  <a:lin ang="5400000" scaled="0"/>
                </a:gradFill>
              </a:defRPr>
            </a:lvl3pPr>
            <a:lvl4pPr>
              <a:defRPr lang="en-US" dirty="0" smtClean="0">
                <a:gradFill>
                  <a:gsLst>
                    <a:gs pos="97610">
                      <a:schemeClr val="bg1"/>
                    </a:gs>
                    <a:gs pos="30000">
                      <a:schemeClr val="bg1"/>
                    </a:gs>
                  </a:gsLst>
                  <a:lin ang="5400000" scaled="0"/>
                </a:gradFill>
              </a:defRPr>
            </a:lvl4pPr>
            <a:lvl5pPr>
              <a:defRPr lang="en-US" dirty="0">
                <a:gradFill>
                  <a:gsLst>
                    <a:gs pos="97610">
                      <a:schemeClr val="bg1"/>
                    </a:gs>
                    <a:gs pos="30000">
                      <a:schemeClr val="bg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9163">
                      <a:srgbClr val="FFFFFF"/>
                    </a:gs>
                    <a:gs pos="19000">
                      <a:srgbClr val="FFFFFF"/>
                    </a:gs>
                  </a:gsLst>
                  <a:lin ang="5400000" scaled="0"/>
                </a:gradFill>
              </a:rPr>
              <a:t>http://dev.office.com/</a:t>
            </a:r>
          </a:p>
        </p:txBody>
      </p:sp>
      <p:sp>
        <p:nvSpPr>
          <p:cNvPr id="8" name="Freeform 7"/>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17694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575978" y="6516235"/>
            <a:ext cx="1284519" cy="295466"/>
          </a:xfrm>
          <a:prstGeom prst="rect">
            <a:avLst/>
          </a:prstGeom>
          <a:noFill/>
        </p:spPr>
        <p:txBody>
          <a:bodyPr wrap="none" lIns="146304" tIns="91440" rIns="146304" bIns="91440" rtlCol="0">
            <a:spAutoFit/>
          </a:bodyPr>
          <a:lstStyle/>
          <a:p>
            <a:pPr>
              <a:lnSpc>
                <a:spcPct val="90000"/>
              </a:lnSpc>
            </a:pPr>
            <a:r>
              <a:rPr lang="en-US" sz="800" dirty="0" smtClean="0">
                <a:gradFill>
                  <a:gsLst>
                    <a:gs pos="2917">
                      <a:srgbClr val="262626"/>
                    </a:gs>
                    <a:gs pos="30000">
                      <a:srgbClr val="262626"/>
                    </a:gs>
                  </a:gsLst>
                  <a:lin ang="5400000" scaled="0"/>
                </a:gradFill>
              </a:rPr>
              <a:t>http://dev.office.com/</a:t>
            </a:r>
          </a:p>
        </p:txBody>
      </p:sp>
      <p:sp>
        <p:nvSpPr>
          <p:cNvPr id="7" name="Freeform 5"/>
          <p:cNvSpPr>
            <a:spLocks noChangeAspect="1" noEditPoints="1"/>
          </p:cNvSpPr>
          <p:nvPr userDrawn="1"/>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43158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191667678"/>
      </p:ext>
    </p:extLst>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 id="2147484246" r:id="rId12"/>
    <p:sldLayoutId id="2147484247" r:id="rId13"/>
    <p:sldLayoutId id="2147484248" r:id="rId14"/>
    <p:sldLayoutId id="2147484249" r:id="rId15"/>
    <p:sldLayoutId id="2147484250" r:id="rId16"/>
    <p:sldLayoutId id="2147484251" r:id="rId17"/>
    <p:sldLayoutId id="2147484252" r:id="rId18"/>
    <p:sldLayoutId id="2147484253" r:id="rId19"/>
    <p:sldLayoutId id="2147484254" r:id="rId20"/>
    <p:sldLayoutId id="2147484255" r:id="rId21"/>
    <p:sldLayoutId id="2147484256" r:id="rId22"/>
    <p:sldLayoutId id="2147484257" r:id="rId23"/>
    <p:sldLayoutId id="2147484258" r:id="rId24"/>
    <p:sldLayoutId id="2147484259" r:id="rId25"/>
    <p:sldLayoutId id="2147484260" r:id="rId26"/>
    <p:sldLayoutId id="2147484261" r:id="rId27"/>
    <p:sldLayoutId id="2147484262" r:id="rId28"/>
    <p:sldLayoutId id="2147484263" r:id="rId29"/>
    <p:sldLayoutId id="2147484264" r:id="rId30"/>
    <p:sldLayoutId id="2147484265" r:id="rId31"/>
    <p:sldLayoutId id="2147484266" r:id="rId32"/>
    <p:sldLayoutId id="2147484267" r:id="rId33"/>
    <p:sldLayoutId id="2147484268" r:id="rId34"/>
    <p:sldLayoutId id="2147484269"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emf"/><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27.emf"/><Relationship Id="rId4" Type="http://schemas.openxmlformats.org/officeDocument/2006/relationships/image" Target="../media/image26.emf"/></Relationships>
</file>

<file path=ppt/slides/_rels/slide38.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www.yammer.com/itpronetwork" TargetMode="External"/><Relationship Id="rId7" Type="http://schemas.openxmlformats.org/officeDocument/2006/relationships/hyperlink" Target="http://dev.office.com/podcasts"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29.emf"/><Relationship Id="rId11" Type="http://schemas.openxmlformats.org/officeDocument/2006/relationships/image" Target="../media/image31.png"/><Relationship Id="rId5" Type="http://schemas.openxmlformats.org/officeDocument/2006/relationships/image" Target="../media/image28.emf"/><Relationship Id="rId10" Type="http://schemas.openxmlformats.org/officeDocument/2006/relationships/image" Target="../media/image30.png"/><Relationship Id="rId4" Type="http://schemas.openxmlformats.org/officeDocument/2006/relationships/hyperlink" Target="http://www.twitter.com/OfficeDev" TargetMode="External"/><Relationship Id="rId9" Type="http://schemas.openxmlformats.org/officeDocument/2006/relationships/hyperlink" Target="http://aka.ms/O365DevShow"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Office 365 development</a:t>
            </a:r>
            <a:endParaRPr lang="en-US" dirty="0"/>
          </a:p>
        </p:txBody>
      </p:sp>
      <p:sp>
        <p:nvSpPr>
          <p:cNvPr id="6" name="Text Placeholder 5"/>
          <p:cNvSpPr>
            <a:spLocks noGrp="1"/>
          </p:cNvSpPr>
          <p:nvPr>
            <p:ph type="body" sz="quarter" idx="14"/>
          </p:nvPr>
        </p:nvSpPr>
        <p:spPr/>
        <p:txBody>
          <a:bodyPr/>
          <a:lstStyle/>
          <a:p>
            <a:endParaRPr lang="en-US" dirty="0"/>
          </a:p>
        </p:txBody>
      </p:sp>
      <p:grpSp>
        <p:nvGrpSpPr>
          <p:cNvPr id="7" name="Group 6"/>
          <p:cNvGrpSpPr/>
          <p:nvPr/>
        </p:nvGrpSpPr>
        <p:grpSpPr>
          <a:xfrm>
            <a:off x="10746023" y="1719434"/>
            <a:ext cx="1224511" cy="1496409"/>
            <a:chOff x="10746023" y="1719434"/>
            <a:chExt cx="1224511" cy="1496409"/>
          </a:xfrm>
        </p:grpSpPr>
        <p:sp>
          <p:nvSpPr>
            <p:cNvPr id="8"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 name="Rectangle 86"/>
          <p:cNvSpPr>
            <a:spLocks noChangeArrowheads="1"/>
          </p:cNvSpPr>
          <p:nvPr/>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87"/>
          <p:cNvSpPr>
            <a:spLocks/>
          </p:cNvSpPr>
          <p:nvPr/>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88"/>
          <p:cNvSpPr>
            <a:spLocks noChangeArrowheads="1"/>
          </p:cNvSpPr>
          <p:nvPr/>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89"/>
          <p:cNvSpPr>
            <a:spLocks noEditPoints="1"/>
          </p:cNvSpPr>
          <p:nvPr/>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Rectangle 90"/>
          <p:cNvSpPr>
            <a:spLocks noChangeArrowheads="1"/>
          </p:cNvSpPr>
          <p:nvPr/>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91"/>
          <p:cNvSpPr>
            <a:spLocks/>
          </p:cNvSpPr>
          <p:nvPr/>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92"/>
          <p:cNvSpPr>
            <a:spLocks noChangeArrowheads="1"/>
          </p:cNvSpPr>
          <p:nvPr/>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93"/>
          <p:cNvSpPr>
            <a:spLocks noEditPoints="1"/>
          </p:cNvSpPr>
          <p:nvPr/>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94"/>
          <p:cNvSpPr>
            <a:spLocks noChangeArrowheads="1"/>
          </p:cNvSpPr>
          <p:nvPr/>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95"/>
          <p:cNvSpPr>
            <a:spLocks/>
          </p:cNvSpPr>
          <p:nvPr/>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96"/>
          <p:cNvSpPr>
            <a:spLocks noChangeArrowheads="1"/>
          </p:cNvSpPr>
          <p:nvPr/>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97"/>
          <p:cNvSpPr>
            <a:spLocks noEditPoints="1"/>
          </p:cNvSpPr>
          <p:nvPr/>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Rectangle 114"/>
          <p:cNvSpPr>
            <a:spLocks noChangeArrowheads="1"/>
          </p:cNvSpPr>
          <p:nvPr/>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115"/>
          <p:cNvSpPr>
            <a:spLocks noEditPoints="1"/>
          </p:cNvSpPr>
          <p:nvPr/>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0" name="Group 29"/>
          <p:cNvGrpSpPr/>
          <p:nvPr/>
        </p:nvGrpSpPr>
        <p:grpSpPr>
          <a:xfrm>
            <a:off x="6825497" y="1378359"/>
            <a:ext cx="1264708" cy="1505127"/>
            <a:chOff x="6825497" y="1378359"/>
            <a:chExt cx="1264708" cy="1505127"/>
          </a:xfrm>
        </p:grpSpPr>
        <p:grpSp>
          <p:nvGrpSpPr>
            <p:cNvPr id="31" name="Group 30"/>
            <p:cNvGrpSpPr/>
            <p:nvPr/>
          </p:nvGrpSpPr>
          <p:grpSpPr>
            <a:xfrm>
              <a:off x="6825497" y="1378359"/>
              <a:ext cx="1251014" cy="1505127"/>
              <a:chOff x="6825497" y="1378359"/>
              <a:chExt cx="1251014" cy="1505127"/>
            </a:xfrm>
          </p:grpSpPr>
          <p:sp>
            <p:nvSpPr>
              <p:cNvPr id="34"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2" name="Rectangle 118"/>
          <p:cNvSpPr>
            <a:spLocks noChangeArrowheads="1"/>
          </p:cNvSpPr>
          <p:nvPr/>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119"/>
          <p:cNvSpPr>
            <a:spLocks noEditPoints="1"/>
          </p:cNvSpPr>
          <p:nvPr/>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Rectangle 120"/>
          <p:cNvSpPr>
            <a:spLocks noChangeArrowheads="1"/>
          </p:cNvSpPr>
          <p:nvPr/>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121"/>
          <p:cNvSpPr>
            <a:spLocks/>
          </p:cNvSpPr>
          <p:nvPr/>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6" name="Group 45"/>
          <p:cNvGrpSpPr/>
          <p:nvPr/>
        </p:nvGrpSpPr>
        <p:grpSpPr>
          <a:xfrm>
            <a:off x="5112327" y="1406878"/>
            <a:ext cx="6646956" cy="5315859"/>
            <a:chOff x="6527800" y="2483620"/>
            <a:chExt cx="5473700" cy="4377555"/>
          </a:xfrm>
        </p:grpSpPr>
        <p:grpSp>
          <p:nvGrpSpPr>
            <p:cNvPr id="47" name="Group 46"/>
            <p:cNvGrpSpPr/>
            <p:nvPr/>
          </p:nvGrpSpPr>
          <p:grpSpPr>
            <a:xfrm>
              <a:off x="10091976" y="4361890"/>
              <a:ext cx="1909524" cy="2419674"/>
              <a:chOff x="10091976" y="4967384"/>
              <a:chExt cx="1431688" cy="1814179"/>
            </a:xfrm>
          </p:grpSpPr>
          <p:sp>
            <p:nvSpPr>
              <p:cNvPr id="88"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9"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0"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1"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2"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3"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4"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5"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6"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7"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8"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99"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0"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1"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2"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3"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4"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5"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6"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7"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8"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09"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10"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11"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48" name="Group 47"/>
            <p:cNvGrpSpPr/>
            <p:nvPr/>
          </p:nvGrpSpPr>
          <p:grpSpPr>
            <a:xfrm flipH="1">
              <a:off x="8613773" y="2483620"/>
              <a:ext cx="1958976" cy="4377555"/>
              <a:chOff x="8956675" y="449263"/>
              <a:chExt cx="2063751" cy="4611687"/>
            </a:xfrm>
          </p:grpSpPr>
          <p:sp>
            <p:nvSpPr>
              <p:cNvPr id="61"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2"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3"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4"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5"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6"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7"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8"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9"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0"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1"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2"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3"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4"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5"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6"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7"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8"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9"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0"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1"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2"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3"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4"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5"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6"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87"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49" name="Group 48"/>
            <p:cNvGrpSpPr/>
            <p:nvPr/>
          </p:nvGrpSpPr>
          <p:grpSpPr>
            <a:xfrm>
              <a:off x="6527800" y="3994753"/>
              <a:ext cx="3240121" cy="2863247"/>
              <a:chOff x="7045326" y="4452083"/>
              <a:chExt cx="2722595" cy="2405917"/>
            </a:xfrm>
          </p:grpSpPr>
          <p:sp>
            <p:nvSpPr>
              <p:cNvPr id="50"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1"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2"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3"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4"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5"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6"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7"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8"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9"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0"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0138" y="768823"/>
            <a:ext cx="5981700" cy="5456878"/>
          </a:xfrm>
        </p:spPr>
        <p:txBody>
          <a:bodyPr/>
          <a:lstStyle/>
          <a:p>
            <a:pPr marL="0" indent="0">
              <a:spcBef>
                <a:spcPts val="2400"/>
              </a:spcBef>
              <a:buNone/>
            </a:pPr>
            <a:r>
              <a:rPr lang="en-US" sz="3400" dirty="0">
                <a:gradFill>
                  <a:gsLst>
                    <a:gs pos="11504">
                      <a:schemeClr val="tx1"/>
                    </a:gs>
                    <a:gs pos="38000">
                      <a:schemeClr val="tx1"/>
                    </a:gs>
                  </a:gsLst>
                  <a:lin ang="5400000" scaled="0"/>
                </a:gradFill>
              </a:rPr>
              <a:t>Full </a:t>
            </a:r>
            <a:r>
              <a:rPr lang="en-US" sz="3400" dirty="0" smtClean="0">
                <a:gradFill>
                  <a:gsLst>
                    <a:gs pos="11504">
                      <a:schemeClr val="tx1"/>
                    </a:gs>
                    <a:gs pos="38000">
                      <a:schemeClr val="tx1"/>
                    </a:gs>
                  </a:gsLst>
                  <a:lin ang="5400000" scaled="0"/>
                </a:gradFill>
              </a:rPr>
              <a:t>page</a:t>
            </a:r>
            <a:endParaRPr lang="en-US" sz="3400" dirty="0">
              <a:gradFill>
                <a:gsLst>
                  <a:gs pos="11504">
                    <a:schemeClr val="tx1"/>
                  </a:gs>
                  <a:gs pos="38000">
                    <a:schemeClr val="tx1"/>
                  </a:gs>
                </a:gsLst>
                <a:lin ang="5400000" scaled="0"/>
              </a:gradFill>
            </a:endParaRPr>
          </a:p>
          <a:p>
            <a:pPr marL="228600" lvl="1" indent="-228600"/>
            <a:r>
              <a:rPr lang="en-US" sz="2200" dirty="0" smtClean="0"/>
              <a:t>Required for all apps</a:t>
            </a:r>
          </a:p>
          <a:p>
            <a:pPr marL="228600" lvl="1" indent="-228600"/>
            <a:r>
              <a:rPr lang="en-US" sz="2200" dirty="0" smtClean="0"/>
              <a:t>Experienced when an app is launched </a:t>
            </a:r>
            <a:br>
              <a:rPr lang="en-US" sz="2200" dirty="0" smtClean="0"/>
            </a:br>
            <a:r>
              <a:rPr lang="en-US" sz="2200" dirty="0" smtClean="0"/>
              <a:t>from the contents page</a:t>
            </a:r>
          </a:p>
          <a:p>
            <a:pPr marL="0" indent="0">
              <a:spcBef>
                <a:spcPts val="2400"/>
              </a:spcBef>
              <a:buNone/>
            </a:pPr>
            <a:r>
              <a:rPr lang="en-US" sz="3400" dirty="0">
                <a:gradFill>
                  <a:gsLst>
                    <a:gs pos="11504">
                      <a:schemeClr val="tx1"/>
                    </a:gs>
                    <a:gs pos="38000">
                      <a:schemeClr val="tx1"/>
                    </a:gs>
                  </a:gsLst>
                  <a:lin ang="5400000" scaled="0"/>
                </a:gradFill>
              </a:rPr>
              <a:t>App </a:t>
            </a:r>
            <a:r>
              <a:rPr lang="en-US" sz="3400" dirty="0" smtClean="0">
                <a:gradFill>
                  <a:gsLst>
                    <a:gs pos="11504">
                      <a:schemeClr val="tx1"/>
                    </a:gs>
                    <a:gs pos="38000">
                      <a:schemeClr val="tx1"/>
                    </a:gs>
                  </a:gsLst>
                  <a:lin ang="5400000" scaled="0"/>
                </a:gradFill>
              </a:rPr>
              <a:t>part</a:t>
            </a:r>
            <a:endParaRPr lang="en-US" sz="3400" dirty="0">
              <a:gradFill>
                <a:gsLst>
                  <a:gs pos="11504">
                    <a:schemeClr val="tx1"/>
                  </a:gs>
                  <a:gs pos="38000">
                    <a:schemeClr val="tx1"/>
                  </a:gs>
                </a:gsLst>
                <a:lin ang="5400000" scaled="0"/>
              </a:gradFill>
            </a:endParaRPr>
          </a:p>
          <a:p>
            <a:pPr marL="228600" lvl="1" indent="-228600"/>
            <a:r>
              <a:rPr lang="en-US" sz="2200" dirty="0" smtClean="0"/>
              <a:t>Optional</a:t>
            </a:r>
          </a:p>
          <a:p>
            <a:pPr marL="228600" lvl="1" indent="-228600"/>
            <a:r>
              <a:rPr lang="en-US" sz="2200" dirty="0" smtClean="0"/>
              <a:t>Allows an app to be hosted in an IFrame </a:t>
            </a:r>
            <a:br>
              <a:rPr lang="en-US" sz="2200" dirty="0" smtClean="0"/>
            </a:br>
            <a:r>
              <a:rPr lang="en-US" sz="2200" dirty="0" smtClean="0"/>
              <a:t>on the host web</a:t>
            </a:r>
          </a:p>
          <a:p>
            <a:pPr marL="0" indent="0">
              <a:spcBef>
                <a:spcPts val="2400"/>
              </a:spcBef>
              <a:buNone/>
            </a:pPr>
            <a:r>
              <a:rPr lang="en-US" sz="3400" dirty="0">
                <a:gradFill>
                  <a:gsLst>
                    <a:gs pos="11504">
                      <a:schemeClr val="tx1"/>
                    </a:gs>
                    <a:gs pos="38000">
                      <a:schemeClr val="tx1"/>
                    </a:gs>
                  </a:gsLst>
                  <a:lin ang="5400000" scaled="0"/>
                </a:gradFill>
              </a:rPr>
              <a:t>UI </a:t>
            </a:r>
            <a:r>
              <a:rPr lang="en-US" sz="3400" dirty="0" smtClean="0">
                <a:gradFill>
                  <a:gsLst>
                    <a:gs pos="11504">
                      <a:schemeClr val="tx1"/>
                    </a:gs>
                    <a:gs pos="38000">
                      <a:schemeClr val="tx1"/>
                    </a:gs>
                  </a:gsLst>
                  <a:lin ang="5400000" scaled="0"/>
                </a:gradFill>
              </a:rPr>
              <a:t>custom action</a:t>
            </a:r>
            <a:endParaRPr lang="en-US" sz="3400" dirty="0">
              <a:gradFill>
                <a:gsLst>
                  <a:gs pos="11504">
                    <a:schemeClr val="tx1"/>
                  </a:gs>
                  <a:gs pos="38000">
                    <a:schemeClr val="tx1"/>
                  </a:gs>
                </a:gsLst>
                <a:lin ang="5400000" scaled="0"/>
              </a:gradFill>
            </a:endParaRPr>
          </a:p>
          <a:p>
            <a:pPr marL="228600" lvl="1" indent="-228600"/>
            <a:r>
              <a:rPr lang="en-US" sz="2200" dirty="0" smtClean="0"/>
              <a:t>Optional</a:t>
            </a:r>
          </a:p>
          <a:p>
            <a:pPr marL="228600" lvl="1" indent="-228600"/>
            <a:r>
              <a:rPr lang="en-US" sz="2200" dirty="0" smtClean="0"/>
              <a:t>Allows an app to be launched from </a:t>
            </a:r>
            <a:br>
              <a:rPr lang="en-US" sz="2200" dirty="0" smtClean="0"/>
            </a:br>
            <a:r>
              <a:rPr lang="en-US" sz="2200" dirty="0" smtClean="0"/>
              <a:t>the ribbon or Edit Control Block (ECB)</a:t>
            </a:r>
            <a:endParaRPr lang="en-US" sz="2200" dirty="0"/>
          </a:p>
        </p:txBody>
      </p:sp>
      <p:sp>
        <p:nvSpPr>
          <p:cNvPr id="6" name="Rectangle 5"/>
          <p:cNvSpPr/>
          <p:nvPr/>
        </p:nvSpPr>
        <p:spPr bwMode="auto">
          <a:xfrm>
            <a:off x="0" y="0"/>
            <a:ext cx="5761038"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App shapes</a:t>
            </a:r>
            <a:endParaRPr lang="en-US" dirty="0">
              <a:gradFill>
                <a:gsLst>
                  <a:gs pos="7258">
                    <a:schemeClr val="bg1"/>
                  </a:gs>
                  <a:gs pos="29000">
                    <a:schemeClr val="bg1"/>
                  </a:gs>
                </a:gsLst>
                <a:lin ang="5400000" scaled="0"/>
              </a:gradFill>
            </a:endParaRPr>
          </a:p>
        </p:txBody>
      </p:sp>
      <p:grpSp>
        <p:nvGrpSpPr>
          <p:cNvPr id="8" name="Group 7"/>
          <p:cNvGrpSpPr/>
          <p:nvPr/>
        </p:nvGrpSpPr>
        <p:grpSpPr>
          <a:xfrm>
            <a:off x="10980539" y="1925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Introduction</a:t>
              </a: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gradFill>
                  <a:gsLst>
                    <a:gs pos="8367">
                      <a:schemeClr val="tx1"/>
                    </a:gs>
                    <a:gs pos="31000">
                      <a:schemeClr val="tx1"/>
                    </a:gs>
                  </a:gsLst>
                  <a:lin ang="5400000" scaled="0"/>
                </a:gradFill>
              </a:endParaRPr>
            </a:p>
          </p:txBody>
        </p:sp>
      </p:grpSp>
      <p:sp>
        <p:nvSpPr>
          <p:cNvPr id="11" name="Freeform 10"/>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2678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0"/>
            <a:ext cx="5761038"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ext Placeholder 1"/>
          <p:cNvSpPr>
            <a:spLocks noGrp="1"/>
          </p:cNvSpPr>
          <p:nvPr>
            <p:ph type="body" sz="quarter" idx="4294967295"/>
          </p:nvPr>
        </p:nvSpPr>
        <p:spPr>
          <a:xfrm>
            <a:off x="6180138" y="1281113"/>
            <a:ext cx="5981700" cy="4548938"/>
          </a:xfrm>
        </p:spPr>
        <p:txBody>
          <a:bodyPr/>
          <a:lstStyle/>
          <a:p>
            <a:pPr marL="0" indent="0">
              <a:spcBef>
                <a:spcPts val="2400"/>
              </a:spcBef>
              <a:buNone/>
            </a:pPr>
            <a:r>
              <a:rPr lang="en-US" sz="3400" dirty="0">
                <a:gradFill>
                  <a:gsLst>
                    <a:gs pos="11504">
                      <a:schemeClr val="tx1"/>
                    </a:gs>
                    <a:gs pos="38000">
                      <a:schemeClr val="tx1"/>
                    </a:gs>
                  </a:gsLst>
                  <a:lin ang="5400000" scaled="0"/>
                </a:gradFill>
              </a:rPr>
              <a:t>Pages</a:t>
            </a:r>
          </a:p>
          <a:p>
            <a:pPr marL="228600" lvl="1" indent="-228600"/>
            <a:r>
              <a:rPr lang="en-US" sz="2200" dirty="0"/>
              <a:t>ASPX</a:t>
            </a:r>
          </a:p>
          <a:p>
            <a:pPr marL="228600" lvl="1" indent="-228600"/>
            <a:r>
              <a:rPr lang="en-US" sz="2200" dirty="0"/>
              <a:t>HTML</a:t>
            </a:r>
          </a:p>
          <a:p>
            <a:pPr marL="0" indent="0">
              <a:spcBef>
                <a:spcPts val="2400"/>
              </a:spcBef>
              <a:buNone/>
            </a:pPr>
            <a:r>
              <a:rPr lang="en-US" sz="3400" dirty="0">
                <a:gradFill>
                  <a:gsLst>
                    <a:gs pos="11504">
                      <a:schemeClr val="tx1"/>
                    </a:gs>
                    <a:gs pos="38000">
                      <a:schemeClr val="tx1"/>
                    </a:gs>
                  </a:gsLst>
                  <a:lin ang="5400000" scaled="0"/>
                </a:gradFill>
              </a:rPr>
              <a:t>Authorization</a:t>
            </a:r>
          </a:p>
          <a:p>
            <a:pPr marL="228600" lvl="1" indent="-228600"/>
            <a:r>
              <a:rPr lang="en-US" sz="2200" dirty="0"/>
              <a:t>Internal</a:t>
            </a:r>
          </a:p>
          <a:p>
            <a:pPr marL="0" indent="0">
              <a:spcBef>
                <a:spcPts val="2400"/>
              </a:spcBef>
              <a:buNone/>
            </a:pPr>
            <a:r>
              <a:rPr lang="en-US" sz="3400" dirty="0">
                <a:gradFill>
                  <a:gsLst>
                    <a:gs pos="11504">
                      <a:schemeClr val="tx1"/>
                    </a:gs>
                    <a:gs pos="38000">
                      <a:schemeClr val="tx1"/>
                    </a:gs>
                  </a:gsLst>
                  <a:lin ang="5400000" scaled="0"/>
                </a:gradFill>
              </a:rPr>
              <a:t>Programmability</a:t>
            </a:r>
          </a:p>
          <a:p>
            <a:pPr marL="228600" lvl="1" indent="-228600"/>
            <a:r>
              <a:rPr lang="en-US" sz="2200" dirty="0"/>
              <a:t>JavaScript REST or CSOM</a:t>
            </a:r>
          </a:p>
          <a:p>
            <a:pPr marL="228600" lvl="1" indent="-228600"/>
            <a:r>
              <a:rPr lang="en-US" sz="2200" dirty="0"/>
              <a:t>JavaScript </a:t>
            </a:r>
            <a:r>
              <a:rPr lang="en-US" sz="2200" dirty="0" smtClean="0"/>
              <a:t>cross-domain library</a:t>
            </a:r>
            <a:endParaRPr lang="en-US" sz="2200" dirty="0"/>
          </a:p>
          <a:p>
            <a:pPr marL="228600" lvl="1" indent="-228600"/>
            <a:r>
              <a:rPr lang="en-US" sz="2200" dirty="0"/>
              <a:t>Web </a:t>
            </a:r>
            <a:r>
              <a:rPr lang="en-US" sz="2200" dirty="0" smtClean="0"/>
              <a:t>proxy</a:t>
            </a:r>
            <a:endParaRPr lang="en-US" sz="2200" dirty="0"/>
          </a:p>
        </p:txBody>
      </p:sp>
      <p:sp>
        <p:nvSpPr>
          <p:cNvPr id="7"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Creating </a:t>
            </a:r>
            <a:br>
              <a:rPr lang="en-US" dirty="0" smtClean="0">
                <a:gradFill>
                  <a:gsLst>
                    <a:gs pos="7258">
                      <a:schemeClr val="bg1"/>
                    </a:gs>
                    <a:gs pos="29000">
                      <a:schemeClr val="bg1"/>
                    </a:gs>
                  </a:gsLst>
                  <a:lin ang="5400000" scaled="0"/>
                </a:gradFill>
              </a:rPr>
            </a:br>
            <a:r>
              <a:rPr lang="en-US" dirty="0" smtClean="0">
                <a:gradFill>
                  <a:gsLst>
                    <a:gs pos="7258">
                      <a:schemeClr val="bg1"/>
                    </a:gs>
                    <a:gs pos="29000">
                      <a:schemeClr val="bg1"/>
                    </a:gs>
                  </a:gsLst>
                  <a:lin ang="5400000" scaled="0"/>
                </a:gradFill>
              </a:rPr>
              <a:t>SharePoint-hosted apps</a:t>
            </a:r>
            <a:endParaRPr lang="en-US" dirty="0">
              <a:gradFill>
                <a:gsLst>
                  <a:gs pos="7258">
                    <a:schemeClr val="bg1"/>
                  </a:gs>
                  <a:gs pos="29000">
                    <a:schemeClr val="bg1"/>
                  </a:gs>
                </a:gsLst>
                <a:lin ang="5400000" scaled="0"/>
              </a:gradFill>
            </a:endParaRPr>
          </a:p>
        </p:txBody>
      </p:sp>
      <p:grpSp>
        <p:nvGrpSpPr>
          <p:cNvPr id="8" name="Group 7"/>
          <p:cNvGrpSpPr/>
          <p:nvPr/>
        </p:nvGrpSpPr>
        <p:grpSpPr>
          <a:xfrm>
            <a:off x="10980539" y="1925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Introduction</a:t>
              </a: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gradFill>
                  <a:gsLst>
                    <a:gs pos="8367">
                      <a:schemeClr val="tx1"/>
                    </a:gs>
                    <a:gs pos="31000">
                      <a:schemeClr val="tx1"/>
                    </a:gs>
                  </a:gsLst>
                  <a:lin ang="5400000" scaled="0"/>
                </a:gradFill>
              </a:endParaRPr>
            </a:p>
          </p:txBody>
        </p:sp>
      </p:grpSp>
      <p:sp>
        <p:nvSpPr>
          <p:cNvPr id="11" name="Freeform 10"/>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0689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
        <p:nvSpPr>
          <p:cNvPr id="2" name="Text Placeholder 1"/>
          <p:cNvSpPr>
            <a:spLocks noGrp="1"/>
          </p:cNvSpPr>
          <p:nvPr>
            <p:ph type="body" sz="quarter" idx="12"/>
          </p:nvPr>
        </p:nvSpPr>
        <p:spPr/>
        <p:txBody>
          <a:bodyPr/>
          <a:lstStyle/>
          <a:p>
            <a:r>
              <a:rPr lang="en-US" dirty="0" smtClean="0"/>
              <a:t>Creating a SharePoint-hosted app</a:t>
            </a:r>
            <a:endParaRPr lang="en-US" dirty="0"/>
          </a:p>
        </p:txBody>
      </p:sp>
      <p:grpSp>
        <p:nvGrpSpPr>
          <p:cNvPr id="8" name="Group 7"/>
          <p:cNvGrpSpPr/>
          <p:nvPr/>
        </p:nvGrpSpPr>
        <p:grpSpPr>
          <a:xfrm>
            <a:off x="5937247" y="3062258"/>
            <a:ext cx="6042028" cy="3686645"/>
            <a:chOff x="8092941" y="4424546"/>
            <a:chExt cx="3319523" cy="2025463"/>
          </a:xfrm>
        </p:grpSpPr>
        <p:grpSp>
          <p:nvGrpSpPr>
            <p:cNvPr id="9" name="Group 8"/>
            <p:cNvGrpSpPr/>
            <p:nvPr/>
          </p:nvGrpSpPr>
          <p:grpSpPr>
            <a:xfrm>
              <a:off x="8515202" y="4424546"/>
              <a:ext cx="2897262" cy="2025463"/>
              <a:chOff x="4243570" y="1476299"/>
              <a:chExt cx="3749792" cy="2621469"/>
            </a:xfrm>
          </p:grpSpPr>
          <p:grpSp>
            <p:nvGrpSpPr>
              <p:cNvPr id="11" name="Group 10"/>
              <p:cNvGrpSpPr/>
              <p:nvPr/>
            </p:nvGrpSpPr>
            <p:grpSpPr>
              <a:xfrm>
                <a:off x="6728351" y="3141663"/>
                <a:ext cx="896938" cy="695325"/>
                <a:chOff x="6638926" y="3141663"/>
                <a:chExt cx="896938" cy="695325"/>
              </a:xfrm>
            </p:grpSpPr>
            <p:sp>
              <p:nvSpPr>
                <p:cNvPr id="48"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9"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50"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51"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52"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53"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54"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55"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56"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57"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grpSp>
          <p:grpSp>
            <p:nvGrpSpPr>
              <p:cNvPr id="12" name="Group 11"/>
              <p:cNvGrpSpPr/>
              <p:nvPr/>
            </p:nvGrpSpPr>
            <p:grpSpPr>
              <a:xfrm rot="1103645">
                <a:off x="6767684" y="1476299"/>
                <a:ext cx="1225678" cy="1846263"/>
                <a:chOff x="6413501" y="1441450"/>
                <a:chExt cx="1225678" cy="1846263"/>
              </a:xfrm>
            </p:grpSpPr>
            <p:sp>
              <p:nvSpPr>
                <p:cNvPr id="24"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25"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26"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27"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28"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29"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0"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1"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2"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3"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4"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5"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6"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7"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8"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39"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0"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1"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2"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3"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4"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5"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6"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47"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grpSp>
          <p:grpSp>
            <p:nvGrpSpPr>
              <p:cNvPr id="13" name="Group 12"/>
              <p:cNvGrpSpPr/>
              <p:nvPr/>
            </p:nvGrpSpPr>
            <p:grpSpPr>
              <a:xfrm>
                <a:off x="4243570" y="3315652"/>
                <a:ext cx="2525262" cy="593085"/>
                <a:chOff x="4243570" y="3315652"/>
                <a:chExt cx="2525262" cy="593085"/>
              </a:xfrm>
            </p:grpSpPr>
            <p:sp>
              <p:nvSpPr>
                <p:cNvPr id="21" name="Freeform 20"/>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dirty="0" smtClean="0">
                    <a:solidFill>
                      <a:srgbClr val="505050"/>
                    </a:solidFill>
                  </a:endParaRPr>
                </a:p>
              </p:txBody>
            </p:sp>
            <p:sp>
              <p:nvSpPr>
                <p:cNvPr id="22" name="Freeform 21"/>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dirty="0" smtClean="0">
                    <a:solidFill>
                      <a:srgbClr val="505050"/>
                    </a:solidFill>
                  </a:endParaRPr>
                </a:p>
              </p:txBody>
            </p:sp>
            <p:sp>
              <p:nvSpPr>
                <p:cNvPr id="23" name="Freeform 22"/>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dirty="0" smtClean="0">
                    <a:solidFill>
                      <a:srgbClr val="505050"/>
                    </a:solidFill>
                  </a:endParaRPr>
                </a:p>
              </p:txBody>
            </p:sp>
          </p:grpSp>
          <p:grpSp>
            <p:nvGrpSpPr>
              <p:cNvPr id="14" name="Group 13"/>
              <p:cNvGrpSpPr/>
              <p:nvPr/>
            </p:nvGrpSpPr>
            <p:grpSpPr>
              <a:xfrm rot="2350315">
                <a:off x="5989331" y="2507581"/>
                <a:ext cx="598331" cy="829441"/>
                <a:chOff x="6006115" y="2691336"/>
                <a:chExt cx="598331" cy="829441"/>
              </a:xfrm>
            </p:grpSpPr>
            <p:sp>
              <p:nvSpPr>
                <p:cNvPr id="19" name="Freeform 18"/>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20" name="Rectangle 19"/>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7" name="Freeform 16"/>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sp>
              <p:nvSpPr>
                <p:cNvPr id="18" name="Rectangle 17"/>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smtClean="0">
                    <a:solidFill>
                      <a:srgbClr val="505050"/>
                    </a:solidFill>
                  </a:endParaRPr>
                </a:p>
              </p:txBody>
            </p:sp>
          </p:grpSp>
          <p:pic>
            <p:nvPicPr>
              <p:cNvPr id="16" name="Picture 1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10" name="Freeform 9"/>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dirty="0" smtClean="0">
                <a:solidFill>
                  <a:srgbClr val="505050"/>
                </a:solidFill>
              </a:endParaRPr>
            </a:p>
          </p:txBody>
        </p:sp>
      </p:grpSp>
    </p:spTree>
    <p:extLst>
      <p:ext uri="{BB962C8B-B14F-4D97-AF65-F5344CB8AC3E}">
        <p14:creationId xmlns:p14="http://schemas.microsoft.com/office/powerpoint/2010/main" val="397477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48016" y="1567336"/>
            <a:ext cx="10613821" cy="2179058"/>
          </a:xfrm>
        </p:spPr>
        <p:txBody>
          <a:bodyPr lIns="365760"/>
          <a:lstStyle/>
          <a:p>
            <a:r>
              <a:rPr lang="en-US" dirty="0" smtClean="0"/>
              <a:t>Programming </a:t>
            </a:r>
            <a:br>
              <a:rPr lang="en-US" dirty="0" smtClean="0"/>
            </a:br>
            <a:r>
              <a:rPr lang="en-US" dirty="0" smtClean="0"/>
              <a:t>in JavaScript</a:t>
            </a:r>
            <a:endParaRPr lang="en-US" dirty="0"/>
          </a:p>
        </p:txBody>
      </p:sp>
      <p:sp>
        <p:nvSpPr>
          <p:cNvPr id="5" name="Freeform 5"/>
          <p:cNvSpPr>
            <a:spLocks/>
          </p:cNvSpPr>
          <p:nvPr/>
        </p:nvSpPr>
        <p:spPr bwMode="auto">
          <a:xfrm>
            <a:off x="381205" y="1745136"/>
            <a:ext cx="1166812" cy="1679575"/>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 name="Group 5"/>
          <p:cNvGrpSpPr/>
          <p:nvPr/>
        </p:nvGrpSpPr>
        <p:grpSpPr>
          <a:xfrm>
            <a:off x="6796349" y="2400300"/>
            <a:ext cx="5373428" cy="4297363"/>
            <a:chOff x="6527800" y="2483620"/>
            <a:chExt cx="5473700" cy="4377555"/>
          </a:xfrm>
        </p:grpSpPr>
        <p:grpSp>
          <p:nvGrpSpPr>
            <p:cNvPr id="7" name="Group 6"/>
            <p:cNvGrpSpPr/>
            <p:nvPr/>
          </p:nvGrpSpPr>
          <p:grpSpPr>
            <a:xfrm flipH="1">
              <a:off x="8613773" y="2483620"/>
              <a:ext cx="1958976" cy="4377555"/>
              <a:chOff x="8956675" y="449263"/>
              <a:chExt cx="2063751" cy="4611687"/>
            </a:xfrm>
          </p:grpSpPr>
          <p:sp>
            <p:nvSpPr>
              <p:cNvPr id="46"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7"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8"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9"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0"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1"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2"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3"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4"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5"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6"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7"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8"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9"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0"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1"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2"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3"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4"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5"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6"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7"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8"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9"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0"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1"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2"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8" name="Group 7"/>
            <p:cNvGrpSpPr/>
            <p:nvPr/>
          </p:nvGrpSpPr>
          <p:grpSpPr>
            <a:xfrm>
              <a:off x="6527800" y="3994753"/>
              <a:ext cx="3240121" cy="2863247"/>
              <a:chOff x="7045326" y="4452083"/>
              <a:chExt cx="2722595" cy="2405917"/>
            </a:xfrm>
          </p:grpSpPr>
          <p:sp>
            <p:nvSpPr>
              <p:cNvPr id="35"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6"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7"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8"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9"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0"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1"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2"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3"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4"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5"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10" name="Group 9"/>
            <p:cNvGrpSpPr/>
            <p:nvPr/>
          </p:nvGrpSpPr>
          <p:grpSpPr>
            <a:xfrm>
              <a:off x="10091976" y="4361890"/>
              <a:ext cx="1909524" cy="2419674"/>
              <a:chOff x="10091976" y="4967384"/>
              <a:chExt cx="1431688" cy="1814179"/>
            </a:xfrm>
          </p:grpSpPr>
          <p:sp>
            <p:nvSpPr>
              <p:cNvPr id="11"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2"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3"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4"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7"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8"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9"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0"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1"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2"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3"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5"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6"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7"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8"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9"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0"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1"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2"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3"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4"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spTree>
    <p:extLst>
      <p:ext uri="{BB962C8B-B14F-4D97-AF65-F5344CB8AC3E}">
        <p14:creationId xmlns:p14="http://schemas.microsoft.com/office/powerpoint/2010/main" val="402211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12" y="1069546"/>
            <a:ext cx="7214888" cy="3340591"/>
          </a:xfrm>
          <a:prstGeom prst="rect">
            <a:avLst/>
          </a:prstGeom>
        </p:spPr>
      </p:pic>
      <p:sp>
        <p:nvSpPr>
          <p:cNvPr id="3" name="Title 2"/>
          <p:cNvSpPr>
            <a:spLocks noGrp="1"/>
          </p:cNvSpPr>
          <p:nvPr>
            <p:ph type="title"/>
          </p:nvPr>
        </p:nvSpPr>
        <p:spPr/>
        <p:txBody>
          <a:bodyPr/>
          <a:lstStyle/>
          <a:p>
            <a:r>
              <a:rPr lang="en-US" dirty="0" smtClean="0"/>
              <a:t>Using the REST API</a:t>
            </a:r>
            <a:endParaRPr lang="en-US" dirty="0"/>
          </a:p>
        </p:txBody>
      </p:sp>
      <p:grpSp>
        <p:nvGrpSpPr>
          <p:cNvPr id="6" name="Group 5"/>
          <p:cNvGrpSpPr/>
          <p:nvPr/>
        </p:nvGrpSpPr>
        <p:grpSpPr>
          <a:xfrm>
            <a:off x="9912160" y="205218"/>
            <a:ext cx="2417000" cy="287338"/>
            <a:chOff x="10305860" y="167118"/>
            <a:chExt cx="2417000" cy="287338"/>
          </a:xfrm>
        </p:grpSpPr>
        <p:sp>
          <p:nvSpPr>
            <p:cNvPr id="7" name="TextBox 6"/>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Programming in JavaScript</a:t>
              </a:r>
            </a:p>
          </p:txBody>
        </p:sp>
        <p:sp>
          <p:nvSpPr>
            <p:cNvPr id="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71199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list items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84" y="1089034"/>
            <a:ext cx="6110230" cy="4968866"/>
          </a:xfrm>
          <a:prstGeom prst="rect">
            <a:avLst/>
          </a:prstGeom>
        </p:spPr>
      </p:pic>
      <p:grpSp>
        <p:nvGrpSpPr>
          <p:cNvPr id="5" name="Group 4"/>
          <p:cNvGrpSpPr/>
          <p:nvPr/>
        </p:nvGrpSpPr>
        <p:grpSpPr>
          <a:xfrm>
            <a:off x="9912160" y="205218"/>
            <a:ext cx="2417000" cy="287338"/>
            <a:chOff x="10305860" y="167118"/>
            <a:chExt cx="2417000" cy="287338"/>
          </a:xfrm>
        </p:grpSpPr>
        <p:sp>
          <p:nvSpPr>
            <p:cNvPr id="6" name="TextBox 5"/>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Programming in JavaScript</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2496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list items</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444"/>
          <a:stretch/>
        </p:blipFill>
        <p:spPr>
          <a:xfrm>
            <a:off x="350144" y="1112914"/>
            <a:ext cx="7099902" cy="5364085"/>
          </a:xfrm>
          <a:prstGeom prst="rect">
            <a:avLst/>
          </a:prstGeom>
        </p:spPr>
      </p:pic>
      <p:grpSp>
        <p:nvGrpSpPr>
          <p:cNvPr id="6" name="Group 5"/>
          <p:cNvGrpSpPr/>
          <p:nvPr/>
        </p:nvGrpSpPr>
        <p:grpSpPr>
          <a:xfrm>
            <a:off x="9912160" y="205218"/>
            <a:ext cx="2417000" cy="287338"/>
            <a:chOff x="10305860" y="167118"/>
            <a:chExt cx="2417000" cy="287338"/>
          </a:xfrm>
        </p:grpSpPr>
        <p:sp>
          <p:nvSpPr>
            <p:cNvPr id="7" name="TextBox 6"/>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Programming in JavaScript</a:t>
              </a:r>
            </a:p>
          </p:txBody>
        </p:sp>
        <p:sp>
          <p:nvSpPr>
            <p:cNvPr id="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2651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list items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11" y="1075242"/>
            <a:ext cx="7952088" cy="3814257"/>
          </a:xfrm>
          <a:prstGeom prst="rect">
            <a:avLst/>
          </a:prstGeom>
        </p:spPr>
      </p:pic>
      <p:grpSp>
        <p:nvGrpSpPr>
          <p:cNvPr id="6" name="Group 5"/>
          <p:cNvGrpSpPr/>
          <p:nvPr/>
        </p:nvGrpSpPr>
        <p:grpSpPr>
          <a:xfrm>
            <a:off x="9912160" y="205218"/>
            <a:ext cx="2417000" cy="287338"/>
            <a:chOff x="10305860" y="167118"/>
            <a:chExt cx="2417000" cy="287338"/>
          </a:xfrm>
        </p:grpSpPr>
        <p:sp>
          <p:nvSpPr>
            <p:cNvPr id="7" name="TextBox 6"/>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Programming in JavaScript</a:t>
              </a:r>
            </a:p>
          </p:txBody>
        </p:sp>
        <p:sp>
          <p:nvSpPr>
            <p:cNvPr id="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2907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CSOM API</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446" y="1081477"/>
            <a:ext cx="10575287" cy="3185723"/>
          </a:xfrm>
          <a:prstGeom prst="rect">
            <a:avLst/>
          </a:prstGeom>
        </p:spPr>
      </p:pic>
      <p:grpSp>
        <p:nvGrpSpPr>
          <p:cNvPr id="6" name="Group 5"/>
          <p:cNvGrpSpPr/>
          <p:nvPr/>
        </p:nvGrpSpPr>
        <p:grpSpPr>
          <a:xfrm>
            <a:off x="9912160" y="205218"/>
            <a:ext cx="2417000" cy="287338"/>
            <a:chOff x="10305860" y="167118"/>
            <a:chExt cx="2417000" cy="287338"/>
          </a:xfrm>
        </p:grpSpPr>
        <p:sp>
          <p:nvSpPr>
            <p:cNvPr id="7" name="TextBox 6"/>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Programming in JavaScript</a:t>
              </a:r>
            </a:p>
          </p:txBody>
        </p:sp>
        <p:sp>
          <p:nvSpPr>
            <p:cNvPr id="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4314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list items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69" y="1059625"/>
            <a:ext cx="8184913" cy="2806255"/>
          </a:xfrm>
          <a:prstGeom prst="rect">
            <a:avLst/>
          </a:prstGeom>
        </p:spPr>
      </p:pic>
      <p:grpSp>
        <p:nvGrpSpPr>
          <p:cNvPr id="5" name="Group 4"/>
          <p:cNvGrpSpPr/>
          <p:nvPr/>
        </p:nvGrpSpPr>
        <p:grpSpPr>
          <a:xfrm>
            <a:off x="9912160" y="205218"/>
            <a:ext cx="2417000" cy="287338"/>
            <a:chOff x="10305860" y="167118"/>
            <a:chExt cx="2417000" cy="287338"/>
          </a:xfrm>
        </p:grpSpPr>
        <p:sp>
          <p:nvSpPr>
            <p:cNvPr id="6" name="TextBox 5"/>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Programming in JavaScript</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45997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1902059"/>
          </a:xfrm>
        </p:spPr>
        <p:txBody>
          <a:bodyPr/>
          <a:lstStyle/>
          <a:p>
            <a:r>
              <a:rPr lang="en-US" sz="6200" dirty="0" smtClean="0"/>
              <a:t>Deep dive into </a:t>
            </a:r>
            <a:br>
              <a:rPr lang="en-US" sz="6200" dirty="0" smtClean="0"/>
            </a:br>
            <a:r>
              <a:rPr lang="en-US" sz="6200" dirty="0" smtClean="0"/>
              <a:t>SharePoint-hosted apps</a:t>
            </a:r>
            <a:endParaRPr lang="en-US" sz="6200" dirty="0"/>
          </a:p>
        </p:txBody>
      </p:sp>
      <p:grpSp>
        <p:nvGrpSpPr>
          <p:cNvPr id="6" name="Group 5"/>
          <p:cNvGrpSpPr/>
          <p:nvPr/>
        </p:nvGrpSpPr>
        <p:grpSpPr>
          <a:xfrm>
            <a:off x="8133944" y="997287"/>
            <a:ext cx="4816227" cy="6460917"/>
            <a:chOff x="8595651" y="2113047"/>
            <a:chExt cx="4360129" cy="5849065"/>
          </a:xfrm>
        </p:grpSpPr>
        <p:sp>
          <p:nvSpPr>
            <p:cNvPr id="7" name="Rectangle 6"/>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 name="Group 7"/>
            <p:cNvGrpSpPr/>
            <p:nvPr/>
          </p:nvGrpSpPr>
          <p:grpSpPr>
            <a:xfrm>
              <a:off x="8595651" y="2113047"/>
              <a:ext cx="4360129" cy="5849065"/>
              <a:chOff x="7841294" y="1339954"/>
              <a:chExt cx="4275024" cy="5734898"/>
            </a:xfrm>
          </p:grpSpPr>
          <p:sp>
            <p:nvSpPr>
              <p:cNvPr id="9"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1"/>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3"/>
              <p:cNvSpPr>
                <a:spLocks/>
              </p:cNvSpPr>
              <p:nvPr/>
            </p:nvSpPr>
            <p:spPr bwMode="auto">
              <a:xfrm>
                <a:off x="10404748" y="5285603"/>
                <a:ext cx="1711570" cy="1789249"/>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 name="connsiteX0" fmla="*/ 10000 w 10000"/>
                  <a:gd name="connsiteY0" fmla="*/ 4686 h 12476"/>
                  <a:gd name="connsiteX1" fmla="*/ 7138 w 10000"/>
                  <a:gd name="connsiteY1" fmla="*/ 12476 h 12476"/>
                  <a:gd name="connsiteX2" fmla="*/ 0 w 10000"/>
                  <a:gd name="connsiteY2" fmla="*/ 5411 h 12476"/>
                  <a:gd name="connsiteX3" fmla="*/ 5385 w 10000"/>
                  <a:gd name="connsiteY3" fmla="*/ 0 h 12476"/>
                  <a:gd name="connsiteX4" fmla="*/ 10000 w 10000"/>
                  <a:gd name="connsiteY4" fmla="*/ 4686 h 12476"/>
                  <a:gd name="connsiteX0" fmla="*/ 11877 w 11877"/>
                  <a:gd name="connsiteY0" fmla="*/ 6690 h 12476"/>
                  <a:gd name="connsiteX1" fmla="*/ 7138 w 11877"/>
                  <a:gd name="connsiteY1" fmla="*/ 12476 h 12476"/>
                  <a:gd name="connsiteX2" fmla="*/ 0 w 11877"/>
                  <a:gd name="connsiteY2" fmla="*/ 5411 h 12476"/>
                  <a:gd name="connsiteX3" fmla="*/ 5385 w 11877"/>
                  <a:gd name="connsiteY3" fmla="*/ 0 h 12476"/>
                  <a:gd name="connsiteX4" fmla="*/ 11877 w 11877"/>
                  <a:gd name="connsiteY4" fmla="*/ 6690 h 12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7" h="12476">
                    <a:moveTo>
                      <a:pt x="11877" y="6690"/>
                    </a:moveTo>
                    <a:lnTo>
                      <a:pt x="7138" y="12476"/>
                    </a:lnTo>
                    <a:lnTo>
                      <a:pt x="0" y="5411"/>
                    </a:lnTo>
                    <a:lnTo>
                      <a:pt x="5385" y="0"/>
                    </a:lnTo>
                    <a:lnTo>
                      <a:pt x="11877" y="6690"/>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6"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12339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list items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88" y="1034869"/>
            <a:ext cx="7355532" cy="2548285"/>
          </a:xfrm>
          <a:prstGeom prst="rect">
            <a:avLst/>
          </a:prstGeom>
        </p:spPr>
      </p:pic>
      <p:grpSp>
        <p:nvGrpSpPr>
          <p:cNvPr id="5" name="Group 4"/>
          <p:cNvGrpSpPr/>
          <p:nvPr/>
        </p:nvGrpSpPr>
        <p:grpSpPr>
          <a:xfrm>
            <a:off x="9912160" y="205218"/>
            <a:ext cx="2417000" cy="287338"/>
            <a:chOff x="10305860" y="167118"/>
            <a:chExt cx="2417000" cy="287338"/>
          </a:xfrm>
        </p:grpSpPr>
        <p:sp>
          <p:nvSpPr>
            <p:cNvPr id="6" name="TextBox 5"/>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Programming in JavaScript</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3858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list items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80" y="1073485"/>
            <a:ext cx="7115738" cy="1778935"/>
          </a:xfrm>
          <a:prstGeom prst="rect">
            <a:avLst/>
          </a:prstGeom>
        </p:spPr>
      </p:pic>
      <p:grpSp>
        <p:nvGrpSpPr>
          <p:cNvPr id="5" name="Group 4"/>
          <p:cNvGrpSpPr/>
          <p:nvPr/>
        </p:nvGrpSpPr>
        <p:grpSpPr>
          <a:xfrm>
            <a:off x="9912160" y="205218"/>
            <a:ext cx="2417000" cy="287338"/>
            <a:chOff x="10305860" y="167118"/>
            <a:chExt cx="2417000" cy="287338"/>
          </a:xfrm>
        </p:grpSpPr>
        <p:sp>
          <p:nvSpPr>
            <p:cNvPr id="6" name="TextBox 5"/>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Programming in JavaScript</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317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smtClean="0"/>
              <a:t>Cross-domain library</a:t>
            </a:r>
            <a:endParaRPr lang="en-US" dirty="0"/>
          </a:p>
        </p:txBody>
      </p:sp>
      <p:sp>
        <p:nvSpPr>
          <p:cNvPr id="2" name="Text Placeholder 1"/>
          <p:cNvSpPr>
            <a:spLocks noGrp="1"/>
          </p:cNvSpPr>
          <p:nvPr>
            <p:ph type="body" sz="quarter" idx="4294967295"/>
          </p:nvPr>
        </p:nvSpPr>
        <p:spPr>
          <a:xfrm>
            <a:off x="274639" y="1227138"/>
            <a:ext cx="11149013" cy="4206875"/>
          </a:xfrm>
        </p:spPr>
        <p:txBody>
          <a:bodyPr/>
          <a:lstStyle/>
          <a:p>
            <a:pPr marL="0" lvl="1" indent="0">
              <a:spcBef>
                <a:spcPts val="2400"/>
              </a:spcBef>
              <a:buNone/>
            </a:pPr>
            <a:r>
              <a:rPr lang="en-US" sz="3400" dirty="0">
                <a:gradFill>
                  <a:gsLst>
                    <a:gs pos="11504">
                      <a:schemeClr val="tx1"/>
                    </a:gs>
                    <a:gs pos="38000">
                      <a:schemeClr val="tx1"/>
                    </a:gs>
                  </a:gsLst>
                  <a:lin ang="5400000" scaled="0"/>
                </a:gradFill>
                <a:latin typeface="+mj-lt"/>
              </a:rPr>
              <a:t>Same-domain policy prevents JavaScript from making </a:t>
            </a:r>
            <a:r>
              <a:rPr lang="en-US" sz="3400" dirty="0" smtClean="0">
                <a:gradFill>
                  <a:gsLst>
                    <a:gs pos="11504">
                      <a:schemeClr val="tx1"/>
                    </a:gs>
                    <a:gs pos="38000">
                      <a:schemeClr val="tx1"/>
                    </a:gs>
                  </a:gsLst>
                  <a:lin ang="5400000" scaled="0"/>
                </a:gradFill>
                <a:latin typeface="+mj-lt"/>
              </a:rPr>
              <a:t/>
            </a:r>
            <a:br>
              <a:rPr lang="en-US" sz="3400" dirty="0" smtClean="0">
                <a:gradFill>
                  <a:gsLst>
                    <a:gs pos="11504">
                      <a:schemeClr val="tx1"/>
                    </a:gs>
                    <a:gs pos="38000">
                      <a:schemeClr val="tx1"/>
                    </a:gs>
                  </a:gsLst>
                  <a:lin ang="5400000" scaled="0"/>
                </a:gradFill>
                <a:latin typeface="+mj-lt"/>
              </a:rPr>
            </a:br>
            <a:r>
              <a:rPr lang="en-US" sz="3400" dirty="0" smtClean="0">
                <a:gradFill>
                  <a:gsLst>
                    <a:gs pos="11504">
                      <a:schemeClr val="tx1"/>
                    </a:gs>
                    <a:gs pos="38000">
                      <a:schemeClr val="tx1"/>
                    </a:gs>
                  </a:gsLst>
                  <a:lin ang="5400000" scaled="0"/>
                </a:gradFill>
                <a:latin typeface="+mj-lt"/>
              </a:rPr>
              <a:t>direct </a:t>
            </a:r>
            <a:r>
              <a:rPr lang="en-US" sz="3400" dirty="0">
                <a:gradFill>
                  <a:gsLst>
                    <a:gs pos="11504">
                      <a:schemeClr val="tx1"/>
                    </a:gs>
                    <a:gs pos="38000">
                      <a:schemeClr val="tx1"/>
                    </a:gs>
                  </a:gsLst>
                  <a:lin ang="5400000" scaled="0"/>
                </a:gradFill>
                <a:latin typeface="+mj-lt"/>
              </a:rPr>
              <a:t>calls to the host web</a:t>
            </a:r>
          </a:p>
          <a:p>
            <a:pPr marL="0" lvl="1" indent="0">
              <a:spcBef>
                <a:spcPts val="2400"/>
              </a:spcBef>
              <a:buNone/>
            </a:pPr>
            <a:r>
              <a:rPr lang="en-US" sz="3400" dirty="0">
                <a:gradFill>
                  <a:gsLst>
                    <a:gs pos="11504">
                      <a:schemeClr val="tx1"/>
                    </a:gs>
                    <a:gs pos="38000">
                      <a:schemeClr val="tx1"/>
                    </a:gs>
                  </a:gsLst>
                  <a:lin ang="5400000" scaled="0"/>
                </a:gradFill>
                <a:latin typeface="+mj-lt"/>
              </a:rPr>
              <a:t>SP.RequestExecutor.js located in </a:t>
            </a:r>
            <a:r>
              <a:rPr lang="en-US" sz="3400" dirty="0" smtClean="0">
                <a:gradFill>
                  <a:gsLst>
                    <a:gs pos="11504">
                      <a:schemeClr val="tx1"/>
                    </a:gs>
                    <a:gs pos="38000">
                      <a:schemeClr val="tx1"/>
                    </a:gs>
                  </a:gsLst>
                  <a:lin ang="5400000" scaled="0"/>
                </a:gradFill>
              </a:rPr>
              <a:t>layouts</a:t>
            </a:r>
            <a:r>
              <a:rPr lang="en-US" sz="3400" dirty="0" smtClean="0">
                <a:gradFill>
                  <a:gsLst>
                    <a:gs pos="11504">
                      <a:schemeClr val="tx1"/>
                    </a:gs>
                    <a:gs pos="38000">
                      <a:schemeClr val="tx1"/>
                    </a:gs>
                  </a:gsLst>
                  <a:lin ang="5400000" scaled="0"/>
                </a:gradFill>
                <a:latin typeface="+mj-lt"/>
              </a:rPr>
              <a:t> </a:t>
            </a:r>
            <a:r>
              <a:rPr lang="en-US" sz="3400" dirty="0">
                <a:gradFill>
                  <a:gsLst>
                    <a:gs pos="11504">
                      <a:schemeClr val="tx1"/>
                    </a:gs>
                    <a:gs pos="38000">
                      <a:schemeClr val="tx1"/>
                    </a:gs>
                  </a:gsLst>
                  <a:lin ang="5400000" scaled="0"/>
                </a:gradFill>
                <a:latin typeface="+mj-lt"/>
              </a:rPr>
              <a:t>directory</a:t>
            </a:r>
          </a:p>
          <a:p>
            <a:pPr marL="0" lvl="1" indent="0">
              <a:buNone/>
            </a:pPr>
            <a:r>
              <a:rPr lang="en-US" sz="2200" dirty="0" smtClean="0">
                <a:gradFill>
                  <a:gsLst>
                    <a:gs pos="89381">
                      <a:schemeClr val="tx2"/>
                    </a:gs>
                    <a:gs pos="74000">
                      <a:schemeClr val="tx2"/>
                    </a:gs>
                  </a:gsLst>
                  <a:lin ang="5400000" scaled="0"/>
                </a:gradFill>
              </a:rPr>
              <a:t>Option 1: reference directly</a:t>
            </a:r>
          </a:p>
          <a:p>
            <a:pPr lvl="1"/>
            <a:endParaRPr lang="en-US" dirty="0"/>
          </a:p>
          <a:p>
            <a:pPr lvl="1"/>
            <a:endParaRPr lang="en-US" dirty="0" smtClean="0"/>
          </a:p>
          <a:p>
            <a:pPr marL="0" lvl="1" indent="0">
              <a:buNone/>
            </a:pPr>
            <a:r>
              <a:rPr lang="en-US" sz="2200" dirty="0">
                <a:gradFill>
                  <a:gsLst>
                    <a:gs pos="89381">
                      <a:schemeClr val="tx2"/>
                    </a:gs>
                    <a:gs pos="74000">
                      <a:schemeClr val="tx2"/>
                    </a:gs>
                  </a:gsLst>
                  <a:lin ang="5400000" scaled="0"/>
                </a:gradFill>
              </a:rPr>
              <a:t>Option 2: </a:t>
            </a:r>
            <a:r>
              <a:rPr lang="en-US" sz="2200" dirty="0" smtClean="0">
                <a:gradFill>
                  <a:gsLst>
                    <a:gs pos="89381">
                      <a:schemeClr val="tx2"/>
                    </a:gs>
                    <a:gs pos="74000">
                      <a:schemeClr val="tx2"/>
                    </a:gs>
                  </a:gsLst>
                  <a:lin ang="5400000" scaled="0"/>
                </a:gradFill>
              </a:rPr>
              <a:t>load </a:t>
            </a:r>
            <a:r>
              <a:rPr lang="en-US" sz="2200" dirty="0">
                <a:gradFill>
                  <a:gsLst>
                    <a:gs pos="89381">
                      <a:schemeClr val="tx2"/>
                    </a:gs>
                    <a:gs pos="74000">
                      <a:schemeClr val="tx2"/>
                    </a:gs>
                  </a:gsLst>
                  <a:lin ang="5400000" scaled="0"/>
                </a:gradFill>
              </a:rPr>
              <a:t>dynamically</a:t>
            </a:r>
          </a:p>
          <a:p>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78" y="3418032"/>
            <a:ext cx="7874046" cy="6014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811" y="4681905"/>
            <a:ext cx="7245264" cy="1683886"/>
          </a:xfrm>
          <a:prstGeom prst="rect">
            <a:avLst/>
          </a:prstGeom>
        </p:spPr>
      </p:pic>
      <p:grpSp>
        <p:nvGrpSpPr>
          <p:cNvPr id="7" name="Group 6"/>
          <p:cNvGrpSpPr/>
          <p:nvPr/>
        </p:nvGrpSpPr>
        <p:grpSpPr>
          <a:xfrm>
            <a:off x="9912160" y="205218"/>
            <a:ext cx="2417000" cy="287338"/>
            <a:chOff x="10305860" y="167118"/>
            <a:chExt cx="2417000" cy="287338"/>
          </a:xfrm>
        </p:grpSpPr>
        <p:sp>
          <p:nvSpPr>
            <p:cNvPr id="8" name="TextBox 7"/>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Programming in JavaScript</a:t>
              </a:r>
            </a:p>
          </p:txBody>
        </p:sp>
        <p:sp>
          <p:nvSpPr>
            <p:cNvPr id="9"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5601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3177494" y="3044371"/>
            <a:ext cx="6081486" cy="2053771"/>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40" bIns="91440" numCol="1" rtlCol="0" anchor="t" anchorCtr="0" compatLnSpc="1">
            <a:prstTxWarp prst="textNoShape">
              <a:avLst/>
            </a:prstTxWarp>
          </a:bodyPr>
          <a:lstStyle/>
          <a:p>
            <a:pPr defTabSz="932472" fontAlgn="base">
              <a:spcBef>
                <a:spcPct val="0"/>
              </a:spcBef>
              <a:spcAft>
                <a:spcPct val="0"/>
              </a:spcAft>
            </a:pPr>
            <a:r>
              <a:rPr lang="en-US" sz="2000" dirty="0" smtClean="0">
                <a:gradFill>
                  <a:gsLst>
                    <a:gs pos="0">
                      <a:srgbClr val="FFFFFF"/>
                    </a:gs>
                    <a:gs pos="100000">
                      <a:srgbClr val="FFFFFF"/>
                    </a:gs>
                  </a:gsLst>
                  <a:lin ang="5400000" scaled="0"/>
                </a:gradFill>
              </a:rPr>
              <a:t>App web</a:t>
            </a:r>
            <a:endParaRPr lang="en-US" sz="2000" dirty="0">
              <a:gradFill>
                <a:gsLst>
                  <a:gs pos="0">
                    <a:srgbClr val="FFFFFF"/>
                  </a:gs>
                  <a:gs pos="100000">
                    <a:srgbClr val="FFFFFF"/>
                  </a:gs>
                </a:gsLst>
                <a:lin ang="5400000" scaled="0"/>
              </a:gradFill>
            </a:endParaRPr>
          </a:p>
        </p:txBody>
      </p:sp>
      <p:sp>
        <p:nvSpPr>
          <p:cNvPr id="37" name="Rectangle 36"/>
          <p:cNvSpPr/>
          <p:nvPr/>
        </p:nvSpPr>
        <p:spPr bwMode="auto">
          <a:xfrm>
            <a:off x="3380731" y="3713414"/>
            <a:ext cx="5690698" cy="1167014"/>
          </a:xfrm>
          <a:prstGeom prst="rect">
            <a:avLst/>
          </a:prstGeom>
          <a:solidFill>
            <a:schemeClr val="bg1">
              <a:alpha val="2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40" bIns="91440" numCol="1" rtlCol="0" anchor="t" anchorCtr="0" compatLnSpc="1">
            <a:prstTxWarp prst="textNoShape">
              <a:avLst/>
            </a:prstTxWarp>
          </a:bodyPr>
          <a:lstStyle/>
          <a:p>
            <a:pPr defTabSz="932472" fontAlgn="base">
              <a:spcBef>
                <a:spcPct val="0"/>
              </a:spcBef>
              <a:spcAft>
                <a:spcPct val="0"/>
              </a:spcAft>
            </a:pPr>
            <a:r>
              <a:rPr lang="en-US" sz="2000" dirty="0" smtClean="0">
                <a:gradFill>
                  <a:gsLst>
                    <a:gs pos="0">
                      <a:srgbClr val="FFFFFF"/>
                    </a:gs>
                    <a:gs pos="100000">
                      <a:srgbClr val="FFFFFF"/>
                    </a:gs>
                  </a:gsLst>
                  <a:lin ang="5400000" scaled="0"/>
                </a:gradFill>
              </a:rPr>
              <a:t>IFRAME</a:t>
            </a:r>
            <a:endParaRPr lang="en-US" sz="2000" dirty="0">
              <a:gradFill>
                <a:gsLst>
                  <a:gs pos="0">
                    <a:srgbClr val="FFFFFF"/>
                  </a:gs>
                  <a:gs pos="100000">
                    <a:srgbClr val="FFFFFF"/>
                  </a:gs>
                </a:gsLst>
                <a:lin ang="5400000" scaled="0"/>
              </a:gradFill>
            </a:endParaRPr>
          </a:p>
        </p:txBody>
      </p:sp>
      <p:sp>
        <p:nvSpPr>
          <p:cNvPr id="41" name="Rectangle 40"/>
          <p:cNvSpPr/>
          <p:nvPr/>
        </p:nvSpPr>
        <p:spPr bwMode="auto">
          <a:xfrm>
            <a:off x="4739068" y="3895334"/>
            <a:ext cx="2974025" cy="803175"/>
          </a:xfrm>
          <a:prstGeom prst="rect">
            <a:avLst/>
          </a:prstGeom>
          <a:solidFill>
            <a:schemeClr val="bg1">
              <a:alpha val="3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AppWebProxy.aspx</a:t>
            </a:r>
          </a:p>
        </p:txBody>
      </p:sp>
      <p:sp>
        <p:nvSpPr>
          <p:cNvPr id="2" name="Title 1"/>
          <p:cNvSpPr>
            <a:spLocks noGrp="1"/>
          </p:cNvSpPr>
          <p:nvPr>
            <p:ph type="title"/>
          </p:nvPr>
        </p:nvSpPr>
        <p:spPr>
          <a:xfrm>
            <a:off x="274639" y="295274"/>
            <a:ext cx="11889564" cy="917575"/>
          </a:xfrm>
        </p:spPr>
        <p:txBody>
          <a:bodyPr/>
          <a:lstStyle/>
          <a:p>
            <a:r>
              <a:rPr lang="en-US" dirty="0" smtClean="0"/>
              <a:t>Cross-domain library architecture</a:t>
            </a:r>
            <a:endParaRPr lang="en-US" dirty="0"/>
          </a:p>
        </p:txBody>
      </p:sp>
      <p:grpSp>
        <p:nvGrpSpPr>
          <p:cNvPr id="21" name="Group 20"/>
          <p:cNvGrpSpPr/>
          <p:nvPr/>
        </p:nvGrpSpPr>
        <p:grpSpPr>
          <a:xfrm>
            <a:off x="9912160" y="205218"/>
            <a:ext cx="2417000" cy="287338"/>
            <a:chOff x="10305860" y="167118"/>
            <a:chExt cx="2417000" cy="287338"/>
          </a:xfrm>
        </p:grpSpPr>
        <p:sp>
          <p:nvSpPr>
            <p:cNvPr id="24" name="TextBox 23"/>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Programming in JavaScript</a:t>
              </a:r>
            </a:p>
          </p:txBody>
        </p:sp>
        <p:sp>
          <p:nvSpPr>
            <p:cNvPr id="25"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6" name="Rectangle 25"/>
          <p:cNvSpPr/>
          <p:nvPr/>
        </p:nvSpPr>
        <p:spPr bwMode="auto">
          <a:xfrm>
            <a:off x="3026655" y="1204793"/>
            <a:ext cx="6383164" cy="5312121"/>
          </a:xfrm>
          <a:prstGeom prst="rect">
            <a:avLst/>
          </a:prstGeom>
          <a:noFill/>
          <a:ln w="22225">
            <a:solidFill>
              <a:schemeClr val="bg1">
                <a:lumMod val="9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40" bIns="91440" numCol="1" rtlCol="0" anchor="t" anchorCtr="0" compatLnSpc="1">
            <a:prstTxWarp prst="textNoShape">
              <a:avLst/>
            </a:prstTxWarp>
          </a:bodyPr>
          <a:lstStyle/>
          <a:p>
            <a:pPr defTabSz="932472" fontAlgn="base">
              <a:spcBef>
                <a:spcPct val="0"/>
              </a:spcBef>
              <a:spcAft>
                <a:spcPct val="0"/>
              </a:spcAft>
            </a:pPr>
            <a:r>
              <a:rPr lang="en-US" sz="2000" dirty="0" smtClean="0">
                <a:gradFill>
                  <a:gsLst>
                    <a:gs pos="11504">
                      <a:schemeClr val="tx1"/>
                    </a:gs>
                    <a:gs pos="38000">
                      <a:schemeClr val="tx1"/>
                    </a:gs>
                  </a:gsLst>
                  <a:lin ang="5400000" scaled="0"/>
                </a:gradFill>
              </a:rPr>
              <a:t>SharePoint</a:t>
            </a:r>
            <a:endParaRPr lang="en-US" sz="2000" dirty="0">
              <a:gradFill>
                <a:gsLst>
                  <a:gs pos="11504">
                    <a:schemeClr val="tx1"/>
                  </a:gs>
                  <a:gs pos="38000">
                    <a:schemeClr val="tx1"/>
                  </a:gs>
                </a:gsLst>
                <a:lin ang="5400000" scaled="0"/>
              </a:gradFill>
            </a:endParaRPr>
          </a:p>
        </p:txBody>
      </p:sp>
      <p:sp>
        <p:nvSpPr>
          <p:cNvPr id="6" name="Rectangle 5"/>
          <p:cNvSpPr/>
          <p:nvPr/>
        </p:nvSpPr>
        <p:spPr bwMode="auto">
          <a:xfrm>
            <a:off x="3177494" y="1799771"/>
            <a:ext cx="6081486" cy="803175"/>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Host web</a:t>
            </a:r>
            <a:endParaRPr lang="en-US" sz="2000" dirty="0">
              <a:gradFill>
                <a:gsLst>
                  <a:gs pos="0">
                    <a:srgbClr val="FFFFFF"/>
                  </a:gs>
                  <a:gs pos="100000">
                    <a:srgbClr val="FFFFFF"/>
                  </a:gs>
                </a:gsLst>
                <a:lin ang="5400000" scaled="0"/>
              </a:gradFill>
            </a:endParaRPr>
          </a:p>
        </p:txBody>
      </p:sp>
      <p:cxnSp>
        <p:nvCxnSpPr>
          <p:cNvPr id="32" name="Straight Arrow Connector 31"/>
          <p:cNvCxnSpPr/>
          <p:nvPr/>
        </p:nvCxnSpPr>
        <p:spPr>
          <a:xfrm>
            <a:off x="6218237" y="2474119"/>
            <a:ext cx="0" cy="695325"/>
          </a:xfrm>
          <a:prstGeom prst="straightConnector1">
            <a:avLst/>
          </a:prstGeom>
          <a:ln w="22225">
            <a:solidFill>
              <a:schemeClr val="bg1">
                <a:lumMod val="8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771967" y="4969669"/>
            <a:ext cx="0" cy="726187"/>
          </a:xfrm>
          <a:prstGeom prst="straightConnector1">
            <a:avLst/>
          </a:prstGeom>
          <a:ln w="22225">
            <a:solidFill>
              <a:schemeClr val="bg1">
                <a:lumMod val="8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bwMode="auto">
          <a:xfrm>
            <a:off x="6284955" y="5539568"/>
            <a:ext cx="2974025" cy="803175"/>
          </a:xfrm>
          <a:prstGeom prst="rect">
            <a:avLst/>
          </a:prstGeom>
          <a:solidFill>
            <a:schemeClr val="accent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SP.RequestExecutor.js</a:t>
            </a:r>
          </a:p>
        </p:txBody>
      </p:sp>
      <p:cxnSp>
        <p:nvCxnSpPr>
          <p:cNvPr id="44" name="Straight Arrow Connector 43"/>
          <p:cNvCxnSpPr/>
          <p:nvPr/>
        </p:nvCxnSpPr>
        <p:spPr>
          <a:xfrm>
            <a:off x="5580310" y="4569619"/>
            <a:ext cx="0" cy="1051038"/>
          </a:xfrm>
          <a:prstGeom prst="straightConnector1">
            <a:avLst/>
          </a:prstGeom>
          <a:ln w="22225">
            <a:solidFill>
              <a:schemeClr val="bg1">
                <a:lumMod val="8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auto">
          <a:xfrm>
            <a:off x="3177494" y="5539568"/>
            <a:ext cx="2974025" cy="803175"/>
          </a:xfrm>
          <a:prstGeom prst="rect">
            <a:avLst/>
          </a:prstGeom>
          <a:solidFill>
            <a:schemeClr val="accent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AppWebProxy.aspx</a:t>
            </a:r>
          </a:p>
        </p:txBody>
      </p:sp>
    </p:spTree>
    <p:extLst>
      <p:ext uri="{BB962C8B-B14F-4D97-AF65-F5344CB8AC3E}">
        <p14:creationId xmlns:p14="http://schemas.microsoft.com/office/powerpoint/2010/main" val="326909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REST calls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545" y="1145412"/>
            <a:ext cx="8132151" cy="3896412"/>
          </a:xfrm>
          <a:prstGeom prst="rect">
            <a:avLst/>
          </a:prstGeom>
          <a:ln>
            <a:noFill/>
          </a:ln>
        </p:spPr>
      </p:pic>
      <p:grpSp>
        <p:nvGrpSpPr>
          <p:cNvPr id="5" name="Group 4"/>
          <p:cNvGrpSpPr/>
          <p:nvPr/>
        </p:nvGrpSpPr>
        <p:grpSpPr>
          <a:xfrm>
            <a:off x="9912160" y="205218"/>
            <a:ext cx="2417000" cy="287338"/>
            <a:chOff x="10305860" y="167118"/>
            <a:chExt cx="2417000" cy="287338"/>
          </a:xfrm>
        </p:grpSpPr>
        <p:sp>
          <p:nvSpPr>
            <p:cNvPr id="6" name="TextBox 5"/>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Programming in JavaScript</a:t>
              </a:r>
            </a:p>
          </p:txBody>
        </p:sp>
        <p:sp>
          <p:nvSpPr>
            <p:cNvPr id="8"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2672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Cross-domain CSOM calls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391"/>
          <a:stretch/>
        </p:blipFill>
        <p:spPr>
          <a:xfrm>
            <a:off x="420913" y="1053944"/>
            <a:ext cx="7169898" cy="3716267"/>
          </a:xfrm>
          <a:prstGeom prst="rect">
            <a:avLst/>
          </a:prstGeom>
        </p:spPr>
      </p:pic>
      <p:grpSp>
        <p:nvGrpSpPr>
          <p:cNvPr id="5" name="Group 4"/>
          <p:cNvGrpSpPr/>
          <p:nvPr/>
        </p:nvGrpSpPr>
        <p:grpSpPr>
          <a:xfrm>
            <a:off x="9912160" y="205218"/>
            <a:ext cx="2417000" cy="287338"/>
            <a:chOff x="10305860" y="167118"/>
            <a:chExt cx="2417000" cy="287338"/>
          </a:xfrm>
        </p:grpSpPr>
        <p:sp>
          <p:nvSpPr>
            <p:cNvPr id="6" name="TextBox 5"/>
            <p:cNvSpPr txBox="1"/>
            <p:nvPr/>
          </p:nvSpPr>
          <p:spPr>
            <a:xfrm>
              <a:off x="10305860" y="167118"/>
              <a:ext cx="2417000"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Programming in JavaScript</a:t>
              </a:r>
            </a:p>
          </p:txBody>
        </p:sp>
        <p:sp>
          <p:nvSpPr>
            <p:cNvPr id="7" name="Freeform 5"/>
            <p:cNvSpPr>
              <a:spLocks/>
            </p:cNvSpPr>
            <p:nvPr/>
          </p:nvSpPr>
          <p:spPr bwMode="auto">
            <a:xfrm>
              <a:off x="10315880" y="273050"/>
              <a:ext cx="94752" cy="136391"/>
            </a:xfrm>
            <a:custGeom>
              <a:avLst/>
              <a:gdLst>
                <a:gd name="T0" fmla="*/ 0 w 301"/>
                <a:gd name="T1" fmla="*/ 435 h 435"/>
                <a:gd name="T2" fmla="*/ 0 w 301"/>
                <a:gd name="T3" fmla="*/ 401 h 435"/>
                <a:gd name="T4" fmla="*/ 9 w 301"/>
                <a:gd name="T5" fmla="*/ 337 h 435"/>
                <a:gd name="T6" fmla="*/ 37 w 301"/>
                <a:gd name="T7" fmla="*/ 287 h 435"/>
                <a:gd name="T8" fmla="*/ 104 w 301"/>
                <a:gd name="T9" fmla="*/ 226 h 435"/>
                <a:gd name="T10" fmla="*/ 149 w 301"/>
                <a:gd name="T11" fmla="*/ 188 h 435"/>
                <a:gd name="T12" fmla="*/ 166 w 301"/>
                <a:gd name="T13" fmla="*/ 165 h 435"/>
                <a:gd name="T14" fmla="*/ 172 w 301"/>
                <a:gd name="T15" fmla="*/ 141 h 435"/>
                <a:gd name="T16" fmla="*/ 120 w 301"/>
                <a:gd name="T17" fmla="*/ 98 h 435"/>
                <a:gd name="T18" fmla="*/ 21 w 301"/>
                <a:gd name="T19" fmla="*/ 136 h 435"/>
                <a:gd name="T20" fmla="*/ 21 w 301"/>
                <a:gd name="T21" fmla="*/ 32 h 435"/>
                <a:gd name="T22" fmla="*/ 88 w 301"/>
                <a:gd name="T23" fmla="*/ 7 h 435"/>
                <a:gd name="T24" fmla="*/ 151 w 301"/>
                <a:gd name="T25" fmla="*/ 0 h 435"/>
                <a:gd name="T26" fmla="*/ 259 w 301"/>
                <a:gd name="T27" fmla="*/ 33 h 435"/>
                <a:gd name="T28" fmla="*/ 298 w 301"/>
                <a:gd name="T29" fmla="*/ 127 h 435"/>
                <a:gd name="T30" fmla="*/ 278 w 301"/>
                <a:gd name="T31" fmla="*/ 205 h 435"/>
                <a:gd name="T32" fmla="*/ 203 w 301"/>
                <a:gd name="T33" fmla="*/ 273 h 435"/>
                <a:gd name="T34" fmla="*/ 148 w 301"/>
                <a:gd name="T35" fmla="*/ 312 h 435"/>
                <a:gd name="T36" fmla="*/ 134 w 301"/>
                <a:gd name="T37" fmla="*/ 333 h 435"/>
                <a:gd name="T38" fmla="*/ 301 w 301"/>
                <a:gd name="T39" fmla="*/ 333 h 435"/>
                <a:gd name="T40" fmla="*/ 301 w 301"/>
                <a:gd name="T41" fmla="*/ 435 h 435"/>
                <a:gd name="T42" fmla="*/ 0 w 301"/>
                <a:gd name="T43"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1" h="435">
                  <a:moveTo>
                    <a:pt x="0" y="435"/>
                  </a:moveTo>
                  <a:cubicBezTo>
                    <a:pt x="0" y="401"/>
                    <a:pt x="0" y="401"/>
                    <a:pt x="0" y="401"/>
                  </a:cubicBezTo>
                  <a:cubicBezTo>
                    <a:pt x="0" y="377"/>
                    <a:pt x="3" y="355"/>
                    <a:pt x="9" y="337"/>
                  </a:cubicBezTo>
                  <a:cubicBezTo>
                    <a:pt x="15" y="320"/>
                    <a:pt x="24" y="303"/>
                    <a:pt x="37" y="287"/>
                  </a:cubicBezTo>
                  <a:cubicBezTo>
                    <a:pt x="50" y="271"/>
                    <a:pt x="72" y="251"/>
                    <a:pt x="104" y="226"/>
                  </a:cubicBezTo>
                  <a:cubicBezTo>
                    <a:pt x="127" y="208"/>
                    <a:pt x="142" y="195"/>
                    <a:pt x="149" y="188"/>
                  </a:cubicBezTo>
                  <a:cubicBezTo>
                    <a:pt x="157" y="180"/>
                    <a:pt x="162" y="172"/>
                    <a:pt x="166" y="165"/>
                  </a:cubicBezTo>
                  <a:cubicBezTo>
                    <a:pt x="170" y="157"/>
                    <a:pt x="172" y="149"/>
                    <a:pt x="172" y="141"/>
                  </a:cubicBezTo>
                  <a:cubicBezTo>
                    <a:pt x="172" y="112"/>
                    <a:pt x="154" y="98"/>
                    <a:pt x="120" y="98"/>
                  </a:cubicBezTo>
                  <a:cubicBezTo>
                    <a:pt x="85" y="98"/>
                    <a:pt x="52" y="111"/>
                    <a:pt x="21" y="136"/>
                  </a:cubicBezTo>
                  <a:cubicBezTo>
                    <a:pt x="21" y="32"/>
                    <a:pt x="21" y="32"/>
                    <a:pt x="21" y="32"/>
                  </a:cubicBezTo>
                  <a:cubicBezTo>
                    <a:pt x="45" y="20"/>
                    <a:pt x="67" y="12"/>
                    <a:pt x="88" y="7"/>
                  </a:cubicBezTo>
                  <a:cubicBezTo>
                    <a:pt x="108" y="2"/>
                    <a:pt x="129" y="0"/>
                    <a:pt x="151" y="0"/>
                  </a:cubicBezTo>
                  <a:cubicBezTo>
                    <a:pt x="198" y="0"/>
                    <a:pt x="234" y="11"/>
                    <a:pt x="259" y="33"/>
                  </a:cubicBezTo>
                  <a:cubicBezTo>
                    <a:pt x="285" y="55"/>
                    <a:pt x="298" y="87"/>
                    <a:pt x="298" y="127"/>
                  </a:cubicBezTo>
                  <a:cubicBezTo>
                    <a:pt x="298" y="158"/>
                    <a:pt x="291" y="184"/>
                    <a:pt x="278" y="205"/>
                  </a:cubicBezTo>
                  <a:cubicBezTo>
                    <a:pt x="264" y="227"/>
                    <a:pt x="239" y="249"/>
                    <a:pt x="203" y="273"/>
                  </a:cubicBezTo>
                  <a:cubicBezTo>
                    <a:pt x="175" y="291"/>
                    <a:pt x="157" y="304"/>
                    <a:pt x="148" y="312"/>
                  </a:cubicBezTo>
                  <a:cubicBezTo>
                    <a:pt x="139" y="320"/>
                    <a:pt x="134" y="327"/>
                    <a:pt x="134" y="333"/>
                  </a:cubicBezTo>
                  <a:cubicBezTo>
                    <a:pt x="301" y="333"/>
                    <a:pt x="301" y="333"/>
                    <a:pt x="301" y="333"/>
                  </a:cubicBezTo>
                  <a:cubicBezTo>
                    <a:pt x="301" y="435"/>
                    <a:pt x="301" y="435"/>
                    <a:pt x="301" y="435"/>
                  </a:cubicBezTo>
                  <a:lnTo>
                    <a:pt x="0" y="43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504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a:t>
            </a:r>
            <a:endParaRPr lang="en-US" dirty="0"/>
          </a:p>
        </p:txBody>
      </p:sp>
      <p:sp>
        <p:nvSpPr>
          <p:cNvPr id="2" name="Text Placeholder 1"/>
          <p:cNvSpPr>
            <a:spLocks noGrp="1"/>
          </p:cNvSpPr>
          <p:nvPr>
            <p:ph type="body" sz="quarter" idx="12"/>
          </p:nvPr>
        </p:nvSpPr>
        <p:spPr>
          <a:xfrm>
            <a:off x="274638" y="3954463"/>
            <a:ext cx="10058401" cy="1181862"/>
          </a:xfrm>
        </p:spPr>
        <p:txBody>
          <a:bodyPr/>
          <a:lstStyle/>
          <a:p>
            <a:r>
              <a:rPr lang="en-US" dirty="0" smtClean="0"/>
              <a:t>CRUD operations against </a:t>
            </a:r>
            <a:br>
              <a:rPr lang="en-US" dirty="0" smtClean="0"/>
            </a:br>
            <a:r>
              <a:rPr lang="en-US" dirty="0" smtClean="0"/>
              <a:t>the host web</a:t>
            </a:r>
            <a:endParaRPr lang="en-US" dirty="0"/>
          </a:p>
        </p:txBody>
      </p:sp>
      <p:grpSp>
        <p:nvGrpSpPr>
          <p:cNvPr id="183" name="Group 68"/>
          <p:cNvGrpSpPr>
            <a:grpSpLocks noChangeAspect="1"/>
          </p:cNvGrpSpPr>
          <p:nvPr/>
        </p:nvGrpSpPr>
        <p:grpSpPr bwMode="auto">
          <a:xfrm>
            <a:off x="7531100" y="1204104"/>
            <a:ext cx="4394199" cy="5527613"/>
            <a:chOff x="3052" y="1114"/>
            <a:chExt cx="1733" cy="2180"/>
          </a:xfrm>
        </p:grpSpPr>
        <p:sp>
          <p:nvSpPr>
            <p:cNvPr id="185" name="Freeform 69"/>
            <p:cNvSpPr>
              <a:spLocks/>
            </p:cNvSpPr>
            <p:nvPr/>
          </p:nvSpPr>
          <p:spPr bwMode="auto">
            <a:xfrm>
              <a:off x="3710" y="1403"/>
              <a:ext cx="346" cy="71"/>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Rectangle 70"/>
            <p:cNvSpPr>
              <a:spLocks noChangeArrowheads="1"/>
            </p:cNvSpPr>
            <p:nvPr/>
          </p:nvSpPr>
          <p:spPr bwMode="auto">
            <a:xfrm>
              <a:off x="3693" y="2353"/>
              <a:ext cx="380" cy="12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Rectangle 71"/>
            <p:cNvSpPr>
              <a:spLocks noChangeArrowheads="1"/>
            </p:cNvSpPr>
            <p:nvPr/>
          </p:nvSpPr>
          <p:spPr bwMode="auto">
            <a:xfrm>
              <a:off x="3693" y="2353"/>
              <a:ext cx="97" cy="8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8" name="Freeform 72"/>
            <p:cNvSpPr>
              <a:spLocks/>
            </p:cNvSpPr>
            <p:nvPr/>
          </p:nvSpPr>
          <p:spPr bwMode="auto">
            <a:xfrm>
              <a:off x="3562" y="3164"/>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Rectangle 73"/>
            <p:cNvSpPr>
              <a:spLocks noChangeArrowheads="1"/>
            </p:cNvSpPr>
            <p:nvPr/>
          </p:nvSpPr>
          <p:spPr bwMode="auto">
            <a:xfrm>
              <a:off x="3975" y="2353"/>
              <a:ext cx="98" cy="8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0" name="Freeform 74"/>
            <p:cNvSpPr>
              <a:spLocks/>
            </p:cNvSpPr>
            <p:nvPr/>
          </p:nvSpPr>
          <p:spPr bwMode="auto">
            <a:xfrm>
              <a:off x="3845" y="3164"/>
              <a:ext cx="228" cy="118"/>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75"/>
            <p:cNvSpPr>
              <a:spLocks/>
            </p:cNvSpPr>
            <p:nvPr/>
          </p:nvSpPr>
          <p:spPr bwMode="auto">
            <a:xfrm>
              <a:off x="3553" y="1671"/>
              <a:ext cx="660" cy="682"/>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76"/>
            <p:cNvSpPr>
              <a:spLocks/>
            </p:cNvSpPr>
            <p:nvPr/>
          </p:nvSpPr>
          <p:spPr bwMode="auto">
            <a:xfrm>
              <a:off x="3439" y="1929"/>
              <a:ext cx="235" cy="351"/>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Rectangle 77"/>
            <p:cNvSpPr>
              <a:spLocks noChangeArrowheads="1"/>
            </p:cNvSpPr>
            <p:nvPr/>
          </p:nvSpPr>
          <p:spPr bwMode="auto">
            <a:xfrm>
              <a:off x="4092" y="1929"/>
              <a:ext cx="102" cy="607"/>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78"/>
            <p:cNvSpPr>
              <a:spLocks/>
            </p:cNvSpPr>
            <p:nvPr/>
          </p:nvSpPr>
          <p:spPr bwMode="auto">
            <a:xfrm>
              <a:off x="4092" y="2434"/>
              <a:ext cx="102" cy="204"/>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79"/>
            <p:cNvSpPr>
              <a:spLocks/>
            </p:cNvSpPr>
            <p:nvPr/>
          </p:nvSpPr>
          <p:spPr bwMode="auto">
            <a:xfrm>
              <a:off x="3337" y="2176"/>
              <a:ext cx="206" cy="104"/>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Rectangle 80"/>
            <p:cNvSpPr>
              <a:spLocks noChangeArrowheads="1"/>
            </p:cNvSpPr>
            <p:nvPr/>
          </p:nvSpPr>
          <p:spPr bwMode="auto">
            <a:xfrm>
              <a:off x="4092" y="2408"/>
              <a:ext cx="104" cy="54"/>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Rectangle 81"/>
            <p:cNvSpPr>
              <a:spLocks noChangeArrowheads="1"/>
            </p:cNvSpPr>
            <p:nvPr/>
          </p:nvSpPr>
          <p:spPr bwMode="auto">
            <a:xfrm>
              <a:off x="3176" y="2128"/>
              <a:ext cx="453" cy="48"/>
            </a:xfrm>
            <a:prstGeom prst="rect">
              <a:avLst/>
            </a:prstGeom>
            <a:solidFill>
              <a:srgbClr val="5051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82"/>
            <p:cNvSpPr>
              <a:spLocks/>
            </p:cNvSpPr>
            <p:nvPr/>
          </p:nvSpPr>
          <p:spPr bwMode="auto">
            <a:xfrm>
              <a:off x="3052" y="1901"/>
              <a:ext cx="472" cy="227"/>
            </a:xfrm>
            <a:custGeom>
              <a:avLst/>
              <a:gdLst>
                <a:gd name="T0" fmla="*/ 349 w 472"/>
                <a:gd name="T1" fmla="*/ 0 h 227"/>
                <a:gd name="T2" fmla="*/ 0 w 472"/>
                <a:gd name="T3" fmla="*/ 0 h 227"/>
                <a:gd name="T4" fmla="*/ 124 w 472"/>
                <a:gd name="T5" fmla="*/ 227 h 227"/>
                <a:gd name="T6" fmla="*/ 472 w 472"/>
                <a:gd name="T7" fmla="*/ 227 h 227"/>
                <a:gd name="T8" fmla="*/ 349 w 472"/>
                <a:gd name="T9" fmla="*/ 0 h 227"/>
              </a:gdLst>
              <a:ahLst/>
              <a:cxnLst>
                <a:cxn ang="0">
                  <a:pos x="T0" y="T1"/>
                </a:cxn>
                <a:cxn ang="0">
                  <a:pos x="T2" y="T3"/>
                </a:cxn>
                <a:cxn ang="0">
                  <a:pos x="T4" y="T5"/>
                </a:cxn>
                <a:cxn ang="0">
                  <a:pos x="T6" y="T7"/>
                </a:cxn>
                <a:cxn ang="0">
                  <a:pos x="T8" y="T9"/>
                </a:cxn>
              </a:cxnLst>
              <a:rect l="0" t="0" r="r" b="b"/>
              <a:pathLst>
                <a:path w="472" h="227">
                  <a:moveTo>
                    <a:pt x="349" y="0"/>
                  </a:moveTo>
                  <a:lnTo>
                    <a:pt x="0" y="0"/>
                  </a:lnTo>
                  <a:lnTo>
                    <a:pt x="124" y="227"/>
                  </a:lnTo>
                  <a:lnTo>
                    <a:pt x="472" y="227"/>
                  </a:lnTo>
                  <a:lnTo>
                    <a:pt x="349" y="0"/>
                  </a:ln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Rectangle 83"/>
            <p:cNvSpPr>
              <a:spLocks noChangeArrowheads="1"/>
            </p:cNvSpPr>
            <p:nvPr/>
          </p:nvSpPr>
          <p:spPr bwMode="auto">
            <a:xfrm>
              <a:off x="3524" y="2128"/>
              <a:ext cx="105" cy="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84"/>
            <p:cNvSpPr>
              <a:spLocks/>
            </p:cNvSpPr>
            <p:nvPr/>
          </p:nvSpPr>
          <p:spPr bwMode="auto">
            <a:xfrm>
              <a:off x="3823" y="1531"/>
              <a:ext cx="119" cy="199"/>
            </a:xfrm>
            <a:custGeom>
              <a:avLst/>
              <a:gdLst>
                <a:gd name="T0" fmla="*/ 60 w 119"/>
                <a:gd name="T1" fmla="*/ 199 h 199"/>
                <a:gd name="T2" fmla="*/ 0 w 119"/>
                <a:gd name="T3" fmla="*/ 140 h 199"/>
                <a:gd name="T4" fmla="*/ 0 w 119"/>
                <a:gd name="T5" fmla="*/ 0 h 199"/>
                <a:gd name="T6" fmla="*/ 119 w 119"/>
                <a:gd name="T7" fmla="*/ 0 h 199"/>
                <a:gd name="T8" fmla="*/ 119 w 119"/>
                <a:gd name="T9" fmla="*/ 140 h 199"/>
                <a:gd name="T10" fmla="*/ 60 w 119"/>
                <a:gd name="T11" fmla="*/ 199 h 199"/>
              </a:gdLst>
              <a:ahLst/>
              <a:cxnLst>
                <a:cxn ang="0">
                  <a:pos x="T0" y="T1"/>
                </a:cxn>
                <a:cxn ang="0">
                  <a:pos x="T2" y="T3"/>
                </a:cxn>
                <a:cxn ang="0">
                  <a:pos x="T4" y="T5"/>
                </a:cxn>
                <a:cxn ang="0">
                  <a:pos x="T6" y="T7"/>
                </a:cxn>
                <a:cxn ang="0">
                  <a:pos x="T8" y="T9"/>
                </a:cxn>
                <a:cxn ang="0">
                  <a:pos x="T10" y="T11"/>
                </a:cxn>
              </a:cxnLst>
              <a:rect l="0" t="0" r="r" b="b"/>
              <a:pathLst>
                <a:path w="119" h="199">
                  <a:moveTo>
                    <a:pt x="60" y="199"/>
                  </a:moveTo>
                  <a:lnTo>
                    <a:pt x="0" y="140"/>
                  </a:lnTo>
                  <a:lnTo>
                    <a:pt x="0" y="0"/>
                  </a:lnTo>
                  <a:lnTo>
                    <a:pt x="119" y="0"/>
                  </a:lnTo>
                  <a:lnTo>
                    <a:pt x="119" y="140"/>
                  </a:lnTo>
                  <a:lnTo>
                    <a:pt x="60" y="199"/>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85"/>
            <p:cNvSpPr>
              <a:spLocks/>
            </p:cNvSpPr>
            <p:nvPr/>
          </p:nvSpPr>
          <p:spPr bwMode="auto">
            <a:xfrm>
              <a:off x="3823" y="1531"/>
              <a:ext cx="119" cy="107"/>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2" name="Freeform 86"/>
            <p:cNvSpPr>
              <a:spLocks/>
            </p:cNvSpPr>
            <p:nvPr/>
          </p:nvSpPr>
          <p:spPr bwMode="auto">
            <a:xfrm>
              <a:off x="3702" y="1309"/>
              <a:ext cx="361" cy="37"/>
            </a:xfrm>
            <a:custGeom>
              <a:avLst/>
              <a:gdLst>
                <a:gd name="T0" fmla="*/ 152 w 152"/>
                <a:gd name="T1" fmla="*/ 8 h 16"/>
                <a:gd name="T2" fmla="*/ 144 w 152"/>
                <a:gd name="T3" fmla="*/ 16 h 16"/>
                <a:gd name="T4" fmla="*/ 8 w 152"/>
                <a:gd name="T5" fmla="*/ 16 h 16"/>
                <a:gd name="T6" fmla="*/ 0 w 152"/>
                <a:gd name="T7" fmla="*/ 8 h 16"/>
                <a:gd name="T8" fmla="*/ 0 w 152"/>
                <a:gd name="T9" fmla="*/ 8 h 16"/>
                <a:gd name="T10" fmla="*/ 8 w 152"/>
                <a:gd name="T11" fmla="*/ 0 h 16"/>
                <a:gd name="T12" fmla="*/ 144 w 152"/>
                <a:gd name="T13" fmla="*/ 0 h 16"/>
                <a:gd name="T14" fmla="*/ 152 w 152"/>
                <a:gd name="T15" fmla="*/ 8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6">
                  <a:moveTo>
                    <a:pt x="152" y="8"/>
                  </a:moveTo>
                  <a:cubicBezTo>
                    <a:pt x="152" y="12"/>
                    <a:pt x="148" y="16"/>
                    <a:pt x="144" y="16"/>
                  </a:cubicBezTo>
                  <a:cubicBezTo>
                    <a:pt x="8" y="16"/>
                    <a:pt x="8" y="16"/>
                    <a:pt x="8" y="16"/>
                  </a:cubicBezTo>
                  <a:cubicBezTo>
                    <a:pt x="4" y="16"/>
                    <a:pt x="0" y="12"/>
                    <a:pt x="0" y="8"/>
                  </a:cubicBezTo>
                  <a:cubicBezTo>
                    <a:pt x="0" y="8"/>
                    <a:pt x="0" y="8"/>
                    <a:pt x="0" y="8"/>
                  </a:cubicBezTo>
                  <a:cubicBezTo>
                    <a:pt x="0" y="3"/>
                    <a:pt x="4" y="0"/>
                    <a:pt x="8" y="0"/>
                  </a:cubicBezTo>
                  <a:cubicBezTo>
                    <a:pt x="144" y="0"/>
                    <a:pt x="144" y="0"/>
                    <a:pt x="144" y="0"/>
                  </a:cubicBezTo>
                  <a:cubicBezTo>
                    <a:pt x="148" y="0"/>
                    <a:pt x="152" y="3"/>
                    <a:pt x="152" y="8"/>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87"/>
            <p:cNvSpPr>
              <a:spLocks/>
            </p:cNvSpPr>
            <p:nvPr/>
          </p:nvSpPr>
          <p:spPr bwMode="auto">
            <a:xfrm>
              <a:off x="3740" y="1114"/>
              <a:ext cx="285" cy="197"/>
            </a:xfrm>
            <a:custGeom>
              <a:avLst/>
              <a:gdLst>
                <a:gd name="T0" fmla="*/ 60 w 120"/>
                <a:gd name="T1" fmla="*/ 0 h 83"/>
                <a:gd name="T2" fmla="*/ 0 w 120"/>
                <a:gd name="T3" fmla="*/ 61 h 83"/>
                <a:gd name="T4" fmla="*/ 0 w 120"/>
                <a:gd name="T5" fmla="*/ 83 h 83"/>
                <a:gd name="T6" fmla="*/ 120 w 120"/>
                <a:gd name="T7" fmla="*/ 83 h 83"/>
                <a:gd name="T8" fmla="*/ 120 w 120"/>
                <a:gd name="T9" fmla="*/ 61 h 83"/>
                <a:gd name="T10" fmla="*/ 60 w 120"/>
                <a:gd name="T11" fmla="*/ 0 h 83"/>
              </a:gdLst>
              <a:ahLst/>
              <a:cxnLst>
                <a:cxn ang="0">
                  <a:pos x="T0" y="T1"/>
                </a:cxn>
                <a:cxn ang="0">
                  <a:pos x="T2" y="T3"/>
                </a:cxn>
                <a:cxn ang="0">
                  <a:pos x="T4" y="T5"/>
                </a:cxn>
                <a:cxn ang="0">
                  <a:pos x="T6" y="T7"/>
                </a:cxn>
                <a:cxn ang="0">
                  <a:pos x="T8" y="T9"/>
                </a:cxn>
                <a:cxn ang="0">
                  <a:pos x="T10" y="T11"/>
                </a:cxn>
              </a:cxnLst>
              <a:rect l="0" t="0" r="r" b="b"/>
              <a:pathLst>
                <a:path w="120" h="83">
                  <a:moveTo>
                    <a:pt x="60" y="0"/>
                  </a:moveTo>
                  <a:cubicBezTo>
                    <a:pt x="27" y="0"/>
                    <a:pt x="0" y="27"/>
                    <a:pt x="0" y="61"/>
                  </a:cubicBezTo>
                  <a:cubicBezTo>
                    <a:pt x="0" y="83"/>
                    <a:pt x="0" y="83"/>
                    <a:pt x="0" y="83"/>
                  </a:cubicBezTo>
                  <a:cubicBezTo>
                    <a:pt x="120" y="83"/>
                    <a:pt x="120" y="83"/>
                    <a:pt x="120" y="83"/>
                  </a:cubicBezTo>
                  <a:cubicBezTo>
                    <a:pt x="120" y="61"/>
                    <a:pt x="120" y="61"/>
                    <a:pt x="120" y="61"/>
                  </a:cubicBezTo>
                  <a:cubicBezTo>
                    <a:pt x="120" y="27"/>
                    <a:pt x="93" y="0"/>
                    <a:pt x="60" y="0"/>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Rectangle 88"/>
            <p:cNvSpPr>
              <a:spLocks noChangeArrowheads="1"/>
            </p:cNvSpPr>
            <p:nvPr/>
          </p:nvSpPr>
          <p:spPr bwMode="auto">
            <a:xfrm>
              <a:off x="3740" y="1259"/>
              <a:ext cx="285" cy="5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89"/>
            <p:cNvSpPr>
              <a:spLocks/>
            </p:cNvSpPr>
            <p:nvPr/>
          </p:nvSpPr>
          <p:spPr bwMode="auto">
            <a:xfrm>
              <a:off x="3740" y="1346"/>
              <a:ext cx="285" cy="268"/>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Rectangle 90"/>
            <p:cNvSpPr>
              <a:spLocks noChangeArrowheads="1"/>
            </p:cNvSpPr>
            <p:nvPr/>
          </p:nvSpPr>
          <p:spPr bwMode="auto">
            <a:xfrm>
              <a:off x="4092" y="1929"/>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Rectangle 91"/>
            <p:cNvSpPr>
              <a:spLocks noChangeArrowheads="1"/>
            </p:cNvSpPr>
            <p:nvPr/>
          </p:nvSpPr>
          <p:spPr bwMode="auto">
            <a:xfrm>
              <a:off x="3572" y="1929"/>
              <a:ext cx="102" cy="29"/>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Freeform 92"/>
            <p:cNvSpPr>
              <a:spLocks/>
            </p:cNvSpPr>
            <p:nvPr/>
          </p:nvSpPr>
          <p:spPr bwMode="auto">
            <a:xfrm>
              <a:off x="3783" y="1482"/>
              <a:ext cx="199" cy="45"/>
            </a:xfrm>
            <a:custGeom>
              <a:avLst/>
              <a:gdLst>
                <a:gd name="T0" fmla="*/ 75 w 84"/>
                <a:gd name="T1" fmla="*/ 0 h 19"/>
                <a:gd name="T2" fmla="*/ 74 w 84"/>
                <a:gd name="T3" fmla="*/ 0 h 19"/>
                <a:gd name="T4" fmla="*/ 80 w 84"/>
                <a:gd name="T5" fmla="*/ 7 h 19"/>
                <a:gd name="T6" fmla="*/ 76 w 84"/>
                <a:gd name="T7" fmla="*/ 14 h 19"/>
                <a:gd name="T8" fmla="*/ 54 w 84"/>
                <a:gd name="T9" fmla="*/ 6 h 19"/>
                <a:gd name="T10" fmla="*/ 42 w 84"/>
                <a:gd name="T11" fmla="*/ 13 h 19"/>
                <a:gd name="T12" fmla="*/ 30 w 84"/>
                <a:gd name="T13" fmla="*/ 6 h 19"/>
                <a:gd name="T14" fmla="*/ 8 w 84"/>
                <a:gd name="T15" fmla="*/ 14 h 19"/>
                <a:gd name="T16" fmla="*/ 4 w 84"/>
                <a:gd name="T17" fmla="*/ 7 h 19"/>
                <a:gd name="T18" fmla="*/ 10 w 84"/>
                <a:gd name="T19" fmla="*/ 0 h 19"/>
                <a:gd name="T20" fmla="*/ 9 w 84"/>
                <a:gd name="T21" fmla="*/ 0 h 19"/>
                <a:gd name="T22" fmla="*/ 0 w 84"/>
                <a:gd name="T23" fmla="*/ 9 h 19"/>
                <a:gd name="T24" fmla="*/ 8 w 84"/>
                <a:gd name="T25" fmla="*/ 19 h 19"/>
                <a:gd name="T26" fmla="*/ 40 w 84"/>
                <a:gd name="T27" fmla="*/ 19 h 19"/>
                <a:gd name="T28" fmla="*/ 44 w 84"/>
                <a:gd name="T29" fmla="*/ 19 h 19"/>
                <a:gd name="T30" fmla="*/ 76 w 84"/>
                <a:gd name="T31" fmla="*/ 19 h 19"/>
                <a:gd name="T32" fmla="*/ 84 w 84"/>
                <a:gd name="T33" fmla="*/ 9 h 19"/>
                <a:gd name="T34" fmla="*/ 75 w 84"/>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9">
                  <a:moveTo>
                    <a:pt x="75" y="0"/>
                  </a:moveTo>
                  <a:cubicBezTo>
                    <a:pt x="75" y="0"/>
                    <a:pt x="75" y="0"/>
                    <a:pt x="74" y="0"/>
                  </a:cubicBezTo>
                  <a:cubicBezTo>
                    <a:pt x="78" y="0"/>
                    <a:pt x="80" y="3"/>
                    <a:pt x="80" y="7"/>
                  </a:cubicBezTo>
                  <a:cubicBezTo>
                    <a:pt x="80" y="10"/>
                    <a:pt x="79" y="14"/>
                    <a:pt x="76" y="14"/>
                  </a:cubicBezTo>
                  <a:cubicBezTo>
                    <a:pt x="65" y="14"/>
                    <a:pt x="63" y="6"/>
                    <a:pt x="54" y="6"/>
                  </a:cubicBezTo>
                  <a:cubicBezTo>
                    <a:pt x="47" y="6"/>
                    <a:pt x="44" y="9"/>
                    <a:pt x="42" y="13"/>
                  </a:cubicBezTo>
                  <a:cubicBezTo>
                    <a:pt x="40" y="9"/>
                    <a:pt x="37" y="6"/>
                    <a:pt x="30" y="6"/>
                  </a:cubicBezTo>
                  <a:cubicBezTo>
                    <a:pt x="21" y="6"/>
                    <a:pt x="19" y="14"/>
                    <a:pt x="8" y="14"/>
                  </a:cubicBezTo>
                  <a:cubicBezTo>
                    <a:pt x="5" y="14"/>
                    <a:pt x="4" y="10"/>
                    <a:pt x="4" y="7"/>
                  </a:cubicBezTo>
                  <a:cubicBezTo>
                    <a:pt x="4" y="3"/>
                    <a:pt x="7" y="0"/>
                    <a:pt x="10" y="0"/>
                  </a:cubicBezTo>
                  <a:cubicBezTo>
                    <a:pt x="9" y="0"/>
                    <a:pt x="9" y="0"/>
                    <a:pt x="9" y="0"/>
                  </a:cubicBezTo>
                  <a:cubicBezTo>
                    <a:pt x="4" y="0"/>
                    <a:pt x="0" y="4"/>
                    <a:pt x="0" y="9"/>
                  </a:cubicBezTo>
                  <a:cubicBezTo>
                    <a:pt x="0" y="14"/>
                    <a:pt x="4" y="18"/>
                    <a:pt x="8" y="19"/>
                  </a:cubicBezTo>
                  <a:cubicBezTo>
                    <a:pt x="14" y="19"/>
                    <a:pt x="33" y="19"/>
                    <a:pt x="40" y="19"/>
                  </a:cubicBezTo>
                  <a:cubicBezTo>
                    <a:pt x="42" y="19"/>
                    <a:pt x="44" y="19"/>
                    <a:pt x="44" y="19"/>
                  </a:cubicBezTo>
                  <a:cubicBezTo>
                    <a:pt x="51" y="19"/>
                    <a:pt x="70" y="19"/>
                    <a:pt x="76" y="19"/>
                  </a:cubicBezTo>
                  <a:cubicBezTo>
                    <a:pt x="80" y="18"/>
                    <a:pt x="84" y="14"/>
                    <a:pt x="84" y="9"/>
                  </a:cubicBezTo>
                  <a:cubicBezTo>
                    <a:pt x="84" y="4"/>
                    <a:pt x="80" y="0"/>
                    <a:pt x="75" y="0"/>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93"/>
            <p:cNvSpPr>
              <a:spLocks noEditPoints="1"/>
            </p:cNvSpPr>
            <p:nvPr/>
          </p:nvSpPr>
          <p:spPr bwMode="auto">
            <a:xfrm>
              <a:off x="3771" y="1387"/>
              <a:ext cx="221" cy="78"/>
            </a:xfrm>
            <a:custGeom>
              <a:avLst/>
              <a:gdLst>
                <a:gd name="T0" fmla="*/ 52 w 93"/>
                <a:gd name="T1" fmla="*/ 3 h 33"/>
                <a:gd name="T2" fmla="*/ 47 w 93"/>
                <a:gd name="T3" fmla="*/ 3 h 33"/>
                <a:gd name="T4" fmla="*/ 42 w 93"/>
                <a:gd name="T5" fmla="*/ 3 h 33"/>
                <a:gd name="T6" fmla="*/ 0 w 93"/>
                <a:gd name="T7" fmla="*/ 4 h 33"/>
                <a:gd name="T8" fmla="*/ 5 w 93"/>
                <a:gd name="T9" fmla="*/ 23 h 33"/>
                <a:gd name="T10" fmla="*/ 8 w 93"/>
                <a:gd name="T11" fmla="*/ 29 h 33"/>
                <a:gd name="T12" fmla="*/ 47 w 93"/>
                <a:gd name="T13" fmla="*/ 10 h 33"/>
                <a:gd name="T14" fmla="*/ 88 w 93"/>
                <a:gd name="T15" fmla="*/ 23 h 33"/>
                <a:gd name="T16" fmla="*/ 93 w 93"/>
                <a:gd name="T17" fmla="*/ 4 h 33"/>
                <a:gd name="T18" fmla="*/ 34 w 93"/>
                <a:gd name="T19" fmla="*/ 4 h 33"/>
                <a:gd name="T20" fmla="*/ 8 w 93"/>
                <a:gd name="T21" fmla="*/ 5 h 33"/>
                <a:gd name="T22" fmla="*/ 6 w 93"/>
                <a:gd name="T23" fmla="*/ 7 h 33"/>
                <a:gd name="T24" fmla="*/ 2 w 93"/>
                <a:gd name="T25" fmla="*/ 6 h 33"/>
                <a:gd name="T26" fmla="*/ 4 w 93"/>
                <a:gd name="T27" fmla="*/ 6 h 33"/>
                <a:gd name="T28" fmla="*/ 30 w 93"/>
                <a:gd name="T29" fmla="*/ 29 h 33"/>
                <a:gd name="T30" fmla="*/ 10 w 93"/>
                <a:gd name="T31" fmla="*/ 27 h 33"/>
                <a:gd name="T32" fmla="*/ 34 w 93"/>
                <a:gd name="T33" fmla="*/ 25 h 33"/>
                <a:gd name="T34" fmla="*/ 8 w 93"/>
                <a:gd name="T35" fmla="*/ 24 h 33"/>
                <a:gd name="T36" fmla="*/ 36 w 93"/>
                <a:gd name="T37" fmla="*/ 24 h 33"/>
                <a:gd name="T38" fmla="*/ 6 w 93"/>
                <a:gd name="T39" fmla="*/ 19 h 33"/>
                <a:gd name="T40" fmla="*/ 39 w 93"/>
                <a:gd name="T41" fmla="*/ 17 h 33"/>
                <a:gd name="T42" fmla="*/ 40 w 93"/>
                <a:gd name="T43" fmla="*/ 15 h 33"/>
                <a:gd name="T44" fmla="*/ 6 w 93"/>
                <a:gd name="T45" fmla="*/ 14 h 33"/>
                <a:gd name="T46" fmla="*/ 40 w 93"/>
                <a:gd name="T47" fmla="*/ 12 h 33"/>
                <a:gd name="T48" fmla="*/ 6 w 93"/>
                <a:gd name="T49" fmla="*/ 10 h 33"/>
                <a:gd name="T50" fmla="*/ 40 w 93"/>
                <a:gd name="T51" fmla="*/ 10 h 33"/>
                <a:gd name="T52" fmla="*/ 84 w 93"/>
                <a:gd name="T53" fmla="*/ 4 h 33"/>
                <a:gd name="T54" fmla="*/ 57 w 93"/>
                <a:gd name="T55" fmla="*/ 5 h 33"/>
                <a:gd name="T56" fmla="*/ 55 w 93"/>
                <a:gd name="T57" fmla="*/ 7 h 33"/>
                <a:gd name="T58" fmla="*/ 54 w 93"/>
                <a:gd name="T59" fmla="*/ 8 h 33"/>
                <a:gd name="T60" fmla="*/ 54 w 93"/>
                <a:gd name="T61" fmla="*/ 10 h 33"/>
                <a:gd name="T62" fmla="*/ 64 w 93"/>
                <a:gd name="T63" fmla="*/ 29 h 33"/>
                <a:gd name="T64" fmla="*/ 85 w 93"/>
                <a:gd name="T65" fmla="*/ 26 h 33"/>
                <a:gd name="T66" fmla="*/ 59 w 93"/>
                <a:gd name="T67" fmla="*/ 25 h 33"/>
                <a:gd name="T68" fmla="*/ 86 w 93"/>
                <a:gd name="T69" fmla="*/ 24 h 33"/>
                <a:gd name="T70" fmla="*/ 87 w 93"/>
                <a:gd name="T71" fmla="*/ 22 h 33"/>
                <a:gd name="T72" fmla="*/ 56 w 93"/>
                <a:gd name="T73" fmla="*/ 21 h 33"/>
                <a:gd name="T74" fmla="*/ 87 w 93"/>
                <a:gd name="T75" fmla="*/ 21 h 33"/>
                <a:gd name="T76" fmla="*/ 54 w 93"/>
                <a:gd name="T77" fmla="*/ 15 h 33"/>
                <a:gd name="T78" fmla="*/ 88 w 93"/>
                <a:gd name="T79" fmla="*/ 14 h 33"/>
                <a:gd name="T80" fmla="*/ 88 w 93"/>
                <a:gd name="T81" fmla="*/ 12 h 33"/>
                <a:gd name="T82" fmla="*/ 90 w 93"/>
                <a:gd name="T83" fmla="*/ 6 h 33"/>
                <a:gd name="T84" fmla="*/ 92 w 93"/>
                <a:gd name="T8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3" h="33">
                  <a:moveTo>
                    <a:pt x="92" y="2"/>
                  </a:moveTo>
                  <a:cubicBezTo>
                    <a:pt x="92" y="2"/>
                    <a:pt x="82" y="0"/>
                    <a:pt x="73" y="0"/>
                  </a:cubicBezTo>
                  <a:cubicBezTo>
                    <a:pt x="65" y="0"/>
                    <a:pt x="52" y="3"/>
                    <a:pt x="52" y="3"/>
                  </a:cubicBezTo>
                  <a:cubicBezTo>
                    <a:pt x="47" y="3"/>
                    <a:pt x="47" y="3"/>
                    <a:pt x="47" y="3"/>
                  </a:cubicBezTo>
                  <a:cubicBezTo>
                    <a:pt x="47" y="3"/>
                    <a:pt x="47" y="3"/>
                    <a:pt x="47" y="3"/>
                  </a:cubicBezTo>
                  <a:cubicBezTo>
                    <a:pt x="47" y="3"/>
                    <a:pt x="47" y="3"/>
                    <a:pt x="47" y="3"/>
                  </a:cubicBezTo>
                  <a:cubicBezTo>
                    <a:pt x="47" y="3"/>
                    <a:pt x="47" y="3"/>
                    <a:pt x="47" y="3"/>
                  </a:cubicBezTo>
                  <a:cubicBezTo>
                    <a:pt x="47" y="3"/>
                    <a:pt x="47" y="3"/>
                    <a:pt x="47" y="3"/>
                  </a:cubicBezTo>
                  <a:cubicBezTo>
                    <a:pt x="42" y="3"/>
                    <a:pt x="42" y="3"/>
                    <a:pt x="42" y="3"/>
                  </a:cubicBezTo>
                  <a:cubicBezTo>
                    <a:pt x="42" y="3"/>
                    <a:pt x="29" y="0"/>
                    <a:pt x="20" y="0"/>
                  </a:cubicBezTo>
                  <a:cubicBezTo>
                    <a:pt x="12" y="0"/>
                    <a:pt x="2" y="2"/>
                    <a:pt x="2" y="2"/>
                  </a:cubicBezTo>
                  <a:cubicBezTo>
                    <a:pt x="2" y="2"/>
                    <a:pt x="0" y="2"/>
                    <a:pt x="0" y="4"/>
                  </a:cubicBezTo>
                  <a:cubicBezTo>
                    <a:pt x="0" y="4"/>
                    <a:pt x="0" y="7"/>
                    <a:pt x="0" y="8"/>
                  </a:cubicBezTo>
                  <a:cubicBezTo>
                    <a:pt x="0" y="9"/>
                    <a:pt x="2" y="9"/>
                    <a:pt x="3" y="10"/>
                  </a:cubicBezTo>
                  <a:cubicBezTo>
                    <a:pt x="4" y="11"/>
                    <a:pt x="5" y="18"/>
                    <a:pt x="5" y="23"/>
                  </a:cubicBezTo>
                  <a:cubicBezTo>
                    <a:pt x="6" y="25"/>
                    <a:pt x="7" y="27"/>
                    <a:pt x="8" y="29"/>
                  </a:cubicBezTo>
                  <a:cubicBezTo>
                    <a:pt x="8" y="29"/>
                    <a:pt x="8" y="29"/>
                    <a:pt x="8" y="29"/>
                  </a:cubicBezTo>
                  <a:cubicBezTo>
                    <a:pt x="8" y="29"/>
                    <a:pt x="8" y="29"/>
                    <a:pt x="8" y="29"/>
                  </a:cubicBezTo>
                  <a:cubicBezTo>
                    <a:pt x="11" y="31"/>
                    <a:pt x="15" y="33"/>
                    <a:pt x="21" y="33"/>
                  </a:cubicBezTo>
                  <a:cubicBezTo>
                    <a:pt x="30" y="33"/>
                    <a:pt x="34" y="31"/>
                    <a:pt x="38" y="24"/>
                  </a:cubicBezTo>
                  <a:cubicBezTo>
                    <a:pt x="42" y="18"/>
                    <a:pt x="43" y="10"/>
                    <a:pt x="47" y="10"/>
                  </a:cubicBezTo>
                  <a:cubicBezTo>
                    <a:pt x="51" y="10"/>
                    <a:pt x="52" y="18"/>
                    <a:pt x="56" y="24"/>
                  </a:cubicBezTo>
                  <a:cubicBezTo>
                    <a:pt x="60" y="31"/>
                    <a:pt x="64" y="33"/>
                    <a:pt x="73" y="33"/>
                  </a:cubicBezTo>
                  <a:cubicBezTo>
                    <a:pt x="83" y="33"/>
                    <a:pt x="88" y="28"/>
                    <a:pt x="88" y="23"/>
                  </a:cubicBezTo>
                  <a:cubicBezTo>
                    <a:pt x="89" y="18"/>
                    <a:pt x="90" y="11"/>
                    <a:pt x="91" y="10"/>
                  </a:cubicBezTo>
                  <a:cubicBezTo>
                    <a:pt x="92" y="9"/>
                    <a:pt x="93" y="9"/>
                    <a:pt x="93" y="8"/>
                  </a:cubicBezTo>
                  <a:cubicBezTo>
                    <a:pt x="93" y="7"/>
                    <a:pt x="93" y="4"/>
                    <a:pt x="93" y="4"/>
                  </a:cubicBezTo>
                  <a:cubicBezTo>
                    <a:pt x="93" y="2"/>
                    <a:pt x="92" y="2"/>
                    <a:pt x="92" y="2"/>
                  </a:cubicBezTo>
                  <a:close/>
                  <a:moveTo>
                    <a:pt x="20" y="2"/>
                  </a:moveTo>
                  <a:cubicBezTo>
                    <a:pt x="25" y="2"/>
                    <a:pt x="30" y="2"/>
                    <a:pt x="34" y="4"/>
                  </a:cubicBezTo>
                  <a:cubicBezTo>
                    <a:pt x="9" y="4"/>
                    <a:pt x="9" y="4"/>
                    <a:pt x="9" y="4"/>
                  </a:cubicBezTo>
                  <a:cubicBezTo>
                    <a:pt x="12" y="2"/>
                    <a:pt x="15" y="2"/>
                    <a:pt x="20" y="2"/>
                  </a:cubicBezTo>
                  <a:close/>
                  <a:moveTo>
                    <a:pt x="8" y="5"/>
                  </a:moveTo>
                  <a:cubicBezTo>
                    <a:pt x="37" y="5"/>
                    <a:pt x="37" y="5"/>
                    <a:pt x="37" y="5"/>
                  </a:cubicBezTo>
                  <a:cubicBezTo>
                    <a:pt x="38" y="6"/>
                    <a:pt x="39" y="6"/>
                    <a:pt x="39" y="7"/>
                  </a:cubicBezTo>
                  <a:cubicBezTo>
                    <a:pt x="6" y="7"/>
                    <a:pt x="6" y="7"/>
                    <a:pt x="6" y="7"/>
                  </a:cubicBezTo>
                  <a:cubicBezTo>
                    <a:pt x="7" y="6"/>
                    <a:pt x="7" y="6"/>
                    <a:pt x="8" y="5"/>
                  </a:cubicBezTo>
                  <a:close/>
                  <a:moveTo>
                    <a:pt x="4" y="6"/>
                  </a:moveTo>
                  <a:cubicBezTo>
                    <a:pt x="3" y="6"/>
                    <a:pt x="2" y="6"/>
                    <a:pt x="2" y="6"/>
                  </a:cubicBezTo>
                  <a:cubicBezTo>
                    <a:pt x="2" y="5"/>
                    <a:pt x="3" y="5"/>
                    <a:pt x="4" y="5"/>
                  </a:cubicBezTo>
                  <a:cubicBezTo>
                    <a:pt x="4" y="5"/>
                    <a:pt x="5" y="5"/>
                    <a:pt x="5" y="6"/>
                  </a:cubicBezTo>
                  <a:cubicBezTo>
                    <a:pt x="5" y="6"/>
                    <a:pt x="4" y="6"/>
                    <a:pt x="4" y="6"/>
                  </a:cubicBezTo>
                  <a:close/>
                  <a:moveTo>
                    <a:pt x="22" y="31"/>
                  </a:moveTo>
                  <a:cubicBezTo>
                    <a:pt x="18" y="31"/>
                    <a:pt x="15" y="30"/>
                    <a:pt x="13" y="29"/>
                  </a:cubicBezTo>
                  <a:cubicBezTo>
                    <a:pt x="30" y="29"/>
                    <a:pt x="30" y="29"/>
                    <a:pt x="30" y="29"/>
                  </a:cubicBezTo>
                  <a:cubicBezTo>
                    <a:pt x="27" y="30"/>
                    <a:pt x="24" y="31"/>
                    <a:pt x="22" y="31"/>
                  </a:cubicBezTo>
                  <a:close/>
                  <a:moveTo>
                    <a:pt x="32" y="27"/>
                  </a:moveTo>
                  <a:cubicBezTo>
                    <a:pt x="10" y="27"/>
                    <a:pt x="10" y="27"/>
                    <a:pt x="10" y="27"/>
                  </a:cubicBezTo>
                  <a:cubicBezTo>
                    <a:pt x="10" y="27"/>
                    <a:pt x="9" y="26"/>
                    <a:pt x="9" y="26"/>
                  </a:cubicBezTo>
                  <a:cubicBezTo>
                    <a:pt x="9" y="26"/>
                    <a:pt x="9" y="25"/>
                    <a:pt x="8" y="25"/>
                  </a:cubicBezTo>
                  <a:cubicBezTo>
                    <a:pt x="34" y="25"/>
                    <a:pt x="34" y="25"/>
                    <a:pt x="34" y="25"/>
                  </a:cubicBezTo>
                  <a:cubicBezTo>
                    <a:pt x="34" y="26"/>
                    <a:pt x="33" y="27"/>
                    <a:pt x="32" y="27"/>
                  </a:cubicBezTo>
                  <a:close/>
                  <a:moveTo>
                    <a:pt x="36" y="24"/>
                  </a:moveTo>
                  <a:cubicBezTo>
                    <a:pt x="8" y="24"/>
                    <a:pt x="8" y="24"/>
                    <a:pt x="8" y="24"/>
                  </a:cubicBezTo>
                  <a:cubicBezTo>
                    <a:pt x="7" y="23"/>
                    <a:pt x="7" y="23"/>
                    <a:pt x="7" y="22"/>
                  </a:cubicBezTo>
                  <a:cubicBezTo>
                    <a:pt x="37" y="22"/>
                    <a:pt x="37" y="22"/>
                    <a:pt x="37" y="22"/>
                  </a:cubicBezTo>
                  <a:cubicBezTo>
                    <a:pt x="37" y="23"/>
                    <a:pt x="36" y="23"/>
                    <a:pt x="36" y="24"/>
                  </a:cubicBezTo>
                  <a:close/>
                  <a:moveTo>
                    <a:pt x="38" y="21"/>
                  </a:moveTo>
                  <a:cubicBezTo>
                    <a:pt x="7" y="21"/>
                    <a:pt x="7" y="21"/>
                    <a:pt x="7" y="21"/>
                  </a:cubicBezTo>
                  <a:cubicBezTo>
                    <a:pt x="6" y="20"/>
                    <a:pt x="6" y="19"/>
                    <a:pt x="6" y="19"/>
                  </a:cubicBezTo>
                  <a:cubicBezTo>
                    <a:pt x="39" y="19"/>
                    <a:pt x="39" y="19"/>
                    <a:pt x="39" y="19"/>
                  </a:cubicBezTo>
                  <a:cubicBezTo>
                    <a:pt x="38" y="19"/>
                    <a:pt x="38" y="20"/>
                    <a:pt x="38" y="21"/>
                  </a:cubicBezTo>
                  <a:close/>
                  <a:moveTo>
                    <a:pt x="39" y="17"/>
                  </a:moveTo>
                  <a:cubicBezTo>
                    <a:pt x="6" y="17"/>
                    <a:pt x="6" y="17"/>
                    <a:pt x="6" y="17"/>
                  </a:cubicBezTo>
                  <a:cubicBezTo>
                    <a:pt x="6" y="16"/>
                    <a:pt x="6" y="16"/>
                    <a:pt x="6" y="15"/>
                  </a:cubicBezTo>
                  <a:cubicBezTo>
                    <a:pt x="40" y="15"/>
                    <a:pt x="40" y="15"/>
                    <a:pt x="40" y="15"/>
                  </a:cubicBezTo>
                  <a:cubicBezTo>
                    <a:pt x="39" y="16"/>
                    <a:pt x="39" y="17"/>
                    <a:pt x="39" y="17"/>
                  </a:cubicBezTo>
                  <a:close/>
                  <a:moveTo>
                    <a:pt x="40" y="14"/>
                  </a:moveTo>
                  <a:cubicBezTo>
                    <a:pt x="6" y="14"/>
                    <a:pt x="6" y="14"/>
                    <a:pt x="6" y="14"/>
                  </a:cubicBezTo>
                  <a:cubicBezTo>
                    <a:pt x="6" y="13"/>
                    <a:pt x="6" y="13"/>
                    <a:pt x="6" y="13"/>
                  </a:cubicBezTo>
                  <a:cubicBezTo>
                    <a:pt x="6" y="12"/>
                    <a:pt x="6" y="12"/>
                    <a:pt x="6" y="12"/>
                  </a:cubicBezTo>
                  <a:cubicBezTo>
                    <a:pt x="40" y="12"/>
                    <a:pt x="40" y="12"/>
                    <a:pt x="40" y="12"/>
                  </a:cubicBezTo>
                  <a:cubicBezTo>
                    <a:pt x="40" y="12"/>
                    <a:pt x="40" y="13"/>
                    <a:pt x="40" y="14"/>
                  </a:cubicBezTo>
                  <a:close/>
                  <a:moveTo>
                    <a:pt x="40" y="10"/>
                  </a:moveTo>
                  <a:cubicBezTo>
                    <a:pt x="6" y="10"/>
                    <a:pt x="6" y="10"/>
                    <a:pt x="6" y="10"/>
                  </a:cubicBezTo>
                  <a:cubicBezTo>
                    <a:pt x="6" y="10"/>
                    <a:pt x="6" y="9"/>
                    <a:pt x="6" y="8"/>
                  </a:cubicBezTo>
                  <a:cubicBezTo>
                    <a:pt x="40" y="8"/>
                    <a:pt x="40" y="8"/>
                    <a:pt x="40" y="8"/>
                  </a:cubicBezTo>
                  <a:cubicBezTo>
                    <a:pt x="40" y="9"/>
                    <a:pt x="40" y="9"/>
                    <a:pt x="40" y="10"/>
                  </a:cubicBezTo>
                  <a:cubicBezTo>
                    <a:pt x="40" y="10"/>
                    <a:pt x="40" y="10"/>
                    <a:pt x="40" y="10"/>
                  </a:cubicBezTo>
                  <a:close/>
                  <a:moveTo>
                    <a:pt x="74" y="2"/>
                  </a:moveTo>
                  <a:cubicBezTo>
                    <a:pt x="79" y="2"/>
                    <a:pt x="82" y="2"/>
                    <a:pt x="84" y="4"/>
                  </a:cubicBezTo>
                  <a:cubicBezTo>
                    <a:pt x="60" y="4"/>
                    <a:pt x="60" y="4"/>
                    <a:pt x="60" y="4"/>
                  </a:cubicBezTo>
                  <a:cubicBezTo>
                    <a:pt x="64" y="2"/>
                    <a:pt x="69" y="2"/>
                    <a:pt x="74" y="2"/>
                  </a:cubicBezTo>
                  <a:close/>
                  <a:moveTo>
                    <a:pt x="57" y="5"/>
                  </a:moveTo>
                  <a:cubicBezTo>
                    <a:pt x="86" y="5"/>
                    <a:pt x="86" y="5"/>
                    <a:pt x="86" y="5"/>
                  </a:cubicBezTo>
                  <a:cubicBezTo>
                    <a:pt x="87" y="6"/>
                    <a:pt x="87" y="6"/>
                    <a:pt x="87" y="7"/>
                  </a:cubicBezTo>
                  <a:cubicBezTo>
                    <a:pt x="55" y="7"/>
                    <a:pt x="55" y="7"/>
                    <a:pt x="55" y="7"/>
                  </a:cubicBezTo>
                  <a:cubicBezTo>
                    <a:pt x="55" y="6"/>
                    <a:pt x="56" y="6"/>
                    <a:pt x="57" y="5"/>
                  </a:cubicBezTo>
                  <a:close/>
                  <a:moveTo>
                    <a:pt x="54" y="10"/>
                  </a:moveTo>
                  <a:cubicBezTo>
                    <a:pt x="54" y="9"/>
                    <a:pt x="54" y="9"/>
                    <a:pt x="54" y="8"/>
                  </a:cubicBezTo>
                  <a:cubicBezTo>
                    <a:pt x="88" y="8"/>
                    <a:pt x="88" y="8"/>
                    <a:pt x="88" y="8"/>
                  </a:cubicBezTo>
                  <a:cubicBezTo>
                    <a:pt x="88" y="9"/>
                    <a:pt x="88" y="10"/>
                    <a:pt x="88" y="10"/>
                  </a:cubicBezTo>
                  <a:cubicBezTo>
                    <a:pt x="54" y="10"/>
                    <a:pt x="54" y="10"/>
                    <a:pt x="54" y="10"/>
                  </a:cubicBezTo>
                  <a:cubicBezTo>
                    <a:pt x="54" y="10"/>
                    <a:pt x="54" y="10"/>
                    <a:pt x="54" y="10"/>
                  </a:cubicBezTo>
                  <a:close/>
                  <a:moveTo>
                    <a:pt x="72" y="31"/>
                  </a:moveTo>
                  <a:cubicBezTo>
                    <a:pt x="70" y="31"/>
                    <a:pt x="67" y="30"/>
                    <a:pt x="64" y="29"/>
                  </a:cubicBezTo>
                  <a:cubicBezTo>
                    <a:pt x="81" y="29"/>
                    <a:pt x="81" y="29"/>
                    <a:pt x="81" y="29"/>
                  </a:cubicBezTo>
                  <a:cubicBezTo>
                    <a:pt x="79" y="30"/>
                    <a:pt x="76" y="31"/>
                    <a:pt x="72" y="31"/>
                  </a:cubicBezTo>
                  <a:close/>
                  <a:moveTo>
                    <a:pt x="85" y="26"/>
                  </a:moveTo>
                  <a:cubicBezTo>
                    <a:pt x="85" y="26"/>
                    <a:pt x="84" y="27"/>
                    <a:pt x="83" y="27"/>
                  </a:cubicBezTo>
                  <a:cubicBezTo>
                    <a:pt x="62" y="27"/>
                    <a:pt x="62" y="27"/>
                    <a:pt x="62" y="27"/>
                  </a:cubicBezTo>
                  <a:cubicBezTo>
                    <a:pt x="61" y="27"/>
                    <a:pt x="60" y="26"/>
                    <a:pt x="59" y="25"/>
                  </a:cubicBezTo>
                  <a:cubicBezTo>
                    <a:pt x="85" y="25"/>
                    <a:pt x="85" y="25"/>
                    <a:pt x="85" y="25"/>
                  </a:cubicBezTo>
                  <a:cubicBezTo>
                    <a:pt x="85" y="25"/>
                    <a:pt x="85" y="26"/>
                    <a:pt x="85" y="26"/>
                  </a:cubicBezTo>
                  <a:close/>
                  <a:moveTo>
                    <a:pt x="86" y="24"/>
                  </a:moveTo>
                  <a:cubicBezTo>
                    <a:pt x="58" y="24"/>
                    <a:pt x="58" y="24"/>
                    <a:pt x="58" y="24"/>
                  </a:cubicBezTo>
                  <a:cubicBezTo>
                    <a:pt x="58" y="23"/>
                    <a:pt x="57" y="23"/>
                    <a:pt x="57" y="22"/>
                  </a:cubicBezTo>
                  <a:cubicBezTo>
                    <a:pt x="87" y="22"/>
                    <a:pt x="87" y="22"/>
                    <a:pt x="87" y="22"/>
                  </a:cubicBezTo>
                  <a:cubicBezTo>
                    <a:pt x="87" y="23"/>
                    <a:pt x="86" y="23"/>
                    <a:pt x="86" y="24"/>
                  </a:cubicBezTo>
                  <a:close/>
                  <a:moveTo>
                    <a:pt x="87" y="21"/>
                  </a:moveTo>
                  <a:cubicBezTo>
                    <a:pt x="56" y="21"/>
                    <a:pt x="56" y="21"/>
                    <a:pt x="56" y="21"/>
                  </a:cubicBezTo>
                  <a:cubicBezTo>
                    <a:pt x="56" y="20"/>
                    <a:pt x="55" y="19"/>
                    <a:pt x="55" y="19"/>
                  </a:cubicBezTo>
                  <a:cubicBezTo>
                    <a:pt x="88" y="19"/>
                    <a:pt x="88" y="19"/>
                    <a:pt x="88" y="19"/>
                  </a:cubicBezTo>
                  <a:cubicBezTo>
                    <a:pt x="88" y="19"/>
                    <a:pt x="87" y="20"/>
                    <a:pt x="87" y="21"/>
                  </a:cubicBezTo>
                  <a:close/>
                  <a:moveTo>
                    <a:pt x="88" y="17"/>
                  </a:moveTo>
                  <a:cubicBezTo>
                    <a:pt x="55" y="17"/>
                    <a:pt x="55" y="17"/>
                    <a:pt x="55" y="17"/>
                  </a:cubicBezTo>
                  <a:cubicBezTo>
                    <a:pt x="55" y="17"/>
                    <a:pt x="54" y="16"/>
                    <a:pt x="54" y="15"/>
                  </a:cubicBezTo>
                  <a:cubicBezTo>
                    <a:pt x="88" y="15"/>
                    <a:pt x="88" y="15"/>
                    <a:pt x="88" y="15"/>
                  </a:cubicBezTo>
                  <a:cubicBezTo>
                    <a:pt x="88" y="16"/>
                    <a:pt x="88" y="16"/>
                    <a:pt x="88" y="17"/>
                  </a:cubicBezTo>
                  <a:close/>
                  <a:moveTo>
                    <a:pt x="88" y="14"/>
                  </a:moveTo>
                  <a:cubicBezTo>
                    <a:pt x="54" y="14"/>
                    <a:pt x="54" y="14"/>
                    <a:pt x="54" y="14"/>
                  </a:cubicBezTo>
                  <a:cubicBezTo>
                    <a:pt x="54" y="13"/>
                    <a:pt x="54" y="12"/>
                    <a:pt x="54" y="12"/>
                  </a:cubicBezTo>
                  <a:cubicBezTo>
                    <a:pt x="88" y="12"/>
                    <a:pt x="88" y="12"/>
                    <a:pt x="88" y="12"/>
                  </a:cubicBezTo>
                  <a:cubicBezTo>
                    <a:pt x="88" y="12"/>
                    <a:pt x="88" y="12"/>
                    <a:pt x="88" y="13"/>
                  </a:cubicBezTo>
                  <a:cubicBezTo>
                    <a:pt x="88" y="13"/>
                    <a:pt x="88" y="13"/>
                    <a:pt x="88" y="14"/>
                  </a:cubicBezTo>
                  <a:close/>
                  <a:moveTo>
                    <a:pt x="90" y="6"/>
                  </a:moveTo>
                  <a:cubicBezTo>
                    <a:pt x="90" y="6"/>
                    <a:pt x="89" y="6"/>
                    <a:pt x="88" y="6"/>
                  </a:cubicBezTo>
                  <a:cubicBezTo>
                    <a:pt x="89" y="5"/>
                    <a:pt x="90" y="5"/>
                    <a:pt x="90" y="5"/>
                  </a:cubicBezTo>
                  <a:cubicBezTo>
                    <a:pt x="91" y="5"/>
                    <a:pt x="92" y="5"/>
                    <a:pt x="92" y="6"/>
                  </a:cubicBezTo>
                  <a:cubicBezTo>
                    <a:pt x="92" y="6"/>
                    <a:pt x="91" y="6"/>
                    <a:pt x="90" y="6"/>
                  </a:cubicBezTo>
                  <a:close/>
                </a:path>
              </a:pathLst>
            </a:custGeom>
            <a:solidFill>
              <a:srgbClr val="505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Rectangle 94"/>
            <p:cNvSpPr>
              <a:spLocks noChangeArrowheads="1"/>
            </p:cNvSpPr>
            <p:nvPr/>
          </p:nvSpPr>
          <p:spPr bwMode="auto">
            <a:xfrm>
              <a:off x="3740" y="1346"/>
              <a:ext cx="285" cy="10"/>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4" name="Freeform 98"/>
            <p:cNvSpPr>
              <a:spLocks noEditPoints="1"/>
            </p:cNvSpPr>
            <p:nvPr/>
          </p:nvSpPr>
          <p:spPr bwMode="auto">
            <a:xfrm>
              <a:off x="4229" y="2739"/>
              <a:ext cx="556" cy="555"/>
            </a:xfrm>
            <a:custGeom>
              <a:avLst/>
              <a:gdLst>
                <a:gd name="T0" fmla="*/ 117 w 234"/>
                <a:gd name="T1" fmla="*/ 234 h 234"/>
                <a:gd name="T2" fmla="*/ 0 w 234"/>
                <a:gd name="T3" fmla="*/ 117 h 234"/>
                <a:gd name="T4" fmla="*/ 117 w 234"/>
                <a:gd name="T5" fmla="*/ 0 h 234"/>
                <a:gd name="T6" fmla="*/ 234 w 234"/>
                <a:gd name="T7" fmla="*/ 117 h 234"/>
                <a:gd name="T8" fmla="*/ 117 w 234"/>
                <a:gd name="T9" fmla="*/ 234 h 234"/>
                <a:gd name="T10" fmla="*/ 117 w 234"/>
                <a:gd name="T11" fmla="*/ 18 h 234"/>
                <a:gd name="T12" fmla="*/ 18 w 234"/>
                <a:gd name="T13" fmla="*/ 117 h 234"/>
                <a:gd name="T14" fmla="*/ 117 w 234"/>
                <a:gd name="T15" fmla="*/ 216 h 234"/>
                <a:gd name="T16" fmla="*/ 216 w 234"/>
                <a:gd name="T17" fmla="*/ 117 h 234"/>
                <a:gd name="T18" fmla="*/ 117 w 234"/>
                <a:gd name="T19" fmla="*/ 1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234"/>
                  </a:moveTo>
                  <a:cubicBezTo>
                    <a:pt x="53" y="234"/>
                    <a:pt x="0" y="182"/>
                    <a:pt x="0" y="117"/>
                  </a:cubicBezTo>
                  <a:cubicBezTo>
                    <a:pt x="0" y="53"/>
                    <a:pt x="53" y="0"/>
                    <a:pt x="117" y="0"/>
                  </a:cubicBezTo>
                  <a:cubicBezTo>
                    <a:pt x="182" y="0"/>
                    <a:pt x="234" y="53"/>
                    <a:pt x="234" y="117"/>
                  </a:cubicBezTo>
                  <a:cubicBezTo>
                    <a:pt x="234" y="182"/>
                    <a:pt x="182" y="234"/>
                    <a:pt x="117" y="234"/>
                  </a:cubicBezTo>
                  <a:close/>
                  <a:moveTo>
                    <a:pt x="117" y="18"/>
                  </a:moveTo>
                  <a:cubicBezTo>
                    <a:pt x="63" y="18"/>
                    <a:pt x="18" y="63"/>
                    <a:pt x="18" y="117"/>
                  </a:cubicBezTo>
                  <a:cubicBezTo>
                    <a:pt x="18" y="172"/>
                    <a:pt x="63" y="216"/>
                    <a:pt x="117" y="216"/>
                  </a:cubicBezTo>
                  <a:cubicBezTo>
                    <a:pt x="172" y="216"/>
                    <a:pt x="216" y="172"/>
                    <a:pt x="216" y="117"/>
                  </a:cubicBezTo>
                  <a:cubicBezTo>
                    <a:pt x="216" y="63"/>
                    <a:pt x="172" y="18"/>
                    <a:pt x="117" y="18"/>
                  </a:cubicBez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5" name="Line 99"/>
            <p:cNvSpPr>
              <a:spLocks noChangeShapeType="1"/>
            </p:cNvSpPr>
            <p:nvPr/>
          </p:nvSpPr>
          <p:spPr bwMode="auto">
            <a:xfrm flipV="1">
              <a:off x="4507" y="2341"/>
              <a:ext cx="0" cy="685"/>
            </a:xfrm>
            <a:prstGeom prst="line">
              <a:avLst/>
            </a:prstGeom>
            <a:noFill/>
            <a:ln w="79375" cap="rnd">
              <a:solidFill>
                <a:srgbClr val="009E4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Freeform 100"/>
            <p:cNvSpPr>
              <a:spLocks/>
            </p:cNvSpPr>
            <p:nvPr/>
          </p:nvSpPr>
          <p:spPr bwMode="auto">
            <a:xfrm>
              <a:off x="4334" y="2280"/>
              <a:ext cx="313" cy="88"/>
            </a:xfrm>
            <a:custGeom>
              <a:avLst/>
              <a:gdLst>
                <a:gd name="T0" fmla="*/ 0 w 132"/>
                <a:gd name="T1" fmla="*/ 0 h 37"/>
                <a:gd name="T2" fmla="*/ 83 w 132"/>
                <a:gd name="T3" fmla="*/ 37 h 37"/>
                <a:gd name="T4" fmla="*/ 132 w 132"/>
                <a:gd name="T5" fmla="*/ 0 h 37"/>
                <a:gd name="T6" fmla="*/ 0 w 132"/>
                <a:gd name="T7" fmla="*/ 0 h 37"/>
              </a:gdLst>
              <a:ahLst/>
              <a:cxnLst>
                <a:cxn ang="0">
                  <a:pos x="T0" y="T1"/>
                </a:cxn>
                <a:cxn ang="0">
                  <a:pos x="T2" y="T3"/>
                </a:cxn>
                <a:cxn ang="0">
                  <a:pos x="T4" y="T5"/>
                </a:cxn>
                <a:cxn ang="0">
                  <a:pos x="T6" y="T7"/>
                </a:cxn>
              </a:cxnLst>
              <a:rect l="0" t="0" r="r" b="b"/>
              <a:pathLst>
                <a:path w="132" h="37">
                  <a:moveTo>
                    <a:pt x="0" y="0"/>
                  </a:moveTo>
                  <a:cubicBezTo>
                    <a:pt x="13" y="22"/>
                    <a:pt x="55" y="37"/>
                    <a:pt x="83" y="37"/>
                  </a:cubicBezTo>
                  <a:cubicBezTo>
                    <a:pt x="111" y="37"/>
                    <a:pt x="132" y="18"/>
                    <a:pt x="132" y="0"/>
                  </a:cubicBezTo>
                  <a:lnTo>
                    <a:pt x="0" y="0"/>
                  </a:lnTo>
                  <a:close/>
                </a:path>
              </a:pathLst>
            </a:custGeom>
            <a:solidFill>
              <a:srgbClr val="26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7" name="Oval 101"/>
            <p:cNvSpPr>
              <a:spLocks noChangeArrowheads="1"/>
            </p:cNvSpPr>
            <p:nvPr/>
          </p:nvSpPr>
          <p:spPr bwMode="auto">
            <a:xfrm>
              <a:off x="4448" y="2962"/>
              <a:ext cx="137" cy="138"/>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102"/>
            <p:cNvSpPr>
              <a:spLocks/>
            </p:cNvSpPr>
            <p:nvPr/>
          </p:nvSpPr>
          <p:spPr bwMode="auto">
            <a:xfrm>
              <a:off x="4450" y="2865"/>
              <a:ext cx="114" cy="325"/>
            </a:xfrm>
            <a:custGeom>
              <a:avLst/>
              <a:gdLst>
                <a:gd name="T0" fmla="*/ 41 w 48"/>
                <a:gd name="T1" fmla="*/ 137 h 137"/>
                <a:gd name="T2" fmla="*/ 34 w 48"/>
                <a:gd name="T3" fmla="*/ 131 h 137"/>
                <a:gd name="T4" fmla="*/ 1 w 48"/>
                <a:gd name="T5" fmla="*/ 9 h 137"/>
                <a:gd name="T6" fmla="*/ 6 w 48"/>
                <a:gd name="T7" fmla="*/ 1 h 137"/>
                <a:gd name="T8" fmla="*/ 15 w 48"/>
                <a:gd name="T9" fmla="*/ 6 h 137"/>
                <a:gd name="T10" fmla="*/ 47 w 48"/>
                <a:gd name="T11" fmla="*/ 128 h 137"/>
                <a:gd name="T12" fmla="*/ 42 w 48"/>
                <a:gd name="T13" fmla="*/ 136 h 137"/>
                <a:gd name="T14" fmla="*/ 41 w 48"/>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37">
                  <a:moveTo>
                    <a:pt x="41" y="137"/>
                  </a:moveTo>
                  <a:cubicBezTo>
                    <a:pt x="38" y="137"/>
                    <a:pt x="35" y="134"/>
                    <a:pt x="34" y="131"/>
                  </a:cubicBezTo>
                  <a:cubicBezTo>
                    <a:pt x="1" y="9"/>
                    <a:pt x="1" y="9"/>
                    <a:pt x="1" y="9"/>
                  </a:cubicBezTo>
                  <a:cubicBezTo>
                    <a:pt x="0" y="5"/>
                    <a:pt x="3" y="2"/>
                    <a:pt x="6" y="1"/>
                  </a:cubicBezTo>
                  <a:cubicBezTo>
                    <a:pt x="10" y="0"/>
                    <a:pt x="14" y="2"/>
                    <a:pt x="15" y="6"/>
                  </a:cubicBezTo>
                  <a:cubicBezTo>
                    <a:pt x="47" y="128"/>
                    <a:pt x="47" y="128"/>
                    <a:pt x="47" y="128"/>
                  </a:cubicBezTo>
                  <a:cubicBezTo>
                    <a:pt x="48" y="131"/>
                    <a:pt x="46" y="135"/>
                    <a:pt x="42" y="136"/>
                  </a:cubicBezTo>
                  <a:cubicBezTo>
                    <a:pt x="42" y="136"/>
                    <a:pt x="41" y="137"/>
                    <a:pt x="41" y="13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103"/>
            <p:cNvSpPr>
              <a:spLocks/>
            </p:cNvSpPr>
            <p:nvPr/>
          </p:nvSpPr>
          <p:spPr bwMode="auto">
            <a:xfrm>
              <a:off x="4490" y="3156"/>
              <a:ext cx="112" cy="34"/>
            </a:xfrm>
            <a:custGeom>
              <a:avLst/>
              <a:gdLst>
                <a:gd name="T0" fmla="*/ 40 w 47"/>
                <a:gd name="T1" fmla="*/ 14 h 14"/>
                <a:gd name="T2" fmla="*/ 7 w 47"/>
                <a:gd name="T3" fmla="*/ 14 h 14"/>
                <a:gd name="T4" fmla="*/ 0 w 47"/>
                <a:gd name="T5" fmla="*/ 7 h 14"/>
                <a:gd name="T6" fmla="*/ 7 w 47"/>
                <a:gd name="T7" fmla="*/ 0 h 14"/>
                <a:gd name="T8" fmla="*/ 40 w 47"/>
                <a:gd name="T9" fmla="*/ 0 h 14"/>
                <a:gd name="T10" fmla="*/ 47 w 47"/>
                <a:gd name="T11" fmla="*/ 7 h 14"/>
                <a:gd name="T12" fmla="*/ 40 w 4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7" h="14">
                  <a:moveTo>
                    <a:pt x="40" y="14"/>
                  </a:moveTo>
                  <a:cubicBezTo>
                    <a:pt x="7" y="14"/>
                    <a:pt x="7" y="14"/>
                    <a:pt x="7" y="14"/>
                  </a:cubicBezTo>
                  <a:cubicBezTo>
                    <a:pt x="3" y="14"/>
                    <a:pt x="0" y="10"/>
                    <a:pt x="0" y="7"/>
                  </a:cubicBezTo>
                  <a:cubicBezTo>
                    <a:pt x="0" y="3"/>
                    <a:pt x="3" y="0"/>
                    <a:pt x="7" y="0"/>
                  </a:cubicBezTo>
                  <a:cubicBezTo>
                    <a:pt x="40" y="0"/>
                    <a:pt x="40" y="0"/>
                    <a:pt x="40" y="0"/>
                  </a:cubicBezTo>
                  <a:cubicBezTo>
                    <a:pt x="44" y="0"/>
                    <a:pt x="47" y="3"/>
                    <a:pt x="47" y="7"/>
                  </a:cubicBezTo>
                  <a:cubicBezTo>
                    <a:pt x="47" y="10"/>
                    <a:pt x="44" y="14"/>
                    <a:pt x="40" y="1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104"/>
            <p:cNvSpPr>
              <a:spLocks/>
            </p:cNvSpPr>
            <p:nvPr/>
          </p:nvSpPr>
          <p:spPr bwMode="auto">
            <a:xfrm>
              <a:off x="4414" y="2865"/>
              <a:ext cx="112" cy="33"/>
            </a:xfrm>
            <a:custGeom>
              <a:avLst/>
              <a:gdLst>
                <a:gd name="T0" fmla="*/ 40 w 47"/>
                <a:gd name="T1" fmla="*/ 14 h 14"/>
                <a:gd name="T2" fmla="*/ 7 w 47"/>
                <a:gd name="T3" fmla="*/ 14 h 14"/>
                <a:gd name="T4" fmla="*/ 0 w 47"/>
                <a:gd name="T5" fmla="*/ 7 h 14"/>
                <a:gd name="T6" fmla="*/ 7 w 47"/>
                <a:gd name="T7" fmla="*/ 0 h 14"/>
                <a:gd name="T8" fmla="*/ 40 w 47"/>
                <a:gd name="T9" fmla="*/ 0 h 14"/>
                <a:gd name="T10" fmla="*/ 47 w 47"/>
                <a:gd name="T11" fmla="*/ 7 h 14"/>
                <a:gd name="T12" fmla="*/ 40 w 4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7" h="14">
                  <a:moveTo>
                    <a:pt x="40" y="14"/>
                  </a:moveTo>
                  <a:cubicBezTo>
                    <a:pt x="7" y="14"/>
                    <a:pt x="7" y="14"/>
                    <a:pt x="7" y="14"/>
                  </a:cubicBezTo>
                  <a:cubicBezTo>
                    <a:pt x="3" y="14"/>
                    <a:pt x="0" y="11"/>
                    <a:pt x="0" y="7"/>
                  </a:cubicBezTo>
                  <a:cubicBezTo>
                    <a:pt x="0" y="4"/>
                    <a:pt x="3" y="0"/>
                    <a:pt x="7" y="0"/>
                  </a:cubicBezTo>
                  <a:cubicBezTo>
                    <a:pt x="40" y="0"/>
                    <a:pt x="40" y="0"/>
                    <a:pt x="40" y="0"/>
                  </a:cubicBezTo>
                  <a:cubicBezTo>
                    <a:pt x="44" y="0"/>
                    <a:pt x="47" y="4"/>
                    <a:pt x="47" y="7"/>
                  </a:cubicBezTo>
                  <a:cubicBezTo>
                    <a:pt x="47" y="11"/>
                    <a:pt x="44" y="14"/>
                    <a:pt x="40" y="14"/>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1243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4162" y="2125662"/>
            <a:ext cx="10607675" cy="1181862"/>
          </a:xfrm>
        </p:spPr>
        <p:txBody>
          <a:bodyPr lIns="365760"/>
          <a:lstStyle/>
          <a:p>
            <a:r>
              <a:rPr lang="en-US" dirty="0" smtClean="0"/>
              <a:t>App parts</a:t>
            </a:r>
            <a:endParaRPr lang="en-US" dirty="0"/>
          </a:p>
        </p:txBody>
      </p:sp>
      <p:sp>
        <p:nvSpPr>
          <p:cNvPr id="5" name="Freeform 9"/>
          <p:cNvSpPr>
            <a:spLocks/>
          </p:cNvSpPr>
          <p:nvPr/>
        </p:nvSpPr>
        <p:spPr bwMode="auto">
          <a:xfrm>
            <a:off x="422276" y="1851990"/>
            <a:ext cx="1131887" cy="1736725"/>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rgbClr val="BF6900"/>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 name="Group 5"/>
          <p:cNvGrpSpPr/>
          <p:nvPr/>
        </p:nvGrpSpPr>
        <p:grpSpPr>
          <a:xfrm>
            <a:off x="3784601" y="2600326"/>
            <a:ext cx="8194674" cy="4097338"/>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4"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7"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8"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9"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0"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1"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2"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3"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5"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6"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7"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8"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9"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0"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1"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2"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3"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4"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5"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6"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7"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8"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9"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0"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1"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2" name="Rectangle 41"/>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10" name="Picture 9"/>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Tree>
    <p:extLst>
      <p:ext uri="{BB962C8B-B14F-4D97-AF65-F5344CB8AC3E}">
        <p14:creationId xmlns:p14="http://schemas.microsoft.com/office/powerpoint/2010/main" val="248937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94652" y="588774"/>
            <a:ext cx="5981700" cy="5816977"/>
          </a:xfrm>
        </p:spPr>
        <p:txBody>
          <a:bodyPr/>
          <a:lstStyle/>
          <a:p>
            <a:pPr marL="0" indent="0">
              <a:spcBef>
                <a:spcPts val="2400"/>
              </a:spcBef>
              <a:buNone/>
            </a:pPr>
            <a:r>
              <a:rPr lang="en-US" sz="3400" dirty="0"/>
              <a:t>Allow functionality to be added to pages in the host web in a manner similar to web parts</a:t>
            </a:r>
          </a:p>
          <a:p>
            <a:pPr marL="0" indent="0">
              <a:spcBef>
                <a:spcPts val="2400"/>
              </a:spcBef>
              <a:buNone/>
            </a:pPr>
            <a:r>
              <a:rPr lang="en-US" sz="3400" dirty="0"/>
              <a:t>App part is rendered through an </a:t>
            </a:r>
            <a:r>
              <a:rPr lang="en-US" sz="3400" dirty="0" smtClean="0"/>
              <a:t>IFRAME </a:t>
            </a:r>
            <a:r>
              <a:rPr lang="en-US" sz="3400" dirty="0"/>
              <a:t>on the host web</a:t>
            </a:r>
          </a:p>
          <a:p>
            <a:pPr marL="0" indent="0">
              <a:spcBef>
                <a:spcPts val="2400"/>
              </a:spcBef>
              <a:buNone/>
            </a:pPr>
            <a:r>
              <a:rPr lang="en-US" sz="3400" dirty="0"/>
              <a:t>App part is defined using </a:t>
            </a:r>
            <a:r>
              <a:rPr lang="en-US" sz="3400" dirty="0" smtClean="0"/>
              <a:t/>
            </a:r>
            <a:br>
              <a:rPr lang="en-US" sz="3400" dirty="0" smtClean="0"/>
            </a:br>
            <a:r>
              <a:rPr lang="en-US" sz="3400" dirty="0" smtClean="0"/>
              <a:t>the client web part</a:t>
            </a:r>
            <a:endParaRPr lang="en-US" sz="3400" dirty="0"/>
          </a:p>
          <a:p>
            <a:pPr marL="0" indent="0">
              <a:spcBef>
                <a:spcPts val="2400"/>
              </a:spcBef>
              <a:buNone/>
            </a:pPr>
            <a:r>
              <a:rPr lang="en-US" sz="3400" dirty="0"/>
              <a:t>Supported in both </a:t>
            </a:r>
            <a:r>
              <a:rPr lang="en-US" sz="3400" dirty="0" smtClean="0"/>
              <a:t/>
            </a:r>
            <a:br>
              <a:rPr lang="en-US" sz="3400" dirty="0" smtClean="0"/>
            </a:br>
            <a:r>
              <a:rPr lang="en-US" sz="3400" dirty="0" smtClean="0"/>
              <a:t>SharePoint-hosted </a:t>
            </a:r>
            <a:r>
              <a:rPr lang="en-US" sz="3400" dirty="0"/>
              <a:t>and </a:t>
            </a:r>
            <a:r>
              <a:rPr lang="en-US" sz="3400" dirty="0" smtClean="0"/>
              <a:t>provider-hosted </a:t>
            </a:r>
            <a:r>
              <a:rPr lang="en-US" sz="3400" dirty="0"/>
              <a:t>apps</a:t>
            </a:r>
          </a:p>
        </p:txBody>
      </p:sp>
      <p:grpSp>
        <p:nvGrpSpPr>
          <p:cNvPr id="5" name="Group 4"/>
          <p:cNvGrpSpPr/>
          <p:nvPr/>
        </p:nvGrpSpPr>
        <p:grpSpPr>
          <a:xfrm>
            <a:off x="11226798" y="182358"/>
            <a:ext cx="2184763" cy="287338"/>
            <a:chOff x="10837817" y="167118"/>
            <a:chExt cx="2184763" cy="287338"/>
          </a:xfrm>
        </p:grpSpPr>
        <p:sp>
          <p:nvSpPr>
            <p:cNvPr id="6" name="TextBox 5"/>
            <p:cNvSpPr txBox="1"/>
            <p:nvPr/>
          </p:nvSpPr>
          <p:spPr>
            <a:xfrm>
              <a:off x="10837817" y="167118"/>
              <a:ext cx="218476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App parts</a:t>
              </a:r>
            </a:p>
          </p:txBody>
        </p:sp>
        <p:sp>
          <p:nvSpPr>
            <p:cNvPr id="7" name="Freeform 6"/>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8" name="Rectangle 7"/>
          <p:cNvSpPr/>
          <p:nvPr/>
        </p:nvSpPr>
        <p:spPr bwMode="auto">
          <a:xfrm>
            <a:off x="0" y="0"/>
            <a:ext cx="5761038"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0796">
                      <a:schemeClr val="tx1"/>
                    </a:gs>
                    <a:gs pos="29000">
                      <a:schemeClr val="tx1"/>
                    </a:gs>
                  </a:gsLst>
                  <a:lin ang="5400000" scaled="0"/>
                </a:gradFill>
              </a:rPr>
              <a:t>App parts</a:t>
            </a:r>
            <a:endParaRPr lang="en-US" dirty="0">
              <a:gradFill>
                <a:gsLst>
                  <a:gs pos="70796">
                    <a:schemeClr val="tx1"/>
                  </a:gs>
                  <a:gs pos="29000">
                    <a:schemeClr val="tx1"/>
                  </a:gs>
                </a:gsLst>
                <a:lin ang="5400000" scaled="0"/>
              </a:gradFill>
            </a:endParaRPr>
          </a:p>
        </p:txBody>
      </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423223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94652" y="1516063"/>
            <a:ext cx="5981700" cy="3788729"/>
          </a:xfrm>
        </p:spPr>
        <p:txBody>
          <a:bodyPr/>
          <a:lstStyle/>
          <a:p>
            <a:pPr marL="0" indent="0">
              <a:spcBef>
                <a:spcPts val="2400"/>
              </a:spcBef>
              <a:buNone/>
            </a:pPr>
            <a:r>
              <a:rPr lang="en-US" sz="3400" dirty="0"/>
              <a:t>References the page that should display in the Iframe</a:t>
            </a:r>
          </a:p>
          <a:p>
            <a:pPr marL="0" indent="0">
              <a:spcBef>
                <a:spcPts val="2400"/>
              </a:spcBef>
              <a:buNone/>
            </a:pPr>
            <a:r>
              <a:rPr lang="en-US" sz="3400" dirty="0"/>
              <a:t>Supports the creation of properties that appear in the property pane when the app part is added to a page </a:t>
            </a:r>
            <a:r>
              <a:rPr lang="en-US" sz="3400" dirty="0" smtClean="0"/>
              <a:t/>
            </a:r>
            <a:br>
              <a:rPr lang="en-US" sz="3400" dirty="0" smtClean="0"/>
            </a:br>
            <a:r>
              <a:rPr lang="en-US" sz="3400" dirty="0" smtClean="0"/>
              <a:t>in </a:t>
            </a:r>
            <a:r>
              <a:rPr lang="en-US" sz="3400" dirty="0"/>
              <a:t>the host web</a:t>
            </a:r>
          </a:p>
        </p:txBody>
      </p:sp>
      <p:grpSp>
        <p:nvGrpSpPr>
          <p:cNvPr id="5" name="Group 4"/>
          <p:cNvGrpSpPr/>
          <p:nvPr/>
        </p:nvGrpSpPr>
        <p:grpSpPr>
          <a:xfrm>
            <a:off x="11226798" y="182358"/>
            <a:ext cx="2184763" cy="287338"/>
            <a:chOff x="10837817" y="167118"/>
            <a:chExt cx="2184763" cy="287338"/>
          </a:xfrm>
        </p:grpSpPr>
        <p:sp>
          <p:nvSpPr>
            <p:cNvPr id="6" name="TextBox 5"/>
            <p:cNvSpPr txBox="1"/>
            <p:nvPr/>
          </p:nvSpPr>
          <p:spPr>
            <a:xfrm>
              <a:off x="10837817" y="167118"/>
              <a:ext cx="218476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App parts</a:t>
              </a:r>
            </a:p>
          </p:txBody>
        </p:sp>
        <p:sp>
          <p:nvSpPr>
            <p:cNvPr id="7" name="Freeform 6"/>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8" name="Rectangle 7"/>
          <p:cNvSpPr/>
          <p:nvPr/>
        </p:nvSpPr>
        <p:spPr bwMode="auto">
          <a:xfrm>
            <a:off x="0" y="0"/>
            <a:ext cx="5761038"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0796">
                      <a:schemeClr val="tx1"/>
                    </a:gs>
                    <a:gs pos="29000">
                      <a:schemeClr val="tx1"/>
                    </a:gs>
                  </a:gsLst>
                  <a:lin ang="5400000" scaled="0"/>
                </a:gradFill>
              </a:rPr>
              <a:t>Client web part</a:t>
            </a:r>
            <a:endParaRPr lang="en-US" dirty="0">
              <a:gradFill>
                <a:gsLst>
                  <a:gs pos="70796">
                    <a:schemeClr val="tx1"/>
                  </a:gs>
                  <a:gs pos="29000">
                    <a:schemeClr val="tx1"/>
                  </a:gs>
                </a:gsLst>
                <a:lin ang="5400000" scaled="0"/>
              </a:gradFill>
            </a:endParaRPr>
          </a:p>
        </p:txBody>
      </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56179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br>
              <a:rPr lang="en-US" dirty="0" smtClean="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Programming in </a:t>
            </a:r>
            <a:r>
              <a:rPr lang="en-US" sz="3200" dirty="0" smtClean="0">
                <a:gradFill>
                  <a:gsLst>
                    <a:gs pos="1250">
                      <a:schemeClr val="tx1"/>
                    </a:gs>
                    <a:gs pos="99000">
                      <a:schemeClr val="tx1"/>
                    </a:gs>
                  </a:gsLst>
                  <a:lin ang="5400000" scaled="0"/>
                </a:gradFill>
                <a:latin typeface="+mj-lt"/>
              </a:rPr>
              <a:t>JavaScript</a:t>
            </a:r>
            <a:endParaRPr lang="en-US" sz="3200" dirty="0">
              <a:gradFill>
                <a:gsLst>
                  <a:gs pos="1250">
                    <a:schemeClr val="tx1"/>
                  </a:gs>
                  <a:gs pos="99000">
                    <a:schemeClr val="tx1"/>
                  </a:gs>
                </a:gsLst>
                <a:lin ang="5400000" scaled="0"/>
              </a:gradFill>
              <a:latin typeface="+mj-lt"/>
            </a:endParaRP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App parts</a:t>
            </a:r>
            <a:endParaRPr lang="en-US" sz="3200" dirty="0">
              <a:gradFill>
                <a:gsLst>
                  <a:gs pos="1250">
                    <a:schemeClr val="tx1"/>
                  </a:gs>
                  <a:gs pos="99000">
                    <a:schemeClr val="tx1"/>
                  </a:gs>
                </a:gsLst>
                <a:lin ang="5400000" scaled="0"/>
              </a:gradFill>
              <a:latin typeface="+mj-lt"/>
            </a:endParaRPr>
          </a:p>
        </p:txBody>
      </p:sp>
      <p:sp>
        <p:nvSpPr>
          <p:cNvPr id="18" name="Rectangle 17"/>
          <p:cNvSpPr/>
          <p:nvPr/>
        </p:nvSpPr>
        <p:spPr bwMode="auto">
          <a:xfrm>
            <a:off x="1168400" y="3948632"/>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UI custom actions</a:t>
            </a:r>
            <a:endParaRPr lang="en-US" sz="3200" dirty="0">
              <a:gradFill>
                <a:gsLst>
                  <a:gs pos="1250">
                    <a:schemeClr val="tx1"/>
                  </a:gs>
                  <a:gs pos="99000">
                    <a:schemeClr val="tx1"/>
                  </a:gs>
                </a:gsLst>
                <a:lin ang="5400000" scaled="0"/>
              </a:gradFill>
              <a:latin typeface="+mj-lt"/>
            </a:endParaRP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web part CAML</a:t>
            </a:r>
            <a:br>
              <a:rPr lang="en-US" dirty="0" smtClean="0"/>
            </a:b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583"/>
          <a:stretch/>
        </p:blipFill>
        <p:spPr>
          <a:xfrm>
            <a:off x="436774" y="1181100"/>
            <a:ext cx="7672407" cy="5307658"/>
          </a:xfrm>
          <a:prstGeom prst="rect">
            <a:avLst/>
          </a:prstGeom>
        </p:spPr>
      </p:pic>
      <p:grpSp>
        <p:nvGrpSpPr>
          <p:cNvPr id="5" name="Group 4"/>
          <p:cNvGrpSpPr/>
          <p:nvPr/>
        </p:nvGrpSpPr>
        <p:grpSpPr>
          <a:xfrm>
            <a:off x="11226798" y="182358"/>
            <a:ext cx="2184763" cy="287338"/>
            <a:chOff x="10837817" y="167118"/>
            <a:chExt cx="2184763" cy="287338"/>
          </a:xfrm>
        </p:grpSpPr>
        <p:sp>
          <p:nvSpPr>
            <p:cNvPr id="6" name="TextBox 5"/>
            <p:cNvSpPr txBox="1"/>
            <p:nvPr/>
          </p:nvSpPr>
          <p:spPr>
            <a:xfrm>
              <a:off x="10837817" y="167118"/>
              <a:ext cx="218476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App parts</a:t>
              </a:r>
            </a:p>
          </p:txBody>
        </p:sp>
        <p:sp>
          <p:nvSpPr>
            <p:cNvPr id="7" name="Freeform 6"/>
            <p:cNvSpPr>
              <a:spLocks/>
            </p:cNvSpPr>
            <p:nvPr/>
          </p:nvSpPr>
          <p:spPr bwMode="auto">
            <a:xfrm>
              <a:off x="10853698" y="277140"/>
              <a:ext cx="88891" cy="136391"/>
            </a:xfrm>
            <a:custGeom>
              <a:avLst/>
              <a:gdLst>
                <a:gd name="T0" fmla="*/ 287 w 287"/>
                <a:gd name="T1" fmla="*/ 313 h 443"/>
                <a:gd name="T2" fmla="*/ 242 w 287"/>
                <a:gd name="T3" fmla="*/ 409 h 443"/>
                <a:gd name="T4" fmla="*/ 114 w 287"/>
                <a:gd name="T5" fmla="*/ 443 h 443"/>
                <a:gd name="T6" fmla="*/ 52 w 287"/>
                <a:gd name="T7" fmla="*/ 438 h 443"/>
                <a:gd name="T8" fmla="*/ 0 w 287"/>
                <a:gd name="T9" fmla="*/ 424 h 443"/>
                <a:gd name="T10" fmla="*/ 0 w 287"/>
                <a:gd name="T11" fmla="*/ 324 h 443"/>
                <a:gd name="T12" fmla="*/ 46 w 287"/>
                <a:gd name="T13" fmla="*/ 343 h 443"/>
                <a:gd name="T14" fmla="*/ 98 w 287"/>
                <a:gd name="T15" fmla="*/ 350 h 443"/>
                <a:gd name="T16" fmla="*/ 144 w 287"/>
                <a:gd name="T17" fmla="*/ 339 h 443"/>
                <a:gd name="T18" fmla="*/ 161 w 287"/>
                <a:gd name="T19" fmla="*/ 308 h 443"/>
                <a:gd name="T20" fmla="*/ 141 w 287"/>
                <a:gd name="T21" fmla="*/ 275 h 443"/>
                <a:gd name="T22" fmla="*/ 85 w 287"/>
                <a:gd name="T23" fmla="*/ 264 h 443"/>
                <a:gd name="T24" fmla="*/ 43 w 287"/>
                <a:gd name="T25" fmla="*/ 264 h 443"/>
                <a:gd name="T26" fmla="*/ 43 w 287"/>
                <a:gd name="T27" fmla="*/ 170 h 443"/>
                <a:gd name="T28" fmla="*/ 80 w 287"/>
                <a:gd name="T29" fmla="*/ 170 h 443"/>
                <a:gd name="T30" fmla="*/ 133 w 287"/>
                <a:gd name="T31" fmla="*/ 159 h 443"/>
                <a:gd name="T32" fmla="*/ 150 w 287"/>
                <a:gd name="T33" fmla="*/ 130 h 443"/>
                <a:gd name="T34" fmla="*/ 137 w 287"/>
                <a:gd name="T35" fmla="*/ 103 h 443"/>
                <a:gd name="T36" fmla="*/ 98 w 287"/>
                <a:gd name="T37" fmla="*/ 93 h 443"/>
                <a:gd name="T38" fmla="*/ 14 w 287"/>
                <a:gd name="T39" fmla="*/ 117 h 443"/>
                <a:gd name="T40" fmla="*/ 14 w 287"/>
                <a:gd name="T41" fmla="*/ 21 h 443"/>
                <a:gd name="T42" fmla="*/ 124 w 287"/>
                <a:gd name="T43" fmla="*/ 0 h 443"/>
                <a:gd name="T44" fmla="*/ 235 w 287"/>
                <a:gd name="T45" fmla="*/ 29 h 443"/>
                <a:gd name="T46" fmla="*/ 276 w 287"/>
                <a:gd name="T47" fmla="*/ 109 h 443"/>
                <a:gd name="T48" fmla="*/ 254 w 287"/>
                <a:gd name="T49" fmla="*/ 177 h 443"/>
                <a:gd name="T50" fmla="*/ 193 w 287"/>
                <a:gd name="T51" fmla="*/ 212 h 443"/>
                <a:gd name="T52" fmla="*/ 193 w 287"/>
                <a:gd name="T53" fmla="*/ 214 h 443"/>
                <a:gd name="T54" fmla="*/ 262 w 287"/>
                <a:gd name="T55" fmla="*/ 247 h 443"/>
                <a:gd name="T56" fmla="*/ 287 w 287"/>
                <a:gd name="T57" fmla="*/ 31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7" h="443">
                  <a:moveTo>
                    <a:pt x="287" y="313"/>
                  </a:moveTo>
                  <a:cubicBezTo>
                    <a:pt x="287" y="354"/>
                    <a:pt x="272" y="386"/>
                    <a:pt x="242" y="409"/>
                  </a:cubicBezTo>
                  <a:cubicBezTo>
                    <a:pt x="212" y="432"/>
                    <a:pt x="169" y="443"/>
                    <a:pt x="114" y="443"/>
                  </a:cubicBezTo>
                  <a:cubicBezTo>
                    <a:pt x="93" y="443"/>
                    <a:pt x="72" y="441"/>
                    <a:pt x="52" y="438"/>
                  </a:cubicBezTo>
                  <a:cubicBezTo>
                    <a:pt x="32" y="434"/>
                    <a:pt x="14" y="430"/>
                    <a:pt x="0" y="424"/>
                  </a:cubicBezTo>
                  <a:cubicBezTo>
                    <a:pt x="0" y="324"/>
                    <a:pt x="0" y="324"/>
                    <a:pt x="0" y="324"/>
                  </a:cubicBezTo>
                  <a:cubicBezTo>
                    <a:pt x="13" y="332"/>
                    <a:pt x="28" y="338"/>
                    <a:pt x="46" y="343"/>
                  </a:cubicBezTo>
                  <a:cubicBezTo>
                    <a:pt x="63" y="348"/>
                    <a:pt x="80" y="350"/>
                    <a:pt x="98" y="350"/>
                  </a:cubicBezTo>
                  <a:cubicBezTo>
                    <a:pt x="118" y="350"/>
                    <a:pt x="133" y="346"/>
                    <a:pt x="144" y="339"/>
                  </a:cubicBezTo>
                  <a:cubicBezTo>
                    <a:pt x="155" y="332"/>
                    <a:pt x="161" y="321"/>
                    <a:pt x="161" y="308"/>
                  </a:cubicBezTo>
                  <a:cubicBezTo>
                    <a:pt x="161" y="294"/>
                    <a:pt x="154" y="283"/>
                    <a:pt x="141" y="275"/>
                  </a:cubicBezTo>
                  <a:cubicBezTo>
                    <a:pt x="127" y="268"/>
                    <a:pt x="109" y="264"/>
                    <a:pt x="85" y="264"/>
                  </a:cubicBezTo>
                  <a:cubicBezTo>
                    <a:pt x="43" y="264"/>
                    <a:pt x="43" y="264"/>
                    <a:pt x="43" y="264"/>
                  </a:cubicBezTo>
                  <a:cubicBezTo>
                    <a:pt x="43" y="170"/>
                    <a:pt x="43" y="170"/>
                    <a:pt x="43" y="170"/>
                  </a:cubicBezTo>
                  <a:cubicBezTo>
                    <a:pt x="80" y="170"/>
                    <a:pt x="80" y="170"/>
                    <a:pt x="80" y="170"/>
                  </a:cubicBezTo>
                  <a:cubicBezTo>
                    <a:pt x="104" y="170"/>
                    <a:pt x="122" y="166"/>
                    <a:pt x="133" y="159"/>
                  </a:cubicBezTo>
                  <a:cubicBezTo>
                    <a:pt x="145" y="151"/>
                    <a:pt x="150" y="142"/>
                    <a:pt x="150" y="130"/>
                  </a:cubicBezTo>
                  <a:cubicBezTo>
                    <a:pt x="150" y="118"/>
                    <a:pt x="146" y="109"/>
                    <a:pt x="137" y="103"/>
                  </a:cubicBezTo>
                  <a:cubicBezTo>
                    <a:pt x="129" y="96"/>
                    <a:pt x="115" y="93"/>
                    <a:pt x="98" y="93"/>
                  </a:cubicBezTo>
                  <a:cubicBezTo>
                    <a:pt x="70" y="93"/>
                    <a:pt x="42" y="101"/>
                    <a:pt x="14" y="117"/>
                  </a:cubicBezTo>
                  <a:cubicBezTo>
                    <a:pt x="14" y="21"/>
                    <a:pt x="14" y="21"/>
                    <a:pt x="14" y="21"/>
                  </a:cubicBezTo>
                  <a:cubicBezTo>
                    <a:pt x="49" y="7"/>
                    <a:pt x="86" y="0"/>
                    <a:pt x="124" y="0"/>
                  </a:cubicBezTo>
                  <a:cubicBezTo>
                    <a:pt x="171" y="0"/>
                    <a:pt x="208" y="10"/>
                    <a:pt x="235" y="29"/>
                  </a:cubicBezTo>
                  <a:cubicBezTo>
                    <a:pt x="262" y="48"/>
                    <a:pt x="276" y="75"/>
                    <a:pt x="276" y="109"/>
                  </a:cubicBezTo>
                  <a:cubicBezTo>
                    <a:pt x="276" y="136"/>
                    <a:pt x="268" y="158"/>
                    <a:pt x="254" y="177"/>
                  </a:cubicBezTo>
                  <a:cubicBezTo>
                    <a:pt x="240" y="195"/>
                    <a:pt x="219" y="207"/>
                    <a:pt x="193" y="212"/>
                  </a:cubicBezTo>
                  <a:cubicBezTo>
                    <a:pt x="193" y="214"/>
                    <a:pt x="193" y="214"/>
                    <a:pt x="193" y="214"/>
                  </a:cubicBezTo>
                  <a:cubicBezTo>
                    <a:pt x="222" y="218"/>
                    <a:pt x="245" y="229"/>
                    <a:pt x="262" y="247"/>
                  </a:cubicBezTo>
                  <a:cubicBezTo>
                    <a:pt x="278" y="265"/>
                    <a:pt x="287" y="287"/>
                    <a:pt x="287" y="313"/>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0795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a:t>
            </a:r>
            <a:endParaRPr lang="en-US" dirty="0"/>
          </a:p>
        </p:txBody>
      </p:sp>
      <p:sp>
        <p:nvSpPr>
          <p:cNvPr id="2" name="Text Placeholder 1"/>
          <p:cNvSpPr>
            <a:spLocks noGrp="1"/>
          </p:cNvSpPr>
          <p:nvPr>
            <p:ph type="body" sz="quarter" idx="12"/>
          </p:nvPr>
        </p:nvSpPr>
        <p:spPr/>
        <p:txBody>
          <a:bodyPr/>
          <a:lstStyle/>
          <a:p>
            <a:pPr marL="0" indent="0">
              <a:buNone/>
            </a:pPr>
            <a:r>
              <a:rPr lang="en-US" dirty="0" smtClean="0"/>
              <a:t>App parts</a:t>
            </a:r>
            <a:endParaRPr lang="en-US" dirty="0"/>
          </a:p>
        </p:txBody>
      </p:sp>
      <p:grpSp>
        <p:nvGrpSpPr>
          <p:cNvPr id="7" name="Group 4"/>
          <p:cNvGrpSpPr>
            <a:grpSpLocks noChangeAspect="1"/>
          </p:cNvGrpSpPr>
          <p:nvPr/>
        </p:nvGrpSpPr>
        <p:grpSpPr bwMode="auto">
          <a:xfrm flipH="1">
            <a:off x="6647542" y="1702629"/>
            <a:ext cx="5340124" cy="4835376"/>
            <a:chOff x="1928" y="389"/>
            <a:chExt cx="3978" cy="3602"/>
          </a:xfrm>
        </p:grpSpPr>
        <p:sp>
          <p:nvSpPr>
            <p:cNvPr id="8"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433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857660" y="1770062"/>
            <a:ext cx="10304178" cy="2179058"/>
          </a:xfrm>
        </p:spPr>
        <p:txBody>
          <a:bodyPr lIns="365760"/>
          <a:lstStyle/>
          <a:p>
            <a:r>
              <a:rPr lang="en-US" dirty="0" smtClean="0"/>
              <a:t>UI custom </a:t>
            </a:r>
            <a:br>
              <a:rPr lang="en-US" dirty="0" smtClean="0"/>
            </a:br>
            <a:r>
              <a:rPr lang="en-US" dirty="0" smtClean="0"/>
              <a:t>actions</a:t>
            </a:r>
            <a:endParaRPr lang="en-US" dirty="0"/>
          </a:p>
        </p:txBody>
      </p:sp>
      <p:sp>
        <p:nvSpPr>
          <p:cNvPr id="5" name="Text To Outline"/>
          <p:cNvSpPr/>
          <p:nvPr/>
        </p:nvSpPr>
        <p:spPr bwMode="auto">
          <a:xfrm>
            <a:off x="520416" y="1821599"/>
            <a:ext cx="1337244" cy="1767380"/>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rgbClr val="0C5D0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6" name="Group 5"/>
          <p:cNvGrpSpPr>
            <a:grpSpLocks noChangeAspect="1"/>
          </p:cNvGrpSpPr>
          <p:nvPr/>
        </p:nvGrpSpPr>
        <p:grpSpPr bwMode="auto">
          <a:xfrm>
            <a:off x="7810500" y="1900207"/>
            <a:ext cx="4298952" cy="5129243"/>
            <a:chOff x="4978" y="1333"/>
            <a:chExt cx="2594" cy="3095"/>
          </a:xfrm>
        </p:grpSpPr>
        <p:sp>
          <p:nvSpPr>
            <p:cNvPr id="7" name="Freeform 5"/>
            <p:cNvSpPr>
              <a:spLocks/>
            </p:cNvSpPr>
            <p:nvPr/>
          </p:nvSpPr>
          <p:spPr bwMode="auto">
            <a:xfrm>
              <a:off x="5561" y="1465"/>
              <a:ext cx="1246" cy="1903"/>
            </a:xfrm>
            <a:custGeom>
              <a:avLst/>
              <a:gdLst>
                <a:gd name="T0" fmla="*/ 1007 w 1007"/>
                <a:gd name="T1" fmla="*/ 277 h 1539"/>
                <a:gd name="T2" fmla="*/ 933 w 1007"/>
                <a:gd name="T3" fmla="*/ 203 h 1539"/>
                <a:gd name="T4" fmla="*/ 859 w 1007"/>
                <a:gd name="T5" fmla="*/ 277 h 1539"/>
                <a:gd name="T6" fmla="*/ 859 w 1007"/>
                <a:gd name="T7" fmla="*/ 689 h 1539"/>
                <a:gd name="T8" fmla="*/ 823 w 1007"/>
                <a:gd name="T9" fmla="*/ 689 h 1539"/>
                <a:gd name="T10" fmla="*/ 823 w 1007"/>
                <a:gd name="T11" fmla="*/ 197 h 1539"/>
                <a:gd name="T12" fmla="*/ 823 w 1007"/>
                <a:gd name="T13" fmla="*/ 197 h 1539"/>
                <a:gd name="T14" fmla="*/ 749 w 1007"/>
                <a:gd name="T15" fmla="*/ 124 h 1539"/>
                <a:gd name="T16" fmla="*/ 676 w 1007"/>
                <a:gd name="T17" fmla="*/ 197 h 1539"/>
                <a:gd name="T18" fmla="*/ 676 w 1007"/>
                <a:gd name="T19" fmla="*/ 197 h 1539"/>
                <a:gd name="T20" fmla="*/ 676 w 1007"/>
                <a:gd name="T21" fmla="*/ 646 h 1539"/>
                <a:gd name="T22" fmla="*/ 639 w 1007"/>
                <a:gd name="T23" fmla="*/ 646 h 1539"/>
                <a:gd name="T24" fmla="*/ 639 w 1007"/>
                <a:gd name="T25" fmla="*/ 73 h 1539"/>
                <a:gd name="T26" fmla="*/ 566 w 1007"/>
                <a:gd name="T27" fmla="*/ 0 h 1539"/>
                <a:gd name="T28" fmla="*/ 492 w 1007"/>
                <a:gd name="T29" fmla="*/ 73 h 1539"/>
                <a:gd name="T30" fmla="*/ 492 w 1007"/>
                <a:gd name="T31" fmla="*/ 603 h 1539"/>
                <a:gd name="T32" fmla="*/ 455 w 1007"/>
                <a:gd name="T33" fmla="*/ 603 h 1539"/>
                <a:gd name="T34" fmla="*/ 455 w 1007"/>
                <a:gd name="T35" fmla="*/ 391 h 1539"/>
                <a:gd name="T36" fmla="*/ 455 w 1007"/>
                <a:gd name="T37" fmla="*/ 160 h 1539"/>
                <a:gd name="T38" fmla="*/ 382 w 1007"/>
                <a:gd name="T39" fmla="*/ 86 h 1539"/>
                <a:gd name="T40" fmla="*/ 308 w 1007"/>
                <a:gd name="T41" fmla="*/ 160 h 1539"/>
                <a:gd name="T42" fmla="*/ 308 w 1007"/>
                <a:gd name="T43" fmla="*/ 689 h 1539"/>
                <a:gd name="T44" fmla="*/ 309 w 1007"/>
                <a:gd name="T45" fmla="*/ 690 h 1539"/>
                <a:gd name="T46" fmla="*/ 309 w 1007"/>
                <a:gd name="T47" fmla="*/ 867 h 1539"/>
                <a:gd name="T48" fmla="*/ 146 w 1007"/>
                <a:gd name="T49" fmla="*/ 552 h 1539"/>
                <a:gd name="T50" fmla="*/ 44 w 1007"/>
                <a:gd name="T51" fmla="*/ 530 h 1539"/>
                <a:gd name="T52" fmla="*/ 22 w 1007"/>
                <a:gd name="T53" fmla="*/ 631 h 1539"/>
                <a:gd name="T54" fmla="*/ 210 w 1007"/>
                <a:gd name="T55" fmla="*/ 1025 h 1539"/>
                <a:gd name="T56" fmla="*/ 404 w 1007"/>
                <a:gd name="T57" fmla="*/ 1296 h 1539"/>
                <a:gd name="T58" fmla="*/ 404 w 1007"/>
                <a:gd name="T59" fmla="*/ 1539 h 1539"/>
                <a:gd name="T60" fmla="*/ 946 w 1007"/>
                <a:gd name="T61" fmla="*/ 1539 h 1539"/>
                <a:gd name="T62" fmla="*/ 945 w 1007"/>
                <a:gd name="T63" fmla="*/ 1305 h 1539"/>
                <a:gd name="T64" fmla="*/ 1007 w 1007"/>
                <a:gd name="T65" fmla="*/ 1029 h 1539"/>
                <a:gd name="T66" fmla="*/ 1007 w 1007"/>
                <a:gd name="T67" fmla="*/ 277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7" h="1539">
                  <a:moveTo>
                    <a:pt x="1007" y="277"/>
                  </a:moveTo>
                  <a:cubicBezTo>
                    <a:pt x="1007" y="236"/>
                    <a:pt x="974" y="203"/>
                    <a:pt x="933" y="203"/>
                  </a:cubicBezTo>
                  <a:cubicBezTo>
                    <a:pt x="892" y="203"/>
                    <a:pt x="859" y="236"/>
                    <a:pt x="859" y="277"/>
                  </a:cubicBezTo>
                  <a:cubicBezTo>
                    <a:pt x="859" y="689"/>
                    <a:pt x="859" y="689"/>
                    <a:pt x="859" y="689"/>
                  </a:cubicBezTo>
                  <a:cubicBezTo>
                    <a:pt x="823" y="689"/>
                    <a:pt x="823" y="689"/>
                    <a:pt x="823" y="689"/>
                  </a:cubicBezTo>
                  <a:cubicBezTo>
                    <a:pt x="823" y="197"/>
                    <a:pt x="823" y="197"/>
                    <a:pt x="823" y="197"/>
                  </a:cubicBezTo>
                  <a:cubicBezTo>
                    <a:pt x="823" y="197"/>
                    <a:pt x="823" y="197"/>
                    <a:pt x="823" y="197"/>
                  </a:cubicBezTo>
                  <a:cubicBezTo>
                    <a:pt x="823" y="156"/>
                    <a:pt x="790" y="124"/>
                    <a:pt x="749" y="124"/>
                  </a:cubicBezTo>
                  <a:cubicBezTo>
                    <a:pt x="709" y="124"/>
                    <a:pt x="676" y="156"/>
                    <a:pt x="676" y="197"/>
                  </a:cubicBezTo>
                  <a:cubicBezTo>
                    <a:pt x="676" y="197"/>
                    <a:pt x="676" y="197"/>
                    <a:pt x="676" y="197"/>
                  </a:cubicBezTo>
                  <a:cubicBezTo>
                    <a:pt x="676" y="646"/>
                    <a:pt x="676" y="646"/>
                    <a:pt x="676" y="646"/>
                  </a:cubicBezTo>
                  <a:cubicBezTo>
                    <a:pt x="639" y="646"/>
                    <a:pt x="639" y="646"/>
                    <a:pt x="639" y="646"/>
                  </a:cubicBezTo>
                  <a:cubicBezTo>
                    <a:pt x="639" y="73"/>
                    <a:pt x="639" y="73"/>
                    <a:pt x="639" y="73"/>
                  </a:cubicBezTo>
                  <a:cubicBezTo>
                    <a:pt x="639" y="33"/>
                    <a:pt x="606" y="0"/>
                    <a:pt x="566" y="0"/>
                  </a:cubicBezTo>
                  <a:cubicBezTo>
                    <a:pt x="525" y="0"/>
                    <a:pt x="492" y="33"/>
                    <a:pt x="492" y="73"/>
                  </a:cubicBezTo>
                  <a:cubicBezTo>
                    <a:pt x="492" y="603"/>
                    <a:pt x="492" y="603"/>
                    <a:pt x="492" y="603"/>
                  </a:cubicBezTo>
                  <a:cubicBezTo>
                    <a:pt x="455" y="603"/>
                    <a:pt x="455" y="603"/>
                    <a:pt x="455" y="603"/>
                  </a:cubicBezTo>
                  <a:cubicBezTo>
                    <a:pt x="455" y="391"/>
                    <a:pt x="455" y="391"/>
                    <a:pt x="455" y="391"/>
                  </a:cubicBezTo>
                  <a:cubicBezTo>
                    <a:pt x="455" y="160"/>
                    <a:pt x="455" y="160"/>
                    <a:pt x="455" y="160"/>
                  </a:cubicBezTo>
                  <a:cubicBezTo>
                    <a:pt x="455" y="119"/>
                    <a:pt x="422" y="86"/>
                    <a:pt x="382" y="86"/>
                  </a:cubicBezTo>
                  <a:cubicBezTo>
                    <a:pt x="341" y="86"/>
                    <a:pt x="308" y="119"/>
                    <a:pt x="308" y="160"/>
                  </a:cubicBezTo>
                  <a:cubicBezTo>
                    <a:pt x="308" y="689"/>
                    <a:pt x="308" y="689"/>
                    <a:pt x="308" y="689"/>
                  </a:cubicBezTo>
                  <a:cubicBezTo>
                    <a:pt x="309" y="690"/>
                    <a:pt x="309" y="690"/>
                    <a:pt x="309" y="690"/>
                  </a:cubicBezTo>
                  <a:cubicBezTo>
                    <a:pt x="309" y="867"/>
                    <a:pt x="309" y="867"/>
                    <a:pt x="309" y="867"/>
                  </a:cubicBezTo>
                  <a:cubicBezTo>
                    <a:pt x="146" y="552"/>
                    <a:pt x="146" y="552"/>
                    <a:pt x="146" y="552"/>
                  </a:cubicBezTo>
                  <a:cubicBezTo>
                    <a:pt x="124" y="518"/>
                    <a:pt x="79" y="508"/>
                    <a:pt x="44" y="530"/>
                  </a:cubicBezTo>
                  <a:cubicBezTo>
                    <a:pt x="10" y="552"/>
                    <a:pt x="0" y="597"/>
                    <a:pt x="22" y="631"/>
                  </a:cubicBezTo>
                  <a:cubicBezTo>
                    <a:pt x="210" y="1025"/>
                    <a:pt x="210" y="1025"/>
                    <a:pt x="210" y="1025"/>
                  </a:cubicBezTo>
                  <a:cubicBezTo>
                    <a:pt x="404" y="1296"/>
                    <a:pt x="404" y="1296"/>
                    <a:pt x="404" y="1296"/>
                  </a:cubicBezTo>
                  <a:cubicBezTo>
                    <a:pt x="404" y="1539"/>
                    <a:pt x="404" y="1539"/>
                    <a:pt x="404" y="1539"/>
                  </a:cubicBezTo>
                  <a:cubicBezTo>
                    <a:pt x="946" y="1539"/>
                    <a:pt x="946" y="1539"/>
                    <a:pt x="946" y="1539"/>
                  </a:cubicBezTo>
                  <a:cubicBezTo>
                    <a:pt x="945" y="1305"/>
                    <a:pt x="945" y="1305"/>
                    <a:pt x="945" y="1305"/>
                  </a:cubicBezTo>
                  <a:cubicBezTo>
                    <a:pt x="1007" y="1029"/>
                    <a:pt x="1007" y="1029"/>
                    <a:pt x="1007" y="1029"/>
                  </a:cubicBezTo>
                  <a:lnTo>
                    <a:pt x="1007" y="27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42"/>
            <p:cNvSpPr>
              <a:spLocks noEditPoints="1"/>
            </p:cNvSpPr>
            <p:nvPr/>
          </p:nvSpPr>
          <p:spPr bwMode="auto">
            <a:xfrm>
              <a:off x="5986" y="3368"/>
              <a:ext cx="818" cy="1060"/>
            </a:xfrm>
            <a:custGeom>
              <a:avLst/>
              <a:gdLst>
                <a:gd name="T0" fmla="*/ 0 w 818"/>
                <a:gd name="T1" fmla="*/ 1060 h 1060"/>
                <a:gd name="T2" fmla="*/ 818 w 818"/>
                <a:gd name="T3" fmla="*/ 1060 h 1060"/>
                <a:gd name="T4" fmla="*/ 818 w 818"/>
                <a:gd name="T5" fmla="*/ 275 h 1060"/>
                <a:gd name="T6" fmla="*/ 0 w 818"/>
                <a:gd name="T7" fmla="*/ 275 h 1060"/>
                <a:gd name="T8" fmla="*/ 0 w 818"/>
                <a:gd name="T9" fmla="*/ 1060 h 1060"/>
                <a:gd name="T10" fmla="*/ 0 w 818"/>
                <a:gd name="T11" fmla="*/ 227 h 1060"/>
                <a:gd name="T12" fmla="*/ 818 w 818"/>
                <a:gd name="T13" fmla="*/ 227 h 1060"/>
                <a:gd name="T14" fmla="*/ 818 w 818"/>
                <a:gd name="T15" fmla="*/ 178 h 1060"/>
                <a:gd name="T16" fmla="*/ 0 w 818"/>
                <a:gd name="T17" fmla="*/ 178 h 1060"/>
                <a:gd name="T18" fmla="*/ 0 w 818"/>
                <a:gd name="T19" fmla="*/ 227 h 1060"/>
                <a:gd name="T20" fmla="*/ 0 w 818"/>
                <a:gd name="T21" fmla="*/ 128 h 1060"/>
                <a:gd name="T22" fmla="*/ 818 w 818"/>
                <a:gd name="T23" fmla="*/ 128 h 1060"/>
                <a:gd name="T24" fmla="*/ 818 w 818"/>
                <a:gd name="T25" fmla="*/ 0 h 1060"/>
                <a:gd name="T26" fmla="*/ 0 w 818"/>
                <a:gd name="T27" fmla="*/ 0 h 1060"/>
                <a:gd name="T28" fmla="*/ 0 w 818"/>
                <a:gd name="T29" fmla="*/ 128 h 1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8" h="1060">
                  <a:moveTo>
                    <a:pt x="0" y="1060"/>
                  </a:moveTo>
                  <a:lnTo>
                    <a:pt x="818" y="1060"/>
                  </a:lnTo>
                  <a:lnTo>
                    <a:pt x="818" y="275"/>
                  </a:lnTo>
                  <a:lnTo>
                    <a:pt x="0" y="275"/>
                  </a:lnTo>
                  <a:lnTo>
                    <a:pt x="0" y="1060"/>
                  </a:lnTo>
                  <a:close/>
                  <a:moveTo>
                    <a:pt x="0" y="227"/>
                  </a:moveTo>
                  <a:lnTo>
                    <a:pt x="818" y="227"/>
                  </a:lnTo>
                  <a:lnTo>
                    <a:pt x="818" y="178"/>
                  </a:lnTo>
                  <a:lnTo>
                    <a:pt x="0" y="178"/>
                  </a:lnTo>
                  <a:lnTo>
                    <a:pt x="0" y="227"/>
                  </a:lnTo>
                  <a:close/>
                  <a:moveTo>
                    <a:pt x="0" y="128"/>
                  </a:moveTo>
                  <a:lnTo>
                    <a:pt x="818" y="128"/>
                  </a:lnTo>
                  <a:lnTo>
                    <a:pt x="818" y="0"/>
                  </a:lnTo>
                  <a:lnTo>
                    <a:pt x="0" y="0"/>
                  </a:lnTo>
                  <a:lnTo>
                    <a:pt x="0" y="128"/>
                  </a:ln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43"/>
            <p:cNvSpPr>
              <a:spLocks noEditPoints="1"/>
            </p:cNvSpPr>
            <p:nvPr/>
          </p:nvSpPr>
          <p:spPr bwMode="auto">
            <a:xfrm>
              <a:off x="6821" y="1495"/>
              <a:ext cx="460" cy="273"/>
            </a:xfrm>
            <a:custGeom>
              <a:avLst/>
              <a:gdLst>
                <a:gd name="T0" fmla="*/ 281 w 372"/>
                <a:gd name="T1" fmla="*/ 71 h 221"/>
                <a:gd name="T2" fmla="*/ 284 w 372"/>
                <a:gd name="T3" fmla="*/ 71 h 221"/>
                <a:gd name="T4" fmla="*/ 206 w 372"/>
                <a:gd name="T5" fmla="*/ 0 h 221"/>
                <a:gd name="T6" fmla="*/ 136 w 372"/>
                <a:gd name="T7" fmla="*/ 42 h 221"/>
                <a:gd name="T8" fmla="*/ 106 w 372"/>
                <a:gd name="T9" fmla="*/ 34 h 221"/>
                <a:gd name="T10" fmla="*/ 46 w 372"/>
                <a:gd name="T11" fmla="*/ 94 h 221"/>
                <a:gd name="T12" fmla="*/ 47 w 372"/>
                <a:gd name="T13" fmla="*/ 104 h 221"/>
                <a:gd name="T14" fmla="*/ 0 w 372"/>
                <a:gd name="T15" fmla="*/ 153 h 221"/>
                <a:gd name="T16" fmla="*/ 46 w 372"/>
                <a:gd name="T17" fmla="*/ 202 h 221"/>
                <a:gd name="T18" fmla="*/ 46 w 372"/>
                <a:gd name="T19" fmla="*/ 202 h 221"/>
                <a:gd name="T20" fmla="*/ 49 w 372"/>
                <a:gd name="T21" fmla="*/ 202 h 221"/>
                <a:gd name="T22" fmla="*/ 49 w 372"/>
                <a:gd name="T23" fmla="*/ 202 h 221"/>
                <a:gd name="T24" fmla="*/ 49 w 372"/>
                <a:gd name="T25" fmla="*/ 202 h 221"/>
                <a:gd name="T26" fmla="*/ 82 w 372"/>
                <a:gd name="T27" fmla="*/ 202 h 221"/>
                <a:gd name="T28" fmla="*/ 72 w 372"/>
                <a:gd name="T29" fmla="*/ 171 h 221"/>
                <a:gd name="T30" fmla="*/ 125 w 372"/>
                <a:gd name="T31" fmla="*/ 113 h 221"/>
                <a:gd name="T32" fmla="*/ 200 w 372"/>
                <a:gd name="T33" fmla="*/ 49 h 221"/>
                <a:gd name="T34" fmla="*/ 259 w 372"/>
                <a:gd name="T35" fmla="*/ 76 h 221"/>
                <a:gd name="T36" fmla="*/ 281 w 372"/>
                <a:gd name="T37" fmla="*/ 71 h 221"/>
                <a:gd name="T38" fmla="*/ 336 w 372"/>
                <a:gd name="T39" fmla="*/ 139 h 221"/>
                <a:gd name="T40" fmla="*/ 337 w 372"/>
                <a:gd name="T41" fmla="*/ 136 h 221"/>
                <a:gd name="T42" fmla="*/ 283 w 372"/>
                <a:gd name="T43" fmla="*/ 82 h 221"/>
                <a:gd name="T44" fmla="*/ 256 w 372"/>
                <a:gd name="T45" fmla="*/ 89 h 221"/>
                <a:gd name="T46" fmla="*/ 200 w 372"/>
                <a:gd name="T47" fmla="*/ 58 h 221"/>
                <a:gd name="T48" fmla="*/ 136 w 372"/>
                <a:gd name="T49" fmla="*/ 122 h 221"/>
                <a:gd name="T50" fmla="*/ 133 w 372"/>
                <a:gd name="T51" fmla="*/ 121 h 221"/>
                <a:gd name="T52" fmla="*/ 84 w 372"/>
                <a:gd name="T53" fmla="*/ 171 h 221"/>
                <a:gd name="T54" fmla="*/ 133 w 372"/>
                <a:gd name="T55" fmla="*/ 220 h 221"/>
                <a:gd name="T56" fmla="*/ 133 w 372"/>
                <a:gd name="T57" fmla="*/ 220 h 221"/>
                <a:gd name="T58" fmla="*/ 133 w 372"/>
                <a:gd name="T59" fmla="*/ 220 h 221"/>
                <a:gd name="T60" fmla="*/ 322 w 372"/>
                <a:gd name="T61" fmla="*/ 220 h 221"/>
                <a:gd name="T62" fmla="*/ 331 w 372"/>
                <a:gd name="T63" fmla="*/ 221 h 221"/>
                <a:gd name="T64" fmla="*/ 372 w 372"/>
                <a:gd name="T65" fmla="*/ 180 h 221"/>
                <a:gd name="T66" fmla="*/ 336 w 372"/>
                <a:gd name="T67" fmla="*/ 13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21">
                  <a:moveTo>
                    <a:pt x="281" y="71"/>
                  </a:moveTo>
                  <a:cubicBezTo>
                    <a:pt x="282" y="71"/>
                    <a:pt x="283" y="71"/>
                    <a:pt x="284" y="71"/>
                  </a:cubicBezTo>
                  <a:cubicBezTo>
                    <a:pt x="280" y="31"/>
                    <a:pt x="247" y="0"/>
                    <a:pt x="206" y="0"/>
                  </a:cubicBezTo>
                  <a:cubicBezTo>
                    <a:pt x="176" y="0"/>
                    <a:pt x="149" y="17"/>
                    <a:pt x="136" y="42"/>
                  </a:cubicBezTo>
                  <a:cubicBezTo>
                    <a:pt x="127" y="37"/>
                    <a:pt x="117" y="34"/>
                    <a:pt x="106" y="34"/>
                  </a:cubicBezTo>
                  <a:cubicBezTo>
                    <a:pt x="73" y="34"/>
                    <a:pt x="46" y="61"/>
                    <a:pt x="46" y="94"/>
                  </a:cubicBezTo>
                  <a:cubicBezTo>
                    <a:pt x="46" y="97"/>
                    <a:pt x="46" y="101"/>
                    <a:pt x="47" y="104"/>
                  </a:cubicBezTo>
                  <a:cubicBezTo>
                    <a:pt x="21" y="105"/>
                    <a:pt x="0" y="127"/>
                    <a:pt x="0" y="153"/>
                  </a:cubicBezTo>
                  <a:cubicBezTo>
                    <a:pt x="0" y="179"/>
                    <a:pt x="20" y="201"/>
                    <a:pt x="46" y="202"/>
                  </a:cubicBezTo>
                  <a:cubicBezTo>
                    <a:pt x="46" y="202"/>
                    <a:pt x="46" y="202"/>
                    <a:pt x="46" y="202"/>
                  </a:cubicBezTo>
                  <a:cubicBezTo>
                    <a:pt x="49" y="202"/>
                    <a:pt x="49" y="202"/>
                    <a:pt x="49" y="202"/>
                  </a:cubicBezTo>
                  <a:cubicBezTo>
                    <a:pt x="49" y="202"/>
                    <a:pt x="49" y="202"/>
                    <a:pt x="49" y="202"/>
                  </a:cubicBezTo>
                  <a:cubicBezTo>
                    <a:pt x="49" y="202"/>
                    <a:pt x="49" y="202"/>
                    <a:pt x="49" y="202"/>
                  </a:cubicBezTo>
                  <a:cubicBezTo>
                    <a:pt x="82" y="202"/>
                    <a:pt x="82" y="202"/>
                    <a:pt x="82" y="202"/>
                  </a:cubicBezTo>
                  <a:cubicBezTo>
                    <a:pt x="76" y="193"/>
                    <a:pt x="72" y="182"/>
                    <a:pt x="72" y="171"/>
                  </a:cubicBezTo>
                  <a:cubicBezTo>
                    <a:pt x="72" y="140"/>
                    <a:pt x="96" y="115"/>
                    <a:pt x="125" y="113"/>
                  </a:cubicBezTo>
                  <a:cubicBezTo>
                    <a:pt x="131" y="76"/>
                    <a:pt x="162" y="49"/>
                    <a:pt x="200" y="49"/>
                  </a:cubicBezTo>
                  <a:cubicBezTo>
                    <a:pt x="224" y="49"/>
                    <a:pt x="245" y="59"/>
                    <a:pt x="259" y="76"/>
                  </a:cubicBezTo>
                  <a:cubicBezTo>
                    <a:pt x="266" y="73"/>
                    <a:pt x="273" y="71"/>
                    <a:pt x="281" y="71"/>
                  </a:cubicBezTo>
                  <a:moveTo>
                    <a:pt x="336" y="139"/>
                  </a:moveTo>
                  <a:cubicBezTo>
                    <a:pt x="336" y="138"/>
                    <a:pt x="337" y="137"/>
                    <a:pt x="337" y="136"/>
                  </a:cubicBezTo>
                  <a:cubicBezTo>
                    <a:pt x="337" y="106"/>
                    <a:pt x="312" y="82"/>
                    <a:pt x="283" y="82"/>
                  </a:cubicBezTo>
                  <a:cubicBezTo>
                    <a:pt x="273" y="82"/>
                    <a:pt x="264" y="85"/>
                    <a:pt x="256" y="89"/>
                  </a:cubicBezTo>
                  <a:cubicBezTo>
                    <a:pt x="244" y="71"/>
                    <a:pt x="224" y="58"/>
                    <a:pt x="200" y="58"/>
                  </a:cubicBezTo>
                  <a:cubicBezTo>
                    <a:pt x="165" y="58"/>
                    <a:pt x="136" y="87"/>
                    <a:pt x="136" y="122"/>
                  </a:cubicBezTo>
                  <a:cubicBezTo>
                    <a:pt x="135" y="121"/>
                    <a:pt x="134" y="121"/>
                    <a:pt x="133" y="121"/>
                  </a:cubicBezTo>
                  <a:cubicBezTo>
                    <a:pt x="106" y="121"/>
                    <a:pt x="84" y="144"/>
                    <a:pt x="84" y="171"/>
                  </a:cubicBezTo>
                  <a:cubicBezTo>
                    <a:pt x="84" y="198"/>
                    <a:pt x="106" y="220"/>
                    <a:pt x="133" y="220"/>
                  </a:cubicBezTo>
                  <a:cubicBezTo>
                    <a:pt x="133" y="220"/>
                    <a:pt x="133" y="220"/>
                    <a:pt x="133" y="220"/>
                  </a:cubicBezTo>
                  <a:cubicBezTo>
                    <a:pt x="133" y="220"/>
                    <a:pt x="133" y="220"/>
                    <a:pt x="133" y="220"/>
                  </a:cubicBezTo>
                  <a:cubicBezTo>
                    <a:pt x="322" y="220"/>
                    <a:pt x="322" y="220"/>
                    <a:pt x="322" y="220"/>
                  </a:cubicBezTo>
                  <a:cubicBezTo>
                    <a:pt x="325" y="220"/>
                    <a:pt x="328" y="221"/>
                    <a:pt x="331" y="221"/>
                  </a:cubicBezTo>
                  <a:cubicBezTo>
                    <a:pt x="353" y="221"/>
                    <a:pt x="372" y="202"/>
                    <a:pt x="372" y="180"/>
                  </a:cubicBezTo>
                  <a:cubicBezTo>
                    <a:pt x="372" y="159"/>
                    <a:pt x="356" y="142"/>
                    <a:pt x="336" y="13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45"/>
            <p:cNvSpPr>
              <a:spLocks noEditPoints="1"/>
            </p:cNvSpPr>
            <p:nvPr/>
          </p:nvSpPr>
          <p:spPr bwMode="auto">
            <a:xfrm>
              <a:off x="4978" y="1333"/>
              <a:ext cx="2594" cy="2077"/>
            </a:xfrm>
            <a:custGeom>
              <a:avLst/>
              <a:gdLst>
                <a:gd name="T0" fmla="*/ 970 w 2098"/>
                <a:gd name="T1" fmla="*/ 548 h 1680"/>
                <a:gd name="T2" fmla="*/ 927 w 2098"/>
                <a:gd name="T3" fmla="*/ 511 h 1680"/>
                <a:gd name="T4" fmla="*/ 1111 w 2098"/>
                <a:gd name="T5" fmla="*/ 577 h 1680"/>
                <a:gd name="T6" fmla="*/ 1144 w 2098"/>
                <a:gd name="T7" fmla="*/ 524 h 1680"/>
                <a:gd name="T8" fmla="*/ 1111 w 2098"/>
                <a:gd name="T9" fmla="*/ 577 h 1680"/>
                <a:gd name="T10" fmla="*/ 1111 w 2098"/>
                <a:gd name="T11" fmla="*/ 718 h 1680"/>
                <a:gd name="T12" fmla="*/ 1148 w 2098"/>
                <a:gd name="T13" fmla="*/ 727 h 1680"/>
                <a:gd name="T14" fmla="*/ 1639 w 2098"/>
                <a:gd name="T15" fmla="*/ 202 h 1680"/>
                <a:gd name="T16" fmla="*/ 1552 w 2098"/>
                <a:gd name="T17" fmla="*/ 88 h 1680"/>
                <a:gd name="T18" fmla="*/ 1295 w 2098"/>
                <a:gd name="T19" fmla="*/ 362 h 1680"/>
                <a:gd name="T20" fmla="*/ 1631 w 2098"/>
                <a:gd name="T21" fmla="*/ 198 h 1680"/>
                <a:gd name="T22" fmla="*/ 1100 w 2098"/>
                <a:gd name="T23" fmla="*/ 972 h 1680"/>
                <a:gd name="T24" fmla="*/ 999 w 2098"/>
                <a:gd name="T25" fmla="*/ 972 h 1680"/>
                <a:gd name="T26" fmla="*/ 1100 w 2098"/>
                <a:gd name="T27" fmla="*/ 972 h 1680"/>
                <a:gd name="T28" fmla="*/ 1924 w 2098"/>
                <a:gd name="T29" fmla="*/ 773 h 1680"/>
                <a:gd name="T30" fmla="*/ 1479 w 2098"/>
                <a:gd name="T31" fmla="*/ 737 h 1680"/>
                <a:gd name="T32" fmla="*/ 2090 w 2098"/>
                <a:gd name="T33" fmla="*/ 845 h 1680"/>
                <a:gd name="T34" fmla="*/ 1119 w 2098"/>
                <a:gd name="T35" fmla="*/ 963 h 1680"/>
                <a:gd name="T36" fmla="*/ 1295 w 2098"/>
                <a:gd name="T37" fmla="*/ 730 h 1680"/>
                <a:gd name="T38" fmla="*/ 1331 w 2098"/>
                <a:gd name="T39" fmla="*/ 722 h 1680"/>
                <a:gd name="T40" fmla="*/ 1566 w 2098"/>
                <a:gd name="T41" fmla="*/ 329 h 1680"/>
                <a:gd name="T42" fmla="*/ 1143 w 2098"/>
                <a:gd name="T43" fmla="*/ 917 h 1680"/>
                <a:gd name="T44" fmla="*/ 1049 w 2098"/>
                <a:gd name="T45" fmla="*/ 963 h 1680"/>
                <a:gd name="T46" fmla="*/ 957 w 2098"/>
                <a:gd name="T47" fmla="*/ 918 h 1680"/>
                <a:gd name="T48" fmla="*/ 402 w 2098"/>
                <a:gd name="T49" fmla="*/ 31 h 1680"/>
                <a:gd name="T50" fmla="*/ 780 w 2098"/>
                <a:gd name="T51" fmla="*/ 346 h 1680"/>
                <a:gd name="T52" fmla="*/ 531 w 2098"/>
                <a:gd name="T53" fmla="*/ 90 h 1680"/>
                <a:gd name="T54" fmla="*/ 409 w 2098"/>
                <a:gd name="T55" fmla="*/ 123 h 1680"/>
                <a:gd name="T56" fmla="*/ 950 w 2098"/>
                <a:gd name="T57" fmla="*/ 924 h 1680"/>
                <a:gd name="T58" fmla="*/ 311 w 2098"/>
                <a:gd name="T59" fmla="*/ 927 h 1680"/>
                <a:gd name="T60" fmla="*/ 140 w 2098"/>
                <a:gd name="T61" fmla="*/ 789 h 1680"/>
                <a:gd name="T62" fmla="*/ 493 w 2098"/>
                <a:gd name="T63" fmla="*/ 736 h 1680"/>
                <a:gd name="T64" fmla="*/ 0 w 2098"/>
                <a:gd name="T65" fmla="*/ 845 h 1680"/>
                <a:gd name="T66" fmla="*/ 310 w 2098"/>
                <a:gd name="T67" fmla="*/ 936 h 1680"/>
                <a:gd name="T68" fmla="*/ 1045 w 2098"/>
                <a:gd name="T69" fmla="*/ 1042 h 1680"/>
                <a:gd name="T70" fmla="*/ 413 w 2098"/>
                <a:gd name="T71" fmla="*/ 1667 h 1680"/>
                <a:gd name="T72" fmla="*/ 577 w 2098"/>
                <a:gd name="T73" fmla="*/ 1290 h 1680"/>
                <a:gd name="T74" fmla="*/ 407 w 2098"/>
                <a:gd name="T75" fmla="*/ 1674 h 1680"/>
                <a:gd name="T76" fmla="*/ 501 w 2098"/>
                <a:gd name="T77" fmla="*/ 1639 h 1680"/>
                <a:gd name="T78" fmla="*/ 1051 w 2098"/>
                <a:gd name="T79" fmla="*/ 1049 h 1680"/>
                <a:gd name="T80" fmla="*/ 1609 w 2098"/>
                <a:gd name="T81" fmla="*/ 1631 h 1680"/>
                <a:gd name="T82" fmla="*/ 1702 w 2098"/>
                <a:gd name="T83" fmla="*/ 1666 h 1680"/>
                <a:gd name="T84" fmla="*/ 1464 w 2098"/>
                <a:gd name="T85" fmla="*/ 1204 h 1680"/>
                <a:gd name="T86" fmla="*/ 1444 w 2098"/>
                <a:gd name="T87" fmla="*/ 1474 h 1680"/>
                <a:gd name="T88" fmla="*/ 1112 w 2098"/>
                <a:gd name="T89" fmla="*/ 972 h 1680"/>
                <a:gd name="T90" fmla="*/ 2013 w 2098"/>
                <a:gd name="T91" fmla="*/ 897 h 1680"/>
                <a:gd name="T92" fmla="*/ 657 w 2098"/>
                <a:gd name="T93" fmla="*/ 735 h 1680"/>
                <a:gd name="T94" fmla="*/ 780 w 2098"/>
                <a:gd name="T95" fmla="*/ 722 h 1680"/>
                <a:gd name="T96" fmla="*/ 657 w 2098"/>
                <a:gd name="T97" fmla="*/ 735 h 1680"/>
                <a:gd name="T98" fmla="*/ 624 w 2098"/>
                <a:gd name="T99" fmla="*/ 1217 h 1680"/>
                <a:gd name="T100" fmla="*/ 687 w 2098"/>
                <a:gd name="T101" fmla="*/ 1139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8" h="1680">
                  <a:moveTo>
                    <a:pt x="964" y="554"/>
                  </a:moveTo>
                  <a:cubicBezTo>
                    <a:pt x="970" y="548"/>
                    <a:pt x="970" y="548"/>
                    <a:pt x="970" y="548"/>
                  </a:cubicBezTo>
                  <a:cubicBezTo>
                    <a:pt x="958" y="533"/>
                    <a:pt x="940" y="512"/>
                    <a:pt x="927" y="498"/>
                  </a:cubicBezTo>
                  <a:cubicBezTo>
                    <a:pt x="927" y="511"/>
                    <a:pt x="927" y="511"/>
                    <a:pt x="927" y="511"/>
                  </a:cubicBezTo>
                  <a:cubicBezTo>
                    <a:pt x="940" y="526"/>
                    <a:pt x="951" y="539"/>
                    <a:pt x="964" y="554"/>
                  </a:cubicBezTo>
                  <a:moveTo>
                    <a:pt x="1111" y="577"/>
                  </a:moveTo>
                  <a:cubicBezTo>
                    <a:pt x="1125" y="561"/>
                    <a:pt x="1138" y="545"/>
                    <a:pt x="1151" y="529"/>
                  </a:cubicBezTo>
                  <a:cubicBezTo>
                    <a:pt x="1144" y="524"/>
                    <a:pt x="1144" y="524"/>
                    <a:pt x="1144" y="524"/>
                  </a:cubicBezTo>
                  <a:cubicBezTo>
                    <a:pt x="1131" y="539"/>
                    <a:pt x="1118" y="555"/>
                    <a:pt x="1105" y="571"/>
                  </a:cubicBezTo>
                  <a:lnTo>
                    <a:pt x="1111" y="577"/>
                  </a:lnTo>
                  <a:close/>
                  <a:moveTo>
                    <a:pt x="1148" y="718"/>
                  </a:moveTo>
                  <a:cubicBezTo>
                    <a:pt x="1137" y="718"/>
                    <a:pt x="1122" y="718"/>
                    <a:pt x="1111" y="718"/>
                  </a:cubicBezTo>
                  <a:cubicBezTo>
                    <a:pt x="1111" y="727"/>
                    <a:pt x="1111" y="727"/>
                    <a:pt x="1111" y="727"/>
                  </a:cubicBezTo>
                  <a:cubicBezTo>
                    <a:pt x="1122" y="727"/>
                    <a:pt x="1137" y="727"/>
                    <a:pt x="1148" y="727"/>
                  </a:cubicBezTo>
                  <a:lnTo>
                    <a:pt x="1148" y="718"/>
                  </a:lnTo>
                  <a:close/>
                  <a:moveTo>
                    <a:pt x="1639" y="202"/>
                  </a:moveTo>
                  <a:cubicBezTo>
                    <a:pt x="1696" y="93"/>
                    <a:pt x="1713" y="32"/>
                    <a:pt x="1692" y="15"/>
                  </a:cubicBezTo>
                  <a:cubicBezTo>
                    <a:pt x="1672" y="0"/>
                    <a:pt x="1627" y="24"/>
                    <a:pt x="1552" y="88"/>
                  </a:cubicBezTo>
                  <a:cubicBezTo>
                    <a:pt x="1484" y="147"/>
                    <a:pt x="1396" y="236"/>
                    <a:pt x="1295" y="349"/>
                  </a:cubicBezTo>
                  <a:cubicBezTo>
                    <a:pt x="1295" y="362"/>
                    <a:pt x="1295" y="362"/>
                    <a:pt x="1295" y="362"/>
                  </a:cubicBezTo>
                  <a:cubicBezTo>
                    <a:pt x="1542" y="86"/>
                    <a:pt x="1662" y="4"/>
                    <a:pt x="1686" y="22"/>
                  </a:cubicBezTo>
                  <a:cubicBezTo>
                    <a:pt x="1694" y="29"/>
                    <a:pt x="1705" y="58"/>
                    <a:pt x="1631" y="198"/>
                  </a:cubicBezTo>
                  <a:lnTo>
                    <a:pt x="1639" y="202"/>
                  </a:lnTo>
                  <a:close/>
                  <a:moveTo>
                    <a:pt x="1100" y="972"/>
                  </a:moveTo>
                  <a:cubicBezTo>
                    <a:pt x="1084" y="993"/>
                    <a:pt x="1067" y="1014"/>
                    <a:pt x="1051" y="1035"/>
                  </a:cubicBezTo>
                  <a:cubicBezTo>
                    <a:pt x="1034" y="1014"/>
                    <a:pt x="1017" y="993"/>
                    <a:pt x="999" y="972"/>
                  </a:cubicBezTo>
                  <a:cubicBezTo>
                    <a:pt x="1016" y="972"/>
                    <a:pt x="1033" y="972"/>
                    <a:pt x="1049" y="972"/>
                  </a:cubicBezTo>
                  <a:cubicBezTo>
                    <a:pt x="1066" y="972"/>
                    <a:pt x="1083" y="972"/>
                    <a:pt x="1100" y="972"/>
                  </a:cubicBezTo>
                  <a:moveTo>
                    <a:pt x="2098" y="845"/>
                  </a:moveTo>
                  <a:cubicBezTo>
                    <a:pt x="2098" y="818"/>
                    <a:pt x="2041" y="794"/>
                    <a:pt x="1924" y="773"/>
                  </a:cubicBezTo>
                  <a:cubicBezTo>
                    <a:pt x="1814" y="753"/>
                    <a:pt x="1659" y="738"/>
                    <a:pt x="1479" y="728"/>
                  </a:cubicBezTo>
                  <a:cubicBezTo>
                    <a:pt x="1479" y="737"/>
                    <a:pt x="1479" y="737"/>
                    <a:pt x="1479" y="737"/>
                  </a:cubicBezTo>
                  <a:cubicBezTo>
                    <a:pt x="1659" y="747"/>
                    <a:pt x="1813" y="762"/>
                    <a:pt x="1922" y="782"/>
                  </a:cubicBezTo>
                  <a:cubicBezTo>
                    <a:pt x="2073" y="809"/>
                    <a:pt x="2090" y="835"/>
                    <a:pt x="2090" y="845"/>
                  </a:cubicBezTo>
                  <a:cubicBezTo>
                    <a:pt x="2090" y="856"/>
                    <a:pt x="2068" y="894"/>
                    <a:pt x="1787" y="927"/>
                  </a:cubicBezTo>
                  <a:cubicBezTo>
                    <a:pt x="1607" y="949"/>
                    <a:pt x="1371" y="961"/>
                    <a:pt x="1119" y="963"/>
                  </a:cubicBezTo>
                  <a:cubicBezTo>
                    <a:pt x="1129" y="950"/>
                    <a:pt x="1140" y="936"/>
                    <a:pt x="1150" y="923"/>
                  </a:cubicBezTo>
                  <a:cubicBezTo>
                    <a:pt x="1200" y="858"/>
                    <a:pt x="1249" y="793"/>
                    <a:pt x="1295" y="730"/>
                  </a:cubicBezTo>
                  <a:cubicBezTo>
                    <a:pt x="1307" y="730"/>
                    <a:pt x="1319" y="730"/>
                    <a:pt x="1331" y="731"/>
                  </a:cubicBezTo>
                  <a:cubicBezTo>
                    <a:pt x="1331" y="722"/>
                    <a:pt x="1331" y="722"/>
                    <a:pt x="1331" y="722"/>
                  </a:cubicBezTo>
                  <a:cubicBezTo>
                    <a:pt x="1321" y="722"/>
                    <a:pt x="1312" y="721"/>
                    <a:pt x="1301" y="721"/>
                  </a:cubicBezTo>
                  <a:cubicBezTo>
                    <a:pt x="1405" y="579"/>
                    <a:pt x="1496" y="444"/>
                    <a:pt x="1566" y="329"/>
                  </a:cubicBezTo>
                  <a:cubicBezTo>
                    <a:pt x="1559" y="324"/>
                    <a:pt x="1559" y="324"/>
                    <a:pt x="1559" y="324"/>
                  </a:cubicBezTo>
                  <a:cubicBezTo>
                    <a:pt x="1457" y="492"/>
                    <a:pt x="1309" y="703"/>
                    <a:pt x="1143" y="917"/>
                  </a:cubicBezTo>
                  <a:cubicBezTo>
                    <a:pt x="1131" y="933"/>
                    <a:pt x="1119" y="948"/>
                    <a:pt x="1107" y="963"/>
                  </a:cubicBezTo>
                  <a:cubicBezTo>
                    <a:pt x="1088" y="963"/>
                    <a:pt x="1069" y="963"/>
                    <a:pt x="1049" y="963"/>
                  </a:cubicBezTo>
                  <a:cubicBezTo>
                    <a:pt x="1030" y="963"/>
                    <a:pt x="1011" y="963"/>
                    <a:pt x="992" y="963"/>
                  </a:cubicBezTo>
                  <a:cubicBezTo>
                    <a:pt x="980" y="948"/>
                    <a:pt x="969" y="933"/>
                    <a:pt x="957" y="918"/>
                  </a:cubicBezTo>
                  <a:cubicBezTo>
                    <a:pt x="783" y="700"/>
                    <a:pt x="630" y="487"/>
                    <a:pt x="525" y="318"/>
                  </a:cubicBezTo>
                  <a:cubicBezTo>
                    <a:pt x="377" y="79"/>
                    <a:pt x="393" y="38"/>
                    <a:pt x="402" y="31"/>
                  </a:cubicBezTo>
                  <a:cubicBezTo>
                    <a:pt x="416" y="19"/>
                    <a:pt x="461" y="44"/>
                    <a:pt x="526" y="97"/>
                  </a:cubicBezTo>
                  <a:cubicBezTo>
                    <a:pt x="592" y="152"/>
                    <a:pt x="681" y="240"/>
                    <a:pt x="780" y="346"/>
                  </a:cubicBezTo>
                  <a:cubicBezTo>
                    <a:pt x="780" y="333"/>
                    <a:pt x="780" y="333"/>
                    <a:pt x="780" y="333"/>
                  </a:cubicBezTo>
                  <a:cubicBezTo>
                    <a:pt x="681" y="226"/>
                    <a:pt x="598" y="145"/>
                    <a:pt x="531" y="90"/>
                  </a:cubicBezTo>
                  <a:cubicBezTo>
                    <a:pt x="459" y="31"/>
                    <a:pt x="415" y="9"/>
                    <a:pt x="396" y="24"/>
                  </a:cubicBezTo>
                  <a:cubicBezTo>
                    <a:pt x="381" y="36"/>
                    <a:pt x="386" y="68"/>
                    <a:pt x="409" y="123"/>
                  </a:cubicBezTo>
                  <a:cubicBezTo>
                    <a:pt x="430" y="173"/>
                    <a:pt x="467" y="241"/>
                    <a:pt x="518" y="323"/>
                  </a:cubicBezTo>
                  <a:cubicBezTo>
                    <a:pt x="623" y="492"/>
                    <a:pt x="776" y="705"/>
                    <a:pt x="950" y="924"/>
                  </a:cubicBezTo>
                  <a:cubicBezTo>
                    <a:pt x="960" y="937"/>
                    <a:pt x="971" y="950"/>
                    <a:pt x="981" y="963"/>
                  </a:cubicBezTo>
                  <a:cubicBezTo>
                    <a:pt x="728" y="961"/>
                    <a:pt x="492" y="949"/>
                    <a:pt x="311" y="927"/>
                  </a:cubicBezTo>
                  <a:cubicBezTo>
                    <a:pt x="31" y="894"/>
                    <a:pt x="9" y="856"/>
                    <a:pt x="9" y="845"/>
                  </a:cubicBezTo>
                  <a:cubicBezTo>
                    <a:pt x="9" y="836"/>
                    <a:pt x="22" y="813"/>
                    <a:pt x="140" y="789"/>
                  </a:cubicBezTo>
                  <a:cubicBezTo>
                    <a:pt x="226" y="771"/>
                    <a:pt x="350" y="756"/>
                    <a:pt x="497" y="745"/>
                  </a:cubicBezTo>
                  <a:cubicBezTo>
                    <a:pt x="493" y="736"/>
                    <a:pt x="493" y="736"/>
                    <a:pt x="493" y="736"/>
                  </a:cubicBezTo>
                  <a:cubicBezTo>
                    <a:pt x="346" y="747"/>
                    <a:pt x="224" y="762"/>
                    <a:pt x="139" y="780"/>
                  </a:cubicBezTo>
                  <a:cubicBezTo>
                    <a:pt x="46" y="799"/>
                    <a:pt x="0" y="821"/>
                    <a:pt x="0" y="845"/>
                  </a:cubicBezTo>
                  <a:cubicBezTo>
                    <a:pt x="0" y="864"/>
                    <a:pt x="28" y="881"/>
                    <a:pt x="86" y="897"/>
                  </a:cubicBezTo>
                  <a:cubicBezTo>
                    <a:pt x="139" y="911"/>
                    <a:pt x="214" y="925"/>
                    <a:pt x="310" y="936"/>
                  </a:cubicBezTo>
                  <a:cubicBezTo>
                    <a:pt x="493" y="957"/>
                    <a:pt x="732" y="970"/>
                    <a:pt x="988" y="972"/>
                  </a:cubicBezTo>
                  <a:cubicBezTo>
                    <a:pt x="1007" y="995"/>
                    <a:pt x="1026" y="1019"/>
                    <a:pt x="1045" y="1042"/>
                  </a:cubicBezTo>
                  <a:cubicBezTo>
                    <a:pt x="908" y="1212"/>
                    <a:pt x="775" y="1364"/>
                    <a:pt x="663" y="1479"/>
                  </a:cubicBezTo>
                  <a:cubicBezTo>
                    <a:pt x="465" y="1680"/>
                    <a:pt x="421" y="1674"/>
                    <a:pt x="413" y="1667"/>
                  </a:cubicBezTo>
                  <a:cubicBezTo>
                    <a:pt x="391" y="1651"/>
                    <a:pt x="425" y="1544"/>
                    <a:pt x="584" y="1294"/>
                  </a:cubicBezTo>
                  <a:cubicBezTo>
                    <a:pt x="577" y="1290"/>
                    <a:pt x="577" y="1290"/>
                    <a:pt x="577" y="1290"/>
                  </a:cubicBezTo>
                  <a:cubicBezTo>
                    <a:pt x="510" y="1394"/>
                    <a:pt x="459" y="1483"/>
                    <a:pt x="430" y="1548"/>
                  </a:cubicBezTo>
                  <a:cubicBezTo>
                    <a:pt x="397" y="1620"/>
                    <a:pt x="390" y="1661"/>
                    <a:pt x="407" y="1674"/>
                  </a:cubicBezTo>
                  <a:cubicBezTo>
                    <a:pt x="411" y="1677"/>
                    <a:pt x="416" y="1679"/>
                    <a:pt x="421" y="1679"/>
                  </a:cubicBezTo>
                  <a:cubicBezTo>
                    <a:pt x="439" y="1679"/>
                    <a:pt x="465" y="1665"/>
                    <a:pt x="501" y="1639"/>
                  </a:cubicBezTo>
                  <a:cubicBezTo>
                    <a:pt x="545" y="1606"/>
                    <a:pt x="601" y="1554"/>
                    <a:pt x="669" y="1485"/>
                  </a:cubicBezTo>
                  <a:cubicBezTo>
                    <a:pt x="781" y="1371"/>
                    <a:pt x="914" y="1219"/>
                    <a:pt x="1051" y="1049"/>
                  </a:cubicBezTo>
                  <a:cubicBezTo>
                    <a:pt x="1190" y="1217"/>
                    <a:pt x="1324" y="1367"/>
                    <a:pt x="1438" y="1480"/>
                  </a:cubicBezTo>
                  <a:cubicBezTo>
                    <a:pt x="1507" y="1548"/>
                    <a:pt x="1564" y="1599"/>
                    <a:pt x="1609" y="1631"/>
                  </a:cubicBezTo>
                  <a:cubicBezTo>
                    <a:pt x="1644" y="1657"/>
                    <a:pt x="1671" y="1670"/>
                    <a:pt x="1688" y="1670"/>
                  </a:cubicBezTo>
                  <a:cubicBezTo>
                    <a:pt x="1694" y="1670"/>
                    <a:pt x="1699" y="1669"/>
                    <a:pt x="1702" y="1666"/>
                  </a:cubicBezTo>
                  <a:cubicBezTo>
                    <a:pt x="1754" y="1624"/>
                    <a:pt x="1554" y="1319"/>
                    <a:pt x="1466" y="1192"/>
                  </a:cubicBezTo>
                  <a:cubicBezTo>
                    <a:pt x="1464" y="1204"/>
                    <a:pt x="1464" y="1204"/>
                    <a:pt x="1464" y="1204"/>
                  </a:cubicBezTo>
                  <a:cubicBezTo>
                    <a:pt x="1675" y="1511"/>
                    <a:pt x="1721" y="1640"/>
                    <a:pt x="1697" y="1659"/>
                  </a:cubicBezTo>
                  <a:cubicBezTo>
                    <a:pt x="1688" y="1666"/>
                    <a:pt x="1645" y="1673"/>
                    <a:pt x="1444" y="1474"/>
                  </a:cubicBezTo>
                  <a:cubicBezTo>
                    <a:pt x="1330" y="1361"/>
                    <a:pt x="1196" y="1210"/>
                    <a:pt x="1056" y="1042"/>
                  </a:cubicBezTo>
                  <a:cubicBezTo>
                    <a:pt x="1075" y="1019"/>
                    <a:pt x="1093" y="995"/>
                    <a:pt x="1112" y="972"/>
                  </a:cubicBezTo>
                  <a:cubicBezTo>
                    <a:pt x="1367" y="970"/>
                    <a:pt x="1606" y="957"/>
                    <a:pt x="1788" y="936"/>
                  </a:cubicBezTo>
                  <a:cubicBezTo>
                    <a:pt x="1885" y="925"/>
                    <a:pt x="1960" y="911"/>
                    <a:pt x="2013" y="897"/>
                  </a:cubicBezTo>
                  <a:cubicBezTo>
                    <a:pt x="2070" y="881"/>
                    <a:pt x="2098" y="864"/>
                    <a:pt x="2098" y="845"/>
                  </a:cubicBezTo>
                  <a:moveTo>
                    <a:pt x="657" y="735"/>
                  </a:moveTo>
                  <a:cubicBezTo>
                    <a:pt x="697" y="733"/>
                    <a:pt x="738" y="732"/>
                    <a:pt x="780" y="730"/>
                  </a:cubicBezTo>
                  <a:cubicBezTo>
                    <a:pt x="780" y="722"/>
                    <a:pt x="780" y="722"/>
                    <a:pt x="780" y="722"/>
                  </a:cubicBezTo>
                  <a:cubicBezTo>
                    <a:pt x="738" y="723"/>
                    <a:pt x="693" y="725"/>
                    <a:pt x="653" y="727"/>
                  </a:cubicBezTo>
                  <a:lnTo>
                    <a:pt x="657" y="735"/>
                  </a:lnTo>
                  <a:close/>
                  <a:moveTo>
                    <a:pt x="682" y="1131"/>
                  </a:moveTo>
                  <a:cubicBezTo>
                    <a:pt x="662" y="1160"/>
                    <a:pt x="643" y="1189"/>
                    <a:pt x="624" y="1217"/>
                  </a:cubicBezTo>
                  <a:cubicBezTo>
                    <a:pt x="631" y="1222"/>
                    <a:pt x="631" y="1222"/>
                    <a:pt x="631" y="1222"/>
                  </a:cubicBezTo>
                  <a:cubicBezTo>
                    <a:pt x="649" y="1195"/>
                    <a:pt x="668" y="1167"/>
                    <a:pt x="687" y="1139"/>
                  </a:cubicBezTo>
                  <a:cubicBezTo>
                    <a:pt x="685" y="1135"/>
                    <a:pt x="682" y="1131"/>
                    <a:pt x="682" y="11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46"/>
            <p:cNvSpPr>
              <a:spLocks/>
            </p:cNvSpPr>
            <p:nvPr/>
          </p:nvSpPr>
          <p:spPr bwMode="auto">
            <a:xfrm>
              <a:off x="5496" y="1613"/>
              <a:ext cx="154" cy="162"/>
            </a:xfrm>
            <a:custGeom>
              <a:avLst/>
              <a:gdLst>
                <a:gd name="T0" fmla="*/ 125 w 125"/>
                <a:gd name="T1" fmla="*/ 131 h 131"/>
                <a:gd name="T2" fmla="*/ 0 w 125"/>
                <a:gd name="T3" fmla="*/ 90 h 131"/>
                <a:gd name="T4" fmla="*/ 125 w 125"/>
                <a:gd name="T5" fmla="*/ 0 h 131"/>
                <a:gd name="T6" fmla="*/ 125 w 125"/>
                <a:gd name="T7" fmla="*/ 131 h 131"/>
              </a:gdLst>
              <a:ahLst/>
              <a:cxnLst>
                <a:cxn ang="0">
                  <a:pos x="T0" y="T1"/>
                </a:cxn>
                <a:cxn ang="0">
                  <a:pos x="T2" y="T3"/>
                </a:cxn>
                <a:cxn ang="0">
                  <a:pos x="T4" y="T5"/>
                </a:cxn>
                <a:cxn ang="0">
                  <a:pos x="T6" y="T7"/>
                </a:cxn>
              </a:cxnLst>
              <a:rect l="0" t="0" r="r" b="b"/>
              <a:pathLst>
                <a:path w="125" h="131">
                  <a:moveTo>
                    <a:pt x="125" y="131"/>
                  </a:moveTo>
                  <a:cubicBezTo>
                    <a:pt x="0" y="90"/>
                    <a:pt x="0" y="90"/>
                    <a:pt x="0" y="90"/>
                  </a:cubicBezTo>
                  <a:cubicBezTo>
                    <a:pt x="18" y="35"/>
                    <a:pt x="67" y="0"/>
                    <a:pt x="125" y="0"/>
                  </a:cubicBezTo>
                  <a:lnTo>
                    <a:pt x="125" y="1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47"/>
            <p:cNvSpPr>
              <a:spLocks/>
            </p:cNvSpPr>
            <p:nvPr/>
          </p:nvSpPr>
          <p:spPr bwMode="auto">
            <a:xfrm>
              <a:off x="5485" y="1725"/>
              <a:ext cx="165" cy="101"/>
            </a:xfrm>
            <a:custGeom>
              <a:avLst/>
              <a:gdLst>
                <a:gd name="T0" fmla="*/ 134 w 134"/>
                <a:gd name="T1" fmla="*/ 41 h 82"/>
                <a:gd name="T2" fmla="*/ 9 w 134"/>
                <a:gd name="T3" fmla="*/ 82 h 82"/>
                <a:gd name="T4" fmla="*/ 9 w 134"/>
                <a:gd name="T5" fmla="*/ 0 h 82"/>
                <a:gd name="T6" fmla="*/ 134 w 134"/>
                <a:gd name="T7" fmla="*/ 41 h 82"/>
              </a:gdLst>
              <a:ahLst/>
              <a:cxnLst>
                <a:cxn ang="0">
                  <a:pos x="T0" y="T1"/>
                </a:cxn>
                <a:cxn ang="0">
                  <a:pos x="T2" y="T3"/>
                </a:cxn>
                <a:cxn ang="0">
                  <a:pos x="T4" y="T5"/>
                </a:cxn>
                <a:cxn ang="0">
                  <a:pos x="T6" y="T7"/>
                </a:cxn>
              </a:cxnLst>
              <a:rect l="0" t="0" r="r" b="b"/>
              <a:pathLst>
                <a:path w="134" h="82">
                  <a:moveTo>
                    <a:pt x="134" y="41"/>
                  </a:moveTo>
                  <a:cubicBezTo>
                    <a:pt x="9" y="82"/>
                    <a:pt x="9" y="82"/>
                    <a:pt x="9" y="82"/>
                  </a:cubicBezTo>
                  <a:cubicBezTo>
                    <a:pt x="0" y="54"/>
                    <a:pt x="0" y="28"/>
                    <a:pt x="9" y="0"/>
                  </a:cubicBezTo>
                  <a:lnTo>
                    <a:pt x="134" y="41"/>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48"/>
            <p:cNvSpPr>
              <a:spLocks/>
            </p:cNvSpPr>
            <p:nvPr/>
          </p:nvSpPr>
          <p:spPr bwMode="auto">
            <a:xfrm>
              <a:off x="5496" y="1775"/>
              <a:ext cx="154" cy="131"/>
            </a:xfrm>
            <a:custGeom>
              <a:avLst/>
              <a:gdLst>
                <a:gd name="T0" fmla="*/ 125 w 125"/>
                <a:gd name="T1" fmla="*/ 0 h 106"/>
                <a:gd name="T2" fmla="*/ 48 w 125"/>
                <a:gd name="T3" fmla="*/ 106 h 106"/>
                <a:gd name="T4" fmla="*/ 0 w 125"/>
                <a:gd name="T5" fmla="*/ 41 h 106"/>
                <a:gd name="T6" fmla="*/ 125 w 125"/>
                <a:gd name="T7" fmla="*/ 0 h 106"/>
              </a:gdLst>
              <a:ahLst/>
              <a:cxnLst>
                <a:cxn ang="0">
                  <a:pos x="T0" y="T1"/>
                </a:cxn>
                <a:cxn ang="0">
                  <a:pos x="T2" y="T3"/>
                </a:cxn>
                <a:cxn ang="0">
                  <a:pos x="T4" y="T5"/>
                </a:cxn>
                <a:cxn ang="0">
                  <a:pos x="T6" y="T7"/>
                </a:cxn>
              </a:cxnLst>
              <a:rect l="0" t="0" r="r" b="b"/>
              <a:pathLst>
                <a:path w="125" h="106">
                  <a:moveTo>
                    <a:pt x="125" y="0"/>
                  </a:moveTo>
                  <a:cubicBezTo>
                    <a:pt x="48" y="106"/>
                    <a:pt x="48" y="106"/>
                    <a:pt x="48" y="106"/>
                  </a:cubicBezTo>
                  <a:cubicBezTo>
                    <a:pt x="25" y="89"/>
                    <a:pt x="9" y="68"/>
                    <a:pt x="0" y="41"/>
                  </a:cubicBezTo>
                  <a:lnTo>
                    <a:pt x="125" y="0"/>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49"/>
            <p:cNvSpPr>
              <a:spLocks/>
            </p:cNvSpPr>
            <p:nvPr/>
          </p:nvSpPr>
          <p:spPr bwMode="auto">
            <a:xfrm>
              <a:off x="5555" y="1775"/>
              <a:ext cx="250" cy="182"/>
            </a:xfrm>
            <a:custGeom>
              <a:avLst/>
              <a:gdLst>
                <a:gd name="T0" fmla="*/ 77 w 202"/>
                <a:gd name="T1" fmla="*/ 0 h 147"/>
                <a:gd name="T2" fmla="*/ 202 w 202"/>
                <a:gd name="T3" fmla="*/ 41 h 147"/>
                <a:gd name="T4" fmla="*/ 37 w 202"/>
                <a:gd name="T5" fmla="*/ 125 h 147"/>
                <a:gd name="T6" fmla="*/ 0 w 202"/>
                <a:gd name="T7" fmla="*/ 106 h 147"/>
                <a:gd name="T8" fmla="*/ 77 w 202"/>
                <a:gd name="T9" fmla="*/ 0 h 147"/>
              </a:gdLst>
              <a:ahLst/>
              <a:cxnLst>
                <a:cxn ang="0">
                  <a:pos x="T0" y="T1"/>
                </a:cxn>
                <a:cxn ang="0">
                  <a:pos x="T2" y="T3"/>
                </a:cxn>
                <a:cxn ang="0">
                  <a:pos x="T4" y="T5"/>
                </a:cxn>
                <a:cxn ang="0">
                  <a:pos x="T6" y="T7"/>
                </a:cxn>
                <a:cxn ang="0">
                  <a:pos x="T8" y="T9"/>
                </a:cxn>
              </a:cxnLst>
              <a:rect l="0" t="0" r="r" b="b"/>
              <a:pathLst>
                <a:path w="202" h="147">
                  <a:moveTo>
                    <a:pt x="77" y="0"/>
                  </a:moveTo>
                  <a:cubicBezTo>
                    <a:pt x="202" y="41"/>
                    <a:pt x="202" y="41"/>
                    <a:pt x="202" y="41"/>
                  </a:cubicBezTo>
                  <a:cubicBezTo>
                    <a:pt x="180" y="110"/>
                    <a:pt x="106" y="147"/>
                    <a:pt x="37" y="125"/>
                  </a:cubicBezTo>
                  <a:cubicBezTo>
                    <a:pt x="23" y="120"/>
                    <a:pt x="12" y="115"/>
                    <a:pt x="0" y="106"/>
                  </a:cubicBezTo>
                  <a:lnTo>
                    <a:pt x="77"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50"/>
            <p:cNvSpPr>
              <a:spLocks/>
            </p:cNvSpPr>
            <p:nvPr/>
          </p:nvSpPr>
          <p:spPr bwMode="auto">
            <a:xfrm>
              <a:off x="5650" y="1613"/>
              <a:ext cx="162" cy="213"/>
            </a:xfrm>
            <a:custGeom>
              <a:avLst/>
              <a:gdLst>
                <a:gd name="T0" fmla="*/ 0 w 131"/>
                <a:gd name="T1" fmla="*/ 131 h 172"/>
                <a:gd name="T2" fmla="*/ 0 w 131"/>
                <a:gd name="T3" fmla="*/ 0 h 172"/>
                <a:gd name="T4" fmla="*/ 131 w 131"/>
                <a:gd name="T5" fmla="*/ 131 h 172"/>
                <a:gd name="T6" fmla="*/ 125 w 131"/>
                <a:gd name="T7" fmla="*/ 172 h 172"/>
                <a:gd name="T8" fmla="*/ 0 w 131"/>
                <a:gd name="T9" fmla="*/ 131 h 172"/>
              </a:gdLst>
              <a:ahLst/>
              <a:cxnLst>
                <a:cxn ang="0">
                  <a:pos x="T0" y="T1"/>
                </a:cxn>
                <a:cxn ang="0">
                  <a:pos x="T2" y="T3"/>
                </a:cxn>
                <a:cxn ang="0">
                  <a:pos x="T4" y="T5"/>
                </a:cxn>
                <a:cxn ang="0">
                  <a:pos x="T6" y="T7"/>
                </a:cxn>
                <a:cxn ang="0">
                  <a:pos x="T8" y="T9"/>
                </a:cxn>
              </a:cxnLst>
              <a:rect l="0" t="0" r="r" b="b"/>
              <a:pathLst>
                <a:path w="131" h="172">
                  <a:moveTo>
                    <a:pt x="0" y="131"/>
                  </a:moveTo>
                  <a:cubicBezTo>
                    <a:pt x="0" y="0"/>
                    <a:pt x="0" y="0"/>
                    <a:pt x="0" y="0"/>
                  </a:cubicBezTo>
                  <a:cubicBezTo>
                    <a:pt x="73" y="0"/>
                    <a:pt x="131" y="59"/>
                    <a:pt x="131" y="131"/>
                  </a:cubicBezTo>
                  <a:cubicBezTo>
                    <a:pt x="131" y="146"/>
                    <a:pt x="129" y="158"/>
                    <a:pt x="125" y="172"/>
                  </a:cubicBezTo>
                  <a:lnTo>
                    <a:pt x="0" y="131"/>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1"/>
            <p:cNvSpPr>
              <a:spLocks noEditPoints="1"/>
            </p:cNvSpPr>
            <p:nvPr/>
          </p:nvSpPr>
          <p:spPr bwMode="auto">
            <a:xfrm>
              <a:off x="6980" y="2114"/>
              <a:ext cx="361" cy="265"/>
            </a:xfrm>
            <a:custGeom>
              <a:avLst/>
              <a:gdLst>
                <a:gd name="T0" fmla="*/ 141 w 292"/>
                <a:gd name="T1" fmla="*/ 22 h 214"/>
                <a:gd name="T2" fmla="*/ 267 w 292"/>
                <a:gd name="T3" fmla="*/ 22 h 214"/>
                <a:gd name="T4" fmla="*/ 256 w 292"/>
                <a:gd name="T5" fmla="*/ 3 h 214"/>
                <a:gd name="T6" fmla="*/ 251 w 292"/>
                <a:gd name="T7" fmla="*/ 0 h 214"/>
                <a:gd name="T8" fmla="*/ 158 w 292"/>
                <a:gd name="T9" fmla="*/ 0 h 214"/>
                <a:gd name="T10" fmla="*/ 153 w 292"/>
                <a:gd name="T11" fmla="*/ 3 h 214"/>
                <a:gd name="T12" fmla="*/ 141 w 292"/>
                <a:gd name="T13" fmla="*/ 22 h 214"/>
                <a:gd name="T14" fmla="*/ 292 w 292"/>
                <a:gd name="T15" fmla="*/ 38 h 214"/>
                <a:gd name="T16" fmla="*/ 285 w 292"/>
                <a:gd name="T17" fmla="*/ 31 h 214"/>
                <a:gd name="T18" fmla="*/ 232 w 292"/>
                <a:gd name="T19" fmla="*/ 31 h 214"/>
                <a:gd name="T20" fmla="*/ 61 w 292"/>
                <a:gd name="T21" fmla="*/ 31 h 214"/>
                <a:gd name="T22" fmla="*/ 8 w 292"/>
                <a:gd name="T23" fmla="*/ 31 h 214"/>
                <a:gd name="T24" fmla="*/ 0 w 292"/>
                <a:gd name="T25" fmla="*/ 38 h 214"/>
                <a:gd name="T26" fmla="*/ 0 w 292"/>
                <a:gd name="T27" fmla="*/ 207 h 214"/>
                <a:gd name="T28" fmla="*/ 8 w 292"/>
                <a:gd name="T29" fmla="*/ 214 h 214"/>
                <a:gd name="T30" fmla="*/ 61 w 292"/>
                <a:gd name="T31" fmla="*/ 214 h 214"/>
                <a:gd name="T32" fmla="*/ 232 w 292"/>
                <a:gd name="T33" fmla="*/ 214 h 214"/>
                <a:gd name="T34" fmla="*/ 285 w 292"/>
                <a:gd name="T35" fmla="*/ 214 h 214"/>
                <a:gd name="T36" fmla="*/ 292 w 292"/>
                <a:gd name="T37" fmla="*/ 207 h 214"/>
                <a:gd name="T38" fmla="*/ 292 w 292"/>
                <a:gd name="T39" fmla="*/ 3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2" h="214">
                  <a:moveTo>
                    <a:pt x="141" y="22"/>
                  </a:moveTo>
                  <a:cubicBezTo>
                    <a:pt x="267" y="22"/>
                    <a:pt x="267" y="22"/>
                    <a:pt x="267" y="22"/>
                  </a:cubicBezTo>
                  <a:cubicBezTo>
                    <a:pt x="256" y="3"/>
                    <a:pt x="256" y="3"/>
                    <a:pt x="256" y="3"/>
                  </a:cubicBezTo>
                  <a:cubicBezTo>
                    <a:pt x="256" y="3"/>
                    <a:pt x="254" y="0"/>
                    <a:pt x="251" y="0"/>
                  </a:cubicBezTo>
                  <a:cubicBezTo>
                    <a:pt x="158" y="0"/>
                    <a:pt x="158" y="0"/>
                    <a:pt x="158" y="0"/>
                  </a:cubicBezTo>
                  <a:cubicBezTo>
                    <a:pt x="158" y="0"/>
                    <a:pt x="154" y="0"/>
                    <a:pt x="153" y="3"/>
                  </a:cubicBezTo>
                  <a:lnTo>
                    <a:pt x="141" y="22"/>
                  </a:lnTo>
                  <a:close/>
                  <a:moveTo>
                    <a:pt x="292" y="38"/>
                  </a:moveTo>
                  <a:cubicBezTo>
                    <a:pt x="292" y="38"/>
                    <a:pt x="292" y="31"/>
                    <a:pt x="285" y="31"/>
                  </a:cubicBezTo>
                  <a:cubicBezTo>
                    <a:pt x="232" y="31"/>
                    <a:pt x="232" y="31"/>
                    <a:pt x="232" y="31"/>
                  </a:cubicBezTo>
                  <a:cubicBezTo>
                    <a:pt x="61" y="31"/>
                    <a:pt x="61" y="31"/>
                    <a:pt x="61" y="31"/>
                  </a:cubicBezTo>
                  <a:cubicBezTo>
                    <a:pt x="8" y="31"/>
                    <a:pt x="8" y="31"/>
                    <a:pt x="8" y="31"/>
                  </a:cubicBezTo>
                  <a:cubicBezTo>
                    <a:pt x="0" y="31"/>
                    <a:pt x="0" y="38"/>
                    <a:pt x="0" y="38"/>
                  </a:cubicBezTo>
                  <a:cubicBezTo>
                    <a:pt x="0" y="207"/>
                    <a:pt x="0" y="207"/>
                    <a:pt x="0" y="207"/>
                  </a:cubicBezTo>
                  <a:cubicBezTo>
                    <a:pt x="0" y="214"/>
                    <a:pt x="8" y="214"/>
                    <a:pt x="8" y="214"/>
                  </a:cubicBezTo>
                  <a:cubicBezTo>
                    <a:pt x="61" y="214"/>
                    <a:pt x="61" y="214"/>
                    <a:pt x="61" y="214"/>
                  </a:cubicBezTo>
                  <a:cubicBezTo>
                    <a:pt x="232" y="214"/>
                    <a:pt x="232" y="214"/>
                    <a:pt x="232" y="214"/>
                  </a:cubicBezTo>
                  <a:cubicBezTo>
                    <a:pt x="285" y="214"/>
                    <a:pt x="285" y="214"/>
                    <a:pt x="285" y="214"/>
                  </a:cubicBezTo>
                  <a:cubicBezTo>
                    <a:pt x="285" y="214"/>
                    <a:pt x="292" y="214"/>
                    <a:pt x="292" y="207"/>
                  </a:cubicBezTo>
                  <a:lnTo>
                    <a:pt x="292" y="38"/>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2"/>
            <p:cNvSpPr>
              <a:spLocks noChangeArrowheads="1"/>
            </p:cNvSpPr>
            <p:nvPr/>
          </p:nvSpPr>
          <p:spPr bwMode="auto">
            <a:xfrm>
              <a:off x="6807" y="2889"/>
              <a:ext cx="324" cy="32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3"/>
            <p:cNvSpPr>
              <a:spLocks/>
            </p:cNvSpPr>
            <p:nvPr/>
          </p:nvSpPr>
          <p:spPr bwMode="auto">
            <a:xfrm>
              <a:off x="6938" y="2984"/>
              <a:ext cx="91" cy="134"/>
            </a:xfrm>
            <a:custGeom>
              <a:avLst/>
              <a:gdLst>
                <a:gd name="T0" fmla="*/ 0 w 91"/>
                <a:gd name="T1" fmla="*/ 134 h 134"/>
                <a:gd name="T2" fmla="*/ 91 w 91"/>
                <a:gd name="T3" fmla="*/ 67 h 134"/>
                <a:gd name="T4" fmla="*/ 0 w 91"/>
                <a:gd name="T5" fmla="*/ 0 h 134"/>
                <a:gd name="T6" fmla="*/ 0 w 91"/>
                <a:gd name="T7" fmla="*/ 134 h 134"/>
              </a:gdLst>
              <a:ahLst/>
              <a:cxnLst>
                <a:cxn ang="0">
                  <a:pos x="T0" y="T1"/>
                </a:cxn>
                <a:cxn ang="0">
                  <a:pos x="T2" y="T3"/>
                </a:cxn>
                <a:cxn ang="0">
                  <a:pos x="T4" y="T5"/>
                </a:cxn>
                <a:cxn ang="0">
                  <a:pos x="T6" y="T7"/>
                </a:cxn>
              </a:cxnLst>
              <a:rect l="0" t="0" r="r" b="b"/>
              <a:pathLst>
                <a:path w="91" h="134">
                  <a:moveTo>
                    <a:pt x="0" y="134"/>
                  </a:moveTo>
                  <a:lnTo>
                    <a:pt x="91" y="67"/>
                  </a:lnTo>
                  <a:lnTo>
                    <a:pt x="0" y="0"/>
                  </a:lnTo>
                  <a:lnTo>
                    <a:pt x="0" y="1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4"/>
            <p:cNvSpPr>
              <a:spLocks noEditPoints="1"/>
            </p:cNvSpPr>
            <p:nvPr/>
          </p:nvSpPr>
          <p:spPr bwMode="auto">
            <a:xfrm>
              <a:off x="5451" y="2801"/>
              <a:ext cx="332" cy="254"/>
            </a:xfrm>
            <a:custGeom>
              <a:avLst/>
              <a:gdLst>
                <a:gd name="T0" fmla="*/ 166 w 332"/>
                <a:gd name="T1" fmla="*/ 142 h 254"/>
                <a:gd name="T2" fmla="*/ 332 w 332"/>
                <a:gd name="T3" fmla="*/ 24 h 254"/>
                <a:gd name="T4" fmla="*/ 332 w 332"/>
                <a:gd name="T5" fmla="*/ 0 h 254"/>
                <a:gd name="T6" fmla="*/ 166 w 332"/>
                <a:gd name="T7" fmla="*/ 0 h 254"/>
                <a:gd name="T8" fmla="*/ 0 w 332"/>
                <a:gd name="T9" fmla="*/ 0 h 254"/>
                <a:gd name="T10" fmla="*/ 0 w 332"/>
                <a:gd name="T11" fmla="*/ 24 h 254"/>
                <a:gd name="T12" fmla="*/ 166 w 332"/>
                <a:gd name="T13" fmla="*/ 142 h 254"/>
                <a:gd name="T14" fmla="*/ 332 w 332"/>
                <a:gd name="T15" fmla="*/ 254 h 254"/>
                <a:gd name="T16" fmla="*/ 332 w 332"/>
                <a:gd name="T17" fmla="*/ 47 h 254"/>
                <a:gd name="T18" fmla="*/ 166 w 332"/>
                <a:gd name="T19" fmla="*/ 168 h 254"/>
                <a:gd name="T20" fmla="*/ 0 w 332"/>
                <a:gd name="T21" fmla="*/ 47 h 254"/>
                <a:gd name="T22" fmla="*/ 0 w 332"/>
                <a:gd name="T23" fmla="*/ 254 h 254"/>
                <a:gd name="T24" fmla="*/ 166 w 332"/>
                <a:gd name="T25" fmla="*/ 254 h 254"/>
                <a:gd name="T26" fmla="*/ 332 w 332"/>
                <a:gd name="T27"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254">
                  <a:moveTo>
                    <a:pt x="166" y="142"/>
                  </a:moveTo>
                  <a:lnTo>
                    <a:pt x="332" y="24"/>
                  </a:lnTo>
                  <a:lnTo>
                    <a:pt x="332" y="0"/>
                  </a:lnTo>
                  <a:lnTo>
                    <a:pt x="166" y="0"/>
                  </a:lnTo>
                  <a:lnTo>
                    <a:pt x="0" y="0"/>
                  </a:lnTo>
                  <a:lnTo>
                    <a:pt x="0" y="24"/>
                  </a:lnTo>
                  <a:lnTo>
                    <a:pt x="166" y="142"/>
                  </a:lnTo>
                  <a:close/>
                  <a:moveTo>
                    <a:pt x="332" y="254"/>
                  </a:moveTo>
                  <a:lnTo>
                    <a:pt x="332" y="47"/>
                  </a:lnTo>
                  <a:lnTo>
                    <a:pt x="166" y="168"/>
                  </a:lnTo>
                  <a:lnTo>
                    <a:pt x="0" y="47"/>
                  </a:lnTo>
                  <a:lnTo>
                    <a:pt x="0" y="254"/>
                  </a:lnTo>
                  <a:lnTo>
                    <a:pt x="166" y="254"/>
                  </a:lnTo>
                  <a:lnTo>
                    <a:pt x="332" y="254"/>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5"/>
            <p:cNvSpPr>
              <a:spLocks/>
            </p:cNvSpPr>
            <p:nvPr/>
          </p:nvSpPr>
          <p:spPr bwMode="auto">
            <a:xfrm>
              <a:off x="5000" y="2325"/>
              <a:ext cx="544" cy="312"/>
            </a:xfrm>
            <a:custGeom>
              <a:avLst/>
              <a:gdLst>
                <a:gd name="T0" fmla="*/ 347 w 440"/>
                <a:gd name="T1" fmla="*/ 24 h 252"/>
                <a:gd name="T2" fmla="*/ 293 w 440"/>
                <a:gd name="T3" fmla="*/ 3 h 252"/>
                <a:gd name="T4" fmla="*/ 257 w 440"/>
                <a:gd name="T5" fmla="*/ 31 h 252"/>
                <a:gd name="T6" fmla="*/ 220 w 440"/>
                <a:gd name="T7" fmla="*/ 33 h 252"/>
                <a:gd name="T8" fmla="*/ 184 w 440"/>
                <a:gd name="T9" fmla="*/ 31 h 252"/>
                <a:gd name="T10" fmla="*/ 148 w 440"/>
                <a:gd name="T11" fmla="*/ 3 h 252"/>
                <a:gd name="T12" fmla="*/ 94 w 440"/>
                <a:gd name="T13" fmla="*/ 24 h 252"/>
                <a:gd name="T14" fmla="*/ 69 w 440"/>
                <a:gd name="T15" fmla="*/ 246 h 252"/>
                <a:gd name="T16" fmla="*/ 128 w 440"/>
                <a:gd name="T17" fmla="*/ 210 h 252"/>
                <a:gd name="T18" fmla="*/ 220 w 440"/>
                <a:gd name="T19" fmla="*/ 179 h 252"/>
                <a:gd name="T20" fmla="*/ 312 w 440"/>
                <a:gd name="T21" fmla="*/ 210 h 252"/>
                <a:gd name="T22" fmla="*/ 372 w 440"/>
                <a:gd name="T23" fmla="*/ 246 h 252"/>
                <a:gd name="T24" fmla="*/ 347 w 440"/>
                <a:gd name="T25" fmla="*/ 2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0" h="252">
                  <a:moveTo>
                    <a:pt x="347" y="24"/>
                  </a:moveTo>
                  <a:cubicBezTo>
                    <a:pt x="341" y="13"/>
                    <a:pt x="299" y="0"/>
                    <a:pt x="293" y="3"/>
                  </a:cubicBezTo>
                  <a:cubicBezTo>
                    <a:pt x="290" y="6"/>
                    <a:pt x="265" y="28"/>
                    <a:pt x="257" y="31"/>
                  </a:cubicBezTo>
                  <a:cubicBezTo>
                    <a:pt x="249" y="33"/>
                    <a:pt x="220" y="33"/>
                    <a:pt x="220" y="33"/>
                  </a:cubicBezTo>
                  <a:cubicBezTo>
                    <a:pt x="220" y="33"/>
                    <a:pt x="192" y="33"/>
                    <a:pt x="184" y="31"/>
                  </a:cubicBezTo>
                  <a:cubicBezTo>
                    <a:pt x="175" y="28"/>
                    <a:pt x="151" y="6"/>
                    <a:pt x="148" y="3"/>
                  </a:cubicBezTo>
                  <a:cubicBezTo>
                    <a:pt x="141" y="0"/>
                    <a:pt x="99" y="13"/>
                    <a:pt x="94" y="24"/>
                  </a:cubicBezTo>
                  <a:cubicBezTo>
                    <a:pt x="94" y="24"/>
                    <a:pt x="0" y="222"/>
                    <a:pt x="69" y="246"/>
                  </a:cubicBezTo>
                  <a:cubicBezTo>
                    <a:pt x="99" y="252"/>
                    <a:pt x="111" y="226"/>
                    <a:pt x="128" y="210"/>
                  </a:cubicBezTo>
                  <a:cubicBezTo>
                    <a:pt x="145" y="194"/>
                    <a:pt x="170" y="179"/>
                    <a:pt x="220" y="179"/>
                  </a:cubicBezTo>
                  <a:cubicBezTo>
                    <a:pt x="271" y="179"/>
                    <a:pt x="295" y="194"/>
                    <a:pt x="312" y="210"/>
                  </a:cubicBezTo>
                  <a:cubicBezTo>
                    <a:pt x="329" y="226"/>
                    <a:pt x="341" y="252"/>
                    <a:pt x="372" y="246"/>
                  </a:cubicBezTo>
                  <a:cubicBezTo>
                    <a:pt x="440" y="222"/>
                    <a:pt x="347" y="24"/>
                    <a:pt x="347" y="24"/>
                  </a:cubicBezTo>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6"/>
            <p:cNvSpPr>
              <a:spLocks noChangeArrowheads="1"/>
            </p:cNvSpPr>
            <p:nvPr/>
          </p:nvSpPr>
          <p:spPr bwMode="auto">
            <a:xfrm>
              <a:off x="5250" y="2416"/>
              <a:ext cx="46" cy="44"/>
            </a:xfrm>
            <a:prstGeom prst="ellipse">
              <a:avLst/>
            </a:prstGeom>
            <a:solidFill>
              <a:srgbClr val="45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587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92838" y="1449009"/>
            <a:ext cx="5981700" cy="4096506"/>
          </a:xfrm>
        </p:spPr>
        <p:txBody>
          <a:bodyPr/>
          <a:lstStyle/>
          <a:p>
            <a:pPr marL="0" indent="0">
              <a:spcBef>
                <a:spcPts val="2400"/>
              </a:spcBef>
              <a:buNone/>
            </a:pPr>
            <a:r>
              <a:rPr lang="en-US" sz="3400" dirty="0"/>
              <a:t>Can extend the </a:t>
            </a:r>
            <a:r>
              <a:rPr lang="en-US" sz="3400" dirty="0" smtClean="0"/>
              <a:t>ribbon </a:t>
            </a:r>
            <a:br>
              <a:rPr lang="en-US" sz="3400" dirty="0" smtClean="0"/>
            </a:br>
            <a:r>
              <a:rPr lang="en-US" sz="3400" dirty="0" smtClean="0"/>
              <a:t>or </a:t>
            </a:r>
            <a:r>
              <a:rPr lang="en-US" sz="3400" dirty="0"/>
              <a:t>Edit Control Block (ECB) </a:t>
            </a:r>
          </a:p>
          <a:p>
            <a:pPr marL="0" indent="0">
              <a:spcBef>
                <a:spcPts val="2400"/>
              </a:spcBef>
              <a:buNone/>
            </a:pPr>
            <a:r>
              <a:rPr lang="en-US" sz="3400" dirty="0"/>
              <a:t>Launches a target page </a:t>
            </a:r>
            <a:r>
              <a:rPr lang="en-US" sz="3400" dirty="0" smtClean="0"/>
              <a:t/>
            </a:r>
            <a:br>
              <a:rPr lang="en-US" sz="3400" dirty="0" smtClean="0"/>
            </a:br>
            <a:r>
              <a:rPr lang="en-US" sz="3400" dirty="0" smtClean="0"/>
              <a:t>in </a:t>
            </a:r>
            <a:r>
              <a:rPr lang="en-US" sz="3400" dirty="0"/>
              <a:t>your app</a:t>
            </a:r>
          </a:p>
          <a:p>
            <a:pPr marL="0" indent="0">
              <a:spcBef>
                <a:spcPts val="2400"/>
              </a:spcBef>
              <a:buNone/>
            </a:pPr>
            <a:r>
              <a:rPr lang="en-US" sz="3400" dirty="0"/>
              <a:t>Supports the addition of tokens to pass information </a:t>
            </a:r>
            <a:r>
              <a:rPr lang="en-US" sz="3400" dirty="0" smtClean="0"/>
              <a:t/>
            </a:r>
            <a:br>
              <a:rPr lang="en-US" sz="3400" dirty="0" smtClean="0"/>
            </a:br>
            <a:r>
              <a:rPr lang="en-US" sz="3400" dirty="0" smtClean="0"/>
              <a:t>to </a:t>
            </a:r>
            <a:r>
              <a:rPr lang="en-US" sz="3400" dirty="0"/>
              <a:t>the app</a:t>
            </a:r>
          </a:p>
        </p:txBody>
      </p:sp>
      <p:grpSp>
        <p:nvGrpSpPr>
          <p:cNvPr id="5" name="Group 4"/>
          <p:cNvGrpSpPr/>
          <p:nvPr/>
        </p:nvGrpSpPr>
        <p:grpSpPr>
          <a:xfrm>
            <a:off x="10611753" y="182358"/>
            <a:ext cx="2881993" cy="287338"/>
            <a:chOff x="9481453" y="182358"/>
            <a:chExt cx="2881993" cy="287338"/>
          </a:xfrm>
        </p:grpSpPr>
        <p:sp>
          <p:nvSpPr>
            <p:cNvPr id="6" name="Text To Outline"/>
            <p:cNvSpPr/>
            <p:nvPr/>
          </p:nvSpPr>
          <p:spPr bwMode="auto">
            <a:xfrm>
              <a:off x="9491118" y="288528"/>
              <a:ext cx="106001" cy="140097"/>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Box 6"/>
            <p:cNvSpPr txBox="1"/>
            <p:nvPr/>
          </p:nvSpPr>
          <p:spPr>
            <a:xfrm>
              <a:off x="9481453" y="182358"/>
              <a:ext cx="288199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UI custom actions</a:t>
              </a:r>
            </a:p>
          </p:txBody>
        </p:sp>
      </p:grpSp>
      <p:sp>
        <p:nvSpPr>
          <p:cNvPr id="8" name="Rectangle 7"/>
          <p:cNvSpPr/>
          <p:nvPr/>
        </p:nvSpPr>
        <p:spPr bwMode="auto">
          <a:xfrm>
            <a:off x="0" y="0"/>
            <a:ext cx="5761038"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UI custom actions</a:t>
            </a:r>
            <a:endParaRPr lang="en-US" dirty="0">
              <a:gradFill>
                <a:gsLst>
                  <a:gs pos="7258">
                    <a:schemeClr val="bg1"/>
                  </a:gs>
                  <a:gs pos="29000">
                    <a:schemeClr val="bg1"/>
                  </a:gs>
                </a:gsLst>
                <a:lin ang="5400000" scaled="0"/>
              </a:gradFill>
            </a:endParaRPr>
          </a:p>
        </p:txBody>
      </p:sp>
      <p:sp>
        <p:nvSpPr>
          <p:cNvPr id="10" name="Freeform 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295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action CAML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54" y="1105595"/>
            <a:ext cx="8254130" cy="5333305"/>
          </a:xfrm>
          <a:prstGeom prst="rect">
            <a:avLst/>
          </a:prstGeom>
        </p:spPr>
      </p:pic>
      <p:grpSp>
        <p:nvGrpSpPr>
          <p:cNvPr id="5" name="Group 4"/>
          <p:cNvGrpSpPr/>
          <p:nvPr/>
        </p:nvGrpSpPr>
        <p:grpSpPr>
          <a:xfrm>
            <a:off x="10611753" y="182358"/>
            <a:ext cx="2881993" cy="287338"/>
            <a:chOff x="9481453" y="182358"/>
            <a:chExt cx="2881993" cy="287338"/>
          </a:xfrm>
        </p:grpSpPr>
        <p:sp>
          <p:nvSpPr>
            <p:cNvPr id="6" name="Text To Outline"/>
            <p:cNvSpPr/>
            <p:nvPr/>
          </p:nvSpPr>
          <p:spPr bwMode="auto">
            <a:xfrm>
              <a:off x="9491118" y="288528"/>
              <a:ext cx="106001" cy="140097"/>
            </a:xfrm>
            <a:custGeom>
              <a:avLst/>
              <a:gdLst/>
              <a:ahLst/>
              <a:cxnLst/>
              <a:rect l="l" t="t" r="r" b="b"/>
              <a:pathLst>
                <a:path w="1337244" h="1767380">
                  <a:moveTo>
                    <a:pt x="770302" y="496690"/>
                  </a:moveTo>
                  <a:cubicBezTo>
                    <a:pt x="741544" y="550098"/>
                    <a:pt x="710321" y="604122"/>
                    <a:pt x="676633" y="658762"/>
                  </a:cubicBezTo>
                  <a:cubicBezTo>
                    <a:pt x="642945" y="713402"/>
                    <a:pt x="607614" y="767220"/>
                    <a:pt x="570639" y="820217"/>
                  </a:cubicBezTo>
                  <a:cubicBezTo>
                    <a:pt x="533665" y="873214"/>
                    <a:pt x="496280" y="924567"/>
                    <a:pt x="458484" y="974277"/>
                  </a:cubicBezTo>
                  <a:cubicBezTo>
                    <a:pt x="420687" y="1023987"/>
                    <a:pt x="384124" y="1070616"/>
                    <a:pt x="348793" y="1114164"/>
                  </a:cubicBezTo>
                  <a:lnTo>
                    <a:pt x="770302" y="1114164"/>
                  </a:lnTo>
                  <a:close/>
                  <a:moveTo>
                    <a:pt x="764139" y="0"/>
                  </a:moveTo>
                  <a:lnTo>
                    <a:pt x="1125257" y="0"/>
                  </a:lnTo>
                  <a:lnTo>
                    <a:pt x="1125257" y="1114164"/>
                  </a:lnTo>
                  <a:lnTo>
                    <a:pt x="1337244" y="1114164"/>
                  </a:lnTo>
                  <a:lnTo>
                    <a:pt x="1337244" y="1405030"/>
                  </a:lnTo>
                  <a:lnTo>
                    <a:pt x="1125257" y="1405030"/>
                  </a:lnTo>
                  <a:lnTo>
                    <a:pt x="1125257" y="1767380"/>
                  </a:lnTo>
                  <a:lnTo>
                    <a:pt x="770302" y="1767380"/>
                  </a:lnTo>
                  <a:lnTo>
                    <a:pt x="770302" y="1405030"/>
                  </a:lnTo>
                  <a:lnTo>
                    <a:pt x="0" y="1405030"/>
                  </a:lnTo>
                  <a:lnTo>
                    <a:pt x="0" y="1100607"/>
                  </a:lnTo>
                  <a:cubicBezTo>
                    <a:pt x="68197" y="1024193"/>
                    <a:pt x="138860" y="940590"/>
                    <a:pt x="211987" y="849797"/>
                  </a:cubicBezTo>
                  <a:cubicBezTo>
                    <a:pt x="285114" y="759004"/>
                    <a:pt x="355777" y="665540"/>
                    <a:pt x="423974" y="569407"/>
                  </a:cubicBezTo>
                  <a:cubicBezTo>
                    <a:pt x="492171" y="473273"/>
                    <a:pt x="555644" y="376523"/>
                    <a:pt x="614393" y="279157"/>
                  </a:cubicBezTo>
                  <a:cubicBezTo>
                    <a:pt x="673141" y="181791"/>
                    <a:pt x="723057" y="88738"/>
                    <a:pt x="764139" y="0"/>
                  </a:cubicBezTo>
                  <a:close/>
                </a:path>
              </a:pathLst>
            </a:cu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Box 6"/>
            <p:cNvSpPr txBox="1"/>
            <p:nvPr/>
          </p:nvSpPr>
          <p:spPr>
            <a:xfrm>
              <a:off x="9481453" y="182358"/>
              <a:ext cx="2881993"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UI custom actions</a:t>
              </a:r>
            </a:p>
          </p:txBody>
        </p:sp>
      </p:grpSp>
    </p:spTree>
    <p:extLst>
      <p:ext uri="{BB962C8B-B14F-4D97-AF65-F5344CB8AC3E}">
        <p14:creationId xmlns:p14="http://schemas.microsoft.com/office/powerpoint/2010/main" val="314297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2" name="Text Placeholder 1"/>
          <p:cNvSpPr>
            <a:spLocks noGrp="1"/>
          </p:cNvSpPr>
          <p:nvPr>
            <p:ph type="body" sz="quarter" idx="12"/>
          </p:nvPr>
        </p:nvSpPr>
        <p:spPr/>
        <p:txBody>
          <a:bodyPr/>
          <a:lstStyle/>
          <a:p>
            <a:pPr marL="0" indent="0">
              <a:buNone/>
            </a:pPr>
            <a:r>
              <a:rPr lang="en-US" dirty="0" smtClean="0"/>
              <a:t>UI custom actions</a:t>
            </a:r>
            <a:endParaRPr lang="en-US" dirty="0"/>
          </a:p>
        </p:txBody>
      </p:sp>
      <p:grpSp>
        <p:nvGrpSpPr>
          <p:cNvPr id="5" name="Group 4"/>
          <p:cNvGrpSpPr>
            <a:grpSpLocks noChangeAspect="1"/>
          </p:cNvGrpSpPr>
          <p:nvPr/>
        </p:nvGrpSpPr>
        <p:grpSpPr bwMode="auto">
          <a:xfrm>
            <a:off x="8497888" y="479425"/>
            <a:ext cx="3581400" cy="6051550"/>
            <a:chOff x="5353" y="302"/>
            <a:chExt cx="2256" cy="3812"/>
          </a:xfrm>
        </p:grpSpPr>
        <p:sp>
          <p:nvSpPr>
            <p:cNvPr id="6"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0C5D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5"/>
            <p:cNvSpPr>
              <a:spLocks noChangeArrowheads="1"/>
            </p:cNvSpPr>
            <p:nvPr/>
          </p:nvSpPr>
          <p:spPr bwMode="auto">
            <a:xfrm>
              <a:off x="5633" y="2693"/>
              <a:ext cx="603" cy="82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7"/>
            <p:cNvSpPr>
              <a:spLocks noChangeArrowheads="1"/>
            </p:cNvSpPr>
            <p:nvPr/>
          </p:nvSpPr>
          <p:spPr bwMode="auto">
            <a:xfrm>
              <a:off x="5633" y="3438"/>
              <a:ext cx="107"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51"/>
            <p:cNvSpPr>
              <a:spLocks noChangeArrowheads="1"/>
            </p:cNvSpPr>
            <p:nvPr/>
          </p:nvSpPr>
          <p:spPr bwMode="auto">
            <a:xfrm>
              <a:off x="6131"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3"/>
            <p:cNvSpPr>
              <a:spLocks noChangeArrowheads="1"/>
            </p:cNvSpPr>
            <p:nvPr/>
          </p:nvSpPr>
          <p:spPr bwMode="auto">
            <a:xfrm>
              <a:off x="5872"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5"/>
            <p:cNvSpPr>
              <a:spLocks noChangeArrowheads="1"/>
            </p:cNvSpPr>
            <p:nvPr/>
          </p:nvSpPr>
          <p:spPr bwMode="auto">
            <a:xfrm>
              <a:off x="6368" y="3438"/>
              <a:ext cx="105" cy="64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7"/>
            <p:cNvSpPr>
              <a:spLocks noChangeArrowheads="1"/>
            </p:cNvSpPr>
            <p:nvPr/>
          </p:nvSpPr>
          <p:spPr bwMode="auto">
            <a:xfrm>
              <a:off x="6062" y="3425"/>
              <a:ext cx="411" cy="9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5"/>
            <p:cNvSpPr>
              <a:spLocks noChangeArrowheads="1"/>
            </p:cNvSpPr>
            <p:nvPr/>
          </p:nvSpPr>
          <p:spPr bwMode="auto">
            <a:xfrm>
              <a:off x="6368" y="3521"/>
              <a:ext cx="53" cy="562"/>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7"/>
            <p:cNvSpPr>
              <a:spLocks noChangeArrowheads="1"/>
            </p:cNvSpPr>
            <p:nvPr/>
          </p:nvSpPr>
          <p:spPr bwMode="auto">
            <a:xfrm>
              <a:off x="6062" y="3425"/>
              <a:ext cx="122" cy="96"/>
            </a:xfrm>
            <a:prstGeom prst="rect">
              <a:avLst/>
            </a:prstGeom>
            <a:solidFill>
              <a:srgbClr val="5D1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9382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Introduction</a:t>
            </a:r>
          </a:p>
        </p:txBody>
      </p:sp>
      <p:sp>
        <p:nvSpPr>
          <p:cNvPr id="16" name="Rectangle 15"/>
          <p:cNvSpPr/>
          <p:nvPr/>
        </p:nvSpPr>
        <p:spPr bwMode="auto">
          <a:xfrm>
            <a:off x="1168400" y="2276459"/>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a:gradFill>
                  <a:gsLst>
                    <a:gs pos="1250">
                      <a:schemeClr val="tx1"/>
                    </a:gs>
                    <a:gs pos="99000">
                      <a:schemeClr val="tx1"/>
                    </a:gs>
                  </a:gsLst>
                  <a:lin ang="5400000" scaled="0"/>
                </a:gradFill>
                <a:latin typeface="+mj-lt"/>
              </a:rPr>
              <a:t>Programming in </a:t>
            </a:r>
            <a:r>
              <a:rPr lang="en-US" sz="3200" dirty="0" smtClean="0">
                <a:gradFill>
                  <a:gsLst>
                    <a:gs pos="1250">
                      <a:schemeClr val="tx1"/>
                    </a:gs>
                    <a:gs pos="99000">
                      <a:schemeClr val="tx1"/>
                    </a:gs>
                  </a:gsLst>
                  <a:lin ang="5400000" scaled="0"/>
                </a:gradFill>
                <a:latin typeface="+mj-lt"/>
              </a:rPr>
              <a:t>JavaScript</a:t>
            </a:r>
            <a:endParaRPr lang="en-US" sz="3200" dirty="0">
              <a:gradFill>
                <a:gsLst>
                  <a:gs pos="1250">
                    <a:schemeClr val="tx1"/>
                  </a:gs>
                  <a:gs pos="99000">
                    <a:schemeClr val="tx1"/>
                  </a:gs>
                </a:gsLst>
                <a:lin ang="5400000" scaled="0"/>
              </a:gradFill>
              <a:latin typeface="+mj-lt"/>
            </a:endParaRPr>
          </a:p>
        </p:txBody>
      </p:sp>
      <p:sp>
        <p:nvSpPr>
          <p:cNvPr id="17" name="Rectangle 16"/>
          <p:cNvSpPr/>
          <p:nvPr/>
        </p:nvSpPr>
        <p:spPr bwMode="auto">
          <a:xfrm>
            <a:off x="1168400" y="3112545"/>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App parts</a:t>
            </a:r>
            <a:endParaRPr lang="en-US" sz="3200" dirty="0">
              <a:gradFill>
                <a:gsLst>
                  <a:gs pos="1250">
                    <a:schemeClr val="tx1"/>
                  </a:gs>
                  <a:gs pos="99000">
                    <a:schemeClr val="tx1"/>
                  </a:gs>
                </a:gsLst>
                <a:lin ang="5400000" scaled="0"/>
              </a:gradFill>
              <a:latin typeface="+mj-lt"/>
            </a:endParaRPr>
          </a:p>
        </p:txBody>
      </p:sp>
      <p:sp>
        <p:nvSpPr>
          <p:cNvPr id="18" name="Rectangle 17"/>
          <p:cNvSpPr/>
          <p:nvPr/>
        </p:nvSpPr>
        <p:spPr bwMode="auto">
          <a:xfrm>
            <a:off x="1168400" y="3948632"/>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nSpc>
                <a:spcPct val="150000"/>
              </a:lnSpc>
              <a:spcBef>
                <a:spcPct val="20000"/>
              </a:spcBef>
              <a:buSzPct val="90000"/>
            </a:pPr>
            <a:r>
              <a:rPr lang="en-US" sz="3200" dirty="0" smtClean="0">
                <a:gradFill>
                  <a:gsLst>
                    <a:gs pos="1250">
                      <a:schemeClr val="tx1"/>
                    </a:gs>
                    <a:gs pos="99000">
                      <a:schemeClr val="tx1"/>
                    </a:gs>
                  </a:gsLst>
                  <a:lin ang="5400000" scaled="0"/>
                </a:gradFill>
                <a:latin typeface="+mj-lt"/>
              </a:rPr>
              <a:t>UI custom actions</a:t>
            </a:r>
            <a:endParaRPr lang="en-US" sz="3200" dirty="0">
              <a:gradFill>
                <a:gsLst>
                  <a:gs pos="1250">
                    <a:schemeClr val="tx1"/>
                  </a:gs>
                  <a:gs pos="99000">
                    <a:schemeClr val="tx1"/>
                  </a:gs>
                </a:gsLst>
                <a:lin ang="5400000" scaled="0"/>
              </a:gradFill>
              <a:latin typeface="+mj-lt"/>
            </a:endParaRP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6981371" y="2879440"/>
            <a:ext cx="4997904" cy="3641245"/>
            <a:chOff x="5308651" y="1710037"/>
            <a:chExt cx="6843741" cy="4986038"/>
          </a:xfrm>
        </p:grpSpPr>
        <p:grpSp>
          <p:nvGrpSpPr>
            <p:cNvPr id="23" name="Group 22"/>
            <p:cNvGrpSpPr/>
            <p:nvPr/>
          </p:nvGrpSpPr>
          <p:grpSpPr>
            <a:xfrm>
              <a:off x="8356600" y="5895975"/>
              <a:ext cx="2466975" cy="800100"/>
              <a:chOff x="8356600" y="5222875"/>
              <a:chExt cx="2466975" cy="800100"/>
            </a:xfrm>
          </p:grpSpPr>
          <p:sp>
            <p:nvSpPr>
              <p:cNvPr id="242" name="Rectangle 241"/>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3" name="Group 242"/>
              <p:cNvGrpSpPr/>
              <p:nvPr/>
            </p:nvGrpSpPr>
            <p:grpSpPr>
              <a:xfrm>
                <a:off x="8415948" y="5283201"/>
                <a:ext cx="2344108" cy="678908"/>
                <a:chOff x="8415948" y="5283201"/>
                <a:chExt cx="2344108" cy="678908"/>
              </a:xfrm>
            </p:grpSpPr>
            <p:sp>
              <p:nvSpPr>
                <p:cNvPr id="244" name="Rectangle 243"/>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8" name="Rectangle 247"/>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5" name="Rectangle 254"/>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0" name="Rectangle 259"/>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1" name="Rectangle 260"/>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2" name="Rectangle 261"/>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3" name="Rectangle 262"/>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4" name="Rectangle 263"/>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5" name="Rectangle 264"/>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6" name="Rectangle 265"/>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8" name="Rectangle 267"/>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9" name="Rectangle 268"/>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0" name="Rectangle 269"/>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1" name="Rectangle 270"/>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2" name="Rectangle 271"/>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3" name="Rectangle 272"/>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6" name="Rectangle 275"/>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7" name="Rectangle 276"/>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0" name="Rectangle 279"/>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2" name="Rectangle 281"/>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5" name="Rectangle 284"/>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7" name="Rectangle 286"/>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0" name="Rectangle 289"/>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4" name="Group 23"/>
            <p:cNvGrpSpPr/>
            <p:nvPr/>
          </p:nvGrpSpPr>
          <p:grpSpPr>
            <a:xfrm>
              <a:off x="5308651" y="3794814"/>
              <a:ext cx="2367066" cy="1665498"/>
              <a:chOff x="5308651" y="3121714"/>
              <a:chExt cx="2367066" cy="1665498"/>
            </a:xfrm>
          </p:grpSpPr>
          <p:sp>
            <p:nvSpPr>
              <p:cNvPr id="240"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Rectangle 240"/>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5" name="Group 24"/>
            <p:cNvGrpSpPr/>
            <p:nvPr/>
          </p:nvGrpSpPr>
          <p:grpSpPr>
            <a:xfrm>
              <a:off x="7740650" y="3804195"/>
              <a:ext cx="1476375" cy="1967955"/>
              <a:chOff x="7740650" y="3131095"/>
              <a:chExt cx="1476375" cy="1967955"/>
            </a:xfrm>
          </p:grpSpPr>
          <p:grpSp>
            <p:nvGrpSpPr>
              <p:cNvPr id="192" name="Group 191"/>
              <p:cNvGrpSpPr/>
              <p:nvPr/>
            </p:nvGrpSpPr>
            <p:grpSpPr>
              <a:xfrm>
                <a:off x="7740650" y="3131095"/>
                <a:ext cx="1476375" cy="1967955"/>
                <a:chOff x="7740650" y="3131095"/>
                <a:chExt cx="1476375" cy="1967955"/>
              </a:xfrm>
            </p:grpSpPr>
            <p:sp>
              <p:nvSpPr>
                <p:cNvPr id="238" name="Rectangle 237"/>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3" name="Group 192"/>
              <p:cNvGrpSpPr/>
              <p:nvPr/>
            </p:nvGrpSpPr>
            <p:grpSpPr>
              <a:xfrm>
                <a:off x="7861286" y="3300413"/>
                <a:ext cx="182880" cy="90578"/>
                <a:chOff x="7861286" y="3300413"/>
                <a:chExt cx="182880" cy="90578"/>
              </a:xfrm>
            </p:grpSpPr>
            <p:sp>
              <p:nvSpPr>
                <p:cNvPr id="236" name="Rectangle 235"/>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4" name="Group 193"/>
              <p:cNvGrpSpPr/>
              <p:nvPr/>
            </p:nvGrpSpPr>
            <p:grpSpPr>
              <a:xfrm>
                <a:off x="7923541" y="3475943"/>
                <a:ext cx="1158557" cy="228744"/>
                <a:chOff x="7923541" y="3488009"/>
                <a:chExt cx="1158557" cy="228744"/>
              </a:xfrm>
            </p:grpSpPr>
            <p:sp>
              <p:nvSpPr>
                <p:cNvPr id="227" name="Rectangle 226"/>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0" name="Rectangle 229"/>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5" name="Group 194"/>
              <p:cNvGrpSpPr/>
              <p:nvPr/>
            </p:nvGrpSpPr>
            <p:grpSpPr>
              <a:xfrm>
                <a:off x="7861286" y="3789639"/>
                <a:ext cx="303354" cy="90756"/>
                <a:chOff x="7861286" y="3793332"/>
                <a:chExt cx="303354" cy="90756"/>
              </a:xfrm>
            </p:grpSpPr>
            <p:sp>
              <p:nvSpPr>
                <p:cNvPr id="225" name="Rectangle 224"/>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6" name="Group 195"/>
              <p:cNvGrpSpPr/>
              <p:nvPr/>
            </p:nvGrpSpPr>
            <p:grpSpPr>
              <a:xfrm>
                <a:off x="7861286" y="3965347"/>
                <a:ext cx="977279" cy="294462"/>
                <a:chOff x="7861286" y="3976867"/>
                <a:chExt cx="977279" cy="294462"/>
              </a:xfrm>
            </p:grpSpPr>
            <p:sp>
              <p:nvSpPr>
                <p:cNvPr id="216" name="Rectangle 215"/>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8" name="Rectangle 217"/>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0" name="Rectangle 219"/>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2" name="Rectangle 221"/>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7" name="Group 196"/>
              <p:cNvGrpSpPr/>
              <p:nvPr/>
            </p:nvGrpSpPr>
            <p:grpSpPr>
              <a:xfrm>
                <a:off x="7861286" y="4344761"/>
                <a:ext cx="1102374" cy="228744"/>
                <a:chOff x="7861286" y="4351628"/>
                <a:chExt cx="1102374" cy="228744"/>
              </a:xfrm>
            </p:grpSpPr>
            <p:sp>
              <p:nvSpPr>
                <p:cNvPr id="210" name="Rectangle 209"/>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8" name="Group 197"/>
              <p:cNvGrpSpPr/>
              <p:nvPr/>
            </p:nvGrpSpPr>
            <p:grpSpPr>
              <a:xfrm>
                <a:off x="7983513" y="4658457"/>
                <a:ext cx="1116116" cy="161449"/>
                <a:chOff x="7983513" y="4654652"/>
                <a:chExt cx="1116116" cy="161449"/>
              </a:xfrm>
            </p:grpSpPr>
            <p:sp>
              <p:nvSpPr>
                <p:cNvPr id="203" name="Rectangle 202"/>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4" name="Rectangle 203"/>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5" name="Rectangle 204"/>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6" name="Rectangle 205"/>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7" name="Rectangle 206"/>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99" name="Group 198"/>
              <p:cNvGrpSpPr/>
              <p:nvPr/>
            </p:nvGrpSpPr>
            <p:grpSpPr>
              <a:xfrm>
                <a:off x="7861286" y="4904857"/>
                <a:ext cx="613124" cy="95731"/>
                <a:chOff x="7861286" y="4904857"/>
                <a:chExt cx="613124" cy="95731"/>
              </a:xfrm>
            </p:grpSpPr>
            <p:sp>
              <p:nvSpPr>
                <p:cNvPr id="200" name="Rectangle 199"/>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1" name="Rectangle 200"/>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6" name="Group 25"/>
            <p:cNvGrpSpPr/>
            <p:nvPr/>
          </p:nvGrpSpPr>
          <p:grpSpPr>
            <a:xfrm>
              <a:off x="9345911" y="3797978"/>
              <a:ext cx="1476375" cy="1967955"/>
              <a:chOff x="9345911" y="3124878"/>
              <a:chExt cx="1476375" cy="1967955"/>
            </a:xfrm>
          </p:grpSpPr>
          <p:grpSp>
            <p:nvGrpSpPr>
              <p:cNvPr id="146" name="Group 145"/>
              <p:cNvGrpSpPr/>
              <p:nvPr/>
            </p:nvGrpSpPr>
            <p:grpSpPr>
              <a:xfrm>
                <a:off x="9345911" y="3124878"/>
                <a:ext cx="1476375" cy="1967955"/>
                <a:chOff x="7740650" y="3131095"/>
                <a:chExt cx="1476375" cy="1967955"/>
              </a:xfrm>
            </p:grpSpPr>
            <p:sp>
              <p:nvSpPr>
                <p:cNvPr id="190" name="Rectangle 189"/>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47" name="Rectangle 146"/>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9" name="Rectangle 148"/>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0" name="Group 149"/>
              <p:cNvGrpSpPr/>
              <p:nvPr/>
            </p:nvGrpSpPr>
            <p:grpSpPr>
              <a:xfrm>
                <a:off x="9437493" y="3559175"/>
                <a:ext cx="1288985" cy="117474"/>
                <a:chOff x="9437493" y="3559175"/>
                <a:chExt cx="1288985" cy="117474"/>
              </a:xfrm>
            </p:grpSpPr>
            <p:sp>
              <p:nvSpPr>
                <p:cNvPr id="183" name="Rectangle 182"/>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7" name="Rectangle 186"/>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8" name="Rectangle 187"/>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9" name="Rectangle 188"/>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1" name="Group 150"/>
              <p:cNvGrpSpPr/>
              <p:nvPr/>
            </p:nvGrpSpPr>
            <p:grpSpPr>
              <a:xfrm>
                <a:off x="9465450" y="3797545"/>
                <a:ext cx="1188720" cy="146051"/>
                <a:chOff x="9465450" y="3797545"/>
                <a:chExt cx="1188720" cy="146051"/>
              </a:xfrm>
            </p:grpSpPr>
            <p:sp>
              <p:nvSpPr>
                <p:cNvPr id="177" name="Rectangle 176"/>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2" name="Group 151"/>
              <p:cNvGrpSpPr/>
              <p:nvPr/>
            </p:nvGrpSpPr>
            <p:grpSpPr>
              <a:xfrm>
                <a:off x="9465719" y="3362734"/>
                <a:ext cx="731520" cy="88380"/>
                <a:chOff x="9465719" y="3362734"/>
                <a:chExt cx="731520" cy="88380"/>
              </a:xfrm>
            </p:grpSpPr>
            <p:sp>
              <p:nvSpPr>
                <p:cNvPr id="175" name="Rectangle 174"/>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3" name="Group 152"/>
              <p:cNvGrpSpPr/>
              <p:nvPr/>
            </p:nvGrpSpPr>
            <p:grpSpPr>
              <a:xfrm>
                <a:off x="9434530" y="4405572"/>
                <a:ext cx="356616" cy="212071"/>
                <a:chOff x="9434530" y="4405572"/>
                <a:chExt cx="356616" cy="212071"/>
              </a:xfrm>
            </p:grpSpPr>
            <p:sp>
              <p:nvSpPr>
                <p:cNvPr id="170" name="Rectangle 169"/>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4" name="Rectangle 153"/>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55" name="Group 154"/>
              <p:cNvGrpSpPr/>
              <p:nvPr/>
            </p:nvGrpSpPr>
            <p:grpSpPr>
              <a:xfrm>
                <a:off x="9898578" y="4405572"/>
                <a:ext cx="365760" cy="212071"/>
                <a:chOff x="9898578" y="4405572"/>
                <a:chExt cx="365760" cy="212071"/>
              </a:xfrm>
            </p:grpSpPr>
            <p:grpSp>
              <p:nvGrpSpPr>
                <p:cNvPr id="164" name="Group 163"/>
                <p:cNvGrpSpPr/>
                <p:nvPr/>
              </p:nvGrpSpPr>
              <p:grpSpPr>
                <a:xfrm>
                  <a:off x="9898578" y="4405572"/>
                  <a:ext cx="365760" cy="212071"/>
                  <a:chOff x="9434530" y="4405572"/>
                  <a:chExt cx="365760" cy="212071"/>
                </a:xfrm>
              </p:grpSpPr>
              <p:sp>
                <p:nvSpPr>
                  <p:cNvPr id="166" name="Rectangle 165"/>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65" name="Rectangle 164"/>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6" name="Group 155"/>
              <p:cNvGrpSpPr/>
              <p:nvPr/>
            </p:nvGrpSpPr>
            <p:grpSpPr>
              <a:xfrm>
                <a:off x="10358034" y="4405249"/>
                <a:ext cx="365760" cy="212071"/>
                <a:chOff x="10358034" y="4405249"/>
                <a:chExt cx="365760" cy="212071"/>
              </a:xfrm>
            </p:grpSpPr>
            <p:sp>
              <p:nvSpPr>
                <p:cNvPr id="158" name="Rectangle 157"/>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Rectangle 161"/>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57" name="Rectangle 156"/>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Group 26"/>
            <p:cNvGrpSpPr/>
            <p:nvPr/>
          </p:nvGrpSpPr>
          <p:grpSpPr>
            <a:xfrm>
              <a:off x="10915566" y="4874213"/>
              <a:ext cx="536092" cy="799475"/>
              <a:chOff x="5951537" y="5232400"/>
              <a:chExt cx="365126" cy="544513"/>
            </a:xfrm>
          </p:grpSpPr>
          <p:sp>
            <p:nvSpPr>
              <p:cNvPr id="142"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4"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27"/>
            <p:cNvGrpSpPr/>
            <p:nvPr/>
          </p:nvGrpSpPr>
          <p:grpSpPr>
            <a:xfrm>
              <a:off x="10929938" y="2701925"/>
              <a:ext cx="1168400" cy="1011238"/>
              <a:chOff x="10929938" y="2028825"/>
              <a:chExt cx="1168400" cy="1011238"/>
            </a:xfrm>
          </p:grpSpPr>
          <p:sp>
            <p:nvSpPr>
              <p:cNvPr id="130"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1"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p:cNvGrpSpPr/>
            <p:nvPr/>
          </p:nvGrpSpPr>
          <p:grpSpPr>
            <a:xfrm>
              <a:off x="9311043" y="1715016"/>
              <a:ext cx="1509358" cy="1959682"/>
              <a:chOff x="9311043" y="1041916"/>
              <a:chExt cx="1509358" cy="1959682"/>
            </a:xfrm>
          </p:grpSpPr>
          <p:grpSp>
            <p:nvGrpSpPr>
              <p:cNvPr id="111" name="Group 110"/>
              <p:cNvGrpSpPr/>
              <p:nvPr/>
            </p:nvGrpSpPr>
            <p:grpSpPr>
              <a:xfrm>
                <a:off x="9311043" y="1041916"/>
                <a:ext cx="1509358" cy="1959682"/>
                <a:chOff x="2699562" y="3794641"/>
                <a:chExt cx="1412658" cy="1813061"/>
              </a:xfrm>
            </p:grpSpPr>
            <p:sp>
              <p:nvSpPr>
                <p:cNvPr id="115"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6"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2" name="Rounded Rectangle 111"/>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3" name="Rounded Rectangle 112"/>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4" name="Rounded Rectangle 113"/>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 name="Group 29"/>
            <p:cNvGrpSpPr/>
            <p:nvPr/>
          </p:nvGrpSpPr>
          <p:grpSpPr>
            <a:xfrm>
              <a:off x="7202936" y="2137601"/>
              <a:ext cx="434396" cy="1567623"/>
              <a:chOff x="7202936" y="1464501"/>
              <a:chExt cx="434396" cy="1567623"/>
            </a:xfrm>
          </p:grpSpPr>
          <p:pic>
            <p:nvPicPr>
              <p:cNvPr id="100" name="Picture 99"/>
              <p:cNvPicPr>
                <a:picLocks noChangeAspect="1"/>
              </p:cNvPicPr>
              <p:nvPr/>
            </p:nvPicPr>
            <p:blipFill>
              <a:blip r:embed="rId3"/>
              <a:stretch>
                <a:fillRect/>
              </a:stretch>
            </p:blipFill>
            <p:spPr>
              <a:xfrm>
                <a:off x="7509783" y="1515955"/>
                <a:ext cx="127549" cy="1513579"/>
              </a:xfrm>
              <a:prstGeom prst="rect">
                <a:avLst/>
              </a:prstGeom>
            </p:spPr>
          </p:pic>
          <p:grpSp>
            <p:nvGrpSpPr>
              <p:cNvPr id="101" name="Group 100"/>
              <p:cNvGrpSpPr/>
              <p:nvPr/>
            </p:nvGrpSpPr>
            <p:grpSpPr>
              <a:xfrm flipV="1">
                <a:off x="7202936" y="1464501"/>
                <a:ext cx="164653" cy="1567623"/>
                <a:chOff x="7138988" y="855663"/>
                <a:chExt cx="228601" cy="2176462"/>
              </a:xfrm>
            </p:grpSpPr>
            <p:sp>
              <p:nvSpPr>
                <p:cNvPr id="102"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31"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2" name="Group 31"/>
            <p:cNvGrpSpPr/>
            <p:nvPr/>
          </p:nvGrpSpPr>
          <p:grpSpPr>
            <a:xfrm>
              <a:off x="7743520" y="1710037"/>
              <a:ext cx="1470634" cy="1974359"/>
              <a:chOff x="7743520" y="1036937"/>
              <a:chExt cx="1470634" cy="1974359"/>
            </a:xfrm>
          </p:grpSpPr>
          <p:grpSp>
            <p:nvGrpSpPr>
              <p:cNvPr id="85" name="Group 84"/>
              <p:cNvGrpSpPr/>
              <p:nvPr/>
            </p:nvGrpSpPr>
            <p:grpSpPr>
              <a:xfrm>
                <a:off x="7743520" y="1036937"/>
                <a:ext cx="1470634" cy="1974359"/>
                <a:chOff x="7740650" y="1041915"/>
                <a:chExt cx="1470634" cy="1974359"/>
              </a:xfrm>
            </p:grpSpPr>
            <p:sp>
              <p:nvSpPr>
                <p:cNvPr id="98" name="Freeform 97"/>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9" name="Right Triangle 98"/>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86" name="Group 85"/>
              <p:cNvGrpSpPr/>
              <p:nvPr/>
            </p:nvGrpSpPr>
            <p:grpSpPr>
              <a:xfrm>
                <a:off x="7912042" y="1158011"/>
                <a:ext cx="1133265" cy="1611524"/>
                <a:chOff x="7912042" y="1158011"/>
                <a:chExt cx="1133265" cy="1611524"/>
              </a:xfrm>
            </p:grpSpPr>
            <p:sp>
              <p:nvSpPr>
                <p:cNvPr id="87" name="Right Bracket 86"/>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88" name="Straight Connector 87"/>
                <p:cNvCxnSpPr>
                  <a:stCxn id="87"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89" name="Oval 88"/>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0" name="Oval 89"/>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1" name="Flowchart: Decision 90"/>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2" name="Flowchart: Decision 91"/>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3" name="Flowchart: Process 92"/>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4" name="Flowchart: Process 93"/>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5" name="Flowchart: Process 94"/>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6" name="Flowchart: Process 95"/>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7" name="Flowchart: Process 96"/>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3" name="Group 32"/>
            <p:cNvGrpSpPr/>
            <p:nvPr/>
          </p:nvGrpSpPr>
          <p:grpSpPr>
            <a:xfrm>
              <a:off x="7983513" y="1945650"/>
              <a:ext cx="989927" cy="1378516"/>
              <a:chOff x="7983513" y="1272550"/>
              <a:chExt cx="989927" cy="1378516"/>
            </a:xfrm>
          </p:grpSpPr>
          <p:sp>
            <p:nvSpPr>
              <p:cNvPr id="68" name="Rectangle 67"/>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9" name="Rectangle 68"/>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0" name="Rectangle 69"/>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1" name="Rectangle 70"/>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2" name="Rectangle 71"/>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3" name="Rectangle 72"/>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4" name="Rectangle 73"/>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74"/>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6" name="Rectangle 75"/>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7" name="Rectangle 76"/>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8" name="Rectangle 77"/>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9" name="Rectangle 78"/>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0" name="Rectangle 79"/>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1" name="Rectangle 80"/>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2" name="Rectangle 81"/>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3" name="Rectangle 82"/>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4" name="Rectangle 83"/>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 name="Group 33"/>
            <p:cNvGrpSpPr/>
            <p:nvPr/>
          </p:nvGrpSpPr>
          <p:grpSpPr>
            <a:xfrm>
              <a:off x="5895503" y="1955025"/>
              <a:ext cx="1229051" cy="1725027"/>
              <a:chOff x="5895503" y="1281925"/>
              <a:chExt cx="1229051" cy="1725027"/>
            </a:xfrm>
          </p:grpSpPr>
          <p:grpSp>
            <p:nvGrpSpPr>
              <p:cNvPr id="35" name="Group 34"/>
              <p:cNvGrpSpPr/>
              <p:nvPr/>
            </p:nvGrpSpPr>
            <p:grpSpPr>
              <a:xfrm>
                <a:off x="5895503" y="1281925"/>
                <a:ext cx="1229051" cy="1725027"/>
                <a:chOff x="5895503" y="1281925"/>
                <a:chExt cx="1229051" cy="1725027"/>
              </a:xfrm>
            </p:grpSpPr>
            <p:sp>
              <p:nvSpPr>
                <p:cNvPr id="66" name="Freeform 65"/>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 name="Right Triangle 66"/>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6" name="Group 35"/>
              <p:cNvGrpSpPr/>
              <p:nvPr/>
            </p:nvGrpSpPr>
            <p:grpSpPr>
              <a:xfrm>
                <a:off x="5996740" y="1640587"/>
                <a:ext cx="1000052" cy="1136612"/>
                <a:chOff x="5996740" y="1640587"/>
                <a:chExt cx="1000052" cy="1136612"/>
              </a:xfrm>
            </p:grpSpPr>
            <p:grpSp>
              <p:nvGrpSpPr>
                <p:cNvPr id="37" name="Group 36"/>
                <p:cNvGrpSpPr/>
                <p:nvPr/>
              </p:nvGrpSpPr>
              <p:grpSpPr>
                <a:xfrm>
                  <a:off x="6265272" y="1646040"/>
                  <a:ext cx="731520" cy="87880"/>
                  <a:chOff x="6265272" y="1646040"/>
                  <a:chExt cx="731520" cy="87880"/>
                </a:xfrm>
              </p:grpSpPr>
              <p:sp>
                <p:nvSpPr>
                  <p:cNvPr id="63" name="Rectangle 62"/>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 name="Rectangle 63"/>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 name="Rectangle 64"/>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 name="Group 37"/>
                <p:cNvGrpSpPr/>
                <p:nvPr/>
              </p:nvGrpSpPr>
              <p:grpSpPr>
                <a:xfrm>
                  <a:off x="6265272" y="1889531"/>
                  <a:ext cx="731520" cy="87880"/>
                  <a:chOff x="6265272" y="1889531"/>
                  <a:chExt cx="731520" cy="87880"/>
                </a:xfrm>
              </p:grpSpPr>
              <p:sp>
                <p:nvSpPr>
                  <p:cNvPr id="61" name="Rectangle 60"/>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 name="Rectangle 61"/>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9" name="Group 38"/>
                <p:cNvGrpSpPr/>
                <p:nvPr/>
              </p:nvGrpSpPr>
              <p:grpSpPr>
                <a:xfrm>
                  <a:off x="6265272" y="2130746"/>
                  <a:ext cx="709184" cy="87880"/>
                  <a:chOff x="6265272" y="2130746"/>
                  <a:chExt cx="709184" cy="87880"/>
                </a:xfrm>
              </p:grpSpPr>
              <p:sp>
                <p:nvSpPr>
                  <p:cNvPr id="58" name="Rectangle 57"/>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 name="Rectangle 58"/>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 name="Rectangle 59"/>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0" name="Group 39"/>
                <p:cNvGrpSpPr/>
                <p:nvPr/>
              </p:nvGrpSpPr>
              <p:grpSpPr>
                <a:xfrm>
                  <a:off x="6265272" y="2374770"/>
                  <a:ext cx="731520" cy="87880"/>
                  <a:chOff x="6265272" y="2374770"/>
                  <a:chExt cx="731520" cy="87880"/>
                </a:xfrm>
              </p:grpSpPr>
              <p:sp>
                <p:nvSpPr>
                  <p:cNvPr id="56" name="Rectangle 55"/>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 name="Rectangle 56"/>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1" name="Group 40"/>
                <p:cNvGrpSpPr/>
                <p:nvPr/>
              </p:nvGrpSpPr>
              <p:grpSpPr>
                <a:xfrm>
                  <a:off x="6265272" y="2623634"/>
                  <a:ext cx="731520" cy="87880"/>
                  <a:chOff x="6265272" y="2623634"/>
                  <a:chExt cx="731520" cy="87880"/>
                </a:xfrm>
              </p:grpSpPr>
              <p:sp>
                <p:nvSpPr>
                  <p:cNvPr id="53" name="Rectangle 52"/>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 name="Rectangle 53"/>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 name="Rectangle 54"/>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2" name="Rectangle 41"/>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Rectangle 42"/>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4" name="Group 43"/>
                <p:cNvGrpSpPr/>
                <p:nvPr/>
              </p:nvGrpSpPr>
              <p:grpSpPr>
                <a:xfrm>
                  <a:off x="5996740" y="1640587"/>
                  <a:ext cx="154817" cy="154817"/>
                  <a:chOff x="5996740" y="1640587"/>
                  <a:chExt cx="154817" cy="154817"/>
                </a:xfrm>
              </p:grpSpPr>
              <p:sp>
                <p:nvSpPr>
                  <p:cNvPr id="51" name="Rectangle 50"/>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2"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5" name="Group 44"/>
                <p:cNvGrpSpPr/>
                <p:nvPr/>
              </p:nvGrpSpPr>
              <p:grpSpPr>
                <a:xfrm>
                  <a:off x="5996740" y="1886036"/>
                  <a:ext cx="154817" cy="154817"/>
                  <a:chOff x="5996740" y="1886036"/>
                  <a:chExt cx="154817" cy="154817"/>
                </a:xfrm>
              </p:grpSpPr>
              <p:sp>
                <p:nvSpPr>
                  <p:cNvPr id="49" name="Rectangle 48"/>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p:cNvGrpSpPr/>
                <p:nvPr/>
              </p:nvGrpSpPr>
              <p:grpSpPr>
                <a:xfrm>
                  <a:off x="5996740" y="2376934"/>
                  <a:ext cx="154817" cy="154817"/>
                  <a:chOff x="5996740" y="2376934"/>
                  <a:chExt cx="154817" cy="154817"/>
                </a:xfrm>
              </p:grpSpPr>
              <p:sp>
                <p:nvSpPr>
                  <p:cNvPr id="47" name="Rectangle 46"/>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48"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spTree>
    <p:extLst>
      <p:ext uri="{BB962C8B-B14F-4D97-AF65-F5344CB8AC3E}">
        <p14:creationId xmlns:p14="http://schemas.microsoft.com/office/powerpoint/2010/main" val="249831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bwMode="auto">
          <a:xfrm>
            <a:off x="5549453" y="6515100"/>
            <a:ext cx="1382837" cy="385963"/>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2" name="Content Placeholder 6"/>
          <p:cNvSpPr txBox="1">
            <a:spLocks/>
          </p:cNvSpPr>
          <p:nvPr/>
        </p:nvSpPr>
        <p:spPr>
          <a:xfrm>
            <a:off x="2501" y="5196792"/>
            <a:ext cx="12187096" cy="63127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136" dirty="0" smtClean="0">
                <a:hlinkClick r:id="rId3"/>
              </a:rPr>
              <a:t>http://dev.office.com/devprogram</a:t>
            </a:r>
            <a:r>
              <a:rPr lang="en-US" sz="3136" dirty="0" smtClean="0"/>
              <a:t> </a:t>
            </a:r>
            <a:endParaRPr lang="en-US" sz="3136" dirty="0"/>
          </a:p>
        </p:txBody>
      </p:sp>
      <p:grpSp>
        <p:nvGrpSpPr>
          <p:cNvPr id="113" name="Group 112"/>
          <p:cNvGrpSpPr/>
          <p:nvPr/>
        </p:nvGrpSpPr>
        <p:grpSpPr>
          <a:xfrm>
            <a:off x="581707" y="2329165"/>
            <a:ext cx="2289395" cy="1914898"/>
            <a:chOff x="457200" y="2260433"/>
            <a:chExt cx="2290317" cy="1915668"/>
          </a:xfrm>
        </p:grpSpPr>
        <p:sp>
          <p:nvSpPr>
            <p:cNvPr id="114" name="Rectangle 113"/>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115" name="Group 114"/>
            <p:cNvGrpSpPr/>
            <p:nvPr/>
          </p:nvGrpSpPr>
          <p:grpSpPr>
            <a:xfrm>
              <a:off x="746844" y="2260433"/>
              <a:ext cx="1711028" cy="991002"/>
              <a:chOff x="860785" y="2260433"/>
              <a:chExt cx="1711028" cy="991002"/>
            </a:xfrm>
          </p:grpSpPr>
          <p:grpSp>
            <p:nvGrpSpPr>
              <p:cNvPr id="116" name="Group 115"/>
              <p:cNvGrpSpPr/>
              <p:nvPr/>
            </p:nvGrpSpPr>
            <p:grpSpPr>
              <a:xfrm>
                <a:off x="860785" y="2260433"/>
                <a:ext cx="1711028" cy="991002"/>
                <a:chOff x="506413" y="1770063"/>
                <a:chExt cx="2105025" cy="1219200"/>
              </a:xfrm>
            </p:grpSpPr>
            <p:sp>
              <p:nvSpPr>
                <p:cNvPr id="128"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29"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30"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131"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117" name="Rectangle 116"/>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18" name="Straight Connector 117"/>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23" name="Rectangle 122"/>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24" name="Straight Connector 123"/>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32" name="Group 131"/>
          <p:cNvGrpSpPr/>
          <p:nvPr/>
        </p:nvGrpSpPr>
        <p:grpSpPr>
          <a:xfrm>
            <a:off x="3405356" y="2351551"/>
            <a:ext cx="1609841" cy="2200139"/>
            <a:chOff x="3320378" y="2282825"/>
            <a:chExt cx="1610489" cy="2201025"/>
          </a:xfrm>
        </p:grpSpPr>
        <p:sp>
          <p:nvSpPr>
            <p:cNvPr id="133" name="Rectangle 132"/>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35" name="Group 134"/>
            <p:cNvGrpSpPr/>
            <p:nvPr/>
          </p:nvGrpSpPr>
          <p:grpSpPr>
            <a:xfrm>
              <a:off x="3376613" y="2282825"/>
              <a:ext cx="1422401" cy="1065213"/>
              <a:chOff x="3376613" y="2282825"/>
              <a:chExt cx="1422401" cy="1065213"/>
            </a:xfrm>
          </p:grpSpPr>
          <p:sp>
            <p:nvSpPr>
              <p:cNvPr id="136"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37"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38"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39"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0"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1"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3"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4"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45" name="TextBox 144"/>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146" name="Straight Connector 145"/>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50" name="Group 149"/>
              <p:cNvGrpSpPr/>
              <p:nvPr/>
            </p:nvGrpSpPr>
            <p:grpSpPr>
              <a:xfrm>
                <a:off x="3987801" y="2778125"/>
                <a:ext cx="811213" cy="569913"/>
                <a:chOff x="3987801" y="2778125"/>
                <a:chExt cx="811213" cy="569913"/>
              </a:xfrm>
            </p:grpSpPr>
            <p:sp>
              <p:nvSpPr>
                <p:cNvPr id="151"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2"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3"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4"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5"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6"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7"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8"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59"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0"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1"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2"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3"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4"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5"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6"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7"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8"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69"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0"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1"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72"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173" name="Group 172"/>
          <p:cNvGrpSpPr/>
          <p:nvPr/>
        </p:nvGrpSpPr>
        <p:grpSpPr>
          <a:xfrm>
            <a:off x="5549453" y="2282278"/>
            <a:ext cx="1609841" cy="1961785"/>
            <a:chOff x="5503728" y="2213527"/>
            <a:chExt cx="1610489" cy="1962574"/>
          </a:xfrm>
        </p:grpSpPr>
        <p:sp>
          <p:nvSpPr>
            <p:cNvPr id="174" name="Rectangle 17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175" name="Picture 174"/>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176" name="Group 175"/>
          <p:cNvGrpSpPr/>
          <p:nvPr/>
        </p:nvGrpSpPr>
        <p:grpSpPr>
          <a:xfrm>
            <a:off x="7693546" y="2282127"/>
            <a:ext cx="1744304" cy="1961938"/>
            <a:chOff x="7453007" y="2213374"/>
            <a:chExt cx="1745006" cy="1962727"/>
          </a:xfrm>
        </p:grpSpPr>
        <p:sp>
          <p:nvSpPr>
            <p:cNvPr id="178" name="Rectangle 177"/>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79" name="Group 178"/>
            <p:cNvGrpSpPr/>
            <p:nvPr/>
          </p:nvGrpSpPr>
          <p:grpSpPr>
            <a:xfrm>
              <a:off x="7453007" y="2213374"/>
              <a:ext cx="1745006" cy="1177578"/>
              <a:chOff x="7353454" y="2213374"/>
              <a:chExt cx="1745006" cy="1177578"/>
            </a:xfrm>
          </p:grpSpPr>
          <p:grpSp>
            <p:nvGrpSpPr>
              <p:cNvPr id="180" name="Group 179"/>
              <p:cNvGrpSpPr/>
              <p:nvPr/>
            </p:nvGrpSpPr>
            <p:grpSpPr>
              <a:xfrm>
                <a:off x="7353454" y="2213374"/>
                <a:ext cx="1517514" cy="1152575"/>
                <a:chOff x="7377113" y="1308100"/>
                <a:chExt cx="1277937" cy="847725"/>
              </a:xfrm>
            </p:grpSpPr>
            <p:sp>
              <p:nvSpPr>
                <p:cNvPr id="18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3" name="Rectangle 18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4" name="Rectangle 18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5" name="Freeform 18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86" name="Freeform 18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181" name="Picture 180"/>
              <p:cNvPicPr>
                <a:picLocks noChangeAspect="1"/>
              </p:cNvPicPr>
              <p:nvPr/>
            </p:nvPicPr>
            <p:blipFill>
              <a:blip r:embed="rId5"/>
              <a:stretch>
                <a:fillRect/>
              </a:stretch>
            </p:blipFill>
            <p:spPr>
              <a:xfrm>
                <a:off x="8203393" y="2481212"/>
                <a:ext cx="895067" cy="909740"/>
              </a:xfrm>
              <a:prstGeom prst="rect">
                <a:avLst/>
              </a:prstGeom>
            </p:spPr>
          </p:pic>
        </p:grpSp>
      </p:grpSp>
      <p:grpSp>
        <p:nvGrpSpPr>
          <p:cNvPr id="187" name="Group 186"/>
          <p:cNvGrpSpPr/>
          <p:nvPr/>
        </p:nvGrpSpPr>
        <p:grpSpPr>
          <a:xfrm>
            <a:off x="9972106" y="2284902"/>
            <a:ext cx="1609841" cy="1802340"/>
            <a:chOff x="9851377" y="2216150"/>
            <a:chExt cx="1610489" cy="1803064"/>
          </a:xfrm>
        </p:grpSpPr>
        <p:sp>
          <p:nvSpPr>
            <p:cNvPr id="188" name="Rectangle 187"/>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189" name="Group 188"/>
            <p:cNvGrpSpPr/>
            <p:nvPr/>
          </p:nvGrpSpPr>
          <p:grpSpPr>
            <a:xfrm>
              <a:off x="10039877" y="2216150"/>
              <a:ext cx="1233488" cy="1268413"/>
              <a:chOff x="9902825" y="2216150"/>
              <a:chExt cx="1233488" cy="1268413"/>
            </a:xfrm>
          </p:grpSpPr>
          <p:sp>
            <p:nvSpPr>
              <p:cNvPr id="190"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1"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2"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93"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194" name="Straight Connector 193"/>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8" name="Group 197"/>
              <p:cNvGrpSpPr/>
              <p:nvPr/>
            </p:nvGrpSpPr>
            <p:grpSpPr>
              <a:xfrm>
                <a:off x="10802938" y="2917825"/>
                <a:ext cx="39688" cy="566738"/>
                <a:chOff x="10802938" y="2917825"/>
                <a:chExt cx="39688" cy="566738"/>
              </a:xfrm>
            </p:grpSpPr>
            <p:sp>
              <p:nvSpPr>
                <p:cNvPr id="199"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0"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1"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2"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3"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04"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94" name="Rectangle 93"/>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p:txBody>
          <a:bodyPr/>
          <a:lstStyle/>
          <a:p>
            <a:r>
              <a:rPr lang="en-US" dirty="0" smtClean="0"/>
              <a:t>Developer Program Launch</a:t>
            </a:r>
            <a:endParaRPr lang="en-US" dirty="0"/>
          </a:p>
        </p:txBody>
      </p:sp>
    </p:spTree>
    <p:extLst>
      <p:ext uri="{BB962C8B-B14F-4D97-AF65-F5344CB8AC3E}">
        <p14:creationId xmlns:p14="http://schemas.microsoft.com/office/powerpoint/2010/main" val="23086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childTnLst>
                                </p:cTn>
                              </p:par>
                              <p:par>
                                <p:cTn id="8" presetID="42" presetClass="path" presetSubtype="0" accel="50000" decel="50000" fill="hold" nodeType="withEffect">
                                  <p:stCondLst>
                                    <p:cond delay="0"/>
                                  </p:stCondLst>
                                  <p:childTnLst>
                                    <p:animMotion origin="layout" path="M -2.27981E-6 -0.08375 L -2.27981E-6 -2.00182E-6 " pathEditMode="relative" rAng="0" ptsTypes="AA">
                                      <p:cBhvr>
                                        <p:cTn id="9" dur="1000" fill="hold"/>
                                        <p:tgtEl>
                                          <p:spTgt spid="113"/>
                                        </p:tgtEl>
                                        <p:attrNameLst>
                                          <p:attrName>ppt_x</p:attrName>
                                          <p:attrName>ppt_y</p:attrName>
                                        </p:attrNameLst>
                                      </p:cBhvr>
                                      <p:rCtr x="0" y="4176"/>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32"/>
                                        </p:tgtEl>
                                        <p:attrNameLst>
                                          <p:attrName>style.visibility</p:attrName>
                                        </p:attrNameLst>
                                      </p:cBhvr>
                                      <p:to>
                                        <p:strVal val="visible"/>
                                      </p:to>
                                    </p:set>
                                    <p:animEffect transition="in" filter="fade">
                                      <p:cBhvr>
                                        <p:cTn id="13" dur="1000"/>
                                        <p:tgtEl>
                                          <p:spTgt spid="132"/>
                                        </p:tgtEl>
                                      </p:cBhvr>
                                    </p:animEffect>
                                  </p:childTnLst>
                                </p:cTn>
                              </p:par>
                              <p:par>
                                <p:cTn id="14" presetID="42" presetClass="path" presetSubtype="0" accel="50000" decel="50000" fill="hold" nodeType="withEffect">
                                  <p:stCondLst>
                                    <p:cond delay="0"/>
                                  </p:stCondLst>
                                  <p:childTnLst>
                                    <p:animMotion origin="layout" path="M 3.75E-6 -0.0838 L 3.75E-6 1.85185E-6 " pathEditMode="relative" rAng="0" ptsTypes="AA">
                                      <p:cBhvr>
                                        <p:cTn id="15" dur="1000" fill="hold"/>
                                        <p:tgtEl>
                                          <p:spTgt spid="132"/>
                                        </p:tgtEl>
                                        <p:attrNameLst>
                                          <p:attrName>ppt_x</p:attrName>
                                          <p:attrName>ppt_y</p:attrName>
                                        </p:attrNameLst>
                                      </p:cBhvr>
                                      <p:rCtr x="0" y="4190"/>
                                    </p:animMotion>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73"/>
                                        </p:tgtEl>
                                        <p:attrNameLst>
                                          <p:attrName>style.visibility</p:attrName>
                                        </p:attrNameLst>
                                      </p:cBhvr>
                                      <p:to>
                                        <p:strVal val="visible"/>
                                      </p:to>
                                    </p:set>
                                    <p:animEffect transition="in" filter="fade">
                                      <p:cBhvr>
                                        <p:cTn id="19" dur="1000"/>
                                        <p:tgtEl>
                                          <p:spTgt spid="173"/>
                                        </p:tgtEl>
                                      </p:cBhvr>
                                    </p:animEffect>
                                  </p:childTnLst>
                                </p:cTn>
                              </p:par>
                              <p:par>
                                <p:cTn id="20" presetID="42" presetClass="path" presetSubtype="0" accel="50000" decel="50000" fill="hold" nodeType="withEffect">
                                  <p:stCondLst>
                                    <p:cond delay="0"/>
                                  </p:stCondLst>
                                  <p:childTnLst>
                                    <p:animMotion origin="layout" path="M 2.21088E-6 -0.08375 L 2.21088E-6 5.5833E-7 " pathEditMode="relative" rAng="0" ptsTypes="AA">
                                      <p:cBhvr>
                                        <p:cTn id="21" dur="1000" fill="hold"/>
                                        <p:tgtEl>
                                          <p:spTgt spid="173"/>
                                        </p:tgtEl>
                                        <p:attrNameLst>
                                          <p:attrName>ppt_x</p:attrName>
                                          <p:attrName>ppt_y</p:attrName>
                                        </p:attrNameLst>
                                      </p:cBhvr>
                                      <p:rCtr x="0" y="4176"/>
                                    </p:animMotion>
                                  </p:childTnLst>
                                </p:cTn>
                              </p:par>
                            </p:childTnLst>
                          </p:cTn>
                        </p:par>
                        <p:par>
                          <p:cTn id="22" fill="hold">
                            <p:stCondLst>
                              <p:cond delay="3000"/>
                            </p:stCondLst>
                            <p:childTnLst>
                              <p:par>
                                <p:cTn id="23" presetID="10" presetClass="entr" presetSubtype="0" fill="hold" nodeType="afterEffect">
                                  <p:stCondLst>
                                    <p:cond delay="0"/>
                                  </p:stCondLst>
                                  <p:childTnLst>
                                    <p:set>
                                      <p:cBhvr>
                                        <p:cTn id="24" dur="1" fill="hold">
                                          <p:stCondLst>
                                            <p:cond delay="0"/>
                                          </p:stCondLst>
                                        </p:cTn>
                                        <p:tgtEl>
                                          <p:spTgt spid="176"/>
                                        </p:tgtEl>
                                        <p:attrNameLst>
                                          <p:attrName>style.visibility</p:attrName>
                                        </p:attrNameLst>
                                      </p:cBhvr>
                                      <p:to>
                                        <p:strVal val="visible"/>
                                      </p:to>
                                    </p:set>
                                    <p:animEffect transition="in" filter="fade">
                                      <p:cBhvr>
                                        <p:cTn id="25" dur="1000"/>
                                        <p:tgtEl>
                                          <p:spTgt spid="176"/>
                                        </p:tgtEl>
                                      </p:cBhvr>
                                    </p:animEffect>
                                  </p:childTnLst>
                                </p:cTn>
                              </p:par>
                              <p:par>
                                <p:cTn id="26" presetID="42" presetClass="path" presetSubtype="0" accel="50000" decel="50000" fill="hold" nodeType="withEffect">
                                  <p:stCondLst>
                                    <p:cond delay="0"/>
                                  </p:stCondLst>
                                  <p:childTnLst>
                                    <p:animMotion origin="layout" path="M -2.27981E-6 -0.08375 L -2.27981E-6 -2.00182E-6 " pathEditMode="relative" rAng="0" ptsTypes="AA">
                                      <p:cBhvr>
                                        <p:cTn id="27" dur="1000" fill="hold"/>
                                        <p:tgtEl>
                                          <p:spTgt spid="176"/>
                                        </p:tgtEl>
                                        <p:attrNameLst>
                                          <p:attrName>ppt_x</p:attrName>
                                          <p:attrName>ppt_y</p:attrName>
                                        </p:attrNameLst>
                                      </p:cBhvr>
                                      <p:rCtr x="0" y="4176"/>
                                    </p:animMotion>
                                  </p:childTnLst>
                                </p:cTn>
                              </p:par>
                            </p:childTnLst>
                          </p:cTn>
                        </p:par>
                        <p:par>
                          <p:cTn id="28" fill="hold">
                            <p:stCondLst>
                              <p:cond delay="4000"/>
                            </p:stCondLst>
                            <p:childTnLst>
                              <p:par>
                                <p:cTn id="29" presetID="10" presetClass="entr" presetSubtype="0" fill="hold" nodeType="afterEffect">
                                  <p:stCondLst>
                                    <p:cond delay="0"/>
                                  </p:stCondLst>
                                  <p:childTnLst>
                                    <p:set>
                                      <p:cBhvr>
                                        <p:cTn id="30" dur="1" fill="hold">
                                          <p:stCondLst>
                                            <p:cond delay="0"/>
                                          </p:stCondLst>
                                        </p:cTn>
                                        <p:tgtEl>
                                          <p:spTgt spid="187"/>
                                        </p:tgtEl>
                                        <p:attrNameLst>
                                          <p:attrName>style.visibility</p:attrName>
                                        </p:attrNameLst>
                                      </p:cBhvr>
                                      <p:to>
                                        <p:strVal val="visible"/>
                                      </p:to>
                                    </p:set>
                                    <p:animEffect transition="in" filter="fade">
                                      <p:cBhvr>
                                        <p:cTn id="31" dur="1000"/>
                                        <p:tgtEl>
                                          <p:spTgt spid="187"/>
                                        </p:tgtEl>
                                      </p:cBhvr>
                                    </p:animEffect>
                                  </p:childTnLst>
                                </p:cTn>
                              </p:par>
                              <p:par>
                                <p:cTn id="32" presetID="42" presetClass="path" presetSubtype="0" accel="50000" decel="50000" fill="hold" nodeType="withEffect">
                                  <p:stCondLst>
                                    <p:cond delay="0"/>
                                  </p:stCondLst>
                                  <p:childTnLst>
                                    <p:animMotion origin="layout" path="M -2.27981E-6 -0.08375 L -2.27981E-6 -2.00182E-6 " pathEditMode="relative" rAng="0" ptsTypes="AA">
                                      <p:cBhvr>
                                        <p:cTn id="33" dur="1000" fill="hold"/>
                                        <p:tgtEl>
                                          <p:spTgt spid="187"/>
                                        </p:tgtEl>
                                        <p:attrNameLst>
                                          <p:attrName>ppt_x</p:attrName>
                                          <p:attrName>ppt_y</p:attrName>
                                        </p:attrNameLst>
                                      </p:cBhvr>
                                      <p:rCtr x="0" y="4176"/>
                                    </p:animMotion>
                                  </p:childTnLst>
                                </p:cTn>
                              </p:par>
                            </p:childTnLst>
                          </p:cTn>
                        </p:par>
                        <p:par>
                          <p:cTn id="34" fill="hold">
                            <p:stCondLst>
                              <p:cond delay="5000"/>
                            </p:stCondLst>
                            <p:childTnLst>
                              <p:par>
                                <p:cTn id="35" presetID="10" presetClass="entr" presetSubtype="0" fill="hold" grpId="0" nodeType="afterEffect">
                                  <p:stCondLst>
                                    <p:cond delay="0"/>
                                  </p:stCondLst>
                                  <p:childTnLst>
                                    <p:set>
                                      <p:cBhvr>
                                        <p:cTn id="36" dur="1" fill="hold">
                                          <p:stCondLst>
                                            <p:cond delay="0"/>
                                          </p:stCondLst>
                                        </p:cTn>
                                        <p:tgtEl>
                                          <p:spTgt spid="112">
                                            <p:txEl>
                                              <p:pRg st="0" end="0"/>
                                            </p:txEl>
                                          </p:spTgt>
                                        </p:tgtEl>
                                        <p:attrNameLst>
                                          <p:attrName>style.visibility</p:attrName>
                                        </p:attrNameLst>
                                      </p:cBhvr>
                                      <p:to>
                                        <p:strVal val="visible"/>
                                      </p:to>
                                    </p:set>
                                    <p:animEffect transition="in" filter="fade">
                                      <p:cBhvr>
                                        <p:cTn id="37" dur="1000"/>
                                        <p:tgtEl>
                                          <p:spTgt spid="112">
                                            <p:txEl>
                                              <p:pRg st="0" end="0"/>
                                            </p:txEl>
                                          </p:spTgt>
                                        </p:tgtEl>
                                      </p:cBhvr>
                                    </p:animEffect>
                                  </p:childTnLst>
                                </p:cTn>
                              </p:par>
                              <p:par>
                                <p:cTn id="38" presetID="42" presetClass="path" presetSubtype="0" accel="50000" decel="50000" fill="hold" grpId="1" nodeType="withEffect">
                                  <p:stCondLst>
                                    <p:cond delay="0"/>
                                  </p:stCondLst>
                                  <p:childTnLst>
                                    <p:animMotion origin="layout" path="M -2.27981E-6 -0.08375 L -2.27981E-6 -2.00182E-6 " pathEditMode="relative" rAng="0" ptsTypes="AA">
                                      <p:cBhvr>
                                        <p:cTn id="39"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build="p"/>
      <p:bldP spid="112" grpI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 name="AutoShape 118"/>
          <p:cNvSpPr>
            <a:spLocks noChangeAspect="1" noChangeArrowheads="1" noTextEdit="1"/>
          </p:cNvSpPr>
          <p:nvPr/>
        </p:nvSpPr>
        <p:spPr bwMode="auto">
          <a:xfrm>
            <a:off x="8227642" y="150704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13" name="AutoShape 151"/>
          <p:cNvSpPr>
            <a:spLocks noChangeAspect="1" noChangeArrowheads="1" noTextEdit="1"/>
          </p:cNvSpPr>
          <p:nvPr/>
        </p:nvSpPr>
        <p:spPr bwMode="auto">
          <a:xfrm>
            <a:off x="8216753" y="492640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14" name="AutoShape 167"/>
          <p:cNvSpPr>
            <a:spLocks noChangeAspect="1" noChangeArrowheads="1" noTextEdit="1"/>
          </p:cNvSpPr>
          <p:nvPr/>
        </p:nvSpPr>
        <p:spPr bwMode="auto">
          <a:xfrm>
            <a:off x="6323505" y="492640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16" name="AutoShape 177"/>
          <p:cNvSpPr>
            <a:spLocks noChangeAspect="1" noChangeArrowheads="1" noTextEdit="1"/>
          </p:cNvSpPr>
          <p:nvPr/>
        </p:nvSpPr>
        <p:spPr bwMode="auto">
          <a:xfrm>
            <a:off x="4408478" y="492640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17" name="AutoShape 219"/>
          <p:cNvSpPr>
            <a:spLocks noChangeAspect="1" noChangeArrowheads="1" noTextEdit="1"/>
          </p:cNvSpPr>
          <p:nvPr/>
        </p:nvSpPr>
        <p:spPr bwMode="auto">
          <a:xfrm>
            <a:off x="2493454" y="324783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18" name="AutoShape 257"/>
          <p:cNvSpPr>
            <a:spLocks noChangeAspect="1" noChangeArrowheads="1" noTextEdit="1"/>
          </p:cNvSpPr>
          <p:nvPr/>
        </p:nvSpPr>
        <p:spPr bwMode="auto">
          <a:xfrm>
            <a:off x="590874" y="324783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19" name="AutoShape 3"/>
          <p:cNvSpPr>
            <a:spLocks noChangeAspect="1" noChangeArrowheads="1" noTextEdit="1"/>
          </p:cNvSpPr>
          <p:nvPr/>
        </p:nvSpPr>
        <p:spPr bwMode="auto">
          <a:xfrm>
            <a:off x="590873" y="150704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20" name="AutoShape 77"/>
          <p:cNvSpPr>
            <a:spLocks noChangeAspect="1" noChangeArrowheads="1" noTextEdit="1"/>
          </p:cNvSpPr>
          <p:nvPr/>
        </p:nvSpPr>
        <p:spPr bwMode="auto">
          <a:xfrm>
            <a:off x="4408480" y="150704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grpSp>
        <p:nvGrpSpPr>
          <p:cNvPr id="221" name="Group 220"/>
          <p:cNvGrpSpPr/>
          <p:nvPr/>
        </p:nvGrpSpPr>
        <p:grpSpPr>
          <a:xfrm>
            <a:off x="456277" y="1219444"/>
            <a:ext cx="5522617" cy="1864634"/>
            <a:chOff x="446695" y="1211263"/>
            <a:chExt cx="5524839" cy="1865385"/>
          </a:xfrm>
        </p:grpSpPr>
        <p:sp>
          <p:nvSpPr>
            <p:cNvPr id="223"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dirty="0">
                  <a:solidFill>
                    <a:srgbClr val="404040"/>
                  </a:solidFill>
                  <a:latin typeface="Segoe UI"/>
                  <a:hlinkClick r:id="rId3"/>
                </a:rPr>
                <a:t>https://www.yammer.com/itpronetwork</a:t>
              </a:r>
              <a:r>
                <a:rPr lang="en-US" sz="1799" dirty="0">
                  <a:solidFill>
                    <a:srgbClr val="404040"/>
                  </a:solidFill>
                  <a:latin typeface="Segoe UI"/>
                </a:rPr>
                <a:t> </a:t>
              </a:r>
            </a:p>
          </p:txBody>
        </p:sp>
        <p:sp>
          <p:nvSpPr>
            <p:cNvPr id="224"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225" name="Group 224"/>
          <p:cNvGrpSpPr/>
          <p:nvPr/>
        </p:nvGrpSpPr>
        <p:grpSpPr>
          <a:xfrm>
            <a:off x="8213089" y="1225817"/>
            <a:ext cx="3782426" cy="3620806"/>
            <a:chOff x="8206628" y="1217640"/>
            <a:chExt cx="3783948" cy="3622263"/>
          </a:xfrm>
        </p:grpSpPr>
        <p:grpSp>
          <p:nvGrpSpPr>
            <p:cNvPr id="226" name="Group 225"/>
            <p:cNvGrpSpPr/>
            <p:nvPr/>
          </p:nvGrpSpPr>
          <p:grpSpPr>
            <a:xfrm>
              <a:off x="10137980" y="1225066"/>
              <a:ext cx="1836984" cy="3614837"/>
              <a:chOff x="10137980" y="1225066"/>
              <a:chExt cx="1836984" cy="3614837"/>
            </a:xfrm>
          </p:grpSpPr>
          <p:sp>
            <p:nvSpPr>
              <p:cNvPr id="237"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38"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grpSp>
        <p:grpSp>
          <p:nvGrpSpPr>
            <p:cNvPr id="228" name="Group 227"/>
            <p:cNvGrpSpPr/>
            <p:nvPr/>
          </p:nvGrpSpPr>
          <p:grpSpPr>
            <a:xfrm>
              <a:off x="8206628" y="1217640"/>
              <a:ext cx="3783948" cy="1856191"/>
              <a:chOff x="8206628" y="1217640"/>
              <a:chExt cx="3783948" cy="1856191"/>
            </a:xfrm>
          </p:grpSpPr>
          <p:sp>
            <p:nvSpPr>
              <p:cNvPr id="230"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32"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dirty="0">
                    <a:solidFill>
                      <a:srgbClr val="404040"/>
                    </a:solidFill>
                    <a:latin typeface="Segoe UI"/>
                    <a:hlinkClick r:id="rId4"/>
                  </a:rPr>
                  <a:t>@OfficeDev</a:t>
                </a:r>
                <a:r>
                  <a:rPr lang="en-US" sz="1799" dirty="0">
                    <a:solidFill>
                      <a:srgbClr val="404040"/>
                    </a:solidFill>
                    <a:latin typeface="Segoe UI"/>
                  </a:rPr>
                  <a:t> </a:t>
                </a:r>
              </a:p>
            </p:txBody>
          </p:sp>
          <p:sp>
            <p:nvSpPr>
              <p:cNvPr id="236"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39" name="Group 238"/>
          <p:cNvGrpSpPr/>
          <p:nvPr/>
        </p:nvGrpSpPr>
        <p:grpSpPr>
          <a:xfrm>
            <a:off x="8228641" y="3163192"/>
            <a:ext cx="1835475" cy="1683431"/>
            <a:chOff x="8272463" y="3235325"/>
            <a:chExt cx="1761331" cy="1615428"/>
          </a:xfrm>
        </p:grpSpPr>
        <p:sp>
          <p:nvSpPr>
            <p:cNvPr id="240"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grpSp>
          <p:nvGrpSpPr>
            <p:cNvPr id="241" name="Group 240"/>
            <p:cNvGrpSpPr/>
            <p:nvPr/>
          </p:nvGrpSpPr>
          <p:grpSpPr>
            <a:xfrm>
              <a:off x="8385175" y="3462338"/>
              <a:ext cx="1535113" cy="1117599"/>
              <a:chOff x="8385175" y="3462338"/>
              <a:chExt cx="1535113" cy="1117599"/>
            </a:xfrm>
          </p:grpSpPr>
          <p:sp>
            <p:nvSpPr>
              <p:cNvPr id="242"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43"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44"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45"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46"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47"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48"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49"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0"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1"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2"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3"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4"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5"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6"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7"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8"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59"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60"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pic>
            <p:nvPicPr>
              <p:cNvPr id="261" name="Picture 260"/>
              <p:cNvPicPr>
                <a:picLocks noChangeAspect="1"/>
              </p:cNvPicPr>
              <p:nvPr/>
            </p:nvPicPr>
            <p:blipFill>
              <a:blip r:embed="rId5"/>
              <a:stretch>
                <a:fillRect/>
              </a:stretch>
            </p:blipFill>
            <p:spPr>
              <a:xfrm>
                <a:off x="8749942" y="3693929"/>
                <a:ext cx="307105" cy="443035"/>
              </a:xfrm>
              <a:prstGeom prst="rect">
                <a:avLst/>
              </a:prstGeom>
            </p:spPr>
          </p:pic>
          <p:grpSp>
            <p:nvGrpSpPr>
              <p:cNvPr id="262" name="Group 261"/>
              <p:cNvGrpSpPr/>
              <p:nvPr/>
            </p:nvGrpSpPr>
            <p:grpSpPr>
              <a:xfrm rot="5400000">
                <a:off x="9166188" y="3758283"/>
                <a:ext cx="306387" cy="444499"/>
                <a:chOff x="6878638" y="-701675"/>
                <a:chExt cx="306387" cy="444499"/>
              </a:xfrm>
            </p:grpSpPr>
            <p:sp>
              <p:nvSpPr>
                <p:cNvPr id="263"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64"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65"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66"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67"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69"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0"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1"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2"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3"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4"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6"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7"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8"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79"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0"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1"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2"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3"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4"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5"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6"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7"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8"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89"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0"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1"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2"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3"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4"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5"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6"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7"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8"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299"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00"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01"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02"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03"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04"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05"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06"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grpSp>
        </p:grpSp>
      </p:grpSp>
      <p:grpSp>
        <p:nvGrpSpPr>
          <p:cNvPr id="307" name="Group 306"/>
          <p:cNvGrpSpPr/>
          <p:nvPr/>
        </p:nvGrpSpPr>
        <p:grpSpPr>
          <a:xfrm>
            <a:off x="4430335" y="4923738"/>
            <a:ext cx="1777011" cy="1604991"/>
            <a:chOff x="4362450" y="4945063"/>
            <a:chExt cx="1738312" cy="1570037"/>
          </a:xfrm>
        </p:grpSpPr>
        <p:sp>
          <p:nvSpPr>
            <p:cNvPr id="308"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pic>
          <p:nvPicPr>
            <p:cNvPr id="309" name="Picture 308"/>
            <p:cNvPicPr>
              <a:picLocks noChangeAspect="1"/>
            </p:cNvPicPr>
            <p:nvPr/>
          </p:nvPicPr>
          <p:blipFill>
            <a:blip r:embed="rId6"/>
            <a:stretch>
              <a:fillRect/>
            </a:stretch>
          </p:blipFill>
          <p:spPr>
            <a:xfrm>
              <a:off x="4411773" y="5203812"/>
              <a:ext cx="1639667" cy="1052538"/>
            </a:xfrm>
            <a:prstGeom prst="rect">
              <a:avLst/>
            </a:prstGeom>
          </p:spPr>
        </p:pic>
      </p:grpSp>
      <p:grpSp>
        <p:nvGrpSpPr>
          <p:cNvPr id="310" name="Group 309"/>
          <p:cNvGrpSpPr/>
          <p:nvPr/>
        </p:nvGrpSpPr>
        <p:grpSpPr>
          <a:xfrm>
            <a:off x="6062396" y="1219444"/>
            <a:ext cx="2072415" cy="1863601"/>
            <a:chOff x="6312693" y="1447156"/>
            <a:chExt cx="1766094" cy="1588144"/>
          </a:xfrm>
        </p:grpSpPr>
        <p:sp>
          <p:nvSpPr>
            <p:cNvPr id="311"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grpSp>
          <p:nvGrpSpPr>
            <p:cNvPr id="312" name="Group 311"/>
            <p:cNvGrpSpPr/>
            <p:nvPr/>
          </p:nvGrpSpPr>
          <p:grpSpPr>
            <a:xfrm>
              <a:off x="6318250" y="1458913"/>
              <a:ext cx="1733550" cy="1576387"/>
              <a:chOff x="6318250" y="1458913"/>
              <a:chExt cx="1733550" cy="1576387"/>
            </a:xfrm>
          </p:grpSpPr>
          <p:sp>
            <p:nvSpPr>
              <p:cNvPr id="313"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14"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15"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16"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17"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1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2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3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4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45"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46"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47"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4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5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5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5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0"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1"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2"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3"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4"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5"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6"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7"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68"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S</a:t>
                </a:r>
                <a:endParaRPr lang="en-US" altLang="en-US" sz="1764" dirty="0">
                  <a:solidFill>
                    <a:srgbClr val="404040"/>
                  </a:solidFill>
                </a:endParaRPr>
              </a:p>
            </p:txBody>
          </p:sp>
          <p:sp>
            <p:nvSpPr>
              <p:cNvPr id="369"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t</a:t>
                </a:r>
                <a:endParaRPr lang="en-US" altLang="en-US" sz="1764" dirty="0">
                  <a:solidFill>
                    <a:srgbClr val="404040"/>
                  </a:solidFill>
                </a:endParaRPr>
              </a:p>
            </p:txBody>
          </p:sp>
          <p:sp>
            <p:nvSpPr>
              <p:cNvPr id="37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a</a:t>
                </a:r>
                <a:endParaRPr lang="en-US" altLang="en-US" sz="1764" dirty="0">
                  <a:solidFill>
                    <a:srgbClr val="404040"/>
                  </a:solidFill>
                </a:endParaRPr>
              </a:p>
            </p:txBody>
          </p:sp>
          <p:sp>
            <p:nvSpPr>
              <p:cNvPr id="37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r</a:t>
                </a:r>
                <a:endParaRPr lang="en-US" altLang="en-US" sz="1764" dirty="0">
                  <a:solidFill>
                    <a:srgbClr val="404040"/>
                  </a:solidFill>
                </a:endParaRPr>
              </a:p>
            </p:txBody>
          </p:sp>
          <p:sp>
            <p:nvSpPr>
              <p:cNvPr id="38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t</a:t>
                </a:r>
                <a:endParaRPr lang="en-US" altLang="en-US" sz="1764" dirty="0">
                  <a:solidFill>
                    <a:srgbClr val="404040"/>
                  </a:solidFill>
                </a:endParaRPr>
              </a:p>
            </p:txBody>
          </p:sp>
          <p:sp>
            <p:nvSpPr>
              <p:cNvPr id="38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8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8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95"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96"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97"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98"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399"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0"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1"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2"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3"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4"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5"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6"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7"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08"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10"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11"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57"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58"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459"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0"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1"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2"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3"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4"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5"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6"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7"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59"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60"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6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67"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S</a:t>
                </a:r>
                <a:endParaRPr lang="en-US" altLang="en-US" sz="1764" dirty="0">
                  <a:solidFill>
                    <a:srgbClr val="404040"/>
                  </a:solidFill>
                </a:endParaRPr>
              </a:p>
            </p:txBody>
          </p:sp>
          <p:sp>
            <p:nvSpPr>
              <p:cNvPr id="568"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t</a:t>
                </a:r>
                <a:endParaRPr lang="en-US" altLang="en-US" sz="1764" dirty="0">
                  <a:solidFill>
                    <a:srgbClr val="404040"/>
                  </a:solidFill>
                </a:endParaRPr>
              </a:p>
            </p:txBody>
          </p:sp>
          <p:sp>
            <p:nvSpPr>
              <p:cNvPr id="569"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a</a:t>
                </a:r>
                <a:endParaRPr lang="en-US" altLang="en-US" sz="1764" dirty="0">
                  <a:solidFill>
                    <a:srgbClr val="404040"/>
                  </a:solidFill>
                </a:endParaRPr>
              </a:p>
            </p:txBody>
          </p:sp>
          <p:sp>
            <p:nvSpPr>
              <p:cNvPr id="570"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r</a:t>
                </a:r>
                <a:endParaRPr lang="en-US" altLang="en-US" sz="1764" dirty="0">
                  <a:solidFill>
                    <a:srgbClr val="404040"/>
                  </a:solidFill>
                </a:endParaRPr>
              </a:p>
            </p:txBody>
          </p:sp>
          <p:sp>
            <p:nvSpPr>
              <p:cNvPr id="571"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dirty="0">
                    <a:solidFill>
                      <a:srgbClr val="FFFFFF"/>
                    </a:solidFill>
                    <a:latin typeface="Segoe Light" charset="0"/>
                  </a:rPr>
                  <a:t>t</a:t>
                </a:r>
                <a:endParaRPr lang="en-US" altLang="en-US" sz="1764" dirty="0">
                  <a:solidFill>
                    <a:srgbClr val="404040"/>
                  </a:solidFill>
                </a:endParaRPr>
              </a:p>
            </p:txBody>
          </p:sp>
          <p:sp>
            <p:nvSpPr>
              <p:cNvPr id="572"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73"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74"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75"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76"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grpSp>
      </p:grpSp>
      <p:grpSp>
        <p:nvGrpSpPr>
          <p:cNvPr id="577" name="Group 576"/>
          <p:cNvGrpSpPr/>
          <p:nvPr/>
        </p:nvGrpSpPr>
        <p:grpSpPr>
          <a:xfrm>
            <a:off x="456277" y="3163193"/>
            <a:ext cx="3893183" cy="3355959"/>
            <a:chOff x="446695" y="3155795"/>
            <a:chExt cx="3894750" cy="3357310"/>
          </a:xfrm>
        </p:grpSpPr>
        <p:grpSp>
          <p:nvGrpSpPr>
            <p:cNvPr id="578" name="Group 577"/>
            <p:cNvGrpSpPr/>
            <p:nvPr/>
          </p:nvGrpSpPr>
          <p:grpSpPr>
            <a:xfrm>
              <a:off x="446695" y="3155795"/>
              <a:ext cx="1862135" cy="3357310"/>
              <a:chOff x="446695" y="3155795"/>
              <a:chExt cx="1862135" cy="3357310"/>
            </a:xfrm>
          </p:grpSpPr>
          <p:sp>
            <p:nvSpPr>
              <p:cNvPr id="580"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grpSp>
            <p:nvGrpSpPr>
              <p:cNvPr id="581" name="Group 120"/>
              <p:cNvGrpSpPr/>
              <p:nvPr/>
            </p:nvGrpSpPr>
            <p:grpSpPr>
              <a:xfrm>
                <a:off x="882393" y="3526501"/>
                <a:ext cx="1006676" cy="1102030"/>
                <a:chOff x="4924425" y="-1920875"/>
                <a:chExt cx="1173163" cy="1284287"/>
              </a:xfrm>
              <a:solidFill>
                <a:schemeClr val="bg1"/>
              </a:solidFill>
            </p:grpSpPr>
            <p:sp>
              <p:nvSpPr>
                <p:cNvPr id="582"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83"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84"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85"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86"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sp>
              <p:nvSpPr>
                <p:cNvPr id="587"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dirty="0">
                    <a:solidFill>
                      <a:srgbClr val="404040"/>
                    </a:solidFill>
                    <a:latin typeface="Segoe UI"/>
                  </a:endParaRPr>
                </a:p>
              </p:txBody>
            </p:sp>
          </p:grpSp>
        </p:grpSp>
        <p:sp>
          <p:nvSpPr>
            <p:cNvPr id="579"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spc="-50" dirty="0">
                  <a:solidFill>
                    <a:srgbClr val="404040"/>
                  </a:solidFill>
                  <a:latin typeface="Segoe UI"/>
                  <a:hlinkClick r:id="rId7"/>
                </a:rPr>
                <a:t>http://</a:t>
              </a:r>
              <a:r>
                <a:rPr lang="en-US" sz="1799" dirty="0">
                  <a:solidFill>
                    <a:srgbClr val="404040"/>
                  </a:solidFill>
                  <a:latin typeface="Segoe UI"/>
                  <a:hlinkClick r:id="rId7"/>
                </a:rPr>
                <a:t>dev.office.com/podcasts</a:t>
              </a:r>
              <a:r>
                <a:rPr lang="en-US" sz="1799" spc="-50" dirty="0">
                  <a:solidFill>
                    <a:srgbClr val="404040"/>
                  </a:solidFill>
                  <a:latin typeface="Segoe UI"/>
                </a:rPr>
                <a:t> </a:t>
              </a:r>
            </a:p>
            <a:p>
              <a:pPr algn="ctr" defTabSz="914005">
                <a:defRPr/>
              </a:pPr>
              <a:endParaRPr lang="en-US" sz="1764" dirty="0">
                <a:solidFill>
                  <a:srgbClr val="404040"/>
                </a:solidFill>
                <a:latin typeface="Segoe UI"/>
              </a:endParaRPr>
            </a:p>
          </p:txBody>
        </p:sp>
      </p:grpSp>
      <p:grpSp>
        <p:nvGrpSpPr>
          <p:cNvPr id="588" name="Group 587"/>
          <p:cNvGrpSpPr/>
          <p:nvPr/>
        </p:nvGrpSpPr>
        <p:grpSpPr>
          <a:xfrm>
            <a:off x="10139981" y="4923293"/>
            <a:ext cx="1844238" cy="1597854"/>
            <a:chOff x="10134295" y="4916603"/>
            <a:chExt cx="1844980" cy="1598497"/>
          </a:xfrm>
        </p:grpSpPr>
        <p:sp>
          <p:nvSpPr>
            <p:cNvPr id="589"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a:gradFill>
                    <a:gsLst>
                      <a:gs pos="0">
                        <a:srgbClr val="FFFFFF"/>
                      </a:gs>
                      <a:gs pos="100000">
                        <a:srgbClr val="FFFFFF"/>
                      </a:gs>
                    </a:gsLst>
                    <a:lin ang="5400000" scaled="0"/>
                  </a:gradFill>
                  <a:latin typeface="Segoe UI Light"/>
                </a:rPr>
                <a:t>UserVoice</a:t>
              </a: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dirty="0">
                  <a:solidFill>
                    <a:srgbClr val="404040"/>
                  </a:solidFill>
                  <a:latin typeface="Segoe UI"/>
                  <a:hlinkClick r:id="rId8"/>
                </a:rPr>
                <a:t>http://officespdev.uservoice.com/</a:t>
              </a:r>
              <a:r>
                <a:rPr lang="en-US" sz="1199" dirty="0">
                  <a:solidFill>
                    <a:srgbClr val="404040"/>
                  </a:solidFill>
                  <a:latin typeface="Segoe UI"/>
                </a:rPr>
                <a:t>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590"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dirty="0">
                <a:solidFill>
                  <a:srgbClr val="000000"/>
                </a:solidFill>
                <a:latin typeface="Segoe UI"/>
              </a:endParaRPr>
            </a:p>
          </p:txBody>
        </p:sp>
      </p:grpSp>
      <p:grpSp>
        <p:nvGrpSpPr>
          <p:cNvPr id="591" name="Group 590"/>
          <p:cNvGrpSpPr/>
          <p:nvPr/>
        </p:nvGrpSpPr>
        <p:grpSpPr>
          <a:xfrm>
            <a:off x="2406669" y="3162596"/>
            <a:ext cx="1942791" cy="1681580"/>
            <a:chOff x="2397872" y="3155198"/>
            <a:chExt cx="1943573" cy="1682257"/>
          </a:xfrm>
        </p:grpSpPr>
        <p:sp>
          <p:nvSpPr>
            <p:cNvPr id="592"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[ms-office]</a:t>
              </a:r>
            </a:p>
          </p:txBody>
        </p:sp>
        <p:sp>
          <p:nvSpPr>
            <p:cNvPr id="593"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dirty="0">
                <a:gradFill>
                  <a:gsLst>
                    <a:gs pos="0">
                      <a:srgbClr val="FFFFFF"/>
                    </a:gs>
                    <a:gs pos="100000">
                      <a:srgbClr val="FFFFFF"/>
                    </a:gs>
                  </a:gsLst>
                  <a:lin ang="5400000" scaled="0"/>
                </a:gradFill>
                <a:latin typeface="Segoe UI"/>
              </a:endParaRPr>
            </a:p>
          </p:txBody>
        </p:sp>
      </p:grpSp>
      <p:grpSp>
        <p:nvGrpSpPr>
          <p:cNvPr id="594" name="Group 593"/>
          <p:cNvGrpSpPr/>
          <p:nvPr/>
        </p:nvGrpSpPr>
        <p:grpSpPr>
          <a:xfrm>
            <a:off x="4433895" y="3167906"/>
            <a:ext cx="3702219" cy="1678717"/>
            <a:chOff x="4425913" y="3160511"/>
            <a:chExt cx="3703709" cy="1679392"/>
          </a:xfrm>
        </p:grpSpPr>
        <p:sp>
          <p:nvSpPr>
            <p:cNvPr id="595"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dirty="0">
                  <a:solidFill>
                    <a:srgbClr val="FFFFFF"/>
                  </a:solidFill>
                  <a:latin typeface="Segoe UI"/>
                  <a:hlinkClick r:id="rId9"/>
                </a:rPr>
                <a:t>http://aka.ms/O365DevShow</a:t>
              </a:r>
              <a:r>
                <a:rPr lang="en-US" sz="1399" dirty="0">
                  <a:solidFill>
                    <a:srgbClr val="FFFFFF"/>
                  </a:solidFill>
                  <a:latin typeface="Segoe UI"/>
                </a:rPr>
                <a:t> </a:t>
              </a:r>
            </a:p>
          </p:txBody>
        </p:sp>
        <p:pic>
          <p:nvPicPr>
            <p:cNvPr id="596" name="Picture 595"/>
            <p:cNvPicPr>
              <a:picLocks noChangeAspect="1"/>
            </p:cNvPicPr>
            <p:nvPr/>
          </p:nvPicPr>
          <p:blipFill rotWithShape="1">
            <a:blip r:embed="rId10"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597" name="Rectangle 596"/>
          <p:cNvSpPr/>
          <p:nvPr/>
        </p:nvSpPr>
        <p:spPr bwMode="auto">
          <a:xfrm>
            <a:off x="-12148" y="6520861"/>
            <a:ext cx="12476923" cy="559992"/>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8" name="Rectangle 597"/>
          <p:cNvSpPr/>
          <p:nvPr/>
        </p:nvSpPr>
        <p:spPr bwMode="auto">
          <a:xfrm>
            <a:off x="11980961" y="1000674"/>
            <a:ext cx="483813" cy="5853738"/>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9" name="Rectangle 598"/>
          <p:cNvSpPr/>
          <p:nvPr/>
        </p:nvSpPr>
        <p:spPr bwMode="auto">
          <a:xfrm>
            <a:off x="-12147" y="1000674"/>
            <a:ext cx="483813" cy="5853738"/>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00" name="Group 599"/>
          <p:cNvGrpSpPr/>
          <p:nvPr/>
        </p:nvGrpSpPr>
        <p:grpSpPr>
          <a:xfrm>
            <a:off x="6283211" y="4923293"/>
            <a:ext cx="3780906" cy="1597853"/>
            <a:chOff x="6275951" y="4916033"/>
            <a:chExt cx="3780906" cy="1597853"/>
          </a:xfrm>
        </p:grpSpPr>
        <p:sp>
          <p:nvSpPr>
            <p:cNvPr id="601"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602" name="Picture 601"/>
            <p:cNvPicPr>
              <a:picLocks noChangeAspect="1"/>
            </p:cNvPicPr>
            <p:nvPr/>
          </p:nvPicPr>
          <p:blipFill rotWithShape="1">
            <a:blip r:embed="rId11">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603" name="Rectangle 602"/>
          <p:cNvSpPr/>
          <p:nvPr/>
        </p:nvSpPr>
        <p:spPr bwMode="auto">
          <a:xfrm>
            <a:off x="-19408" y="-4542"/>
            <a:ext cx="12476923" cy="1220019"/>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Title 3"/>
          <p:cNvSpPr>
            <a:spLocks noGrp="1"/>
          </p:cNvSpPr>
          <p:nvPr>
            <p:ph type="title"/>
          </p:nvPr>
        </p:nvSpPr>
        <p:spPr/>
        <p:txBody>
          <a:bodyPr/>
          <a:lstStyle/>
          <a:p>
            <a:r>
              <a:rPr lang="en-US" dirty="0" smtClean="0"/>
              <a:t>Engage</a:t>
            </a:r>
            <a:endParaRPr lang="en-US" dirty="0"/>
          </a:p>
        </p:txBody>
      </p:sp>
    </p:spTree>
    <p:extLst>
      <p:ext uri="{BB962C8B-B14F-4D97-AF65-F5344CB8AC3E}">
        <p14:creationId xmlns:p14="http://schemas.microsoft.com/office/powerpoint/2010/main" val="343079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4"/>
                                        </p:tgtEl>
                                        <p:attrNameLst>
                                          <p:attrName>style.visibility</p:attrName>
                                        </p:attrNameLst>
                                      </p:cBhvr>
                                      <p:to>
                                        <p:strVal val="visible"/>
                                      </p:to>
                                    </p:set>
                                    <p:animEffect transition="in" filter="fade">
                                      <p:cBhvr>
                                        <p:cTn id="7" dur="500"/>
                                        <p:tgtEl>
                                          <p:spTgt spid="594"/>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310"/>
                                        </p:tgtEl>
                                        <p:attrNameLst>
                                          <p:attrName>style.visibility</p:attrName>
                                        </p:attrNameLst>
                                      </p:cBhvr>
                                      <p:to>
                                        <p:strVal val="visible"/>
                                      </p:to>
                                    </p:set>
                                    <p:anim calcmode="lin" valueType="num">
                                      <p:cBhvr additive="base">
                                        <p:cTn id="11" dur="750" fill="hold"/>
                                        <p:tgtEl>
                                          <p:spTgt spid="310"/>
                                        </p:tgtEl>
                                        <p:attrNameLst>
                                          <p:attrName>ppt_x</p:attrName>
                                        </p:attrNameLst>
                                      </p:cBhvr>
                                      <p:tavLst>
                                        <p:tav tm="0">
                                          <p:val>
                                            <p:strVal val="#ppt_x"/>
                                          </p:val>
                                        </p:tav>
                                        <p:tav tm="100000">
                                          <p:val>
                                            <p:strVal val="#ppt_x"/>
                                          </p:val>
                                        </p:tav>
                                      </p:tavLst>
                                    </p:anim>
                                    <p:anim calcmode="lin" valueType="num">
                                      <p:cBhvr additive="base">
                                        <p:cTn id="12" dur="750" fill="hold"/>
                                        <p:tgtEl>
                                          <p:spTgt spid="310"/>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307"/>
                                        </p:tgtEl>
                                        <p:attrNameLst>
                                          <p:attrName>style.visibility</p:attrName>
                                        </p:attrNameLst>
                                      </p:cBhvr>
                                      <p:to>
                                        <p:strVal val="visible"/>
                                      </p:to>
                                    </p:set>
                                    <p:anim calcmode="lin" valueType="num">
                                      <p:cBhvr additive="base">
                                        <p:cTn id="15" dur="750" fill="hold"/>
                                        <p:tgtEl>
                                          <p:spTgt spid="307"/>
                                        </p:tgtEl>
                                        <p:attrNameLst>
                                          <p:attrName>ppt_x</p:attrName>
                                        </p:attrNameLst>
                                      </p:cBhvr>
                                      <p:tavLst>
                                        <p:tav tm="0">
                                          <p:val>
                                            <p:strVal val="#ppt_x"/>
                                          </p:val>
                                        </p:tav>
                                        <p:tav tm="100000">
                                          <p:val>
                                            <p:strVal val="#ppt_x"/>
                                          </p:val>
                                        </p:tav>
                                      </p:tavLst>
                                    </p:anim>
                                    <p:anim calcmode="lin" valueType="num">
                                      <p:cBhvr additive="base">
                                        <p:cTn id="16" dur="750" fill="hold"/>
                                        <p:tgtEl>
                                          <p:spTgt spid="307"/>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39"/>
                                        </p:tgtEl>
                                        <p:attrNameLst>
                                          <p:attrName>style.visibility</p:attrName>
                                        </p:attrNameLst>
                                      </p:cBhvr>
                                      <p:to>
                                        <p:strVal val="visible"/>
                                      </p:to>
                                    </p:set>
                                    <p:anim calcmode="lin" valueType="num">
                                      <p:cBhvr additive="base">
                                        <p:cTn id="19" dur="750" fill="hold"/>
                                        <p:tgtEl>
                                          <p:spTgt spid="239"/>
                                        </p:tgtEl>
                                        <p:attrNameLst>
                                          <p:attrName>ppt_x</p:attrName>
                                        </p:attrNameLst>
                                      </p:cBhvr>
                                      <p:tavLst>
                                        <p:tav tm="0">
                                          <p:val>
                                            <p:strVal val="1+#ppt_w/2"/>
                                          </p:val>
                                        </p:tav>
                                        <p:tav tm="100000">
                                          <p:val>
                                            <p:strVal val="#ppt_x"/>
                                          </p:val>
                                        </p:tav>
                                      </p:tavLst>
                                    </p:anim>
                                    <p:anim calcmode="lin" valueType="num">
                                      <p:cBhvr additive="base">
                                        <p:cTn id="20" dur="750" fill="hold"/>
                                        <p:tgtEl>
                                          <p:spTgt spid="239"/>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591"/>
                                        </p:tgtEl>
                                        <p:attrNameLst>
                                          <p:attrName>style.visibility</p:attrName>
                                        </p:attrNameLst>
                                      </p:cBhvr>
                                      <p:to>
                                        <p:strVal val="visible"/>
                                      </p:to>
                                    </p:set>
                                    <p:anim calcmode="lin" valueType="num">
                                      <p:cBhvr additive="base">
                                        <p:cTn id="23" dur="750" fill="hold"/>
                                        <p:tgtEl>
                                          <p:spTgt spid="591"/>
                                        </p:tgtEl>
                                        <p:attrNameLst>
                                          <p:attrName>ppt_x</p:attrName>
                                        </p:attrNameLst>
                                      </p:cBhvr>
                                      <p:tavLst>
                                        <p:tav tm="0">
                                          <p:val>
                                            <p:strVal val="0-#ppt_w/2"/>
                                          </p:val>
                                        </p:tav>
                                        <p:tav tm="100000">
                                          <p:val>
                                            <p:strVal val="#ppt_x"/>
                                          </p:val>
                                        </p:tav>
                                      </p:tavLst>
                                    </p:anim>
                                    <p:anim calcmode="lin" valueType="num">
                                      <p:cBhvr additive="base">
                                        <p:cTn id="24" dur="750" fill="hold"/>
                                        <p:tgtEl>
                                          <p:spTgt spid="591"/>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588"/>
                                        </p:tgtEl>
                                        <p:attrNameLst>
                                          <p:attrName>style.visibility</p:attrName>
                                        </p:attrNameLst>
                                      </p:cBhvr>
                                      <p:to>
                                        <p:strVal val="visible"/>
                                      </p:to>
                                    </p:set>
                                    <p:anim calcmode="lin" valueType="num">
                                      <p:cBhvr additive="base">
                                        <p:cTn id="27" dur="750" fill="hold"/>
                                        <p:tgtEl>
                                          <p:spTgt spid="588"/>
                                        </p:tgtEl>
                                        <p:attrNameLst>
                                          <p:attrName>ppt_x</p:attrName>
                                        </p:attrNameLst>
                                      </p:cBhvr>
                                      <p:tavLst>
                                        <p:tav tm="0">
                                          <p:val>
                                            <p:strVal val="1+#ppt_w/2"/>
                                          </p:val>
                                        </p:tav>
                                        <p:tav tm="100000">
                                          <p:val>
                                            <p:strVal val="#ppt_x"/>
                                          </p:val>
                                        </p:tav>
                                      </p:tavLst>
                                    </p:anim>
                                    <p:anim calcmode="lin" valueType="num">
                                      <p:cBhvr additive="base">
                                        <p:cTn id="28" dur="750" fill="hold"/>
                                        <p:tgtEl>
                                          <p:spTgt spid="588"/>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600"/>
                                        </p:tgtEl>
                                        <p:attrNameLst>
                                          <p:attrName>style.visibility</p:attrName>
                                        </p:attrNameLst>
                                      </p:cBhvr>
                                      <p:to>
                                        <p:strVal val="visible"/>
                                      </p:to>
                                    </p:set>
                                    <p:anim calcmode="lin" valueType="num">
                                      <p:cBhvr additive="base">
                                        <p:cTn id="31" dur="750" fill="hold"/>
                                        <p:tgtEl>
                                          <p:spTgt spid="600"/>
                                        </p:tgtEl>
                                        <p:attrNameLst>
                                          <p:attrName>ppt_x</p:attrName>
                                        </p:attrNameLst>
                                      </p:cBhvr>
                                      <p:tavLst>
                                        <p:tav tm="0">
                                          <p:val>
                                            <p:strVal val="#ppt_x"/>
                                          </p:val>
                                        </p:tav>
                                        <p:tav tm="100000">
                                          <p:val>
                                            <p:strVal val="#ppt_x"/>
                                          </p:val>
                                        </p:tav>
                                      </p:tavLst>
                                    </p:anim>
                                    <p:anim calcmode="lin" valueType="num">
                                      <p:cBhvr additive="base">
                                        <p:cTn id="32" dur="750" fill="hold"/>
                                        <p:tgtEl>
                                          <p:spTgt spid="600"/>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21"/>
                                        </p:tgtEl>
                                        <p:attrNameLst>
                                          <p:attrName>style.visibility</p:attrName>
                                        </p:attrNameLst>
                                      </p:cBhvr>
                                      <p:to>
                                        <p:strVal val="visible"/>
                                      </p:to>
                                    </p:set>
                                    <p:anim calcmode="lin" valueType="num">
                                      <p:cBhvr additive="base">
                                        <p:cTn id="35" dur="750" fill="hold"/>
                                        <p:tgtEl>
                                          <p:spTgt spid="221"/>
                                        </p:tgtEl>
                                        <p:attrNameLst>
                                          <p:attrName>ppt_x</p:attrName>
                                        </p:attrNameLst>
                                      </p:cBhvr>
                                      <p:tavLst>
                                        <p:tav tm="0">
                                          <p:val>
                                            <p:strVal val="0-#ppt_w/2"/>
                                          </p:val>
                                        </p:tav>
                                        <p:tav tm="100000">
                                          <p:val>
                                            <p:strVal val="#ppt_x"/>
                                          </p:val>
                                        </p:tav>
                                      </p:tavLst>
                                    </p:anim>
                                    <p:anim calcmode="lin" valueType="num">
                                      <p:cBhvr additive="base">
                                        <p:cTn id="36" dur="750" fill="hold"/>
                                        <p:tgtEl>
                                          <p:spTgt spid="22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577"/>
                                        </p:tgtEl>
                                        <p:attrNameLst>
                                          <p:attrName>style.visibility</p:attrName>
                                        </p:attrNameLst>
                                      </p:cBhvr>
                                      <p:to>
                                        <p:strVal val="visible"/>
                                      </p:to>
                                    </p:set>
                                    <p:anim calcmode="lin" valueType="num">
                                      <p:cBhvr additive="base">
                                        <p:cTn id="39" dur="750" fill="hold"/>
                                        <p:tgtEl>
                                          <p:spTgt spid="577"/>
                                        </p:tgtEl>
                                        <p:attrNameLst>
                                          <p:attrName>ppt_x</p:attrName>
                                        </p:attrNameLst>
                                      </p:cBhvr>
                                      <p:tavLst>
                                        <p:tav tm="0">
                                          <p:val>
                                            <p:strVal val="0-#ppt_w/2"/>
                                          </p:val>
                                        </p:tav>
                                        <p:tav tm="100000">
                                          <p:val>
                                            <p:strVal val="#ppt_x"/>
                                          </p:val>
                                        </p:tav>
                                      </p:tavLst>
                                    </p:anim>
                                    <p:anim calcmode="lin" valueType="num">
                                      <p:cBhvr additive="base">
                                        <p:cTn id="40" dur="750" fill="hold"/>
                                        <p:tgtEl>
                                          <p:spTgt spid="577"/>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25"/>
                                        </p:tgtEl>
                                        <p:attrNameLst>
                                          <p:attrName>style.visibility</p:attrName>
                                        </p:attrNameLst>
                                      </p:cBhvr>
                                      <p:to>
                                        <p:strVal val="visible"/>
                                      </p:to>
                                    </p:set>
                                    <p:anim calcmode="lin" valueType="num">
                                      <p:cBhvr additive="base">
                                        <p:cTn id="43" dur="750" fill="hold"/>
                                        <p:tgtEl>
                                          <p:spTgt spid="225"/>
                                        </p:tgtEl>
                                        <p:attrNameLst>
                                          <p:attrName>ppt_x</p:attrName>
                                        </p:attrNameLst>
                                      </p:cBhvr>
                                      <p:tavLst>
                                        <p:tav tm="0">
                                          <p:val>
                                            <p:strVal val="1+#ppt_w/2"/>
                                          </p:val>
                                        </p:tav>
                                        <p:tav tm="100000">
                                          <p:val>
                                            <p:strVal val="#ppt_x"/>
                                          </p:val>
                                        </p:tav>
                                      </p:tavLst>
                                    </p:anim>
                                    <p:anim calcmode="lin" valueType="num">
                                      <p:cBhvr additive="base">
                                        <p:cTn id="44" dur="750" fill="hold"/>
                                        <p:tgtEl>
                                          <p:spTgt spid="2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55719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vision</a:t>
            </a:r>
            <a:endParaRPr lang="en-US" dirty="0"/>
          </a:p>
        </p:txBody>
      </p:sp>
      <p:sp>
        <p:nvSpPr>
          <p:cNvPr id="172" name="Rectangle 171"/>
          <p:cNvSpPr/>
          <p:nvPr/>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Data"/>
          <p:cNvSpPr/>
          <p:nvPr/>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p>
        </p:txBody>
      </p:sp>
      <p:sp>
        <p:nvSpPr>
          <p:cNvPr id="176" name="USER"/>
          <p:cNvSpPr/>
          <p:nvPr/>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177" name="Group 176"/>
          <p:cNvGrpSpPr/>
          <p:nvPr/>
        </p:nvGrpSpPr>
        <p:grpSpPr>
          <a:xfrm>
            <a:off x="662415" y="3684587"/>
            <a:ext cx="5262336" cy="2763865"/>
            <a:chOff x="540178" y="2851546"/>
            <a:chExt cx="5262336" cy="2763865"/>
          </a:xfrm>
        </p:grpSpPr>
        <p:sp>
          <p:nvSpPr>
            <p:cNvPr id="178"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179" name="Rounded Rectangle 178"/>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Rounded Rectangle 179"/>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1" name="Oval 180"/>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2" name="Rectangle 181"/>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3" name="Rectangle 182"/>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84" name="Straight Connector 183"/>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1"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192"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193"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194"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195"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196"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197"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198"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99" name="Rectangle 198"/>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0" name="Rectangle 199"/>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grpSp>
          <p:nvGrpSpPr>
            <p:cNvPr id="201" name="Group 200"/>
            <p:cNvGrpSpPr/>
            <p:nvPr/>
          </p:nvGrpSpPr>
          <p:grpSpPr>
            <a:xfrm>
              <a:off x="2786888" y="3533161"/>
              <a:ext cx="1165218" cy="775768"/>
              <a:chOff x="1536522" y="2097832"/>
              <a:chExt cx="830830" cy="553142"/>
            </a:xfrm>
          </p:grpSpPr>
          <p:sp>
            <p:nvSpPr>
              <p:cNvPr id="266" name="Rectangle 26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7" name="Rectangle 26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8" name="Rectangle 26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9" name="Rectangle 26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0" name="Rectangle 26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1" name="Rectangle 27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2" name="Rectangle 27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3" name="Rectangle 27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4" name="Rectangle 27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5" name="Rectangle 27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6" name="Rectangle 27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7" name="Rectangle 27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8" name="Rectangle 27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9" name="Rectangle 27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0" name="Rectangle 27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1" name="Rectangle 28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2" name="Rectangle 28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3" name="Rectangle 28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4" name="Rectangle 28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5" name="Rectangle 28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6" name="Rectangle 28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7" name="Rectangle 28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8" name="Rectangle 28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9" name="Rectangle 28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0" name="Rectangle 28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1" name="Rectangle 29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2" name="Rectangle 29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3" name="Rectangle 29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4" name="Rectangle 29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5" name="Rectangle 29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02"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03"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04"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05"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06"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07" name="Rectangle 206"/>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8" name="Rectangle 207"/>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209" name="Straight Connector 208"/>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0" name="Straight Connector 209"/>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1" name="Straight Connector 210"/>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2" name="Straight Connector 211"/>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3" name="Straight Connector 212"/>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4" name="Straight Connector 213"/>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215"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16"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sp>
          <p:nvSpPr>
            <p:cNvPr id="217" name="Rectangle 216"/>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ound Same Side Corner Rectangle 217"/>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9" name="Oval 218"/>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21"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22"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23"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24"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25"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226" name="Rectangle 225"/>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7" name="Rectangle 226"/>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227"/>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9" name="Rectangle 228"/>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30" name="Straight Connector 229"/>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5"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6" name="Rounded Rectangle 235"/>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37" name="Group 236"/>
            <p:cNvGrpSpPr/>
            <p:nvPr/>
          </p:nvGrpSpPr>
          <p:grpSpPr>
            <a:xfrm>
              <a:off x="751181" y="4641194"/>
              <a:ext cx="134394" cy="15647"/>
              <a:chOff x="5596078" y="2180378"/>
              <a:chExt cx="138544" cy="16130"/>
            </a:xfrm>
            <a:solidFill>
              <a:schemeClr val="tx1">
                <a:lumMod val="50000"/>
              </a:schemeClr>
            </a:solidFill>
          </p:grpSpPr>
          <p:sp>
            <p:nvSpPr>
              <p:cNvPr id="264" name="Rounded Rectangle 263"/>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5" name="Oval 264"/>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38" name="Oval 237"/>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9" name="Oval 238"/>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239"/>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1" name="Rectangle 240"/>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42" name="Straight Connector 241"/>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49" name="Group 248"/>
            <p:cNvGrpSpPr/>
            <p:nvPr/>
          </p:nvGrpSpPr>
          <p:grpSpPr>
            <a:xfrm>
              <a:off x="1022496" y="4379028"/>
              <a:ext cx="651017" cy="1236383"/>
              <a:chOff x="5651685" y="-476444"/>
              <a:chExt cx="1669255" cy="2809977"/>
            </a:xfrm>
          </p:grpSpPr>
          <p:sp>
            <p:nvSpPr>
              <p:cNvPr id="258" name="Rectangle 257"/>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9" name="Freeform 25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60" name="Group 259"/>
              <p:cNvGrpSpPr/>
              <p:nvPr/>
            </p:nvGrpSpPr>
            <p:grpSpPr>
              <a:xfrm>
                <a:off x="6124436" y="2123612"/>
                <a:ext cx="723752" cy="98117"/>
                <a:chOff x="6147223" y="2123612"/>
                <a:chExt cx="723752" cy="98117"/>
              </a:xfrm>
            </p:grpSpPr>
            <p:sp>
              <p:nvSpPr>
                <p:cNvPr id="261" name="Rounded Rectangle 260"/>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2" name="Oval 261"/>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3" name="Oval 262"/>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250" name="Rounded Rectangle 249"/>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1" name="Rectangle 250"/>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2" name="Rectangle 251"/>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53" name="Straight Connector 252"/>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96" name="Rectangle 295"/>
          <p:cNvSpPr/>
          <p:nvPr/>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sp>
        <p:nvSpPr>
          <p:cNvPr id="297" name="Rectangle 296"/>
          <p:cNvSpPr/>
          <p:nvPr/>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8" name="Rectangle 297"/>
          <p:cNvSpPr/>
          <p:nvPr/>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9" name="Rectangle 298"/>
          <p:cNvSpPr/>
          <p:nvPr/>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sp>
        <p:nvSpPr>
          <p:cNvPr id="300" name="Rectangle 299"/>
          <p:cNvSpPr/>
          <p:nvPr/>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1" name="Rectangle 300"/>
          <p:cNvSpPr/>
          <p:nvPr/>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2" name="Rectangle 301"/>
          <p:cNvSpPr/>
          <p:nvPr/>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3" name="Oval 302"/>
          <p:cNvSpPr/>
          <p:nvPr/>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4" name="Freeform 18"/>
          <p:cNvSpPr>
            <a:spLocks noChangeAspect="1" noEditPoints="1"/>
          </p:cNvSpPr>
          <p:nvPr/>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305" name="Oval 304"/>
          <p:cNvSpPr/>
          <p:nvPr/>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6" name="Freeform 17"/>
          <p:cNvSpPr>
            <a:spLocks noEditPoints="1"/>
          </p:cNvSpPr>
          <p:nvPr/>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307" name="Oval 306"/>
          <p:cNvSpPr/>
          <p:nvPr/>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8" name="Freeform 307"/>
          <p:cNvSpPr>
            <a:spLocks noEditPoints="1"/>
          </p:cNvSpPr>
          <p:nvPr/>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309" name="Oval 308"/>
          <p:cNvSpPr/>
          <p:nvPr/>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10" name="Group 309"/>
          <p:cNvGrpSpPr/>
          <p:nvPr/>
        </p:nvGrpSpPr>
        <p:grpSpPr>
          <a:xfrm>
            <a:off x="10841227" y="3224349"/>
            <a:ext cx="555851" cy="484577"/>
            <a:chOff x="10450695" y="2384201"/>
            <a:chExt cx="683568" cy="595918"/>
          </a:xfrm>
        </p:grpSpPr>
        <p:sp>
          <p:nvSpPr>
            <p:cNvPr id="311" name="Rectangle 310"/>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2"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grpSp>
      <p:grpSp>
        <p:nvGrpSpPr>
          <p:cNvPr id="313" name="Group 312"/>
          <p:cNvGrpSpPr/>
          <p:nvPr/>
        </p:nvGrpSpPr>
        <p:grpSpPr>
          <a:xfrm>
            <a:off x="10386456" y="5380898"/>
            <a:ext cx="1344382" cy="1062056"/>
            <a:chOff x="9972097" y="4402078"/>
            <a:chExt cx="1344382" cy="1062056"/>
          </a:xfrm>
        </p:grpSpPr>
        <p:grpSp>
          <p:nvGrpSpPr>
            <p:cNvPr id="314" name="Group 313"/>
            <p:cNvGrpSpPr/>
            <p:nvPr/>
          </p:nvGrpSpPr>
          <p:grpSpPr>
            <a:xfrm>
              <a:off x="9973234" y="4402078"/>
              <a:ext cx="1342109" cy="1062056"/>
              <a:chOff x="10031532" y="4402078"/>
              <a:chExt cx="1342109" cy="1062056"/>
            </a:xfrm>
          </p:grpSpPr>
          <p:sp>
            <p:nvSpPr>
              <p:cNvPr id="316" name="Rectangle 315"/>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7"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sp>
            <p:nvSpPr>
              <p:cNvPr id="318" name="Rectangle 317"/>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sp>
            <p:nvSpPr>
              <p:cNvPr id="319" name="Rectangle 318"/>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315" name="TextBox 314"/>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320" name="Group 319"/>
          <p:cNvGrpSpPr/>
          <p:nvPr/>
        </p:nvGrpSpPr>
        <p:grpSpPr>
          <a:xfrm>
            <a:off x="7057359" y="5128940"/>
            <a:ext cx="899570" cy="1314014"/>
            <a:chOff x="6803259" y="4273052"/>
            <a:chExt cx="899570" cy="1314014"/>
          </a:xfrm>
        </p:grpSpPr>
        <p:sp>
          <p:nvSpPr>
            <p:cNvPr id="321" name="Rounded Rectangle 320"/>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2" name="Rounded Rectangle 321"/>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3" name="Oval 322"/>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4"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5" name="AutoShape 165"/>
          <p:cNvSpPr>
            <a:spLocks noChangeAspect="1" noChangeArrowheads="1" noTextEdit="1"/>
          </p:cNvSpPr>
          <p:nvPr/>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grpSp>
        <p:nvGrpSpPr>
          <p:cNvPr id="326" name="Group 325"/>
          <p:cNvGrpSpPr/>
          <p:nvPr/>
        </p:nvGrpSpPr>
        <p:grpSpPr>
          <a:xfrm>
            <a:off x="8537163" y="3947827"/>
            <a:ext cx="875225" cy="709078"/>
            <a:chOff x="8283062" y="3056784"/>
            <a:chExt cx="875225" cy="709078"/>
          </a:xfrm>
        </p:grpSpPr>
        <p:sp>
          <p:nvSpPr>
            <p:cNvPr id="327"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331"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grpSp>
      <p:grpSp>
        <p:nvGrpSpPr>
          <p:cNvPr id="335" name="Group 334"/>
          <p:cNvGrpSpPr/>
          <p:nvPr/>
        </p:nvGrpSpPr>
        <p:grpSpPr>
          <a:xfrm>
            <a:off x="9412385" y="3947827"/>
            <a:ext cx="606272" cy="715942"/>
            <a:chOff x="9158285" y="3056784"/>
            <a:chExt cx="606272" cy="715942"/>
          </a:xfrm>
        </p:grpSpPr>
        <p:sp>
          <p:nvSpPr>
            <p:cNvPr id="336"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339"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grpSp>
      <p:grpSp>
        <p:nvGrpSpPr>
          <p:cNvPr id="341" name="Group 340"/>
          <p:cNvGrpSpPr/>
          <p:nvPr/>
        </p:nvGrpSpPr>
        <p:grpSpPr>
          <a:xfrm>
            <a:off x="8398942" y="4591116"/>
            <a:ext cx="1331448" cy="1851838"/>
            <a:chOff x="8144842" y="4004140"/>
            <a:chExt cx="1331448" cy="1851838"/>
          </a:xfrm>
        </p:grpSpPr>
        <p:pic>
          <p:nvPicPr>
            <p:cNvPr id="342" name="Picture 341"/>
            <p:cNvPicPr>
              <a:picLocks noChangeAspect="1"/>
            </p:cNvPicPr>
            <p:nvPr/>
          </p:nvPicPr>
          <p:blipFill>
            <a:blip r:embed="rId3"/>
            <a:stretch>
              <a:fillRect/>
            </a:stretch>
          </p:blipFill>
          <p:spPr>
            <a:xfrm>
              <a:off x="8843731" y="4004140"/>
              <a:ext cx="632559" cy="1851838"/>
            </a:xfrm>
            <a:prstGeom prst="rect">
              <a:avLst/>
            </a:prstGeom>
          </p:spPr>
        </p:pic>
        <p:pic>
          <p:nvPicPr>
            <p:cNvPr id="343" name="Picture 342"/>
            <p:cNvPicPr>
              <a:picLocks noChangeAspect="1"/>
            </p:cNvPicPr>
            <p:nvPr/>
          </p:nvPicPr>
          <p:blipFill>
            <a:blip r:embed="rId4"/>
            <a:stretch>
              <a:fillRect/>
            </a:stretch>
          </p:blipFill>
          <p:spPr>
            <a:xfrm>
              <a:off x="8144842" y="4762867"/>
              <a:ext cx="1080760" cy="1093111"/>
            </a:xfrm>
            <a:prstGeom prst="rect">
              <a:avLst/>
            </a:prstGeom>
          </p:spPr>
        </p:pic>
      </p:grpSp>
      <p:grpSp>
        <p:nvGrpSpPr>
          <p:cNvPr id="344" name="Group 343"/>
          <p:cNvGrpSpPr/>
          <p:nvPr/>
        </p:nvGrpSpPr>
        <p:grpSpPr>
          <a:xfrm>
            <a:off x="10892139" y="3947827"/>
            <a:ext cx="454025" cy="1444602"/>
            <a:chOff x="10638038" y="3056784"/>
            <a:chExt cx="454025" cy="1444602"/>
          </a:xfrm>
        </p:grpSpPr>
        <p:sp>
          <p:nvSpPr>
            <p:cNvPr id="345"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346"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grpSp>
      <p:grpSp>
        <p:nvGrpSpPr>
          <p:cNvPr id="347" name="Group 346"/>
          <p:cNvGrpSpPr/>
          <p:nvPr/>
        </p:nvGrpSpPr>
        <p:grpSpPr>
          <a:xfrm>
            <a:off x="7245450" y="3947827"/>
            <a:ext cx="382588" cy="1813666"/>
            <a:chOff x="6991350" y="3056784"/>
            <a:chExt cx="382588" cy="1813666"/>
          </a:xfrm>
        </p:grpSpPr>
        <p:grpSp>
          <p:nvGrpSpPr>
            <p:cNvPr id="348" name="Group 347"/>
            <p:cNvGrpSpPr/>
            <p:nvPr/>
          </p:nvGrpSpPr>
          <p:grpSpPr>
            <a:xfrm>
              <a:off x="6991350" y="3092450"/>
              <a:ext cx="382588" cy="1778000"/>
              <a:chOff x="6991350" y="3092450"/>
              <a:chExt cx="382588" cy="1778000"/>
            </a:xfrm>
          </p:grpSpPr>
          <p:sp>
            <p:nvSpPr>
              <p:cNvPr id="350"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sp>
            <p:nvSpPr>
              <p:cNvPr id="351"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grpSp>
        <p:sp>
          <p:nvSpPr>
            <p:cNvPr id="349"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237708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76"/>
                                        </p:tgtEl>
                                        <p:attrNameLst>
                                          <p:attrName>style.visibility</p:attrName>
                                        </p:attrNameLst>
                                      </p:cBhvr>
                                      <p:to>
                                        <p:strVal val="visible"/>
                                      </p:to>
                                    </p:set>
                                    <p:anim calcmode="lin" valueType="num">
                                      <p:cBhvr additive="base">
                                        <p:cTn id="7" dur="640" fill="hold"/>
                                        <p:tgtEl>
                                          <p:spTgt spid="176"/>
                                        </p:tgtEl>
                                        <p:attrNameLst>
                                          <p:attrName>ppt_x</p:attrName>
                                        </p:attrNameLst>
                                      </p:cBhvr>
                                      <p:tavLst>
                                        <p:tav tm="0">
                                          <p:val>
                                            <p:strVal val="0-#ppt_w/2"/>
                                          </p:val>
                                        </p:tav>
                                        <p:tav tm="100000">
                                          <p:val>
                                            <p:strVal val="#ppt_x"/>
                                          </p:val>
                                        </p:tav>
                                      </p:tavLst>
                                    </p:anim>
                                    <p:anim calcmode="lin" valueType="num">
                                      <p:cBhvr additive="base">
                                        <p:cTn id="8" dur="640" fill="hold"/>
                                        <p:tgtEl>
                                          <p:spTgt spid="176"/>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175"/>
                                        </p:tgtEl>
                                        <p:attrNameLst>
                                          <p:attrName>style.visibility</p:attrName>
                                        </p:attrNameLst>
                                      </p:cBhvr>
                                      <p:to>
                                        <p:strVal val="visible"/>
                                      </p:to>
                                    </p:set>
                                    <p:anim calcmode="lin" valueType="num">
                                      <p:cBhvr additive="base">
                                        <p:cTn id="12" dur="640" fill="hold"/>
                                        <p:tgtEl>
                                          <p:spTgt spid="175"/>
                                        </p:tgtEl>
                                        <p:attrNameLst>
                                          <p:attrName>ppt_x</p:attrName>
                                        </p:attrNameLst>
                                      </p:cBhvr>
                                      <p:tavLst>
                                        <p:tav tm="0">
                                          <p:val>
                                            <p:strVal val="1+#ppt_w/2"/>
                                          </p:val>
                                        </p:tav>
                                        <p:tav tm="100000">
                                          <p:val>
                                            <p:strVal val="#ppt_x"/>
                                          </p:val>
                                        </p:tav>
                                      </p:tavLst>
                                    </p:anim>
                                    <p:anim calcmode="lin" valueType="num">
                                      <p:cBhvr additive="base">
                                        <p:cTn id="13" dur="640" fill="hold"/>
                                        <p:tgtEl>
                                          <p:spTgt spid="17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96"/>
                                        </p:tgtEl>
                                        <p:attrNameLst>
                                          <p:attrName>style.visibility</p:attrName>
                                        </p:attrNameLst>
                                      </p:cBhvr>
                                      <p:to>
                                        <p:strVal val="visible"/>
                                      </p:to>
                                    </p:set>
                                    <p:animEffect transition="in" filter="fade">
                                      <p:cBhvr>
                                        <p:cTn id="18" dur="500"/>
                                        <p:tgtEl>
                                          <p:spTgt spid="296"/>
                                        </p:tgtEl>
                                      </p:cBhvr>
                                    </p:animEffect>
                                    <p:anim calcmode="lin" valueType="num">
                                      <p:cBhvr>
                                        <p:cTn id="19" dur="500" fill="hold"/>
                                        <p:tgtEl>
                                          <p:spTgt spid="296"/>
                                        </p:tgtEl>
                                        <p:attrNameLst>
                                          <p:attrName>ppt_x</p:attrName>
                                        </p:attrNameLst>
                                      </p:cBhvr>
                                      <p:tavLst>
                                        <p:tav tm="0">
                                          <p:val>
                                            <p:strVal val="#ppt_x"/>
                                          </p:val>
                                        </p:tav>
                                        <p:tav tm="100000">
                                          <p:val>
                                            <p:strVal val="#ppt_x"/>
                                          </p:val>
                                        </p:tav>
                                      </p:tavLst>
                                    </p:anim>
                                    <p:anim calcmode="lin" valueType="num">
                                      <p:cBhvr>
                                        <p:cTn id="20" dur="500" fill="hold"/>
                                        <p:tgtEl>
                                          <p:spTgt spid="296"/>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297"/>
                                        </p:tgtEl>
                                        <p:attrNameLst>
                                          <p:attrName>style.visibility</p:attrName>
                                        </p:attrNameLst>
                                      </p:cBhvr>
                                      <p:to>
                                        <p:strVal val="visible"/>
                                      </p:to>
                                    </p:set>
                                    <p:animEffect transition="in" filter="fade">
                                      <p:cBhvr>
                                        <p:cTn id="24" dur="500"/>
                                        <p:tgtEl>
                                          <p:spTgt spid="297"/>
                                        </p:tgtEl>
                                      </p:cBhvr>
                                    </p:animEffect>
                                    <p:anim calcmode="lin" valueType="num">
                                      <p:cBhvr>
                                        <p:cTn id="25" dur="500" fill="hold"/>
                                        <p:tgtEl>
                                          <p:spTgt spid="297"/>
                                        </p:tgtEl>
                                        <p:attrNameLst>
                                          <p:attrName>ppt_x</p:attrName>
                                        </p:attrNameLst>
                                      </p:cBhvr>
                                      <p:tavLst>
                                        <p:tav tm="0">
                                          <p:val>
                                            <p:strVal val="#ppt_x"/>
                                          </p:val>
                                        </p:tav>
                                        <p:tav tm="100000">
                                          <p:val>
                                            <p:strVal val="#ppt_x"/>
                                          </p:val>
                                        </p:tav>
                                      </p:tavLst>
                                    </p:anim>
                                    <p:anim calcmode="lin" valueType="num">
                                      <p:cBhvr>
                                        <p:cTn id="26" dur="500" fill="hold"/>
                                        <p:tgtEl>
                                          <p:spTgt spid="297"/>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298"/>
                                        </p:tgtEl>
                                        <p:attrNameLst>
                                          <p:attrName>style.visibility</p:attrName>
                                        </p:attrNameLst>
                                      </p:cBhvr>
                                      <p:to>
                                        <p:strVal val="visible"/>
                                      </p:to>
                                    </p:set>
                                    <p:animEffect transition="in" filter="fade">
                                      <p:cBhvr>
                                        <p:cTn id="30" dur="500"/>
                                        <p:tgtEl>
                                          <p:spTgt spid="298"/>
                                        </p:tgtEl>
                                      </p:cBhvr>
                                    </p:animEffect>
                                    <p:anim calcmode="lin" valueType="num">
                                      <p:cBhvr>
                                        <p:cTn id="31" dur="500" fill="hold"/>
                                        <p:tgtEl>
                                          <p:spTgt spid="298"/>
                                        </p:tgtEl>
                                        <p:attrNameLst>
                                          <p:attrName>ppt_x</p:attrName>
                                        </p:attrNameLst>
                                      </p:cBhvr>
                                      <p:tavLst>
                                        <p:tav tm="0">
                                          <p:val>
                                            <p:strVal val="#ppt_x"/>
                                          </p:val>
                                        </p:tav>
                                        <p:tav tm="100000">
                                          <p:val>
                                            <p:strVal val="#ppt_x"/>
                                          </p:val>
                                        </p:tav>
                                      </p:tavLst>
                                    </p:anim>
                                    <p:anim calcmode="lin" valueType="num">
                                      <p:cBhvr>
                                        <p:cTn id="32" dur="500" fill="hold"/>
                                        <p:tgtEl>
                                          <p:spTgt spid="298"/>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299"/>
                                        </p:tgtEl>
                                        <p:attrNameLst>
                                          <p:attrName>style.visibility</p:attrName>
                                        </p:attrNameLst>
                                      </p:cBhvr>
                                      <p:to>
                                        <p:strVal val="visible"/>
                                      </p:to>
                                    </p:set>
                                    <p:animEffect transition="in" filter="fade">
                                      <p:cBhvr>
                                        <p:cTn id="36" dur="500"/>
                                        <p:tgtEl>
                                          <p:spTgt spid="299"/>
                                        </p:tgtEl>
                                      </p:cBhvr>
                                    </p:animEffect>
                                    <p:anim calcmode="lin" valueType="num">
                                      <p:cBhvr>
                                        <p:cTn id="37" dur="500" fill="hold"/>
                                        <p:tgtEl>
                                          <p:spTgt spid="299"/>
                                        </p:tgtEl>
                                        <p:attrNameLst>
                                          <p:attrName>ppt_x</p:attrName>
                                        </p:attrNameLst>
                                      </p:cBhvr>
                                      <p:tavLst>
                                        <p:tav tm="0">
                                          <p:val>
                                            <p:strVal val="#ppt_x"/>
                                          </p:val>
                                        </p:tav>
                                        <p:tav tm="100000">
                                          <p:val>
                                            <p:strVal val="#ppt_x"/>
                                          </p:val>
                                        </p:tav>
                                      </p:tavLst>
                                    </p:anim>
                                    <p:anim calcmode="lin" valueType="num">
                                      <p:cBhvr>
                                        <p:cTn id="38" dur="500" fill="hold"/>
                                        <p:tgtEl>
                                          <p:spTgt spid="299"/>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00"/>
                                        </p:tgtEl>
                                        <p:attrNameLst>
                                          <p:attrName>style.visibility</p:attrName>
                                        </p:attrNameLst>
                                      </p:cBhvr>
                                      <p:to>
                                        <p:strVal val="visible"/>
                                      </p:to>
                                    </p:set>
                                    <p:animEffect transition="in" filter="fade">
                                      <p:cBhvr>
                                        <p:cTn id="42" dur="500"/>
                                        <p:tgtEl>
                                          <p:spTgt spid="300"/>
                                        </p:tgtEl>
                                      </p:cBhvr>
                                    </p:animEffect>
                                    <p:anim calcmode="lin" valueType="num">
                                      <p:cBhvr>
                                        <p:cTn id="43" dur="500" fill="hold"/>
                                        <p:tgtEl>
                                          <p:spTgt spid="300"/>
                                        </p:tgtEl>
                                        <p:attrNameLst>
                                          <p:attrName>ppt_x</p:attrName>
                                        </p:attrNameLst>
                                      </p:cBhvr>
                                      <p:tavLst>
                                        <p:tav tm="0">
                                          <p:val>
                                            <p:strVal val="#ppt_x"/>
                                          </p:val>
                                        </p:tav>
                                        <p:tav tm="100000">
                                          <p:val>
                                            <p:strVal val="#ppt_x"/>
                                          </p:val>
                                        </p:tav>
                                      </p:tavLst>
                                    </p:anim>
                                    <p:anim calcmode="lin" valueType="num">
                                      <p:cBhvr>
                                        <p:cTn id="44" dur="500" fill="hold"/>
                                        <p:tgtEl>
                                          <p:spTgt spid="300"/>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301"/>
                                        </p:tgtEl>
                                        <p:attrNameLst>
                                          <p:attrName>style.visibility</p:attrName>
                                        </p:attrNameLst>
                                      </p:cBhvr>
                                      <p:to>
                                        <p:strVal val="visible"/>
                                      </p:to>
                                    </p:set>
                                    <p:animEffect transition="in" filter="fade">
                                      <p:cBhvr>
                                        <p:cTn id="48" dur="500"/>
                                        <p:tgtEl>
                                          <p:spTgt spid="301"/>
                                        </p:tgtEl>
                                      </p:cBhvr>
                                    </p:animEffect>
                                    <p:anim calcmode="lin" valueType="num">
                                      <p:cBhvr>
                                        <p:cTn id="49" dur="500" fill="hold"/>
                                        <p:tgtEl>
                                          <p:spTgt spid="301"/>
                                        </p:tgtEl>
                                        <p:attrNameLst>
                                          <p:attrName>ppt_x</p:attrName>
                                        </p:attrNameLst>
                                      </p:cBhvr>
                                      <p:tavLst>
                                        <p:tav tm="0">
                                          <p:val>
                                            <p:strVal val="#ppt_x"/>
                                          </p:val>
                                        </p:tav>
                                        <p:tav tm="100000">
                                          <p:val>
                                            <p:strVal val="#ppt_x"/>
                                          </p:val>
                                        </p:tav>
                                      </p:tavLst>
                                    </p:anim>
                                    <p:anim calcmode="lin" valueType="num">
                                      <p:cBhvr>
                                        <p:cTn id="50" dur="500" fill="hold"/>
                                        <p:tgtEl>
                                          <p:spTgt spid="301"/>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302"/>
                                        </p:tgtEl>
                                        <p:attrNameLst>
                                          <p:attrName>style.visibility</p:attrName>
                                        </p:attrNameLst>
                                      </p:cBhvr>
                                      <p:to>
                                        <p:strVal val="visible"/>
                                      </p:to>
                                    </p:set>
                                    <p:animEffect transition="in" filter="fade">
                                      <p:cBhvr>
                                        <p:cTn id="54" dur="500"/>
                                        <p:tgtEl>
                                          <p:spTgt spid="302"/>
                                        </p:tgtEl>
                                      </p:cBhvr>
                                    </p:animEffect>
                                    <p:anim calcmode="lin" valueType="num">
                                      <p:cBhvr>
                                        <p:cTn id="55" dur="500" fill="hold"/>
                                        <p:tgtEl>
                                          <p:spTgt spid="302"/>
                                        </p:tgtEl>
                                        <p:attrNameLst>
                                          <p:attrName>ppt_x</p:attrName>
                                        </p:attrNameLst>
                                      </p:cBhvr>
                                      <p:tavLst>
                                        <p:tav tm="0">
                                          <p:val>
                                            <p:strVal val="#ppt_x"/>
                                          </p:val>
                                        </p:tav>
                                        <p:tav tm="100000">
                                          <p:val>
                                            <p:strVal val="#ppt_x"/>
                                          </p:val>
                                        </p:tav>
                                      </p:tavLst>
                                    </p:anim>
                                    <p:anim calcmode="lin" valueType="num">
                                      <p:cBhvr>
                                        <p:cTn id="56" dur="500" fill="hold"/>
                                        <p:tgtEl>
                                          <p:spTgt spid="30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347"/>
                                        </p:tgtEl>
                                        <p:attrNameLst>
                                          <p:attrName>style.visibility</p:attrName>
                                        </p:attrNameLst>
                                      </p:cBhvr>
                                      <p:to>
                                        <p:strVal val="visible"/>
                                      </p:to>
                                    </p:set>
                                    <p:animEffect transition="in" filter="wipe(down)">
                                      <p:cBhvr>
                                        <p:cTn id="61" dur="1000"/>
                                        <p:tgtEl>
                                          <p:spTgt spid="347"/>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303"/>
                                        </p:tgtEl>
                                        <p:attrNameLst>
                                          <p:attrName>style.color</p:attrName>
                                        </p:attrNameLst>
                                      </p:cBhvr>
                                      <p:to>
                                        <a:srgbClr val="0078D7"/>
                                      </p:to>
                                    </p:animClr>
                                    <p:animClr clrSpc="rgb" dir="cw">
                                      <p:cBhvr>
                                        <p:cTn id="65" dur="500" fill="hold"/>
                                        <p:tgtEl>
                                          <p:spTgt spid="303"/>
                                        </p:tgtEl>
                                        <p:attrNameLst>
                                          <p:attrName>fillcolor</p:attrName>
                                        </p:attrNameLst>
                                      </p:cBhvr>
                                      <p:to>
                                        <a:srgbClr val="0078D7"/>
                                      </p:to>
                                    </p:animClr>
                                    <p:set>
                                      <p:cBhvr>
                                        <p:cTn id="66" dur="500" fill="hold"/>
                                        <p:tgtEl>
                                          <p:spTgt spid="303"/>
                                        </p:tgtEl>
                                        <p:attrNameLst>
                                          <p:attrName>fill.type</p:attrName>
                                        </p:attrNameLst>
                                      </p:cBhvr>
                                      <p:to>
                                        <p:strVal val="solid"/>
                                      </p:to>
                                    </p:set>
                                    <p:set>
                                      <p:cBhvr>
                                        <p:cTn id="67" dur="500" fill="hold"/>
                                        <p:tgtEl>
                                          <p:spTgt spid="303"/>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326"/>
                                        </p:tgtEl>
                                        <p:attrNameLst>
                                          <p:attrName>style.visibility</p:attrName>
                                        </p:attrNameLst>
                                      </p:cBhvr>
                                      <p:to>
                                        <p:strVal val="visible"/>
                                      </p:to>
                                    </p:set>
                                    <p:animEffect transition="in" filter="wipe(down)">
                                      <p:cBhvr>
                                        <p:cTn id="71" dur="600"/>
                                        <p:tgtEl>
                                          <p:spTgt spid="326"/>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305"/>
                                        </p:tgtEl>
                                        <p:attrNameLst>
                                          <p:attrName>style.color</p:attrName>
                                        </p:attrNameLst>
                                      </p:cBhvr>
                                      <p:to>
                                        <a:srgbClr val="FF8C00"/>
                                      </p:to>
                                    </p:animClr>
                                    <p:animClr clrSpc="rgb" dir="cw">
                                      <p:cBhvr>
                                        <p:cTn id="75" dur="500" fill="hold"/>
                                        <p:tgtEl>
                                          <p:spTgt spid="305"/>
                                        </p:tgtEl>
                                        <p:attrNameLst>
                                          <p:attrName>fillcolor</p:attrName>
                                        </p:attrNameLst>
                                      </p:cBhvr>
                                      <p:to>
                                        <a:srgbClr val="FF8C00"/>
                                      </p:to>
                                    </p:animClr>
                                    <p:set>
                                      <p:cBhvr>
                                        <p:cTn id="76" dur="500" fill="hold"/>
                                        <p:tgtEl>
                                          <p:spTgt spid="305"/>
                                        </p:tgtEl>
                                        <p:attrNameLst>
                                          <p:attrName>fill.type</p:attrName>
                                        </p:attrNameLst>
                                      </p:cBhvr>
                                      <p:to>
                                        <p:strVal val="solid"/>
                                      </p:to>
                                    </p:set>
                                    <p:set>
                                      <p:cBhvr>
                                        <p:cTn id="77" dur="500" fill="hold"/>
                                        <p:tgtEl>
                                          <p:spTgt spid="305"/>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335"/>
                                        </p:tgtEl>
                                        <p:attrNameLst>
                                          <p:attrName>style.visibility</p:attrName>
                                        </p:attrNameLst>
                                      </p:cBhvr>
                                      <p:to>
                                        <p:strVal val="visible"/>
                                      </p:to>
                                    </p:set>
                                    <p:animEffect transition="in" filter="wipe(down)">
                                      <p:cBhvr>
                                        <p:cTn id="81" dur="600"/>
                                        <p:tgtEl>
                                          <p:spTgt spid="335"/>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307"/>
                                        </p:tgtEl>
                                        <p:attrNameLst>
                                          <p:attrName>style.color</p:attrName>
                                        </p:attrNameLst>
                                      </p:cBhvr>
                                      <p:to>
                                        <a:srgbClr val="5C2D91"/>
                                      </p:to>
                                    </p:animClr>
                                    <p:animClr clrSpc="rgb" dir="cw">
                                      <p:cBhvr>
                                        <p:cTn id="85" dur="500" fill="hold"/>
                                        <p:tgtEl>
                                          <p:spTgt spid="307"/>
                                        </p:tgtEl>
                                        <p:attrNameLst>
                                          <p:attrName>fillcolor</p:attrName>
                                        </p:attrNameLst>
                                      </p:cBhvr>
                                      <p:to>
                                        <a:srgbClr val="5C2D91"/>
                                      </p:to>
                                    </p:animClr>
                                    <p:set>
                                      <p:cBhvr>
                                        <p:cTn id="86" dur="500" fill="hold"/>
                                        <p:tgtEl>
                                          <p:spTgt spid="307"/>
                                        </p:tgtEl>
                                        <p:attrNameLst>
                                          <p:attrName>fill.type</p:attrName>
                                        </p:attrNameLst>
                                      </p:cBhvr>
                                      <p:to>
                                        <p:strVal val="solid"/>
                                      </p:to>
                                    </p:set>
                                    <p:set>
                                      <p:cBhvr>
                                        <p:cTn id="87" dur="500" fill="hold"/>
                                        <p:tgtEl>
                                          <p:spTgt spid="307"/>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344"/>
                                        </p:tgtEl>
                                        <p:attrNameLst>
                                          <p:attrName>style.visibility</p:attrName>
                                        </p:attrNameLst>
                                      </p:cBhvr>
                                      <p:to>
                                        <p:strVal val="visible"/>
                                      </p:to>
                                    </p:set>
                                    <p:animEffect transition="in" filter="wipe(down)">
                                      <p:cBhvr>
                                        <p:cTn id="91" dur="1000"/>
                                        <p:tgtEl>
                                          <p:spTgt spid="344"/>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309"/>
                                        </p:tgtEl>
                                        <p:attrNameLst>
                                          <p:attrName>style.color</p:attrName>
                                        </p:attrNameLst>
                                      </p:cBhvr>
                                      <p:to>
                                        <a:srgbClr val="D83B01"/>
                                      </p:to>
                                    </p:animClr>
                                    <p:animClr clrSpc="rgb" dir="cw">
                                      <p:cBhvr>
                                        <p:cTn id="95" dur="500" fill="hold"/>
                                        <p:tgtEl>
                                          <p:spTgt spid="309"/>
                                        </p:tgtEl>
                                        <p:attrNameLst>
                                          <p:attrName>fillcolor</p:attrName>
                                        </p:attrNameLst>
                                      </p:cBhvr>
                                      <p:to>
                                        <a:srgbClr val="D83B01"/>
                                      </p:to>
                                    </p:animClr>
                                    <p:set>
                                      <p:cBhvr>
                                        <p:cTn id="96" dur="500" fill="hold"/>
                                        <p:tgtEl>
                                          <p:spTgt spid="309"/>
                                        </p:tgtEl>
                                        <p:attrNameLst>
                                          <p:attrName>fill.type</p:attrName>
                                        </p:attrNameLst>
                                      </p:cBhvr>
                                      <p:to>
                                        <p:strVal val="solid"/>
                                      </p:to>
                                    </p:set>
                                    <p:set>
                                      <p:cBhvr>
                                        <p:cTn id="97" dur="500" fill="hold"/>
                                        <p:tgtEl>
                                          <p:spTgt spid="30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176" grpId="0" animBg="1"/>
      <p:bldP spid="296" grpId="0" animBg="1"/>
      <p:bldP spid="297" grpId="0" animBg="1"/>
      <p:bldP spid="298" grpId="0" animBg="1"/>
      <p:bldP spid="299" grpId="0" animBg="1"/>
      <p:bldP spid="300" grpId="0" animBg="1"/>
      <p:bldP spid="301" grpId="0" animBg="1"/>
      <p:bldP spid="302" grpId="0" animBg="1"/>
      <p:bldP spid="303" grpId="0" animBg="1"/>
      <p:bldP spid="305" grpId="0" animBg="1"/>
      <p:bldP spid="307" grpId="0" animBg="1"/>
      <p:bldP spid="30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9062" y="1884394"/>
            <a:ext cx="10772775" cy="1181862"/>
          </a:xfrm>
        </p:spPr>
        <p:txBody>
          <a:bodyPr lIns="365760"/>
          <a:lstStyle/>
          <a:p>
            <a:r>
              <a:rPr lang="en-US" dirty="0" smtClean="0"/>
              <a:t>Introduction</a:t>
            </a:r>
            <a:endParaRPr lang="en-US" dirty="0"/>
          </a:p>
        </p:txBody>
      </p:sp>
      <p:pic>
        <p:nvPicPr>
          <p:cNvPr id="5" name="Picture 4"/>
          <p:cNvPicPr>
            <a:picLocks noChangeAspect="1"/>
          </p:cNvPicPr>
          <p:nvPr/>
        </p:nvPicPr>
        <p:blipFill>
          <a:blip r:embed="rId2"/>
          <a:stretch>
            <a:fillRect/>
          </a:stretch>
        </p:blipFill>
        <p:spPr>
          <a:xfrm>
            <a:off x="6270827" y="3530600"/>
            <a:ext cx="5708448" cy="2984499"/>
          </a:xfrm>
          <a:prstGeom prst="rect">
            <a:avLst/>
          </a:prstGeom>
        </p:spPr>
      </p:pic>
      <p:sp>
        <p:nvSpPr>
          <p:cNvPr id="6" name="Freeform 5"/>
          <p:cNvSpPr>
            <a:spLocks/>
          </p:cNvSpPr>
          <p:nvPr/>
        </p:nvSpPr>
        <p:spPr bwMode="auto">
          <a:xfrm>
            <a:off x="436563" y="1536319"/>
            <a:ext cx="952500" cy="1878012"/>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85264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Architecture</a:t>
            </a:r>
            <a:endParaRPr lang="en-US" dirty="0"/>
          </a:p>
        </p:txBody>
      </p:sp>
      <p:grpSp>
        <p:nvGrpSpPr>
          <p:cNvPr id="93" name="Group 92"/>
          <p:cNvGrpSpPr/>
          <p:nvPr/>
        </p:nvGrpSpPr>
        <p:grpSpPr>
          <a:xfrm>
            <a:off x="1820951" y="1312228"/>
            <a:ext cx="8794573" cy="4370068"/>
            <a:chOff x="1632127" y="1562100"/>
            <a:chExt cx="7323516" cy="3639092"/>
          </a:xfrm>
        </p:grpSpPr>
        <p:grpSp>
          <p:nvGrpSpPr>
            <p:cNvPr id="2" name="Group 1"/>
            <p:cNvGrpSpPr/>
            <p:nvPr/>
          </p:nvGrpSpPr>
          <p:grpSpPr>
            <a:xfrm>
              <a:off x="1632127" y="2946796"/>
              <a:ext cx="1558915" cy="1608933"/>
              <a:chOff x="1441627" y="4419465"/>
              <a:chExt cx="1558915" cy="1608933"/>
            </a:xfrm>
          </p:grpSpPr>
          <p:grpSp>
            <p:nvGrpSpPr>
              <p:cNvPr id="34" name="Group 16"/>
              <p:cNvGrpSpPr>
                <a:grpSpLocks noChangeAspect="1"/>
              </p:cNvGrpSpPr>
              <p:nvPr/>
            </p:nvGrpSpPr>
            <p:grpSpPr bwMode="auto">
              <a:xfrm>
                <a:off x="1715134" y="4419465"/>
                <a:ext cx="921671" cy="790344"/>
                <a:chOff x="1601" y="217"/>
                <a:chExt cx="4632" cy="3972"/>
              </a:xfrm>
              <a:solidFill>
                <a:schemeClr val="bg1">
                  <a:lumMod val="65000"/>
                </a:schemeClr>
              </a:solidFill>
            </p:grpSpPr>
            <p:sp>
              <p:nvSpPr>
                <p:cNvPr id="35" name="Freeform 17"/>
                <p:cNvSpPr>
                  <a:spLocks/>
                </p:cNvSpPr>
                <p:nvPr/>
              </p:nvSpPr>
              <p:spPr bwMode="auto">
                <a:xfrm>
                  <a:off x="3167" y="1195"/>
                  <a:ext cx="1490" cy="2994"/>
                </a:xfrm>
                <a:custGeom>
                  <a:avLst/>
                  <a:gdLst>
                    <a:gd name="T0" fmla="*/ 511 w 630"/>
                    <a:gd name="T1" fmla="*/ 0 h 1265"/>
                    <a:gd name="T2" fmla="*/ 119 w 630"/>
                    <a:gd name="T3" fmla="*/ 0 h 1265"/>
                    <a:gd name="T4" fmla="*/ 0 w 630"/>
                    <a:gd name="T5" fmla="*/ 119 h 1265"/>
                    <a:gd name="T6" fmla="*/ 0 w 630"/>
                    <a:gd name="T7" fmla="*/ 650 h 1265"/>
                    <a:gd name="T8" fmla="*/ 119 w 630"/>
                    <a:gd name="T9" fmla="*/ 769 h 1265"/>
                    <a:gd name="T10" fmla="*/ 119 w 630"/>
                    <a:gd name="T11" fmla="*/ 769 h 1265"/>
                    <a:gd name="T12" fmla="*/ 119 w 630"/>
                    <a:gd name="T13" fmla="*/ 1146 h 1265"/>
                    <a:gd name="T14" fmla="*/ 231 w 630"/>
                    <a:gd name="T15" fmla="*/ 1265 h 1265"/>
                    <a:gd name="T16" fmla="*/ 399 w 630"/>
                    <a:gd name="T17" fmla="*/ 1265 h 1265"/>
                    <a:gd name="T18" fmla="*/ 511 w 630"/>
                    <a:gd name="T19" fmla="*/ 1146 h 1265"/>
                    <a:gd name="T20" fmla="*/ 511 w 630"/>
                    <a:gd name="T21" fmla="*/ 769 h 1265"/>
                    <a:gd name="T22" fmla="*/ 511 w 630"/>
                    <a:gd name="T23" fmla="*/ 769 h 1265"/>
                    <a:gd name="T24" fmla="*/ 630 w 630"/>
                    <a:gd name="T25" fmla="*/ 650 h 1265"/>
                    <a:gd name="T26" fmla="*/ 630 w 630"/>
                    <a:gd name="T27" fmla="*/ 119 h 1265"/>
                    <a:gd name="T28" fmla="*/ 511 w 630"/>
                    <a:gd name="T29" fmla="*/ 0 h 1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0" h="1265">
                      <a:moveTo>
                        <a:pt x="511" y="0"/>
                      </a:moveTo>
                      <a:cubicBezTo>
                        <a:pt x="119" y="0"/>
                        <a:pt x="119" y="0"/>
                        <a:pt x="119" y="0"/>
                      </a:cubicBezTo>
                      <a:cubicBezTo>
                        <a:pt x="56" y="0"/>
                        <a:pt x="0" y="56"/>
                        <a:pt x="0" y="119"/>
                      </a:cubicBezTo>
                      <a:cubicBezTo>
                        <a:pt x="0" y="650"/>
                        <a:pt x="0" y="650"/>
                        <a:pt x="0" y="650"/>
                      </a:cubicBezTo>
                      <a:cubicBezTo>
                        <a:pt x="0" y="713"/>
                        <a:pt x="56" y="769"/>
                        <a:pt x="119" y="769"/>
                      </a:cubicBezTo>
                      <a:cubicBezTo>
                        <a:pt x="119" y="769"/>
                        <a:pt x="119" y="769"/>
                        <a:pt x="119" y="769"/>
                      </a:cubicBezTo>
                      <a:cubicBezTo>
                        <a:pt x="119" y="1146"/>
                        <a:pt x="119" y="1146"/>
                        <a:pt x="119" y="1146"/>
                      </a:cubicBezTo>
                      <a:cubicBezTo>
                        <a:pt x="119" y="1209"/>
                        <a:pt x="168" y="1265"/>
                        <a:pt x="231" y="1265"/>
                      </a:cubicBezTo>
                      <a:cubicBezTo>
                        <a:pt x="399" y="1265"/>
                        <a:pt x="399" y="1265"/>
                        <a:pt x="399" y="1265"/>
                      </a:cubicBezTo>
                      <a:cubicBezTo>
                        <a:pt x="462" y="1265"/>
                        <a:pt x="511" y="1209"/>
                        <a:pt x="511" y="1146"/>
                      </a:cubicBezTo>
                      <a:cubicBezTo>
                        <a:pt x="511" y="769"/>
                        <a:pt x="511" y="769"/>
                        <a:pt x="511" y="769"/>
                      </a:cubicBezTo>
                      <a:cubicBezTo>
                        <a:pt x="511" y="769"/>
                        <a:pt x="511" y="769"/>
                        <a:pt x="511" y="769"/>
                      </a:cubicBezTo>
                      <a:cubicBezTo>
                        <a:pt x="574" y="769"/>
                        <a:pt x="630" y="713"/>
                        <a:pt x="630" y="650"/>
                      </a:cubicBezTo>
                      <a:cubicBezTo>
                        <a:pt x="630" y="119"/>
                        <a:pt x="630" y="119"/>
                        <a:pt x="630" y="119"/>
                      </a:cubicBezTo>
                      <a:cubicBezTo>
                        <a:pt x="630" y="56"/>
                        <a:pt x="574" y="0"/>
                        <a:pt x="5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6" name="Oval 18"/>
                <p:cNvSpPr>
                  <a:spLocks noChangeArrowheads="1"/>
                </p:cNvSpPr>
                <p:nvPr/>
              </p:nvSpPr>
              <p:spPr bwMode="auto">
                <a:xfrm>
                  <a:off x="3467" y="217"/>
                  <a:ext cx="888" cy="8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7" name="Freeform 19"/>
                <p:cNvSpPr>
                  <a:spLocks/>
                </p:cNvSpPr>
                <p:nvPr/>
              </p:nvSpPr>
              <p:spPr bwMode="auto">
                <a:xfrm>
                  <a:off x="4982"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88 w 529"/>
                    <a:gd name="T15" fmla="*/ 1080 h 1080"/>
                    <a:gd name="T16" fmla="*/ 334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88" y="1080"/>
                      </a:cubicBezTo>
                      <a:cubicBezTo>
                        <a:pt x="334" y="1080"/>
                        <a:pt x="334" y="1080"/>
                        <a:pt x="334"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8" name="Oval 20"/>
                <p:cNvSpPr>
                  <a:spLocks noChangeArrowheads="1"/>
                </p:cNvSpPr>
                <p:nvPr/>
              </p:nvSpPr>
              <p:spPr bwMode="auto">
                <a:xfrm>
                  <a:off x="5221" y="468"/>
                  <a:ext cx="764"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39" name="Freeform 21"/>
                <p:cNvSpPr>
                  <a:spLocks/>
                </p:cNvSpPr>
                <p:nvPr/>
              </p:nvSpPr>
              <p:spPr bwMode="auto">
                <a:xfrm>
                  <a:off x="1601" y="1308"/>
                  <a:ext cx="1251" cy="2556"/>
                </a:xfrm>
                <a:custGeom>
                  <a:avLst/>
                  <a:gdLst>
                    <a:gd name="T0" fmla="*/ 432 w 529"/>
                    <a:gd name="T1" fmla="*/ 0 h 1080"/>
                    <a:gd name="T2" fmla="*/ 98 w 529"/>
                    <a:gd name="T3" fmla="*/ 0 h 1080"/>
                    <a:gd name="T4" fmla="*/ 0 w 529"/>
                    <a:gd name="T5" fmla="*/ 98 h 1080"/>
                    <a:gd name="T6" fmla="*/ 0 w 529"/>
                    <a:gd name="T7" fmla="*/ 554 h 1080"/>
                    <a:gd name="T8" fmla="*/ 98 w 529"/>
                    <a:gd name="T9" fmla="*/ 652 h 1080"/>
                    <a:gd name="T10" fmla="*/ 98 w 529"/>
                    <a:gd name="T11" fmla="*/ 652 h 1080"/>
                    <a:gd name="T12" fmla="*/ 98 w 529"/>
                    <a:gd name="T13" fmla="*/ 981 h 1080"/>
                    <a:gd name="T14" fmla="*/ 195 w 529"/>
                    <a:gd name="T15" fmla="*/ 1080 h 1080"/>
                    <a:gd name="T16" fmla="*/ 341 w 529"/>
                    <a:gd name="T17" fmla="*/ 1080 h 1080"/>
                    <a:gd name="T18" fmla="*/ 432 w 529"/>
                    <a:gd name="T19" fmla="*/ 981 h 1080"/>
                    <a:gd name="T20" fmla="*/ 432 w 529"/>
                    <a:gd name="T21" fmla="*/ 652 h 1080"/>
                    <a:gd name="T22" fmla="*/ 432 w 529"/>
                    <a:gd name="T23" fmla="*/ 652 h 1080"/>
                    <a:gd name="T24" fmla="*/ 529 w 529"/>
                    <a:gd name="T25" fmla="*/ 554 h 1080"/>
                    <a:gd name="T26" fmla="*/ 529 w 529"/>
                    <a:gd name="T27" fmla="*/ 98 h 1080"/>
                    <a:gd name="T28" fmla="*/ 432 w 529"/>
                    <a:gd name="T29" fmla="*/ 0 h 1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9" h="1080">
                      <a:moveTo>
                        <a:pt x="432" y="0"/>
                      </a:moveTo>
                      <a:cubicBezTo>
                        <a:pt x="98" y="0"/>
                        <a:pt x="98" y="0"/>
                        <a:pt x="98" y="0"/>
                      </a:cubicBezTo>
                      <a:cubicBezTo>
                        <a:pt x="42" y="0"/>
                        <a:pt x="0" y="42"/>
                        <a:pt x="0" y="98"/>
                      </a:cubicBezTo>
                      <a:cubicBezTo>
                        <a:pt x="0" y="554"/>
                        <a:pt x="0" y="554"/>
                        <a:pt x="0" y="554"/>
                      </a:cubicBezTo>
                      <a:cubicBezTo>
                        <a:pt x="0" y="610"/>
                        <a:pt x="42" y="652"/>
                        <a:pt x="98" y="652"/>
                      </a:cubicBezTo>
                      <a:cubicBezTo>
                        <a:pt x="98" y="652"/>
                        <a:pt x="98" y="652"/>
                        <a:pt x="98" y="652"/>
                      </a:cubicBezTo>
                      <a:cubicBezTo>
                        <a:pt x="98" y="981"/>
                        <a:pt x="98" y="981"/>
                        <a:pt x="98" y="981"/>
                      </a:cubicBezTo>
                      <a:cubicBezTo>
                        <a:pt x="98" y="1038"/>
                        <a:pt x="139" y="1080"/>
                        <a:pt x="195" y="1080"/>
                      </a:cubicBezTo>
                      <a:cubicBezTo>
                        <a:pt x="341" y="1080"/>
                        <a:pt x="341" y="1080"/>
                        <a:pt x="341" y="1080"/>
                      </a:cubicBezTo>
                      <a:cubicBezTo>
                        <a:pt x="390" y="1080"/>
                        <a:pt x="432" y="1038"/>
                        <a:pt x="432" y="981"/>
                      </a:cubicBezTo>
                      <a:cubicBezTo>
                        <a:pt x="432" y="652"/>
                        <a:pt x="432" y="652"/>
                        <a:pt x="432" y="652"/>
                      </a:cubicBezTo>
                      <a:cubicBezTo>
                        <a:pt x="432" y="652"/>
                        <a:pt x="432" y="652"/>
                        <a:pt x="432" y="652"/>
                      </a:cubicBezTo>
                      <a:cubicBezTo>
                        <a:pt x="488" y="652"/>
                        <a:pt x="529" y="610"/>
                        <a:pt x="529" y="554"/>
                      </a:cubicBezTo>
                      <a:cubicBezTo>
                        <a:pt x="529" y="98"/>
                        <a:pt x="529" y="98"/>
                        <a:pt x="529" y="98"/>
                      </a:cubicBezTo>
                      <a:cubicBezTo>
                        <a:pt x="529" y="42"/>
                        <a:pt x="488" y="0"/>
                        <a:pt x="4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40" name="Oval 22"/>
                <p:cNvSpPr>
                  <a:spLocks noChangeArrowheads="1"/>
                </p:cNvSpPr>
                <p:nvPr/>
              </p:nvSpPr>
              <p:spPr bwMode="auto">
                <a:xfrm>
                  <a:off x="1839" y="468"/>
                  <a:ext cx="762" cy="7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sp>
            <p:nvSpPr>
              <p:cNvPr id="41" name="Freeform 40"/>
              <p:cNvSpPr>
                <a:spLocks noEditPoints="1"/>
              </p:cNvSpPr>
              <p:nvPr/>
            </p:nvSpPr>
            <p:spPr bwMode="auto">
              <a:xfrm>
                <a:off x="1441627" y="5579502"/>
                <a:ext cx="390126" cy="396152"/>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sz="2000" dirty="0"/>
              </a:p>
            </p:txBody>
          </p:sp>
          <p:grpSp>
            <p:nvGrpSpPr>
              <p:cNvPr id="42" name="Group 23"/>
              <p:cNvGrpSpPr>
                <a:grpSpLocks noChangeAspect="1"/>
              </p:cNvGrpSpPr>
              <p:nvPr/>
            </p:nvGrpSpPr>
            <p:grpSpPr bwMode="auto">
              <a:xfrm>
                <a:off x="1976007" y="5491810"/>
                <a:ext cx="434467" cy="490407"/>
                <a:chOff x="3485" y="1766"/>
                <a:chExt cx="699" cy="789"/>
              </a:xfrm>
            </p:grpSpPr>
            <p:sp>
              <p:nvSpPr>
                <p:cNvPr id="43"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sp>
              <p:nvSpPr>
                <p:cNvPr id="44"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grpSp>
          <p:grpSp>
            <p:nvGrpSpPr>
              <p:cNvPr id="45" name="Group 45"/>
              <p:cNvGrpSpPr>
                <a:grpSpLocks noChangeAspect="1"/>
              </p:cNvGrpSpPr>
              <p:nvPr/>
            </p:nvGrpSpPr>
            <p:grpSpPr bwMode="auto">
              <a:xfrm>
                <a:off x="2562012" y="5515276"/>
                <a:ext cx="438530" cy="513122"/>
                <a:chOff x="1503" y="3503"/>
                <a:chExt cx="729" cy="853"/>
              </a:xfrm>
            </p:grpSpPr>
            <p:sp>
              <p:nvSpPr>
                <p:cNvPr id="46" name="Freeform 46"/>
                <p:cNvSpPr>
                  <a:spLocks noEditPoints="1"/>
                </p:cNvSpPr>
                <p:nvPr/>
              </p:nvSpPr>
              <p:spPr bwMode="auto">
                <a:xfrm>
                  <a:off x="1503" y="3771"/>
                  <a:ext cx="729" cy="311"/>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47" name="Freeform 47"/>
                <p:cNvSpPr>
                  <a:spLocks/>
                </p:cNvSpPr>
                <p:nvPr/>
              </p:nvSpPr>
              <p:spPr bwMode="auto">
                <a:xfrm>
                  <a:off x="1638" y="3772"/>
                  <a:ext cx="461" cy="584"/>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48" name="Freeform 48"/>
                <p:cNvSpPr>
                  <a:spLocks noEditPoints="1"/>
                </p:cNvSpPr>
                <p:nvPr/>
              </p:nvSpPr>
              <p:spPr bwMode="auto">
                <a:xfrm>
                  <a:off x="1637" y="3503"/>
                  <a:ext cx="460" cy="236"/>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grpSp>
        <p:grpSp>
          <p:nvGrpSpPr>
            <p:cNvPr id="77" name="Group 76"/>
            <p:cNvGrpSpPr/>
            <p:nvPr/>
          </p:nvGrpSpPr>
          <p:grpSpPr>
            <a:xfrm>
              <a:off x="5363858" y="2098132"/>
              <a:ext cx="833862" cy="3103060"/>
              <a:chOff x="5363858" y="1305828"/>
              <a:chExt cx="833862" cy="3103060"/>
            </a:xfrm>
          </p:grpSpPr>
          <p:grpSp>
            <p:nvGrpSpPr>
              <p:cNvPr id="74" name="Group 73"/>
              <p:cNvGrpSpPr/>
              <p:nvPr/>
            </p:nvGrpSpPr>
            <p:grpSpPr>
              <a:xfrm>
                <a:off x="5363858" y="1305828"/>
                <a:ext cx="833862" cy="1297388"/>
                <a:chOff x="4251239" y="2768600"/>
                <a:chExt cx="833862" cy="1297388"/>
              </a:xfrm>
            </p:grpSpPr>
            <p:sp>
              <p:nvSpPr>
                <p:cNvPr id="49" name="Freeform 38"/>
                <p:cNvSpPr>
                  <a:spLocks noEditPoints="1"/>
                </p:cNvSpPr>
                <p:nvPr/>
              </p:nvSpPr>
              <p:spPr bwMode="auto">
                <a:xfrm>
                  <a:off x="4409196" y="2768600"/>
                  <a:ext cx="528587" cy="810443"/>
                </a:xfrm>
                <a:custGeom>
                  <a:avLst/>
                  <a:gdLst>
                    <a:gd name="T0" fmla="*/ 3672 w 3672"/>
                    <a:gd name="T1" fmla="*/ 1713 h 5630"/>
                    <a:gd name="T2" fmla="*/ 1959 w 3672"/>
                    <a:gd name="T3" fmla="*/ 1713 h 5630"/>
                    <a:gd name="T4" fmla="*/ 1959 w 3672"/>
                    <a:gd name="T5" fmla="*/ 0 h 5630"/>
                    <a:gd name="T6" fmla="*/ 3672 w 3672"/>
                    <a:gd name="T7" fmla="*/ 0 h 5630"/>
                    <a:gd name="T8" fmla="*/ 3672 w 3672"/>
                    <a:gd name="T9" fmla="*/ 1713 h 5630"/>
                    <a:gd name="T10" fmla="*/ 3672 w 3672"/>
                    <a:gd name="T11" fmla="*/ 1713 h 5630"/>
                    <a:gd name="T12" fmla="*/ 3672 w 3672"/>
                    <a:gd name="T13" fmla="*/ 1713 h 5630"/>
                    <a:gd name="T14" fmla="*/ 1536 w 3672"/>
                    <a:gd name="T15" fmla="*/ 178 h 5630"/>
                    <a:gd name="T16" fmla="*/ 177 w 3672"/>
                    <a:gd name="T17" fmla="*/ 178 h 5630"/>
                    <a:gd name="T18" fmla="*/ 177 w 3672"/>
                    <a:gd name="T19" fmla="*/ 1533 h 5630"/>
                    <a:gd name="T20" fmla="*/ 1536 w 3672"/>
                    <a:gd name="T21" fmla="*/ 1533 h 5630"/>
                    <a:gd name="T22" fmla="*/ 1536 w 3672"/>
                    <a:gd name="T23" fmla="*/ 178 h 5630"/>
                    <a:gd name="T24" fmla="*/ 1536 w 3672"/>
                    <a:gd name="T25" fmla="*/ 178 h 5630"/>
                    <a:gd name="T26" fmla="*/ 1536 w 3672"/>
                    <a:gd name="T27" fmla="*/ 178 h 5630"/>
                    <a:gd name="T28" fmla="*/ 1713 w 3672"/>
                    <a:gd name="T29" fmla="*/ 0 h 5630"/>
                    <a:gd name="T30" fmla="*/ 1713 w 3672"/>
                    <a:gd name="T31" fmla="*/ 1713 h 5630"/>
                    <a:gd name="T32" fmla="*/ 0 w 3672"/>
                    <a:gd name="T33" fmla="*/ 1713 h 5630"/>
                    <a:gd name="T34" fmla="*/ 0 w 3672"/>
                    <a:gd name="T35" fmla="*/ 0 h 5630"/>
                    <a:gd name="T36" fmla="*/ 1713 w 3672"/>
                    <a:gd name="T37" fmla="*/ 0 h 5630"/>
                    <a:gd name="T38" fmla="*/ 1713 w 3672"/>
                    <a:gd name="T39" fmla="*/ 0 h 5630"/>
                    <a:gd name="T40" fmla="*/ 1713 w 3672"/>
                    <a:gd name="T41" fmla="*/ 0 h 5630"/>
                    <a:gd name="T42" fmla="*/ 1713 w 3672"/>
                    <a:gd name="T43" fmla="*/ 0 h 5630"/>
                    <a:gd name="T44" fmla="*/ 1536 w 3672"/>
                    <a:gd name="T45" fmla="*/ 4097 h 5630"/>
                    <a:gd name="T46" fmla="*/ 177 w 3672"/>
                    <a:gd name="T47" fmla="*/ 4097 h 5630"/>
                    <a:gd name="T48" fmla="*/ 177 w 3672"/>
                    <a:gd name="T49" fmla="*/ 5452 h 5630"/>
                    <a:gd name="T50" fmla="*/ 1536 w 3672"/>
                    <a:gd name="T51" fmla="*/ 5452 h 5630"/>
                    <a:gd name="T52" fmla="*/ 1536 w 3672"/>
                    <a:gd name="T53" fmla="*/ 4097 h 5630"/>
                    <a:gd name="T54" fmla="*/ 1536 w 3672"/>
                    <a:gd name="T55" fmla="*/ 4097 h 5630"/>
                    <a:gd name="T56" fmla="*/ 1536 w 3672"/>
                    <a:gd name="T57" fmla="*/ 4097 h 5630"/>
                    <a:gd name="T58" fmla="*/ 1713 w 3672"/>
                    <a:gd name="T59" fmla="*/ 3917 h 5630"/>
                    <a:gd name="T60" fmla="*/ 1713 w 3672"/>
                    <a:gd name="T61" fmla="*/ 5630 h 5630"/>
                    <a:gd name="T62" fmla="*/ 0 w 3672"/>
                    <a:gd name="T63" fmla="*/ 5630 h 5630"/>
                    <a:gd name="T64" fmla="*/ 0 w 3672"/>
                    <a:gd name="T65" fmla="*/ 3917 h 5630"/>
                    <a:gd name="T66" fmla="*/ 1713 w 3672"/>
                    <a:gd name="T67" fmla="*/ 3917 h 5630"/>
                    <a:gd name="T68" fmla="*/ 1713 w 3672"/>
                    <a:gd name="T69" fmla="*/ 3917 h 5630"/>
                    <a:gd name="T70" fmla="*/ 1713 w 3672"/>
                    <a:gd name="T71" fmla="*/ 3917 h 5630"/>
                    <a:gd name="T72" fmla="*/ 1713 w 3672"/>
                    <a:gd name="T73" fmla="*/ 3917 h 5630"/>
                    <a:gd name="T74" fmla="*/ 3495 w 3672"/>
                    <a:gd name="T75" fmla="*/ 2136 h 5630"/>
                    <a:gd name="T76" fmla="*/ 177 w 3672"/>
                    <a:gd name="T77" fmla="*/ 2136 h 5630"/>
                    <a:gd name="T78" fmla="*/ 177 w 3672"/>
                    <a:gd name="T79" fmla="*/ 3494 h 5630"/>
                    <a:gd name="T80" fmla="*/ 3495 w 3672"/>
                    <a:gd name="T81" fmla="*/ 3494 h 5630"/>
                    <a:gd name="T82" fmla="*/ 3495 w 3672"/>
                    <a:gd name="T83" fmla="*/ 2136 h 5630"/>
                    <a:gd name="T84" fmla="*/ 3495 w 3672"/>
                    <a:gd name="T85" fmla="*/ 2136 h 5630"/>
                    <a:gd name="T86" fmla="*/ 3495 w 3672"/>
                    <a:gd name="T87" fmla="*/ 2136 h 5630"/>
                    <a:gd name="T88" fmla="*/ 3672 w 3672"/>
                    <a:gd name="T89" fmla="*/ 1956 h 5630"/>
                    <a:gd name="T90" fmla="*/ 3672 w 3672"/>
                    <a:gd name="T91" fmla="*/ 3674 h 5630"/>
                    <a:gd name="T92" fmla="*/ 0 w 3672"/>
                    <a:gd name="T93" fmla="*/ 3674 h 5630"/>
                    <a:gd name="T94" fmla="*/ 0 w 3672"/>
                    <a:gd name="T95" fmla="*/ 1956 h 5630"/>
                    <a:gd name="T96" fmla="*/ 3672 w 3672"/>
                    <a:gd name="T97" fmla="*/ 1956 h 5630"/>
                    <a:gd name="T98" fmla="*/ 3672 w 3672"/>
                    <a:gd name="T99" fmla="*/ 1956 h 5630"/>
                    <a:gd name="T100" fmla="*/ 3672 w 3672"/>
                    <a:gd name="T101" fmla="*/ 1956 h 5630"/>
                    <a:gd name="T102" fmla="*/ 3672 w 3672"/>
                    <a:gd name="T103" fmla="*/ 1956 h 5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72" h="5630">
                      <a:moveTo>
                        <a:pt x="3672" y="1713"/>
                      </a:moveTo>
                      <a:lnTo>
                        <a:pt x="1959" y="1713"/>
                      </a:lnTo>
                      <a:lnTo>
                        <a:pt x="1959" y="0"/>
                      </a:lnTo>
                      <a:lnTo>
                        <a:pt x="3672" y="0"/>
                      </a:lnTo>
                      <a:lnTo>
                        <a:pt x="3672" y="1713"/>
                      </a:lnTo>
                      <a:lnTo>
                        <a:pt x="3672" y="1713"/>
                      </a:lnTo>
                      <a:lnTo>
                        <a:pt x="3672" y="1713"/>
                      </a:lnTo>
                      <a:close/>
                      <a:moveTo>
                        <a:pt x="1536" y="178"/>
                      </a:moveTo>
                      <a:lnTo>
                        <a:pt x="177" y="178"/>
                      </a:lnTo>
                      <a:lnTo>
                        <a:pt x="177" y="1533"/>
                      </a:lnTo>
                      <a:lnTo>
                        <a:pt x="1536" y="1533"/>
                      </a:lnTo>
                      <a:lnTo>
                        <a:pt x="1536" y="178"/>
                      </a:lnTo>
                      <a:lnTo>
                        <a:pt x="1536" y="178"/>
                      </a:lnTo>
                      <a:lnTo>
                        <a:pt x="1536" y="178"/>
                      </a:lnTo>
                      <a:close/>
                      <a:moveTo>
                        <a:pt x="1713" y="0"/>
                      </a:moveTo>
                      <a:lnTo>
                        <a:pt x="1713" y="1713"/>
                      </a:lnTo>
                      <a:lnTo>
                        <a:pt x="0" y="1713"/>
                      </a:lnTo>
                      <a:lnTo>
                        <a:pt x="0" y="0"/>
                      </a:lnTo>
                      <a:lnTo>
                        <a:pt x="1713" y="0"/>
                      </a:lnTo>
                      <a:lnTo>
                        <a:pt x="1713" y="0"/>
                      </a:lnTo>
                      <a:lnTo>
                        <a:pt x="1713" y="0"/>
                      </a:lnTo>
                      <a:lnTo>
                        <a:pt x="1713" y="0"/>
                      </a:lnTo>
                      <a:close/>
                      <a:moveTo>
                        <a:pt x="1536" y="4097"/>
                      </a:moveTo>
                      <a:lnTo>
                        <a:pt x="177" y="4097"/>
                      </a:lnTo>
                      <a:lnTo>
                        <a:pt x="177" y="5452"/>
                      </a:lnTo>
                      <a:lnTo>
                        <a:pt x="1536" y="5452"/>
                      </a:lnTo>
                      <a:lnTo>
                        <a:pt x="1536" y="4097"/>
                      </a:lnTo>
                      <a:lnTo>
                        <a:pt x="1536" y="4097"/>
                      </a:lnTo>
                      <a:lnTo>
                        <a:pt x="1536" y="4097"/>
                      </a:lnTo>
                      <a:close/>
                      <a:moveTo>
                        <a:pt x="1713" y="3917"/>
                      </a:moveTo>
                      <a:lnTo>
                        <a:pt x="1713" y="5630"/>
                      </a:lnTo>
                      <a:lnTo>
                        <a:pt x="0" y="5630"/>
                      </a:lnTo>
                      <a:lnTo>
                        <a:pt x="0" y="3917"/>
                      </a:lnTo>
                      <a:lnTo>
                        <a:pt x="1713" y="3917"/>
                      </a:lnTo>
                      <a:lnTo>
                        <a:pt x="1713" y="3917"/>
                      </a:lnTo>
                      <a:lnTo>
                        <a:pt x="1713" y="3917"/>
                      </a:lnTo>
                      <a:lnTo>
                        <a:pt x="1713" y="3917"/>
                      </a:lnTo>
                      <a:close/>
                      <a:moveTo>
                        <a:pt x="3495" y="2136"/>
                      </a:moveTo>
                      <a:lnTo>
                        <a:pt x="177" y="2136"/>
                      </a:lnTo>
                      <a:lnTo>
                        <a:pt x="177" y="3494"/>
                      </a:lnTo>
                      <a:lnTo>
                        <a:pt x="3495" y="3494"/>
                      </a:lnTo>
                      <a:lnTo>
                        <a:pt x="3495" y="2136"/>
                      </a:lnTo>
                      <a:lnTo>
                        <a:pt x="3495" y="2136"/>
                      </a:lnTo>
                      <a:lnTo>
                        <a:pt x="3495" y="2136"/>
                      </a:lnTo>
                      <a:close/>
                      <a:moveTo>
                        <a:pt x="3672" y="1956"/>
                      </a:moveTo>
                      <a:lnTo>
                        <a:pt x="3672" y="3674"/>
                      </a:lnTo>
                      <a:lnTo>
                        <a:pt x="0" y="3674"/>
                      </a:lnTo>
                      <a:lnTo>
                        <a:pt x="0" y="1956"/>
                      </a:lnTo>
                      <a:lnTo>
                        <a:pt x="3672" y="1956"/>
                      </a:lnTo>
                      <a:lnTo>
                        <a:pt x="3672" y="1956"/>
                      </a:lnTo>
                      <a:lnTo>
                        <a:pt x="3672" y="1956"/>
                      </a:lnTo>
                      <a:lnTo>
                        <a:pt x="3672" y="195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400" dirty="0"/>
                </a:p>
              </p:txBody>
            </p:sp>
            <p:sp>
              <p:nvSpPr>
                <p:cNvPr id="51" name="Rectangle 50"/>
                <p:cNvSpPr/>
                <p:nvPr/>
              </p:nvSpPr>
              <p:spPr bwMode="auto">
                <a:xfrm>
                  <a:off x="4251239" y="3527272"/>
                  <a:ext cx="833862" cy="53871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600" dirty="0" smtClean="0">
                      <a:gradFill>
                        <a:gsLst>
                          <a:gs pos="11504">
                            <a:schemeClr val="tx1"/>
                          </a:gs>
                          <a:gs pos="38000">
                            <a:schemeClr val="tx1"/>
                          </a:gs>
                        </a:gsLst>
                        <a:lin ang="5400000" scaled="0"/>
                      </a:gradFill>
                    </a:rPr>
                    <a:t>App web</a:t>
                  </a:r>
                  <a:endParaRPr lang="en-US" sz="1600" dirty="0">
                    <a:gradFill>
                      <a:gsLst>
                        <a:gs pos="11504">
                          <a:schemeClr val="tx1"/>
                        </a:gs>
                        <a:gs pos="38000">
                          <a:schemeClr val="tx1"/>
                        </a:gs>
                      </a:gsLst>
                      <a:lin ang="5400000" scaled="0"/>
                    </a:gradFill>
                  </a:endParaRPr>
                </a:p>
              </p:txBody>
            </p:sp>
          </p:grpSp>
          <p:grpSp>
            <p:nvGrpSpPr>
              <p:cNvPr id="75" name="Group 74"/>
              <p:cNvGrpSpPr/>
              <p:nvPr/>
            </p:nvGrpSpPr>
            <p:grpSpPr>
              <a:xfrm>
                <a:off x="5363858" y="3111500"/>
                <a:ext cx="833862" cy="1297388"/>
                <a:chOff x="5363858" y="2768600"/>
                <a:chExt cx="833862" cy="1297388"/>
              </a:xfrm>
            </p:grpSpPr>
            <p:sp>
              <p:nvSpPr>
                <p:cNvPr id="50" name="Freeform 42"/>
                <p:cNvSpPr>
                  <a:spLocks/>
                </p:cNvSpPr>
                <p:nvPr/>
              </p:nvSpPr>
              <p:spPr bwMode="auto">
                <a:xfrm>
                  <a:off x="5363858" y="2768600"/>
                  <a:ext cx="758102" cy="758103"/>
                </a:xfrm>
                <a:custGeom>
                  <a:avLst/>
                  <a:gdLst>
                    <a:gd name="T0" fmla="*/ 3683 w 5040"/>
                    <a:gd name="T1" fmla="*/ 1833 h 5040"/>
                    <a:gd name="T2" fmla="*/ 3683 w 5040"/>
                    <a:gd name="T3" fmla="*/ 2396 h 5040"/>
                    <a:gd name="T4" fmla="*/ 3193 w 5040"/>
                    <a:gd name="T5" fmla="*/ 2396 h 5040"/>
                    <a:gd name="T6" fmla="*/ 3193 w 5040"/>
                    <a:gd name="T7" fmla="*/ 1833 h 5040"/>
                    <a:gd name="T8" fmla="*/ 2614 w 5040"/>
                    <a:gd name="T9" fmla="*/ 1833 h 5040"/>
                    <a:gd name="T10" fmla="*/ 2614 w 5040"/>
                    <a:gd name="T11" fmla="*/ 1341 h 5040"/>
                    <a:gd name="T12" fmla="*/ 3193 w 5040"/>
                    <a:gd name="T13" fmla="*/ 1341 h 5040"/>
                    <a:gd name="T14" fmla="*/ 3193 w 5040"/>
                    <a:gd name="T15" fmla="*/ 0 h 5040"/>
                    <a:gd name="T16" fmla="*/ 1850 w 5040"/>
                    <a:gd name="T17" fmla="*/ 0 h 5040"/>
                    <a:gd name="T18" fmla="*/ 1850 w 5040"/>
                    <a:gd name="T19" fmla="*/ 1341 h 5040"/>
                    <a:gd name="T20" fmla="*/ 2413 w 5040"/>
                    <a:gd name="T21" fmla="*/ 1341 h 5040"/>
                    <a:gd name="T22" fmla="*/ 2413 w 5040"/>
                    <a:gd name="T23" fmla="*/ 1833 h 5040"/>
                    <a:gd name="T24" fmla="*/ 1850 w 5040"/>
                    <a:gd name="T25" fmla="*/ 1833 h 5040"/>
                    <a:gd name="T26" fmla="*/ 1850 w 5040"/>
                    <a:gd name="T27" fmla="*/ 2396 h 5040"/>
                    <a:gd name="T28" fmla="*/ 1343 w 5040"/>
                    <a:gd name="T29" fmla="*/ 2396 h 5040"/>
                    <a:gd name="T30" fmla="*/ 1343 w 5040"/>
                    <a:gd name="T31" fmla="*/ 1833 h 5040"/>
                    <a:gd name="T32" fmla="*/ 0 w 5040"/>
                    <a:gd name="T33" fmla="*/ 1833 h 5040"/>
                    <a:gd name="T34" fmla="*/ 0 w 5040"/>
                    <a:gd name="T35" fmla="*/ 3174 h 5040"/>
                    <a:gd name="T36" fmla="*/ 563 w 5040"/>
                    <a:gd name="T37" fmla="*/ 3174 h 5040"/>
                    <a:gd name="T38" fmla="*/ 563 w 5040"/>
                    <a:gd name="T39" fmla="*/ 3697 h 5040"/>
                    <a:gd name="T40" fmla="*/ 0 w 5040"/>
                    <a:gd name="T41" fmla="*/ 3697 h 5040"/>
                    <a:gd name="T42" fmla="*/ 0 w 5040"/>
                    <a:gd name="T43" fmla="*/ 5040 h 5040"/>
                    <a:gd name="T44" fmla="*/ 1343 w 5040"/>
                    <a:gd name="T45" fmla="*/ 5040 h 5040"/>
                    <a:gd name="T46" fmla="*/ 1343 w 5040"/>
                    <a:gd name="T47" fmla="*/ 3697 h 5040"/>
                    <a:gd name="T48" fmla="*/ 780 w 5040"/>
                    <a:gd name="T49" fmla="*/ 3697 h 5040"/>
                    <a:gd name="T50" fmla="*/ 780 w 5040"/>
                    <a:gd name="T51" fmla="*/ 3174 h 5040"/>
                    <a:gd name="T52" fmla="*/ 1343 w 5040"/>
                    <a:gd name="T53" fmla="*/ 3174 h 5040"/>
                    <a:gd name="T54" fmla="*/ 1343 w 5040"/>
                    <a:gd name="T55" fmla="*/ 2611 h 5040"/>
                    <a:gd name="T56" fmla="*/ 1850 w 5040"/>
                    <a:gd name="T57" fmla="*/ 2611 h 5040"/>
                    <a:gd name="T58" fmla="*/ 1850 w 5040"/>
                    <a:gd name="T59" fmla="*/ 3174 h 5040"/>
                    <a:gd name="T60" fmla="*/ 2413 w 5040"/>
                    <a:gd name="T61" fmla="*/ 3174 h 5040"/>
                    <a:gd name="T62" fmla="*/ 2413 w 5040"/>
                    <a:gd name="T63" fmla="*/ 3697 h 5040"/>
                    <a:gd name="T64" fmla="*/ 1850 w 5040"/>
                    <a:gd name="T65" fmla="*/ 3697 h 5040"/>
                    <a:gd name="T66" fmla="*/ 1850 w 5040"/>
                    <a:gd name="T67" fmla="*/ 5040 h 5040"/>
                    <a:gd name="T68" fmla="*/ 3193 w 5040"/>
                    <a:gd name="T69" fmla="*/ 5040 h 5040"/>
                    <a:gd name="T70" fmla="*/ 3193 w 5040"/>
                    <a:gd name="T71" fmla="*/ 3697 h 5040"/>
                    <a:gd name="T72" fmla="*/ 2614 w 5040"/>
                    <a:gd name="T73" fmla="*/ 3697 h 5040"/>
                    <a:gd name="T74" fmla="*/ 2614 w 5040"/>
                    <a:gd name="T75" fmla="*/ 3174 h 5040"/>
                    <a:gd name="T76" fmla="*/ 3193 w 5040"/>
                    <a:gd name="T77" fmla="*/ 3174 h 5040"/>
                    <a:gd name="T78" fmla="*/ 3193 w 5040"/>
                    <a:gd name="T79" fmla="*/ 2611 h 5040"/>
                    <a:gd name="T80" fmla="*/ 3683 w 5040"/>
                    <a:gd name="T81" fmla="*/ 2611 h 5040"/>
                    <a:gd name="T82" fmla="*/ 3683 w 5040"/>
                    <a:gd name="T83" fmla="*/ 3174 h 5040"/>
                    <a:gd name="T84" fmla="*/ 5040 w 5040"/>
                    <a:gd name="T85" fmla="*/ 3174 h 5040"/>
                    <a:gd name="T86" fmla="*/ 5040 w 5040"/>
                    <a:gd name="T87" fmla="*/ 1833 h 5040"/>
                    <a:gd name="T88" fmla="*/ 3683 w 5040"/>
                    <a:gd name="T89" fmla="*/ 1833 h 5040"/>
                    <a:gd name="T90" fmla="*/ 3683 w 5040"/>
                    <a:gd name="T91" fmla="*/ 1833 h 5040"/>
                    <a:gd name="T92" fmla="*/ 3683 w 5040"/>
                    <a:gd name="T93" fmla="*/ 1833 h 5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40" h="5040">
                      <a:moveTo>
                        <a:pt x="3683" y="1833"/>
                      </a:moveTo>
                      <a:lnTo>
                        <a:pt x="3683" y="2396"/>
                      </a:lnTo>
                      <a:lnTo>
                        <a:pt x="3193" y="2396"/>
                      </a:lnTo>
                      <a:lnTo>
                        <a:pt x="3193" y="1833"/>
                      </a:lnTo>
                      <a:lnTo>
                        <a:pt x="2614" y="1833"/>
                      </a:lnTo>
                      <a:lnTo>
                        <a:pt x="2614" y="1341"/>
                      </a:lnTo>
                      <a:lnTo>
                        <a:pt x="3193" y="1341"/>
                      </a:lnTo>
                      <a:lnTo>
                        <a:pt x="3193" y="0"/>
                      </a:lnTo>
                      <a:lnTo>
                        <a:pt x="1850" y="0"/>
                      </a:lnTo>
                      <a:lnTo>
                        <a:pt x="1850" y="1341"/>
                      </a:lnTo>
                      <a:lnTo>
                        <a:pt x="2413" y="1341"/>
                      </a:lnTo>
                      <a:lnTo>
                        <a:pt x="2413" y="1833"/>
                      </a:lnTo>
                      <a:lnTo>
                        <a:pt x="1850" y="1833"/>
                      </a:lnTo>
                      <a:lnTo>
                        <a:pt x="1850" y="2396"/>
                      </a:lnTo>
                      <a:lnTo>
                        <a:pt x="1343" y="2396"/>
                      </a:lnTo>
                      <a:lnTo>
                        <a:pt x="1343" y="1833"/>
                      </a:lnTo>
                      <a:lnTo>
                        <a:pt x="0" y="1833"/>
                      </a:lnTo>
                      <a:lnTo>
                        <a:pt x="0" y="3174"/>
                      </a:lnTo>
                      <a:lnTo>
                        <a:pt x="563" y="3174"/>
                      </a:lnTo>
                      <a:lnTo>
                        <a:pt x="563" y="3697"/>
                      </a:lnTo>
                      <a:lnTo>
                        <a:pt x="0" y="3697"/>
                      </a:lnTo>
                      <a:lnTo>
                        <a:pt x="0" y="5040"/>
                      </a:lnTo>
                      <a:lnTo>
                        <a:pt x="1343" y="5040"/>
                      </a:lnTo>
                      <a:lnTo>
                        <a:pt x="1343" y="3697"/>
                      </a:lnTo>
                      <a:lnTo>
                        <a:pt x="780" y="3697"/>
                      </a:lnTo>
                      <a:lnTo>
                        <a:pt x="780" y="3174"/>
                      </a:lnTo>
                      <a:lnTo>
                        <a:pt x="1343" y="3174"/>
                      </a:lnTo>
                      <a:lnTo>
                        <a:pt x="1343" y="2611"/>
                      </a:lnTo>
                      <a:lnTo>
                        <a:pt x="1850" y="2611"/>
                      </a:lnTo>
                      <a:lnTo>
                        <a:pt x="1850" y="3174"/>
                      </a:lnTo>
                      <a:lnTo>
                        <a:pt x="2413" y="3174"/>
                      </a:lnTo>
                      <a:lnTo>
                        <a:pt x="2413" y="3697"/>
                      </a:lnTo>
                      <a:lnTo>
                        <a:pt x="1850" y="3697"/>
                      </a:lnTo>
                      <a:lnTo>
                        <a:pt x="1850" y="5040"/>
                      </a:lnTo>
                      <a:lnTo>
                        <a:pt x="3193" y="5040"/>
                      </a:lnTo>
                      <a:lnTo>
                        <a:pt x="3193" y="3697"/>
                      </a:lnTo>
                      <a:lnTo>
                        <a:pt x="2614" y="3697"/>
                      </a:lnTo>
                      <a:lnTo>
                        <a:pt x="2614" y="3174"/>
                      </a:lnTo>
                      <a:lnTo>
                        <a:pt x="3193" y="3174"/>
                      </a:lnTo>
                      <a:lnTo>
                        <a:pt x="3193" y="2611"/>
                      </a:lnTo>
                      <a:lnTo>
                        <a:pt x="3683" y="2611"/>
                      </a:lnTo>
                      <a:lnTo>
                        <a:pt x="3683" y="3174"/>
                      </a:lnTo>
                      <a:lnTo>
                        <a:pt x="5040" y="3174"/>
                      </a:lnTo>
                      <a:lnTo>
                        <a:pt x="5040" y="1833"/>
                      </a:lnTo>
                      <a:lnTo>
                        <a:pt x="3683" y="1833"/>
                      </a:lnTo>
                      <a:lnTo>
                        <a:pt x="3683" y="1833"/>
                      </a:lnTo>
                      <a:lnTo>
                        <a:pt x="3683" y="1833"/>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400" dirty="0"/>
                </a:p>
              </p:txBody>
            </p:sp>
            <p:sp>
              <p:nvSpPr>
                <p:cNvPr id="52" name="Rectangle 51"/>
                <p:cNvSpPr/>
                <p:nvPr/>
              </p:nvSpPr>
              <p:spPr bwMode="auto">
                <a:xfrm>
                  <a:off x="5363858" y="3527272"/>
                  <a:ext cx="833862" cy="53871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1600" dirty="0" smtClean="0">
                      <a:gradFill>
                        <a:gsLst>
                          <a:gs pos="11504">
                            <a:schemeClr val="tx1"/>
                          </a:gs>
                          <a:gs pos="38000">
                            <a:schemeClr val="tx1"/>
                          </a:gs>
                        </a:gsLst>
                        <a:lin ang="5400000" scaled="0"/>
                      </a:gradFill>
                    </a:rPr>
                    <a:t>Host web</a:t>
                  </a:r>
                  <a:endParaRPr lang="en-US" sz="1600" dirty="0">
                    <a:gradFill>
                      <a:gsLst>
                        <a:gs pos="11504">
                          <a:schemeClr val="tx1"/>
                        </a:gs>
                        <a:gs pos="38000">
                          <a:schemeClr val="tx1"/>
                        </a:gs>
                      </a:gsLst>
                      <a:lin ang="5400000" scaled="0"/>
                    </a:gradFill>
                  </a:endParaRPr>
                </a:p>
              </p:txBody>
            </p:sp>
          </p:grpSp>
          <p:cxnSp>
            <p:nvCxnSpPr>
              <p:cNvPr id="53" name="Straight Arrow Connector 52"/>
              <p:cNvCxnSpPr/>
              <p:nvPr/>
            </p:nvCxnSpPr>
            <p:spPr>
              <a:xfrm>
                <a:off x="5780789" y="2505116"/>
                <a:ext cx="0" cy="517484"/>
              </a:xfrm>
              <a:prstGeom prst="straightConnector1">
                <a:avLst/>
              </a:prstGeom>
              <a:ln w="22225">
                <a:solidFill>
                  <a:schemeClr val="bg1">
                    <a:lumMod val="8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78" name="Rectangle 77"/>
            <p:cNvSpPr/>
            <p:nvPr/>
          </p:nvSpPr>
          <p:spPr bwMode="auto">
            <a:xfrm>
              <a:off x="4432300" y="1600200"/>
              <a:ext cx="2641600" cy="3556000"/>
            </a:xfrm>
            <a:prstGeom prst="rect">
              <a:avLst/>
            </a:prstGeom>
            <a:noFill/>
            <a:ln w="19050">
              <a:solidFill>
                <a:schemeClr val="bg1">
                  <a:lumMod val="9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91440" rIns="91440" bIns="91440" numCol="1" rtlCol="0" anchor="t" anchorCtr="0" compatLnSpc="1">
              <a:prstTxWarp prst="textNoShape">
                <a:avLst/>
              </a:prstTxWarp>
            </a:bodyPr>
            <a:lstStyle/>
            <a:p>
              <a:pPr defTabSz="932472" fontAlgn="base">
                <a:spcBef>
                  <a:spcPct val="0"/>
                </a:spcBef>
                <a:spcAft>
                  <a:spcPct val="0"/>
                </a:spcAft>
              </a:pPr>
              <a:r>
                <a:rPr lang="en-US" sz="2000" dirty="0">
                  <a:gradFill>
                    <a:gsLst>
                      <a:gs pos="11504">
                        <a:schemeClr val="tx1"/>
                      </a:gs>
                      <a:gs pos="38000">
                        <a:schemeClr val="tx1"/>
                      </a:gs>
                    </a:gsLst>
                    <a:lin ang="5400000" scaled="0"/>
                  </a:gradFill>
                </a:rPr>
                <a:t>SharePoint 2013</a:t>
              </a:r>
            </a:p>
          </p:txBody>
        </p:sp>
        <p:grpSp>
          <p:nvGrpSpPr>
            <p:cNvPr id="73" name="Group 72"/>
            <p:cNvGrpSpPr/>
            <p:nvPr/>
          </p:nvGrpSpPr>
          <p:grpSpPr>
            <a:xfrm>
              <a:off x="6355693" y="1562100"/>
              <a:ext cx="2599950" cy="990600"/>
              <a:chOff x="6522720" y="4733925"/>
              <a:chExt cx="2174958" cy="828675"/>
            </a:xfrm>
          </p:grpSpPr>
          <p:grpSp>
            <p:nvGrpSpPr>
              <p:cNvPr id="55" name="Group 54"/>
              <p:cNvGrpSpPr/>
              <p:nvPr/>
            </p:nvGrpSpPr>
            <p:grpSpPr>
              <a:xfrm>
                <a:off x="7368054" y="4733925"/>
                <a:ext cx="1329624" cy="828675"/>
                <a:chOff x="7388049" y="4710735"/>
                <a:chExt cx="1309629" cy="816213"/>
              </a:xfrm>
            </p:grpSpPr>
            <p:grpSp>
              <p:nvGrpSpPr>
                <p:cNvPr id="56" name="Group 55"/>
                <p:cNvGrpSpPr/>
                <p:nvPr/>
              </p:nvGrpSpPr>
              <p:grpSpPr>
                <a:xfrm>
                  <a:off x="7529067" y="4710735"/>
                  <a:ext cx="1168611" cy="534365"/>
                  <a:chOff x="7193341" y="4710735"/>
                  <a:chExt cx="1504338" cy="687881"/>
                </a:xfrm>
              </p:grpSpPr>
              <p:sp>
                <p:nvSpPr>
                  <p:cNvPr id="66" name="Freeform 5"/>
                  <p:cNvSpPr>
                    <a:spLocks noEditPoints="1"/>
                  </p:cNvSpPr>
                  <p:nvPr/>
                </p:nvSpPr>
                <p:spPr bwMode="auto">
                  <a:xfrm>
                    <a:off x="7193341"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67" name="Freeform 5"/>
                  <p:cNvSpPr>
                    <a:spLocks noEditPoints="1"/>
                  </p:cNvSpPr>
                  <p:nvPr/>
                </p:nvSpPr>
                <p:spPr bwMode="auto">
                  <a:xfrm>
                    <a:off x="7582923"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68" name="Freeform 5"/>
                  <p:cNvSpPr>
                    <a:spLocks noEditPoints="1"/>
                  </p:cNvSpPr>
                  <p:nvPr/>
                </p:nvSpPr>
                <p:spPr bwMode="auto">
                  <a:xfrm>
                    <a:off x="7972505"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69" name="Freeform 5"/>
                  <p:cNvSpPr>
                    <a:spLocks noEditPoints="1"/>
                  </p:cNvSpPr>
                  <p:nvPr/>
                </p:nvSpPr>
                <p:spPr bwMode="auto">
                  <a:xfrm>
                    <a:off x="8362088"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grpSp>
            <p:sp>
              <p:nvSpPr>
                <p:cNvPr id="57" name="Rectangle 162"/>
                <p:cNvSpPr/>
                <p:nvPr/>
              </p:nvSpPr>
              <p:spPr bwMode="auto">
                <a:xfrm>
                  <a:off x="8300681"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58" name="Rectangle 162"/>
                <p:cNvSpPr/>
                <p:nvPr/>
              </p:nvSpPr>
              <p:spPr bwMode="auto">
                <a:xfrm>
                  <a:off x="7998043"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59" name="Rectangle 162"/>
                <p:cNvSpPr/>
                <p:nvPr/>
              </p:nvSpPr>
              <p:spPr bwMode="auto">
                <a:xfrm>
                  <a:off x="7702637"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60" name="Rectangle 162"/>
                <p:cNvSpPr/>
                <p:nvPr/>
              </p:nvSpPr>
              <p:spPr bwMode="auto">
                <a:xfrm>
                  <a:off x="7388049" y="4996674"/>
                  <a:ext cx="261715" cy="349678"/>
                </a:xfrm>
                <a:custGeom>
                  <a:avLst/>
                  <a:gdLst>
                    <a:gd name="connsiteX0" fmla="*/ 0 w 254572"/>
                    <a:gd name="connsiteY0" fmla="*/ 0 h 217013"/>
                    <a:gd name="connsiteX1" fmla="*/ 254572 w 254572"/>
                    <a:gd name="connsiteY1" fmla="*/ 0 h 217013"/>
                    <a:gd name="connsiteX2" fmla="*/ 254572 w 254572"/>
                    <a:gd name="connsiteY2" fmla="*/ 217013 h 217013"/>
                    <a:gd name="connsiteX3" fmla="*/ 0 w 254572"/>
                    <a:gd name="connsiteY3" fmla="*/ 217013 h 217013"/>
                    <a:gd name="connsiteX4" fmla="*/ 0 w 254572"/>
                    <a:gd name="connsiteY4" fmla="*/ 0 h 217013"/>
                    <a:gd name="connsiteX0" fmla="*/ 0 w 254572"/>
                    <a:gd name="connsiteY0" fmla="*/ 0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0 w 254572"/>
                    <a:gd name="connsiteY5" fmla="*/ 0 h 217013"/>
                    <a:gd name="connsiteX0" fmla="*/ 2382 w 254572"/>
                    <a:gd name="connsiteY0" fmla="*/ 47625 h 217013"/>
                    <a:gd name="connsiteX1" fmla="*/ 64650 w 254572"/>
                    <a:gd name="connsiteY1" fmla="*/ 685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7625 h 217013"/>
                    <a:gd name="connsiteX1" fmla="*/ 83700 w 254572"/>
                    <a:gd name="connsiteY1" fmla="*/ 43548 h 217013"/>
                    <a:gd name="connsiteX2" fmla="*/ 254572 w 254572"/>
                    <a:gd name="connsiteY2" fmla="*/ 0 h 217013"/>
                    <a:gd name="connsiteX3" fmla="*/ 254572 w 254572"/>
                    <a:gd name="connsiteY3" fmla="*/ 217013 h 217013"/>
                    <a:gd name="connsiteX4" fmla="*/ 0 w 254572"/>
                    <a:gd name="connsiteY4" fmla="*/ 217013 h 217013"/>
                    <a:gd name="connsiteX5" fmla="*/ 2382 w 254572"/>
                    <a:gd name="connsiteY5" fmla="*/ 47625 h 217013"/>
                    <a:gd name="connsiteX0" fmla="*/ 2382 w 254572"/>
                    <a:gd name="connsiteY0" fmla="*/ 49321 h 218709"/>
                    <a:gd name="connsiteX1" fmla="*/ 57506 w 254572"/>
                    <a:gd name="connsiteY1" fmla="*/ 0 h 218709"/>
                    <a:gd name="connsiteX2" fmla="*/ 254572 w 254572"/>
                    <a:gd name="connsiteY2" fmla="*/ 1696 h 218709"/>
                    <a:gd name="connsiteX3" fmla="*/ 254572 w 254572"/>
                    <a:gd name="connsiteY3" fmla="*/ 218709 h 218709"/>
                    <a:gd name="connsiteX4" fmla="*/ 0 w 254572"/>
                    <a:gd name="connsiteY4" fmla="*/ 218709 h 218709"/>
                    <a:gd name="connsiteX5" fmla="*/ 2382 w 254572"/>
                    <a:gd name="connsiteY5" fmla="*/ 49321 h 218709"/>
                    <a:gd name="connsiteX0" fmla="*/ 0 w 261715"/>
                    <a:gd name="connsiteY0" fmla="*/ 51702 h 218709"/>
                    <a:gd name="connsiteX1" fmla="*/ 64649 w 261715"/>
                    <a:gd name="connsiteY1" fmla="*/ 0 h 218709"/>
                    <a:gd name="connsiteX2" fmla="*/ 261715 w 261715"/>
                    <a:gd name="connsiteY2" fmla="*/ 1696 h 218709"/>
                    <a:gd name="connsiteX3" fmla="*/ 261715 w 261715"/>
                    <a:gd name="connsiteY3" fmla="*/ 218709 h 218709"/>
                    <a:gd name="connsiteX4" fmla="*/ 7143 w 261715"/>
                    <a:gd name="connsiteY4" fmla="*/ 218709 h 218709"/>
                    <a:gd name="connsiteX5" fmla="*/ 0 w 261715"/>
                    <a:gd name="connsiteY5" fmla="*/ 51702 h 218709"/>
                    <a:gd name="connsiteX0" fmla="*/ 0 w 261715"/>
                    <a:gd name="connsiteY0" fmla="*/ 51702 h 221091"/>
                    <a:gd name="connsiteX1" fmla="*/ 64649 w 261715"/>
                    <a:gd name="connsiteY1" fmla="*/ 0 h 221091"/>
                    <a:gd name="connsiteX2" fmla="*/ 261715 w 261715"/>
                    <a:gd name="connsiteY2" fmla="*/ 1696 h 221091"/>
                    <a:gd name="connsiteX3" fmla="*/ 261715 w 261715"/>
                    <a:gd name="connsiteY3" fmla="*/ 218709 h 221091"/>
                    <a:gd name="connsiteX4" fmla="*/ 4761 w 261715"/>
                    <a:gd name="connsiteY4" fmla="*/ 221091 h 221091"/>
                    <a:gd name="connsiteX5" fmla="*/ 0 w 261715"/>
                    <a:gd name="connsiteY5" fmla="*/ 51702 h 221091"/>
                    <a:gd name="connsiteX0" fmla="*/ 0 w 261715"/>
                    <a:gd name="connsiteY0" fmla="*/ 51702 h 323484"/>
                    <a:gd name="connsiteX1" fmla="*/ 64649 w 261715"/>
                    <a:gd name="connsiteY1" fmla="*/ 0 h 323484"/>
                    <a:gd name="connsiteX2" fmla="*/ 261715 w 261715"/>
                    <a:gd name="connsiteY2" fmla="*/ 1696 h 323484"/>
                    <a:gd name="connsiteX3" fmla="*/ 261715 w 261715"/>
                    <a:gd name="connsiteY3" fmla="*/ 218709 h 323484"/>
                    <a:gd name="connsiteX4" fmla="*/ 2379 w 261715"/>
                    <a:gd name="connsiteY4" fmla="*/ 323484 h 323484"/>
                    <a:gd name="connsiteX5" fmla="*/ 0 w 261715"/>
                    <a:gd name="connsiteY5" fmla="*/ 51702 h 323484"/>
                    <a:gd name="connsiteX0" fmla="*/ 0 w 261715"/>
                    <a:gd name="connsiteY0" fmla="*/ 51702 h 349678"/>
                    <a:gd name="connsiteX1" fmla="*/ 64649 w 261715"/>
                    <a:gd name="connsiteY1" fmla="*/ 0 h 349678"/>
                    <a:gd name="connsiteX2" fmla="*/ 261715 w 261715"/>
                    <a:gd name="connsiteY2" fmla="*/ 1696 h 349678"/>
                    <a:gd name="connsiteX3" fmla="*/ 259334 w 261715"/>
                    <a:gd name="connsiteY3" fmla="*/ 349678 h 349678"/>
                    <a:gd name="connsiteX4" fmla="*/ 2379 w 261715"/>
                    <a:gd name="connsiteY4" fmla="*/ 323484 h 349678"/>
                    <a:gd name="connsiteX5" fmla="*/ 0 w 261715"/>
                    <a:gd name="connsiteY5" fmla="*/ 51702 h 34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715" h="349678">
                      <a:moveTo>
                        <a:pt x="0" y="51702"/>
                      </a:moveTo>
                      <a:lnTo>
                        <a:pt x="64649" y="0"/>
                      </a:lnTo>
                      <a:lnTo>
                        <a:pt x="261715" y="1696"/>
                      </a:lnTo>
                      <a:cubicBezTo>
                        <a:pt x="260921" y="117690"/>
                        <a:pt x="260128" y="233684"/>
                        <a:pt x="259334" y="349678"/>
                      </a:cubicBezTo>
                      <a:lnTo>
                        <a:pt x="2379" y="323484"/>
                      </a:lnTo>
                      <a:lnTo>
                        <a:pt x="0" y="51702"/>
                      </a:lnTo>
                      <a:close/>
                    </a:path>
                  </a:pathLst>
                </a:cu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grpSp>
              <p:nvGrpSpPr>
                <p:cNvPr id="61" name="Group 60"/>
                <p:cNvGrpSpPr/>
                <p:nvPr/>
              </p:nvGrpSpPr>
              <p:grpSpPr>
                <a:xfrm>
                  <a:off x="7393786" y="4992583"/>
                  <a:ext cx="1168611" cy="534365"/>
                  <a:chOff x="7193341" y="4710735"/>
                  <a:chExt cx="1504338" cy="687881"/>
                </a:xfrm>
              </p:grpSpPr>
              <p:sp>
                <p:nvSpPr>
                  <p:cNvPr id="62" name="Freeform 5"/>
                  <p:cNvSpPr>
                    <a:spLocks noEditPoints="1"/>
                  </p:cNvSpPr>
                  <p:nvPr/>
                </p:nvSpPr>
                <p:spPr bwMode="auto">
                  <a:xfrm>
                    <a:off x="7193341"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63" name="Freeform 5"/>
                  <p:cNvSpPr>
                    <a:spLocks noEditPoints="1"/>
                  </p:cNvSpPr>
                  <p:nvPr/>
                </p:nvSpPr>
                <p:spPr bwMode="auto">
                  <a:xfrm>
                    <a:off x="7582923"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64" name="Freeform 5"/>
                  <p:cNvSpPr>
                    <a:spLocks noEditPoints="1"/>
                  </p:cNvSpPr>
                  <p:nvPr/>
                </p:nvSpPr>
                <p:spPr bwMode="auto">
                  <a:xfrm>
                    <a:off x="7972505"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65" name="Freeform 5"/>
                  <p:cNvSpPr>
                    <a:spLocks noEditPoints="1"/>
                  </p:cNvSpPr>
                  <p:nvPr/>
                </p:nvSpPr>
                <p:spPr bwMode="auto">
                  <a:xfrm>
                    <a:off x="8362088" y="4710735"/>
                    <a:ext cx="335591" cy="687881"/>
                  </a:xfrm>
                  <a:custGeom>
                    <a:avLst/>
                    <a:gdLst>
                      <a:gd name="T0" fmla="*/ 1981 w 2492"/>
                      <a:gd name="T1" fmla="*/ 381 h 5108"/>
                      <a:gd name="T2" fmla="*/ 568 w 2492"/>
                      <a:gd name="T3" fmla="*/ 0 h 5108"/>
                      <a:gd name="T4" fmla="*/ 2492 w 2492"/>
                      <a:gd name="T5" fmla="*/ 0 h 5108"/>
                      <a:gd name="T6" fmla="*/ 2061 w 2492"/>
                      <a:gd name="T7" fmla="*/ 5108 h 5108"/>
                      <a:gd name="T8" fmla="*/ 2492 w 2492"/>
                      <a:gd name="T9" fmla="*/ 78 h 5108"/>
                      <a:gd name="T10" fmla="*/ 2061 w 2492"/>
                      <a:gd name="T11" fmla="*/ 5108 h 5108"/>
                      <a:gd name="T12" fmla="*/ 2061 w 2492"/>
                      <a:gd name="T13" fmla="*/ 5108 h 5108"/>
                      <a:gd name="T14" fmla="*/ 1981 w 2492"/>
                      <a:gd name="T15" fmla="*/ 438 h 5108"/>
                      <a:gd name="T16" fmla="*/ 0 w 2492"/>
                      <a:gd name="T17" fmla="*/ 5108 h 5108"/>
                      <a:gd name="T18" fmla="*/ 0 w 2492"/>
                      <a:gd name="T19" fmla="*/ 438 h 5108"/>
                      <a:gd name="T20" fmla="*/ 151 w 2492"/>
                      <a:gd name="T21" fmla="*/ 852 h 5108"/>
                      <a:gd name="T22" fmla="*/ 1855 w 2492"/>
                      <a:gd name="T23" fmla="*/ 620 h 5108"/>
                      <a:gd name="T24" fmla="*/ 151 w 2492"/>
                      <a:gd name="T25" fmla="*/ 852 h 5108"/>
                      <a:gd name="T26" fmla="*/ 151 w 2492"/>
                      <a:gd name="T27" fmla="*/ 852 h 5108"/>
                      <a:gd name="T28" fmla="*/ 1855 w 2492"/>
                      <a:gd name="T29" fmla="*/ 1074 h 5108"/>
                      <a:gd name="T30" fmla="*/ 151 w 2492"/>
                      <a:gd name="T31" fmla="*/ 963 h 5108"/>
                      <a:gd name="T32" fmla="*/ 151 w 2492"/>
                      <a:gd name="T33" fmla="*/ 1074 h 5108"/>
                      <a:gd name="T34" fmla="*/ 151 w 2492"/>
                      <a:gd name="T35" fmla="*/ 1322 h 5108"/>
                      <a:gd name="T36" fmla="*/ 1855 w 2492"/>
                      <a:gd name="T37" fmla="*/ 1211 h 5108"/>
                      <a:gd name="T38" fmla="*/ 151 w 2492"/>
                      <a:gd name="T39" fmla="*/ 1322 h 5108"/>
                      <a:gd name="T40" fmla="*/ 151 w 2492"/>
                      <a:gd name="T41" fmla="*/ 1322 h 5108"/>
                      <a:gd name="T42" fmla="*/ 1855 w 2492"/>
                      <a:gd name="T43" fmla="*/ 1561 h 5108"/>
                      <a:gd name="T44" fmla="*/ 151 w 2492"/>
                      <a:gd name="T45" fmla="*/ 1450 h 5108"/>
                      <a:gd name="T46" fmla="*/ 151 w 2492"/>
                      <a:gd name="T47" fmla="*/ 1561 h 5108"/>
                      <a:gd name="T48" fmla="*/ 151 w 2492"/>
                      <a:gd name="T49" fmla="*/ 1807 h 5108"/>
                      <a:gd name="T50" fmla="*/ 1855 w 2492"/>
                      <a:gd name="T51" fmla="*/ 1696 h 5108"/>
                      <a:gd name="T52" fmla="*/ 151 w 2492"/>
                      <a:gd name="T53" fmla="*/ 1807 h 5108"/>
                      <a:gd name="T54" fmla="*/ 151 w 2492"/>
                      <a:gd name="T55" fmla="*/ 1807 h 5108"/>
                      <a:gd name="T56" fmla="*/ 1855 w 2492"/>
                      <a:gd name="T57" fmla="*/ 2056 h 5108"/>
                      <a:gd name="T58" fmla="*/ 151 w 2492"/>
                      <a:gd name="T59" fmla="*/ 1945 h 5108"/>
                      <a:gd name="T60" fmla="*/ 151 w 2492"/>
                      <a:gd name="T61" fmla="*/ 2056 h 5108"/>
                      <a:gd name="T62" fmla="*/ 151 w 2492"/>
                      <a:gd name="T63" fmla="*/ 2302 h 5108"/>
                      <a:gd name="T64" fmla="*/ 1855 w 2492"/>
                      <a:gd name="T65" fmla="*/ 2184 h 5108"/>
                      <a:gd name="T66" fmla="*/ 151 w 2492"/>
                      <a:gd name="T67" fmla="*/ 2302 h 5108"/>
                      <a:gd name="T68" fmla="*/ 151 w 2492"/>
                      <a:gd name="T69" fmla="*/ 2302 h 5108"/>
                      <a:gd name="T70" fmla="*/ 1855 w 2492"/>
                      <a:gd name="T71" fmla="*/ 2541 h 5108"/>
                      <a:gd name="T72" fmla="*/ 151 w 2492"/>
                      <a:gd name="T73" fmla="*/ 2430 h 5108"/>
                      <a:gd name="T74" fmla="*/ 151 w 2492"/>
                      <a:gd name="T75" fmla="*/ 2541 h 5108"/>
                      <a:gd name="T76" fmla="*/ 151 w 2492"/>
                      <a:gd name="T77" fmla="*/ 2803 h 5108"/>
                      <a:gd name="T78" fmla="*/ 1855 w 2492"/>
                      <a:gd name="T79" fmla="*/ 2692 h 5108"/>
                      <a:gd name="T80" fmla="*/ 151 w 2492"/>
                      <a:gd name="T81" fmla="*/ 2803 h 5108"/>
                      <a:gd name="T82" fmla="*/ 151 w 2492"/>
                      <a:gd name="T83" fmla="*/ 2803 h 5108"/>
                      <a:gd name="T84" fmla="*/ 1855 w 2492"/>
                      <a:gd name="T85" fmla="*/ 3052 h 5108"/>
                      <a:gd name="T86" fmla="*/ 151 w 2492"/>
                      <a:gd name="T87" fmla="*/ 2941 h 5108"/>
                      <a:gd name="T88" fmla="*/ 151 w 2492"/>
                      <a:gd name="T89" fmla="*/ 3052 h 5108"/>
                      <a:gd name="T90" fmla="*/ 151 w 2492"/>
                      <a:gd name="T91" fmla="*/ 3298 h 5108"/>
                      <a:gd name="T92" fmla="*/ 1855 w 2492"/>
                      <a:gd name="T93" fmla="*/ 3187 h 5108"/>
                      <a:gd name="T94" fmla="*/ 151 w 2492"/>
                      <a:gd name="T95" fmla="*/ 3298 h 5108"/>
                      <a:gd name="T96" fmla="*/ 151 w 2492"/>
                      <a:gd name="T97" fmla="*/ 3298 h 5108"/>
                      <a:gd name="T98" fmla="*/ 1855 w 2492"/>
                      <a:gd name="T99" fmla="*/ 3546 h 5108"/>
                      <a:gd name="T100" fmla="*/ 151 w 2492"/>
                      <a:gd name="T101" fmla="*/ 3426 h 5108"/>
                      <a:gd name="T102" fmla="*/ 151 w 2492"/>
                      <a:gd name="T103" fmla="*/ 3546 h 5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92" h="5108">
                        <a:moveTo>
                          <a:pt x="2492" y="0"/>
                        </a:moveTo>
                        <a:lnTo>
                          <a:pt x="1981" y="381"/>
                        </a:lnTo>
                        <a:lnTo>
                          <a:pt x="40" y="381"/>
                        </a:lnTo>
                        <a:lnTo>
                          <a:pt x="568" y="0"/>
                        </a:lnTo>
                        <a:lnTo>
                          <a:pt x="2492" y="0"/>
                        </a:lnTo>
                        <a:lnTo>
                          <a:pt x="2492" y="0"/>
                        </a:lnTo>
                        <a:lnTo>
                          <a:pt x="2492" y="0"/>
                        </a:lnTo>
                        <a:close/>
                        <a:moveTo>
                          <a:pt x="2061" y="5108"/>
                        </a:moveTo>
                        <a:lnTo>
                          <a:pt x="2492" y="4556"/>
                        </a:lnTo>
                        <a:lnTo>
                          <a:pt x="2492" y="78"/>
                        </a:lnTo>
                        <a:lnTo>
                          <a:pt x="2061" y="414"/>
                        </a:lnTo>
                        <a:lnTo>
                          <a:pt x="2061" y="5108"/>
                        </a:lnTo>
                        <a:lnTo>
                          <a:pt x="2061" y="5108"/>
                        </a:lnTo>
                        <a:lnTo>
                          <a:pt x="2061" y="5108"/>
                        </a:lnTo>
                        <a:close/>
                        <a:moveTo>
                          <a:pt x="0" y="438"/>
                        </a:moveTo>
                        <a:lnTo>
                          <a:pt x="1981" y="438"/>
                        </a:lnTo>
                        <a:lnTo>
                          <a:pt x="1981" y="5108"/>
                        </a:lnTo>
                        <a:lnTo>
                          <a:pt x="0" y="5108"/>
                        </a:lnTo>
                        <a:lnTo>
                          <a:pt x="0" y="438"/>
                        </a:lnTo>
                        <a:lnTo>
                          <a:pt x="0" y="438"/>
                        </a:lnTo>
                        <a:lnTo>
                          <a:pt x="0" y="438"/>
                        </a:lnTo>
                        <a:close/>
                        <a:moveTo>
                          <a:pt x="151" y="852"/>
                        </a:moveTo>
                        <a:lnTo>
                          <a:pt x="1855" y="852"/>
                        </a:lnTo>
                        <a:lnTo>
                          <a:pt x="1855" y="620"/>
                        </a:lnTo>
                        <a:lnTo>
                          <a:pt x="151" y="620"/>
                        </a:lnTo>
                        <a:lnTo>
                          <a:pt x="151" y="852"/>
                        </a:lnTo>
                        <a:lnTo>
                          <a:pt x="151" y="852"/>
                        </a:lnTo>
                        <a:lnTo>
                          <a:pt x="151" y="852"/>
                        </a:lnTo>
                        <a:close/>
                        <a:moveTo>
                          <a:pt x="151" y="1074"/>
                        </a:moveTo>
                        <a:lnTo>
                          <a:pt x="1855" y="1074"/>
                        </a:lnTo>
                        <a:lnTo>
                          <a:pt x="1855" y="963"/>
                        </a:lnTo>
                        <a:lnTo>
                          <a:pt x="151" y="963"/>
                        </a:lnTo>
                        <a:lnTo>
                          <a:pt x="151" y="1074"/>
                        </a:lnTo>
                        <a:lnTo>
                          <a:pt x="151" y="1074"/>
                        </a:lnTo>
                        <a:lnTo>
                          <a:pt x="151" y="1074"/>
                        </a:lnTo>
                        <a:close/>
                        <a:moveTo>
                          <a:pt x="151" y="1322"/>
                        </a:moveTo>
                        <a:lnTo>
                          <a:pt x="1855" y="1322"/>
                        </a:lnTo>
                        <a:lnTo>
                          <a:pt x="1855" y="1211"/>
                        </a:lnTo>
                        <a:lnTo>
                          <a:pt x="151" y="1211"/>
                        </a:lnTo>
                        <a:lnTo>
                          <a:pt x="151" y="1322"/>
                        </a:lnTo>
                        <a:lnTo>
                          <a:pt x="151" y="1322"/>
                        </a:lnTo>
                        <a:lnTo>
                          <a:pt x="151" y="1322"/>
                        </a:lnTo>
                        <a:close/>
                        <a:moveTo>
                          <a:pt x="151" y="1561"/>
                        </a:moveTo>
                        <a:lnTo>
                          <a:pt x="1855" y="1561"/>
                        </a:lnTo>
                        <a:lnTo>
                          <a:pt x="1855" y="1450"/>
                        </a:lnTo>
                        <a:lnTo>
                          <a:pt x="151" y="1450"/>
                        </a:lnTo>
                        <a:lnTo>
                          <a:pt x="151" y="1561"/>
                        </a:lnTo>
                        <a:lnTo>
                          <a:pt x="151" y="1561"/>
                        </a:lnTo>
                        <a:lnTo>
                          <a:pt x="151" y="1561"/>
                        </a:lnTo>
                        <a:close/>
                        <a:moveTo>
                          <a:pt x="151" y="1807"/>
                        </a:moveTo>
                        <a:lnTo>
                          <a:pt x="1855" y="1807"/>
                        </a:lnTo>
                        <a:lnTo>
                          <a:pt x="1855" y="1696"/>
                        </a:lnTo>
                        <a:lnTo>
                          <a:pt x="151" y="1696"/>
                        </a:lnTo>
                        <a:lnTo>
                          <a:pt x="151" y="1807"/>
                        </a:lnTo>
                        <a:lnTo>
                          <a:pt x="151" y="1807"/>
                        </a:lnTo>
                        <a:lnTo>
                          <a:pt x="151" y="1807"/>
                        </a:lnTo>
                        <a:close/>
                        <a:moveTo>
                          <a:pt x="151" y="2056"/>
                        </a:moveTo>
                        <a:lnTo>
                          <a:pt x="1855" y="2056"/>
                        </a:lnTo>
                        <a:lnTo>
                          <a:pt x="1855" y="1945"/>
                        </a:lnTo>
                        <a:lnTo>
                          <a:pt x="151" y="1945"/>
                        </a:lnTo>
                        <a:lnTo>
                          <a:pt x="151" y="2056"/>
                        </a:lnTo>
                        <a:lnTo>
                          <a:pt x="151" y="2056"/>
                        </a:lnTo>
                        <a:lnTo>
                          <a:pt x="151" y="2056"/>
                        </a:lnTo>
                        <a:close/>
                        <a:moveTo>
                          <a:pt x="151" y="2302"/>
                        </a:moveTo>
                        <a:lnTo>
                          <a:pt x="1855" y="2302"/>
                        </a:lnTo>
                        <a:lnTo>
                          <a:pt x="1855" y="2184"/>
                        </a:lnTo>
                        <a:lnTo>
                          <a:pt x="151" y="2184"/>
                        </a:lnTo>
                        <a:lnTo>
                          <a:pt x="151" y="2302"/>
                        </a:lnTo>
                        <a:lnTo>
                          <a:pt x="151" y="2302"/>
                        </a:lnTo>
                        <a:lnTo>
                          <a:pt x="151" y="2302"/>
                        </a:lnTo>
                        <a:close/>
                        <a:moveTo>
                          <a:pt x="151" y="2541"/>
                        </a:moveTo>
                        <a:lnTo>
                          <a:pt x="1855" y="2541"/>
                        </a:lnTo>
                        <a:lnTo>
                          <a:pt x="1855" y="2430"/>
                        </a:lnTo>
                        <a:lnTo>
                          <a:pt x="151" y="2430"/>
                        </a:lnTo>
                        <a:lnTo>
                          <a:pt x="151" y="2541"/>
                        </a:lnTo>
                        <a:lnTo>
                          <a:pt x="151" y="2541"/>
                        </a:lnTo>
                        <a:lnTo>
                          <a:pt x="151" y="2541"/>
                        </a:lnTo>
                        <a:close/>
                        <a:moveTo>
                          <a:pt x="151" y="2803"/>
                        </a:moveTo>
                        <a:lnTo>
                          <a:pt x="1855" y="2803"/>
                        </a:lnTo>
                        <a:lnTo>
                          <a:pt x="1855" y="2692"/>
                        </a:lnTo>
                        <a:lnTo>
                          <a:pt x="151" y="2692"/>
                        </a:lnTo>
                        <a:lnTo>
                          <a:pt x="151" y="2803"/>
                        </a:lnTo>
                        <a:lnTo>
                          <a:pt x="151" y="2803"/>
                        </a:lnTo>
                        <a:lnTo>
                          <a:pt x="151" y="2803"/>
                        </a:lnTo>
                        <a:close/>
                        <a:moveTo>
                          <a:pt x="151" y="3052"/>
                        </a:moveTo>
                        <a:lnTo>
                          <a:pt x="1855" y="3052"/>
                        </a:lnTo>
                        <a:lnTo>
                          <a:pt x="1855" y="2941"/>
                        </a:lnTo>
                        <a:lnTo>
                          <a:pt x="151" y="2941"/>
                        </a:lnTo>
                        <a:lnTo>
                          <a:pt x="151" y="3052"/>
                        </a:lnTo>
                        <a:lnTo>
                          <a:pt x="151" y="3052"/>
                        </a:lnTo>
                        <a:lnTo>
                          <a:pt x="151" y="3052"/>
                        </a:lnTo>
                        <a:close/>
                        <a:moveTo>
                          <a:pt x="151" y="3298"/>
                        </a:moveTo>
                        <a:lnTo>
                          <a:pt x="1855" y="3298"/>
                        </a:lnTo>
                        <a:lnTo>
                          <a:pt x="1855" y="3187"/>
                        </a:lnTo>
                        <a:lnTo>
                          <a:pt x="151" y="3187"/>
                        </a:lnTo>
                        <a:lnTo>
                          <a:pt x="151" y="3298"/>
                        </a:lnTo>
                        <a:lnTo>
                          <a:pt x="151" y="3298"/>
                        </a:lnTo>
                        <a:lnTo>
                          <a:pt x="151" y="3298"/>
                        </a:lnTo>
                        <a:close/>
                        <a:moveTo>
                          <a:pt x="151" y="3546"/>
                        </a:moveTo>
                        <a:lnTo>
                          <a:pt x="1855" y="3546"/>
                        </a:lnTo>
                        <a:lnTo>
                          <a:pt x="1855" y="3426"/>
                        </a:lnTo>
                        <a:lnTo>
                          <a:pt x="151" y="3426"/>
                        </a:lnTo>
                        <a:lnTo>
                          <a:pt x="151" y="3546"/>
                        </a:lnTo>
                        <a:lnTo>
                          <a:pt x="151" y="3546"/>
                        </a:lnTo>
                        <a:lnTo>
                          <a:pt x="151" y="354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sz="2000" dirty="0"/>
                  </a:p>
                </p:txBody>
              </p:sp>
            </p:grpSp>
          </p:grpSp>
          <p:sp>
            <p:nvSpPr>
              <p:cNvPr id="70" name="Freeform 10"/>
              <p:cNvSpPr>
                <a:spLocks noEditPoints="1"/>
              </p:cNvSpPr>
              <p:nvPr/>
            </p:nvSpPr>
            <p:spPr bwMode="auto">
              <a:xfrm>
                <a:off x="6979920" y="4746384"/>
                <a:ext cx="341239" cy="349898"/>
              </a:xfrm>
              <a:custGeom>
                <a:avLst/>
                <a:gdLst>
                  <a:gd name="T0" fmla="*/ 714 w 1215"/>
                  <a:gd name="T1" fmla="*/ 1241 h 1246"/>
                  <a:gd name="T2" fmla="*/ 618 w 1215"/>
                  <a:gd name="T3" fmla="*/ 1223 h 1246"/>
                  <a:gd name="T4" fmla="*/ 269 w 1215"/>
                  <a:gd name="T5" fmla="*/ 1146 h 1246"/>
                  <a:gd name="T6" fmla="*/ 61 w 1215"/>
                  <a:gd name="T7" fmla="*/ 1101 h 1246"/>
                  <a:gd name="T8" fmla="*/ 1 w 1215"/>
                  <a:gd name="T9" fmla="*/ 1062 h 1246"/>
                  <a:gd name="T10" fmla="*/ 84 w 1215"/>
                  <a:gd name="T11" fmla="*/ 140 h 1246"/>
                  <a:gd name="T12" fmla="*/ 319 w 1215"/>
                  <a:gd name="T13" fmla="*/ 91 h 1246"/>
                  <a:gd name="T14" fmla="*/ 593 w 1215"/>
                  <a:gd name="T15" fmla="*/ 31 h 1246"/>
                  <a:gd name="T16" fmla="*/ 719 w 1215"/>
                  <a:gd name="T17" fmla="*/ 32 h 1246"/>
                  <a:gd name="T18" fmla="*/ 719 w 1215"/>
                  <a:gd name="T19" fmla="*/ 511 h 1246"/>
                  <a:gd name="T20" fmla="*/ 719 w 1215"/>
                  <a:gd name="T21" fmla="*/ 1035 h 1246"/>
                  <a:gd name="T22" fmla="*/ 379 w 1215"/>
                  <a:gd name="T23" fmla="*/ 351 h 1246"/>
                  <a:gd name="T24" fmla="*/ 254 w 1215"/>
                  <a:gd name="T25" fmla="*/ 386 h 1246"/>
                  <a:gd name="T26" fmla="*/ 273 w 1215"/>
                  <a:gd name="T27" fmla="*/ 603 h 1246"/>
                  <a:gd name="T28" fmla="*/ 412 w 1215"/>
                  <a:gd name="T29" fmla="*/ 692 h 1246"/>
                  <a:gd name="T30" fmla="*/ 316 w 1215"/>
                  <a:gd name="T31" fmla="*/ 753 h 1246"/>
                  <a:gd name="T32" fmla="*/ 222 w 1215"/>
                  <a:gd name="T33" fmla="*/ 744 h 1246"/>
                  <a:gd name="T34" fmla="*/ 225 w 1215"/>
                  <a:gd name="T35" fmla="*/ 815 h 1246"/>
                  <a:gd name="T36" fmla="*/ 473 w 1215"/>
                  <a:gd name="T37" fmla="*/ 791 h 1246"/>
                  <a:gd name="T38" fmla="*/ 330 w 1215"/>
                  <a:gd name="T39" fmla="*/ 526 h 1246"/>
                  <a:gd name="T40" fmla="*/ 377 w 1215"/>
                  <a:gd name="T41" fmla="*/ 427 h 1246"/>
                  <a:gd name="T42" fmla="*/ 477 w 1215"/>
                  <a:gd name="T43" fmla="*/ 437 h 1246"/>
                  <a:gd name="T44" fmla="*/ 474 w 1215"/>
                  <a:gd name="T45" fmla="*/ 364 h 1246"/>
                  <a:gd name="T46" fmla="*/ 778 w 1215"/>
                  <a:gd name="T47" fmla="*/ 254 h 1246"/>
                  <a:gd name="T48" fmla="*/ 733 w 1215"/>
                  <a:gd name="T49" fmla="*/ 290 h 1246"/>
                  <a:gd name="T50" fmla="*/ 763 w 1215"/>
                  <a:gd name="T51" fmla="*/ 487 h 1246"/>
                  <a:gd name="T52" fmla="*/ 821 w 1215"/>
                  <a:gd name="T53" fmla="*/ 488 h 1246"/>
                  <a:gd name="T54" fmla="*/ 917 w 1215"/>
                  <a:gd name="T55" fmla="*/ 447 h 1246"/>
                  <a:gd name="T56" fmla="*/ 994 w 1215"/>
                  <a:gd name="T57" fmla="*/ 520 h 1246"/>
                  <a:gd name="T58" fmla="*/ 957 w 1215"/>
                  <a:gd name="T59" fmla="*/ 591 h 1246"/>
                  <a:gd name="T60" fmla="*/ 997 w 1215"/>
                  <a:gd name="T61" fmla="*/ 736 h 1246"/>
                  <a:gd name="T62" fmla="*/ 938 w 1215"/>
                  <a:gd name="T63" fmla="*/ 813 h 1246"/>
                  <a:gd name="T64" fmla="*/ 781 w 1215"/>
                  <a:gd name="T65" fmla="*/ 783 h 1246"/>
                  <a:gd name="T66" fmla="*/ 734 w 1215"/>
                  <a:gd name="T67" fmla="*/ 833 h 1246"/>
                  <a:gd name="T68" fmla="*/ 754 w 1215"/>
                  <a:gd name="T69" fmla="*/ 1011 h 1246"/>
                  <a:gd name="T70" fmla="*/ 947 w 1215"/>
                  <a:gd name="T71" fmla="*/ 886 h 1246"/>
                  <a:gd name="T72" fmla="*/ 1080 w 1215"/>
                  <a:gd name="T73" fmla="*/ 755 h 1246"/>
                  <a:gd name="T74" fmla="*/ 1173 w 1215"/>
                  <a:gd name="T75" fmla="*/ 582 h 1246"/>
                  <a:gd name="T76" fmla="*/ 1069 w 1215"/>
                  <a:gd name="T77" fmla="*/ 519 h 1246"/>
                  <a:gd name="T78" fmla="*/ 1028 w 1215"/>
                  <a:gd name="T79" fmla="*/ 465 h 1246"/>
                  <a:gd name="T80" fmla="*/ 919 w 1215"/>
                  <a:gd name="T81" fmla="*/ 368 h 1246"/>
                  <a:gd name="T82" fmla="*/ 832 w 1215"/>
                  <a:gd name="T83" fmla="*/ 259 h 1246"/>
                  <a:gd name="T84" fmla="*/ 778 w 1215"/>
                  <a:gd name="T85" fmla="*/ 254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15" h="1246">
                    <a:moveTo>
                      <a:pt x="719" y="1210"/>
                    </a:moveTo>
                    <a:cubicBezTo>
                      <a:pt x="713" y="1220"/>
                      <a:pt x="730" y="1234"/>
                      <a:pt x="714" y="1241"/>
                    </a:cubicBezTo>
                    <a:cubicBezTo>
                      <a:pt x="702" y="1246"/>
                      <a:pt x="693" y="1236"/>
                      <a:pt x="682" y="1234"/>
                    </a:cubicBezTo>
                    <a:cubicBezTo>
                      <a:pt x="661" y="1230"/>
                      <a:pt x="639" y="1228"/>
                      <a:pt x="618" y="1223"/>
                    </a:cubicBezTo>
                    <a:cubicBezTo>
                      <a:pt x="554" y="1206"/>
                      <a:pt x="490" y="1196"/>
                      <a:pt x="426" y="1182"/>
                    </a:cubicBezTo>
                    <a:cubicBezTo>
                      <a:pt x="374" y="1170"/>
                      <a:pt x="321" y="1159"/>
                      <a:pt x="269" y="1146"/>
                    </a:cubicBezTo>
                    <a:cubicBezTo>
                      <a:pt x="234" y="1137"/>
                      <a:pt x="198" y="1129"/>
                      <a:pt x="161" y="1124"/>
                    </a:cubicBezTo>
                    <a:cubicBezTo>
                      <a:pt x="127" y="1119"/>
                      <a:pt x="95" y="1108"/>
                      <a:pt x="61" y="1101"/>
                    </a:cubicBezTo>
                    <a:cubicBezTo>
                      <a:pt x="42" y="1097"/>
                      <a:pt x="21" y="1094"/>
                      <a:pt x="1" y="1090"/>
                    </a:cubicBezTo>
                    <a:cubicBezTo>
                      <a:pt x="1" y="1081"/>
                      <a:pt x="1" y="1071"/>
                      <a:pt x="1" y="1062"/>
                    </a:cubicBezTo>
                    <a:cubicBezTo>
                      <a:pt x="1" y="761"/>
                      <a:pt x="0" y="460"/>
                      <a:pt x="0" y="160"/>
                    </a:cubicBezTo>
                    <a:cubicBezTo>
                      <a:pt x="28" y="153"/>
                      <a:pt x="56" y="145"/>
                      <a:pt x="84" y="140"/>
                    </a:cubicBezTo>
                    <a:cubicBezTo>
                      <a:pt x="120" y="133"/>
                      <a:pt x="156" y="123"/>
                      <a:pt x="191" y="115"/>
                    </a:cubicBezTo>
                    <a:cubicBezTo>
                      <a:pt x="234" y="107"/>
                      <a:pt x="276" y="100"/>
                      <a:pt x="319" y="91"/>
                    </a:cubicBezTo>
                    <a:cubicBezTo>
                      <a:pt x="348" y="85"/>
                      <a:pt x="376" y="76"/>
                      <a:pt x="404" y="70"/>
                    </a:cubicBezTo>
                    <a:cubicBezTo>
                      <a:pt x="467" y="56"/>
                      <a:pt x="531" y="45"/>
                      <a:pt x="593" y="31"/>
                    </a:cubicBezTo>
                    <a:cubicBezTo>
                      <a:pt x="624" y="23"/>
                      <a:pt x="656" y="19"/>
                      <a:pt x="687" y="9"/>
                    </a:cubicBezTo>
                    <a:cubicBezTo>
                      <a:pt x="713" y="0"/>
                      <a:pt x="718" y="5"/>
                      <a:pt x="719" y="32"/>
                    </a:cubicBezTo>
                    <a:cubicBezTo>
                      <a:pt x="719" y="103"/>
                      <a:pt x="719" y="175"/>
                      <a:pt x="719" y="246"/>
                    </a:cubicBezTo>
                    <a:cubicBezTo>
                      <a:pt x="719" y="334"/>
                      <a:pt x="719" y="423"/>
                      <a:pt x="719" y="511"/>
                    </a:cubicBezTo>
                    <a:cubicBezTo>
                      <a:pt x="719" y="597"/>
                      <a:pt x="719" y="684"/>
                      <a:pt x="719" y="770"/>
                    </a:cubicBezTo>
                    <a:cubicBezTo>
                      <a:pt x="719" y="858"/>
                      <a:pt x="719" y="947"/>
                      <a:pt x="719" y="1035"/>
                    </a:cubicBezTo>
                    <a:cubicBezTo>
                      <a:pt x="719" y="1093"/>
                      <a:pt x="719" y="1152"/>
                      <a:pt x="719" y="1210"/>
                    </a:cubicBezTo>
                    <a:close/>
                    <a:moveTo>
                      <a:pt x="379" y="351"/>
                    </a:moveTo>
                    <a:cubicBezTo>
                      <a:pt x="349" y="345"/>
                      <a:pt x="320" y="358"/>
                      <a:pt x="291" y="365"/>
                    </a:cubicBezTo>
                    <a:cubicBezTo>
                      <a:pt x="278" y="369"/>
                      <a:pt x="264" y="377"/>
                      <a:pt x="254" y="386"/>
                    </a:cubicBezTo>
                    <a:cubicBezTo>
                      <a:pt x="221" y="417"/>
                      <a:pt x="208" y="455"/>
                      <a:pt x="208" y="501"/>
                    </a:cubicBezTo>
                    <a:cubicBezTo>
                      <a:pt x="209" y="549"/>
                      <a:pt x="234" y="580"/>
                      <a:pt x="273" y="603"/>
                    </a:cubicBezTo>
                    <a:cubicBezTo>
                      <a:pt x="306" y="622"/>
                      <a:pt x="342" y="636"/>
                      <a:pt x="378" y="651"/>
                    </a:cubicBezTo>
                    <a:cubicBezTo>
                      <a:pt x="395" y="658"/>
                      <a:pt x="410" y="669"/>
                      <a:pt x="412" y="692"/>
                    </a:cubicBezTo>
                    <a:cubicBezTo>
                      <a:pt x="414" y="712"/>
                      <a:pt x="405" y="726"/>
                      <a:pt x="388" y="739"/>
                    </a:cubicBezTo>
                    <a:cubicBezTo>
                      <a:pt x="365" y="756"/>
                      <a:pt x="341" y="753"/>
                      <a:pt x="316" y="753"/>
                    </a:cubicBezTo>
                    <a:cubicBezTo>
                      <a:pt x="288" y="754"/>
                      <a:pt x="264" y="743"/>
                      <a:pt x="239" y="733"/>
                    </a:cubicBezTo>
                    <a:cubicBezTo>
                      <a:pt x="227" y="729"/>
                      <a:pt x="223" y="732"/>
                      <a:pt x="222" y="744"/>
                    </a:cubicBezTo>
                    <a:cubicBezTo>
                      <a:pt x="222" y="763"/>
                      <a:pt x="220" y="782"/>
                      <a:pt x="218" y="802"/>
                    </a:cubicBezTo>
                    <a:cubicBezTo>
                      <a:pt x="218" y="807"/>
                      <a:pt x="217" y="812"/>
                      <a:pt x="225" y="815"/>
                    </a:cubicBezTo>
                    <a:cubicBezTo>
                      <a:pt x="289" y="838"/>
                      <a:pt x="353" y="842"/>
                      <a:pt x="418" y="822"/>
                    </a:cubicBezTo>
                    <a:cubicBezTo>
                      <a:pt x="438" y="816"/>
                      <a:pt x="458" y="807"/>
                      <a:pt x="473" y="791"/>
                    </a:cubicBezTo>
                    <a:cubicBezTo>
                      <a:pt x="529" y="737"/>
                      <a:pt x="533" y="610"/>
                      <a:pt x="432" y="571"/>
                    </a:cubicBezTo>
                    <a:cubicBezTo>
                      <a:pt x="397" y="558"/>
                      <a:pt x="364" y="541"/>
                      <a:pt x="330" y="526"/>
                    </a:cubicBezTo>
                    <a:cubicBezTo>
                      <a:pt x="319" y="521"/>
                      <a:pt x="311" y="511"/>
                      <a:pt x="310" y="497"/>
                    </a:cubicBezTo>
                    <a:cubicBezTo>
                      <a:pt x="307" y="450"/>
                      <a:pt x="333" y="433"/>
                      <a:pt x="377" y="427"/>
                    </a:cubicBezTo>
                    <a:cubicBezTo>
                      <a:pt x="407" y="424"/>
                      <a:pt x="434" y="437"/>
                      <a:pt x="463" y="442"/>
                    </a:cubicBezTo>
                    <a:cubicBezTo>
                      <a:pt x="468" y="443"/>
                      <a:pt x="478" y="449"/>
                      <a:pt x="477" y="437"/>
                    </a:cubicBezTo>
                    <a:cubicBezTo>
                      <a:pt x="477" y="417"/>
                      <a:pt x="484" y="399"/>
                      <a:pt x="486" y="380"/>
                    </a:cubicBezTo>
                    <a:cubicBezTo>
                      <a:pt x="487" y="369"/>
                      <a:pt x="483" y="365"/>
                      <a:pt x="474" y="364"/>
                    </a:cubicBezTo>
                    <a:cubicBezTo>
                      <a:pt x="443" y="360"/>
                      <a:pt x="412" y="348"/>
                      <a:pt x="379" y="351"/>
                    </a:cubicBezTo>
                    <a:close/>
                    <a:moveTo>
                      <a:pt x="778" y="254"/>
                    </a:moveTo>
                    <a:cubicBezTo>
                      <a:pt x="772" y="255"/>
                      <a:pt x="766" y="257"/>
                      <a:pt x="760" y="257"/>
                    </a:cubicBezTo>
                    <a:cubicBezTo>
                      <a:pt x="739" y="259"/>
                      <a:pt x="733" y="269"/>
                      <a:pt x="733" y="290"/>
                    </a:cubicBezTo>
                    <a:cubicBezTo>
                      <a:pt x="735" y="345"/>
                      <a:pt x="734" y="399"/>
                      <a:pt x="734" y="453"/>
                    </a:cubicBezTo>
                    <a:cubicBezTo>
                      <a:pt x="734" y="480"/>
                      <a:pt x="736" y="483"/>
                      <a:pt x="763" y="487"/>
                    </a:cubicBezTo>
                    <a:cubicBezTo>
                      <a:pt x="766" y="487"/>
                      <a:pt x="770" y="488"/>
                      <a:pt x="773" y="488"/>
                    </a:cubicBezTo>
                    <a:cubicBezTo>
                      <a:pt x="789" y="488"/>
                      <a:pt x="805" y="488"/>
                      <a:pt x="821" y="488"/>
                    </a:cubicBezTo>
                    <a:cubicBezTo>
                      <a:pt x="849" y="485"/>
                      <a:pt x="872" y="471"/>
                      <a:pt x="888" y="449"/>
                    </a:cubicBezTo>
                    <a:cubicBezTo>
                      <a:pt x="899" y="434"/>
                      <a:pt x="908" y="441"/>
                      <a:pt x="917" y="447"/>
                    </a:cubicBezTo>
                    <a:cubicBezTo>
                      <a:pt x="921" y="449"/>
                      <a:pt x="923" y="453"/>
                      <a:pt x="928" y="455"/>
                    </a:cubicBezTo>
                    <a:cubicBezTo>
                      <a:pt x="955" y="471"/>
                      <a:pt x="976" y="493"/>
                      <a:pt x="994" y="520"/>
                    </a:cubicBezTo>
                    <a:cubicBezTo>
                      <a:pt x="999" y="527"/>
                      <a:pt x="1001" y="536"/>
                      <a:pt x="992" y="543"/>
                    </a:cubicBezTo>
                    <a:cubicBezTo>
                      <a:pt x="976" y="555"/>
                      <a:pt x="964" y="572"/>
                      <a:pt x="957" y="591"/>
                    </a:cubicBezTo>
                    <a:cubicBezTo>
                      <a:pt x="950" y="610"/>
                      <a:pt x="937" y="631"/>
                      <a:pt x="944" y="652"/>
                    </a:cubicBezTo>
                    <a:cubicBezTo>
                      <a:pt x="955" y="683"/>
                      <a:pt x="966" y="716"/>
                      <a:pt x="997" y="736"/>
                    </a:cubicBezTo>
                    <a:cubicBezTo>
                      <a:pt x="1002" y="739"/>
                      <a:pt x="1002" y="744"/>
                      <a:pt x="998" y="749"/>
                    </a:cubicBezTo>
                    <a:cubicBezTo>
                      <a:pt x="980" y="773"/>
                      <a:pt x="962" y="795"/>
                      <a:pt x="938" y="813"/>
                    </a:cubicBezTo>
                    <a:cubicBezTo>
                      <a:pt x="921" y="826"/>
                      <a:pt x="909" y="840"/>
                      <a:pt x="886" y="813"/>
                    </a:cubicBezTo>
                    <a:cubicBezTo>
                      <a:pt x="861" y="782"/>
                      <a:pt x="820" y="780"/>
                      <a:pt x="781" y="783"/>
                    </a:cubicBezTo>
                    <a:cubicBezTo>
                      <a:pt x="765" y="784"/>
                      <a:pt x="751" y="793"/>
                      <a:pt x="738" y="801"/>
                    </a:cubicBezTo>
                    <a:cubicBezTo>
                      <a:pt x="729" y="806"/>
                      <a:pt x="734" y="822"/>
                      <a:pt x="734" y="833"/>
                    </a:cubicBezTo>
                    <a:cubicBezTo>
                      <a:pt x="734" y="880"/>
                      <a:pt x="735" y="927"/>
                      <a:pt x="734" y="975"/>
                    </a:cubicBezTo>
                    <a:cubicBezTo>
                      <a:pt x="733" y="992"/>
                      <a:pt x="736" y="1001"/>
                      <a:pt x="754" y="1011"/>
                    </a:cubicBezTo>
                    <a:cubicBezTo>
                      <a:pt x="821" y="1046"/>
                      <a:pt x="909" y="998"/>
                      <a:pt x="922" y="931"/>
                    </a:cubicBezTo>
                    <a:cubicBezTo>
                      <a:pt x="926" y="914"/>
                      <a:pt x="926" y="897"/>
                      <a:pt x="947" y="886"/>
                    </a:cubicBezTo>
                    <a:cubicBezTo>
                      <a:pt x="994" y="859"/>
                      <a:pt x="1031" y="820"/>
                      <a:pt x="1056" y="771"/>
                    </a:cubicBezTo>
                    <a:cubicBezTo>
                      <a:pt x="1061" y="760"/>
                      <a:pt x="1068" y="754"/>
                      <a:pt x="1080" y="755"/>
                    </a:cubicBezTo>
                    <a:cubicBezTo>
                      <a:pt x="1094" y="756"/>
                      <a:pt x="1108" y="754"/>
                      <a:pt x="1121" y="747"/>
                    </a:cubicBezTo>
                    <a:cubicBezTo>
                      <a:pt x="1175" y="719"/>
                      <a:pt x="1215" y="642"/>
                      <a:pt x="1173" y="582"/>
                    </a:cubicBezTo>
                    <a:cubicBezTo>
                      <a:pt x="1165" y="569"/>
                      <a:pt x="1162" y="553"/>
                      <a:pt x="1146" y="545"/>
                    </a:cubicBezTo>
                    <a:cubicBezTo>
                      <a:pt x="1121" y="532"/>
                      <a:pt x="1098" y="517"/>
                      <a:pt x="1069" y="519"/>
                    </a:cubicBezTo>
                    <a:cubicBezTo>
                      <a:pt x="1064" y="519"/>
                      <a:pt x="1061" y="518"/>
                      <a:pt x="1059" y="513"/>
                    </a:cubicBezTo>
                    <a:cubicBezTo>
                      <a:pt x="1050" y="496"/>
                      <a:pt x="1039" y="480"/>
                      <a:pt x="1028" y="465"/>
                    </a:cubicBezTo>
                    <a:cubicBezTo>
                      <a:pt x="1002" y="429"/>
                      <a:pt x="970" y="401"/>
                      <a:pt x="930" y="383"/>
                    </a:cubicBezTo>
                    <a:cubicBezTo>
                      <a:pt x="924" y="380"/>
                      <a:pt x="917" y="375"/>
                      <a:pt x="919" y="368"/>
                    </a:cubicBezTo>
                    <a:cubicBezTo>
                      <a:pt x="921" y="354"/>
                      <a:pt x="915" y="343"/>
                      <a:pt x="909" y="332"/>
                    </a:cubicBezTo>
                    <a:cubicBezTo>
                      <a:pt x="892" y="299"/>
                      <a:pt x="874" y="266"/>
                      <a:pt x="832" y="259"/>
                    </a:cubicBezTo>
                    <a:cubicBezTo>
                      <a:pt x="826" y="258"/>
                      <a:pt x="820" y="256"/>
                      <a:pt x="815" y="254"/>
                    </a:cubicBezTo>
                    <a:cubicBezTo>
                      <a:pt x="802" y="254"/>
                      <a:pt x="790" y="254"/>
                      <a:pt x="778" y="25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71" name="Freeform 9"/>
              <p:cNvSpPr>
                <a:spLocks noEditPoints="1"/>
              </p:cNvSpPr>
              <p:nvPr/>
            </p:nvSpPr>
            <p:spPr bwMode="auto">
              <a:xfrm>
                <a:off x="6667500" y="5180396"/>
                <a:ext cx="474046" cy="359344"/>
              </a:xfrm>
              <a:custGeom>
                <a:avLst/>
                <a:gdLst>
                  <a:gd name="T0" fmla="*/ 1870 w 1894"/>
                  <a:gd name="T1" fmla="*/ 214 h 1435"/>
                  <a:gd name="T2" fmla="*/ 24 w 1894"/>
                  <a:gd name="T3" fmla="*/ 214 h 1435"/>
                  <a:gd name="T4" fmla="*/ 0 w 1894"/>
                  <a:gd name="T5" fmla="*/ 246 h 1435"/>
                  <a:gd name="T6" fmla="*/ 0 w 1894"/>
                  <a:gd name="T7" fmla="*/ 1404 h 1435"/>
                  <a:gd name="T8" fmla="*/ 24 w 1894"/>
                  <a:gd name="T9" fmla="*/ 1435 h 1435"/>
                  <a:gd name="T10" fmla="*/ 1870 w 1894"/>
                  <a:gd name="T11" fmla="*/ 1435 h 1435"/>
                  <a:gd name="T12" fmla="*/ 1894 w 1894"/>
                  <a:gd name="T13" fmla="*/ 1404 h 1435"/>
                  <a:gd name="T14" fmla="*/ 1894 w 1894"/>
                  <a:gd name="T15" fmla="*/ 246 h 1435"/>
                  <a:gd name="T16" fmla="*/ 1870 w 1894"/>
                  <a:gd name="T17" fmla="*/ 214 h 1435"/>
                  <a:gd name="T18" fmla="*/ 1822 w 1894"/>
                  <a:gd name="T19" fmla="*/ 1364 h 1435"/>
                  <a:gd name="T20" fmla="*/ 72 w 1894"/>
                  <a:gd name="T21" fmla="*/ 1364 h 1435"/>
                  <a:gd name="T22" fmla="*/ 72 w 1894"/>
                  <a:gd name="T23" fmla="*/ 293 h 1435"/>
                  <a:gd name="T24" fmla="*/ 1822 w 1894"/>
                  <a:gd name="T25" fmla="*/ 293 h 1435"/>
                  <a:gd name="T26" fmla="*/ 1822 w 1894"/>
                  <a:gd name="T27" fmla="*/ 1364 h 1435"/>
                  <a:gd name="T28" fmla="*/ 1822 w 1894"/>
                  <a:gd name="T29" fmla="*/ 1364 h 1435"/>
                  <a:gd name="T30" fmla="*/ 1607 w 1894"/>
                  <a:gd name="T31" fmla="*/ 111 h 1435"/>
                  <a:gd name="T32" fmla="*/ 1568 w 1894"/>
                  <a:gd name="T33" fmla="*/ 111 h 1435"/>
                  <a:gd name="T34" fmla="*/ 1568 w 1894"/>
                  <a:gd name="T35" fmla="*/ 71 h 1435"/>
                  <a:gd name="T36" fmla="*/ 1607 w 1894"/>
                  <a:gd name="T37" fmla="*/ 71 h 1435"/>
                  <a:gd name="T38" fmla="*/ 1607 w 1894"/>
                  <a:gd name="T39" fmla="*/ 111 h 1435"/>
                  <a:gd name="T40" fmla="*/ 1607 w 1894"/>
                  <a:gd name="T41" fmla="*/ 111 h 1435"/>
                  <a:gd name="T42" fmla="*/ 1870 w 1894"/>
                  <a:gd name="T43" fmla="*/ 0 h 1435"/>
                  <a:gd name="T44" fmla="*/ 24 w 1894"/>
                  <a:gd name="T45" fmla="*/ 0 h 1435"/>
                  <a:gd name="T46" fmla="*/ 0 w 1894"/>
                  <a:gd name="T47" fmla="*/ 24 h 1435"/>
                  <a:gd name="T48" fmla="*/ 0 w 1894"/>
                  <a:gd name="T49" fmla="*/ 159 h 1435"/>
                  <a:gd name="T50" fmla="*/ 24 w 1894"/>
                  <a:gd name="T51" fmla="*/ 182 h 1435"/>
                  <a:gd name="T52" fmla="*/ 1870 w 1894"/>
                  <a:gd name="T53" fmla="*/ 182 h 1435"/>
                  <a:gd name="T54" fmla="*/ 1894 w 1894"/>
                  <a:gd name="T55" fmla="*/ 159 h 1435"/>
                  <a:gd name="T56" fmla="*/ 1894 w 1894"/>
                  <a:gd name="T57" fmla="*/ 24 h 1435"/>
                  <a:gd name="T58" fmla="*/ 1870 w 1894"/>
                  <a:gd name="T59" fmla="*/ 0 h 1435"/>
                  <a:gd name="T60" fmla="*/ 1504 w 1894"/>
                  <a:gd name="T61" fmla="*/ 127 h 1435"/>
                  <a:gd name="T62" fmla="*/ 1416 w 1894"/>
                  <a:gd name="T63" fmla="*/ 127 h 1435"/>
                  <a:gd name="T64" fmla="*/ 1416 w 1894"/>
                  <a:gd name="T65" fmla="*/ 111 h 1435"/>
                  <a:gd name="T66" fmla="*/ 1504 w 1894"/>
                  <a:gd name="T67" fmla="*/ 111 h 1435"/>
                  <a:gd name="T68" fmla="*/ 1504 w 1894"/>
                  <a:gd name="T69" fmla="*/ 127 h 1435"/>
                  <a:gd name="T70" fmla="*/ 1504 w 1894"/>
                  <a:gd name="T71" fmla="*/ 127 h 1435"/>
                  <a:gd name="T72" fmla="*/ 1615 w 1894"/>
                  <a:gd name="T73" fmla="*/ 127 h 1435"/>
                  <a:gd name="T74" fmla="*/ 1552 w 1894"/>
                  <a:gd name="T75" fmla="*/ 127 h 1435"/>
                  <a:gd name="T76" fmla="*/ 1552 w 1894"/>
                  <a:gd name="T77" fmla="*/ 56 h 1435"/>
                  <a:gd name="T78" fmla="*/ 1615 w 1894"/>
                  <a:gd name="T79" fmla="*/ 56 h 1435"/>
                  <a:gd name="T80" fmla="*/ 1615 w 1894"/>
                  <a:gd name="T81" fmla="*/ 127 h 1435"/>
                  <a:gd name="T82" fmla="*/ 1615 w 1894"/>
                  <a:gd name="T83" fmla="*/ 127 h 1435"/>
                  <a:gd name="T84" fmla="*/ 1774 w 1894"/>
                  <a:gd name="T85" fmla="*/ 127 h 1435"/>
                  <a:gd name="T86" fmla="*/ 1751 w 1894"/>
                  <a:gd name="T87" fmla="*/ 127 h 1435"/>
                  <a:gd name="T88" fmla="*/ 1735 w 1894"/>
                  <a:gd name="T89" fmla="*/ 111 h 1435"/>
                  <a:gd name="T90" fmla="*/ 1727 w 1894"/>
                  <a:gd name="T91" fmla="*/ 103 h 1435"/>
                  <a:gd name="T92" fmla="*/ 1703 w 1894"/>
                  <a:gd name="T93" fmla="*/ 127 h 1435"/>
                  <a:gd name="T94" fmla="*/ 1703 w 1894"/>
                  <a:gd name="T95" fmla="*/ 127 h 1435"/>
                  <a:gd name="T96" fmla="*/ 1679 w 1894"/>
                  <a:gd name="T97" fmla="*/ 127 h 1435"/>
                  <a:gd name="T98" fmla="*/ 1711 w 1894"/>
                  <a:gd name="T99" fmla="*/ 87 h 1435"/>
                  <a:gd name="T100" fmla="*/ 1679 w 1894"/>
                  <a:gd name="T101" fmla="*/ 56 h 1435"/>
                  <a:gd name="T102" fmla="*/ 1703 w 1894"/>
                  <a:gd name="T103" fmla="*/ 56 h 1435"/>
                  <a:gd name="T104" fmla="*/ 1727 w 1894"/>
                  <a:gd name="T105" fmla="*/ 79 h 1435"/>
                  <a:gd name="T106" fmla="*/ 1751 w 1894"/>
                  <a:gd name="T107" fmla="*/ 56 h 1435"/>
                  <a:gd name="T108" fmla="*/ 1774 w 1894"/>
                  <a:gd name="T109" fmla="*/ 56 h 1435"/>
                  <a:gd name="T110" fmla="*/ 1735 w 1894"/>
                  <a:gd name="T111" fmla="*/ 87 h 1435"/>
                  <a:gd name="T112" fmla="*/ 1774 w 1894"/>
                  <a:gd name="T113" fmla="*/ 127 h 1435"/>
                  <a:gd name="T114" fmla="*/ 1774 w 1894"/>
                  <a:gd name="T115" fmla="*/ 127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94" h="1435">
                    <a:moveTo>
                      <a:pt x="1870" y="214"/>
                    </a:moveTo>
                    <a:cubicBezTo>
                      <a:pt x="24" y="214"/>
                      <a:pt x="24" y="214"/>
                      <a:pt x="24" y="214"/>
                    </a:cubicBezTo>
                    <a:cubicBezTo>
                      <a:pt x="8" y="214"/>
                      <a:pt x="0" y="230"/>
                      <a:pt x="0" y="246"/>
                    </a:cubicBezTo>
                    <a:cubicBezTo>
                      <a:pt x="0" y="1404"/>
                      <a:pt x="0" y="1404"/>
                      <a:pt x="0" y="1404"/>
                    </a:cubicBezTo>
                    <a:cubicBezTo>
                      <a:pt x="0" y="1420"/>
                      <a:pt x="8" y="1435"/>
                      <a:pt x="24" y="1435"/>
                    </a:cubicBezTo>
                    <a:cubicBezTo>
                      <a:pt x="1870" y="1435"/>
                      <a:pt x="1870" y="1435"/>
                      <a:pt x="1870" y="1435"/>
                    </a:cubicBezTo>
                    <a:cubicBezTo>
                      <a:pt x="1886" y="1435"/>
                      <a:pt x="1894" y="1420"/>
                      <a:pt x="1894" y="1404"/>
                    </a:cubicBezTo>
                    <a:cubicBezTo>
                      <a:pt x="1894" y="246"/>
                      <a:pt x="1894" y="246"/>
                      <a:pt x="1894" y="246"/>
                    </a:cubicBezTo>
                    <a:cubicBezTo>
                      <a:pt x="1894" y="230"/>
                      <a:pt x="1886" y="214"/>
                      <a:pt x="1870" y="214"/>
                    </a:cubicBezTo>
                    <a:close/>
                    <a:moveTo>
                      <a:pt x="1822" y="1364"/>
                    </a:moveTo>
                    <a:cubicBezTo>
                      <a:pt x="72" y="1364"/>
                      <a:pt x="72" y="1364"/>
                      <a:pt x="72" y="1364"/>
                    </a:cubicBezTo>
                    <a:cubicBezTo>
                      <a:pt x="72" y="293"/>
                      <a:pt x="72" y="293"/>
                      <a:pt x="72" y="293"/>
                    </a:cubicBezTo>
                    <a:cubicBezTo>
                      <a:pt x="1822" y="293"/>
                      <a:pt x="1822" y="293"/>
                      <a:pt x="1822" y="293"/>
                    </a:cubicBezTo>
                    <a:cubicBezTo>
                      <a:pt x="1822" y="1364"/>
                      <a:pt x="1822" y="1364"/>
                      <a:pt x="1822" y="1364"/>
                    </a:cubicBezTo>
                    <a:cubicBezTo>
                      <a:pt x="1822" y="1364"/>
                      <a:pt x="1822" y="1364"/>
                      <a:pt x="1822" y="1364"/>
                    </a:cubicBezTo>
                    <a:close/>
                    <a:moveTo>
                      <a:pt x="1607" y="111"/>
                    </a:moveTo>
                    <a:cubicBezTo>
                      <a:pt x="1568" y="111"/>
                      <a:pt x="1568" y="111"/>
                      <a:pt x="1568" y="111"/>
                    </a:cubicBezTo>
                    <a:cubicBezTo>
                      <a:pt x="1568" y="71"/>
                      <a:pt x="1568" y="71"/>
                      <a:pt x="1568" y="71"/>
                    </a:cubicBezTo>
                    <a:cubicBezTo>
                      <a:pt x="1607" y="71"/>
                      <a:pt x="1607" y="71"/>
                      <a:pt x="1607" y="71"/>
                    </a:cubicBezTo>
                    <a:cubicBezTo>
                      <a:pt x="1607" y="111"/>
                      <a:pt x="1607" y="111"/>
                      <a:pt x="1607" y="111"/>
                    </a:cubicBezTo>
                    <a:cubicBezTo>
                      <a:pt x="1607" y="111"/>
                      <a:pt x="1607" y="111"/>
                      <a:pt x="1607" y="111"/>
                    </a:cubicBezTo>
                    <a:close/>
                    <a:moveTo>
                      <a:pt x="1870" y="0"/>
                    </a:moveTo>
                    <a:cubicBezTo>
                      <a:pt x="24" y="0"/>
                      <a:pt x="24" y="0"/>
                      <a:pt x="24" y="0"/>
                    </a:cubicBezTo>
                    <a:cubicBezTo>
                      <a:pt x="8" y="0"/>
                      <a:pt x="0" y="8"/>
                      <a:pt x="0" y="24"/>
                    </a:cubicBezTo>
                    <a:cubicBezTo>
                      <a:pt x="0" y="159"/>
                      <a:pt x="0" y="159"/>
                      <a:pt x="0" y="159"/>
                    </a:cubicBezTo>
                    <a:cubicBezTo>
                      <a:pt x="0" y="175"/>
                      <a:pt x="8" y="182"/>
                      <a:pt x="24" y="182"/>
                    </a:cubicBezTo>
                    <a:cubicBezTo>
                      <a:pt x="1870" y="182"/>
                      <a:pt x="1870" y="182"/>
                      <a:pt x="1870" y="182"/>
                    </a:cubicBezTo>
                    <a:cubicBezTo>
                      <a:pt x="1886" y="182"/>
                      <a:pt x="1894" y="175"/>
                      <a:pt x="1894" y="159"/>
                    </a:cubicBezTo>
                    <a:cubicBezTo>
                      <a:pt x="1894" y="24"/>
                      <a:pt x="1894" y="24"/>
                      <a:pt x="1894" y="24"/>
                    </a:cubicBezTo>
                    <a:cubicBezTo>
                      <a:pt x="1894" y="8"/>
                      <a:pt x="1886" y="0"/>
                      <a:pt x="1870" y="0"/>
                    </a:cubicBezTo>
                    <a:close/>
                    <a:moveTo>
                      <a:pt x="1504" y="127"/>
                    </a:moveTo>
                    <a:cubicBezTo>
                      <a:pt x="1416" y="127"/>
                      <a:pt x="1416" y="127"/>
                      <a:pt x="1416" y="127"/>
                    </a:cubicBezTo>
                    <a:cubicBezTo>
                      <a:pt x="1416" y="111"/>
                      <a:pt x="1416" y="111"/>
                      <a:pt x="1416" y="111"/>
                    </a:cubicBezTo>
                    <a:cubicBezTo>
                      <a:pt x="1504" y="111"/>
                      <a:pt x="1504" y="111"/>
                      <a:pt x="1504" y="111"/>
                    </a:cubicBezTo>
                    <a:cubicBezTo>
                      <a:pt x="1504" y="127"/>
                      <a:pt x="1504" y="127"/>
                      <a:pt x="1504" y="127"/>
                    </a:cubicBezTo>
                    <a:cubicBezTo>
                      <a:pt x="1504" y="127"/>
                      <a:pt x="1504" y="127"/>
                      <a:pt x="1504" y="127"/>
                    </a:cubicBezTo>
                    <a:close/>
                    <a:moveTo>
                      <a:pt x="1615" y="127"/>
                    </a:moveTo>
                    <a:cubicBezTo>
                      <a:pt x="1552" y="127"/>
                      <a:pt x="1552" y="127"/>
                      <a:pt x="1552" y="127"/>
                    </a:cubicBezTo>
                    <a:cubicBezTo>
                      <a:pt x="1552" y="56"/>
                      <a:pt x="1552" y="56"/>
                      <a:pt x="1552" y="56"/>
                    </a:cubicBezTo>
                    <a:cubicBezTo>
                      <a:pt x="1615" y="56"/>
                      <a:pt x="1615" y="56"/>
                      <a:pt x="1615" y="56"/>
                    </a:cubicBezTo>
                    <a:cubicBezTo>
                      <a:pt x="1615" y="127"/>
                      <a:pt x="1615" y="127"/>
                      <a:pt x="1615" y="127"/>
                    </a:cubicBezTo>
                    <a:cubicBezTo>
                      <a:pt x="1615" y="127"/>
                      <a:pt x="1615" y="127"/>
                      <a:pt x="1615" y="127"/>
                    </a:cubicBezTo>
                    <a:close/>
                    <a:moveTo>
                      <a:pt x="1774" y="127"/>
                    </a:moveTo>
                    <a:cubicBezTo>
                      <a:pt x="1751" y="127"/>
                      <a:pt x="1751" y="127"/>
                      <a:pt x="1751" y="127"/>
                    </a:cubicBezTo>
                    <a:cubicBezTo>
                      <a:pt x="1735" y="111"/>
                      <a:pt x="1735" y="111"/>
                      <a:pt x="1735" y="111"/>
                    </a:cubicBezTo>
                    <a:cubicBezTo>
                      <a:pt x="1727" y="103"/>
                      <a:pt x="1727" y="103"/>
                      <a:pt x="1727" y="103"/>
                    </a:cubicBezTo>
                    <a:cubicBezTo>
                      <a:pt x="1703" y="127"/>
                      <a:pt x="1703" y="127"/>
                      <a:pt x="1703" y="127"/>
                    </a:cubicBezTo>
                    <a:cubicBezTo>
                      <a:pt x="1703" y="127"/>
                      <a:pt x="1703" y="127"/>
                      <a:pt x="1703" y="127"/>
                    </a:cubicBezTo>
                    <a:cubicBezTo>
                      <a:pt x="1679" y="127"/>
                      <a:pt x="1679" y="127"/>
                      <a:pt x="1679" y="127"/>
                    </a:cubicBezTo>
                    <a:cubicBezTo>
                      <a:pt x="1711" y="87"/>
                      <a:pt x="1711" y="87"/>
                      <a:pt x="1711" y="87"/>
                    </a:cubicBezTo>
                    <a:cubicBezTo>
                      <a:pt x="1679" y="56"/>
                      <a:pt x="1679" y="56"/>
                      <a:pt x="1679" y="56"/>
                    </a:cubicBezTo>
                    <a:cubicBezTo>
                      <a:pt x="1703" y="56"/>
                      <a:pt x="1703" y="56"/>
                      <a:pt x="1703" y="56"/>
                    </a:cubicBezTo>
                    <a:cubicBezTo>
                      <a:pt x="1727" y="79"/>
                      <a:pt x="1727" y="79"/>
                      <a:pt x="1727" y="79"/>
                    </a:cubicBezTo>
                    <a:cubicBezTo>
                      <a:pt x="1751" y="56"/>
                      <a:pt x="1751" y="56"/>
                      <a:pt x="1751" y="56"/>
                    </a:cubicBezTo>
                    <a:cubicBezTo>
                      <a:pt x="1774" y="56"/>
                      <a:pt x="1774" y="56"/>
                      <a:pt x="1774" y="56"/>
                    </a:cubicBezTo>
                    <a:cubicBezTo>
                      <a:pt x="1735" y="87"/>
                      <a:pt x="1735" y="87"/>
                      <a:pt x="1735" y="87"/>
                    </a:cubicBezTo>
                    <a:cubicBezTo>
                      <a:pt x="1774" y="127"/>
                      <a:pt x="1774" y="127"/>
                      <a:pt x="1774" y="127"/>
                    </a:cubicBezTo>
                    <a:cubicBezTo>
                      <a:pt x="1774" y="127"/>
                      <a:pt x="1774" y="127"/>
                      <a:pt x="1774" y="12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72" name="Freeform 26"/>
              <p:cNvSpPr>
                <a:spLocks noEditPoints="1"/>
              </p:cNvSpPr>
              <p:nvPr/>
            </p:nvSpPr>
            <p:spPr bwMode="auto">
              <a:xfrm>
                <a:off x="6522720" y="4786267"/>
                <a:ext cx="283207" cy="313199"/>
              </a:xfrm>
              <a:custGeom>
                <a:avLst/>
                <a:gdLst>
                  <a:gd name="T0" fmla="*/ 1460 w 1460"/>
                  <a:gd name="T1" fmla="*/ 384 h 1615"/>
                  <a:gd name="T2" fmla="*/ 1460 w 1460"/>
                  <a:gd name="T3" fmla="*/ 1359 h 1615"/>
                  <a:gd name="T4" fmla="*/ 1460 w 1460"/>
                  <a:gd name="T5" fmla="*/ 1359 h 1615"/>
                  <a:gd name="T6" fmla="*/ 730 w 1460"/>
                  <a:gd name="T7" fmla="*/ 1615 h 1615"/>
                  <a:gd name="T8" fmla="*/ 0 w 1460"/>
                  <a:gd name="T9" fmla="*/ 1359 h 1615"/>
                  <a:gd name="T10" fmla="*/ 0 w 1460"/>
                  <a:gd name="T11" fmla="*/ 1359 h 1615"/>
                  <a:gd name="T12" fmla="*/ 0 w 1460"/>
                  <a:gd name="T13" fmla="*/ 1359 h 1615"/>
                  <a:gd name="T14" fmla="*/ 0 w 1460"/>
                  <a:gd name="T15" fmla="*/ 1339 h 1615"/>
                  <a:gd name="T16" fmla="*/ 0 w 1460"/>
                  <a:gd name="T17" fmla="*/ 1329 h 1615"/>
                  <a:gd name="T18" fmla="*/ 0 w 1460"/>
                  <a:gd name="T19" fmla="*/ 394 h 1615"/>
                  <a:gd name="T20" fmla="*/ 730 w 1460"/>
                  <a:gd name="T21" fmla="*/ 591 h 1615"/>
                  <a:gd name="T22" fmla="*/ 1460 w 1460"/>
                  <a:gd name="T23" fmla="*/ 384 h 1615"/>
                  <a:gd name="T24" fmla="*/ 730 w 1460"/>
                  <a:gd name="T25" fmla="*/ 541 h 1615"/>
                  <a:gd name="T26" fmla="*/ 1460 w 1460"/>
                  <a:gd name="T27" fmla="*/ 275 h 1615"/>
                  <a:gd name="T28" fmla="*/ 730 w 1460"/>
                  <a:gd name="T29" fmla="*/ 0 h 1615"/>
                  <a:gd name="T30" fmla="*/ 0 w 1460"/>
                  <a:gd name="T31" fmla="*/ 275 h 1615"/>
                  <a:gd name="T32" fmla="*/ 730 w 1460"/>
                  <a:gd name="T33" fmla="*/ 541 h 1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0" h="1615">
                    <a:moveTo>
                      <a:pt x="1460" y="384"/>
                    </a:moveTo>
                    <a:cubicBezTo>
                      <a:pt x="1460" y="1359"/>
                      <a:pt x="1460" y="1359"/>
                      <a:pt x="1460" y="1359"/>
                    </a:cubicBezTo>
                    <a:cubicBezTo>
                      <a:pt x="1460" y="1359"/>
                      <a:pt x="1460" y="1359"/>
                      <a:pt x="1460" y="1359"/>
                    </a:cubicBezTo>
                    <a:cubicBezTo>
                      <a:pt x="1431" y="1507"/>
                      <a:pt x="1115" y="1615"/>
                      <a:pt x="730" y="1615"/>
                    </a:cubicBezTo>
                    <a:cubicBezTo>
                      <a:pt x="346" y="1615"/>
                      <a:pt x="30" y="1507"/>
                      <a:pt x="0" y="1359"/>
                    </a:cubicBezTo>
                    <a:cubicBezTo>
                      <a:pt x="0" y="1359"/>
                      <a:pt x="0" y="1359"/>
                      <a:pt x="0" y="1359"/>
                    </a:cubicBezTo>
                    <a:cubicBezTo>
                      <a:pt x="0" y="1359"/>
                      <a:pt x="0" y="1359"/>
                      <a:pt x="0" y="1359"/>
                    </a:cubicBezTo>
                    <a:cubicBezTo>
                      <a:pt x="0" y="1349"/>
                      <a:pt x="0" y="1349"/>
                      <a:pt x="0" y="1339"/>
                    </a:cubicBezTo>
                    <a:cubicBezTo>
                      <a:pt x="0" y="1339"/>
                      <a:pt x="0" y="1339"/>
                      <a:pt x="0" y="1329"/>
                    </a:cubicBezTo>
                    <a:cubicBezTo>
                      <a:pt x="0" y="394"/>
                      <a:pt x="0" y="394"/>
                      <a:pt x="0" y="394"/>
                    </a:cubicBezTo>
                    <a:cubicBezTo>
                      <a:pt x="119" y="522"/>
                      <a:pt x="434" y="591"/>
                      <a:pt x="730" y="591"/>
                    </a:cubicBezTo>
                    <a:cubicBezTo>
                      <a:pt x="1026" y="591"/>
                      <a:pt x="1342" y="522"/>
                      <a:pt x="1460" y="384"/>
                    </a:cubicBezTo>
                    <a:close/>
                    <a:moveTo>
                      <a:pt x="730" y="541"/>
                    </a:moveTo>
                    <a:cubicBezTo>
                      <a:pt x="1135" y="541"/>
                      <a:pt x="1460" y="423"/>
                      <a:pt x="1460" y="275"/>
                    </a:cubicBezTo>
                    <a:cubicBezTo>
                      <a:pt x="1460" y="128"/>
                      <a:pt x="1135" y="0"/>
                      <a:pt x="730" y="0"/>
                    </a:cubicBezTo>
                    <a:cubicBezTo>
                      <a:pt x="326" y="0"/>
                      <a:pt x="0" y="128"/>
                      <a:pt x="0" y="275"/>
                    </a:cubicBezTo>
                    <a:cubicBezTo>
                      <a:pt x="0" y="423"/>
                      <a:pt x="326" y="541"/>
                      <a:pt x="730" y="54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2000" dirty="0"/>
              </a:p>
            </p:txBody>
          </p:sp>
        </p:grpSp>
        <p:grpSp>
          <p:nvGrpSpPr>
            <p:cNvPr id="83" name="Group 82"/>
            <p:cNvGrpSpPr/>
            <p:nvPr/>
          </p:nvGrpSpPr>
          <p:grpSpPr>
            <a:xfrm>
              <a:off x="2921000" y="2480653"/>
              <a:ext cx="2324100" cy="1768332"/>
              <a:chOff x="2921000" y="2480653"/>
              <a:chExt cx="2442858" cy="1177073"/>
            </a:xfrm>
          </p:grpSpPr>
          <p:cxnSp>
            <p:nvCxnSpPr>
              <p:cNvPr id="79" name="Straight Connector 78"/>
              <p:cNvCxnSpPr/>
              <p:nvPr/>
            </p:nvCxnSpPr>
            <p:spPr>
              <a:xfrm flipV="1">
                <a:off x="2921000" y="2480653"/>
                <a:ext cx="2442858" cy="580047"/>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921000" y="3077679"/>
                <a:ext cx="2442858" cy="580047"/>
              </a:xfrm>
              <a:prstGeom prst="line">
                <a:avLst/>
              </a:prstGeom>
              <a:ln w="22225">
                <a:solidFill>
                  <a:schemeClr val="bg1">
                    <a:lumMod val="85000"/>
                  </a:schemeClr>
                </a:solidFill>
                <a:prstDash val="dash"/>
                <a:headEnd type="none"/>
                <a:tailEnd type="triangle" w="lg" len="lg"/>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7480959" y="4111842"/>
              <a:ext cx="1153873" cy="1089350"/>
              <a:chOff x="7480959" y="3784600"/>
              <a:chExt cx="1153873" cy="1089350"/>
            </a:xfrm>
          </p:grpSpPr>
          <p:sp>
            <p:nvSpPr>
              <p:cNvPr id="85" name="Freeform 34"/>
              <p:cNvSpPr>
                <a:spLocks noEditPoints="1"/>
              </p:cNvSpPr>
              <p:nvPr/>
            </p:nvSpPr>
            <p:spPr bwMode="auto">
              <a:xfrm>
                <a:off x="7761092" y="3784600"/>
                <a:ext cx="593606" cy="593604"/>
              </a:xfrm>
              <a:custGeom>
                <a:avLst/>
                <a:gdLst>
                  <a:gd name="T0" fmla="*/ 971 w 1944"/>
                  <a:gd name="T1" fmla="*/ 1944 h 1944"/>
                  <a:gd name="T2" fmla="*/ 971 w 1944"/>
                  <a:gd name="T3" fmla="*/ 0 h 1944"/>
                  <a:gd name="T4" fmla="*/ 1441 w 1944"/>
                  <a:gd name="T5" fmla="*/ 1218 h 1944"/>
                  <a:gd name="T6" fmla="*/ 1451 w 1944"/>
                  <a:gd name="T7" fmla="*/ 814 h 1944"/>
                  <a:gd name="T8" fmla="*/ 1765 w 1944"/>
                  <a:gd name="T9" fmla="*/ 970 h 1944"/>
                  <a:gd name="T10" fmla="*/ 1441 w 1944"/>
                  <a:gd name="T11" fmla="*/ 1218 h 1944"/>
                  <a:gd name="T12" fmla="*/ 1421 w 1944"/>
                  <a:gd name="T13" fmla="*/ 1339 h 1944"/>
                  <a:gd name="T14" fmla="*/ 1531 w 1944"/>
                  <a:gd name="T15" fmla="*/ 1531 h 1944"/>
                  <a:gd name="T16" fmla="*/ 1687 w 1944"/>
                  <a:gd name="T17" fmla="*/ 634 h 1944"/>
                  <a:gd name="T18" fmla="*/ 1259 w 1944"/>
                  <a:gd name="T19" fmla="*/ 237 h 1944"/>
                  <a:gd name="T20" fmla="*/ 1687 w 1944"/>
                  <a:gd name="T21" fmla="*/ 634 h 1944"/>
                  <a:gd name="T22" fmla="*/ 1031 w 1944"/>
                  <a:gd name="T23" fmla="*/ 1269 h 1944"/>
                  <a:gd name="T24" fmla="*/ 1349 w 1944"/>
                  <a:gd name="T25" fmla="*/ 825 h 1944"/>
                  <a:gd name="T26" fmla="*/ 1333 w 1944"/>
                  <a:gd name="T27" fmla="*/ 1240 h 1944"/>
                  <a:gd name="T28" fmla="*/ 1031 w 1944"/>
                  <a:gd name="T29" fmla="*/ 741 h 1944"/>
                  <a:gd name="T30" fmla="*/ 1037 w 1944"/>
                  <a:gd name="T31" fmla="*/ 184 h 1944"/>
                  <a:gd name="T32" fmla="*/ 1031 w 1944"/>
                  <a:gd name="T33" fmla="*/ 1762 h 1944"/>
                  <a:gd name="T34" fmla="*/ 1306 w 1944"/>
                  <a:gd name="T35" fmla="*/ 1357 h 1944"/>
                  <a:gd name="T36" fmla="*/ 1031 w 1944"/>
                  <a:gd name="T37" fmla="*/ 1762 h 1944"/>
                  <a:gd name="T38" fmla="*/ 918 w 1944"/>
                  <a:gd name="T39" fmla="*/ 741 h 1944"/>
                  <a:gd name="T40" fmla="*/ 840 w 1944"/>
                  <a:gd name="T41" fmla="*/ 225 h 1944"/>
                  <a:gd name="T42" fmla="*/ 615 w 1944"/>
                  <a:gd name="T43" fmla="*/ 1242 h 1944"/>
                  <a:gd name="T44" fmla="*/ 599 w 1944"/>
                  <a:gd name="T45" fmla="*/ 829 h 1944"/>
                  <a:gd name="T46" fmla="*/ 918 w 1944"/>
                  <a:gd name="T47" fmla="*/ 1269 h 1944"/>
                  <a:gd name="T48" fmla="*/ 638 w 1944"/>
                  <a:gd name="T49" fmla="*/ 1357 h 1944"/>
                  <a:gd name="T50" fmla="*/ 918 w 1944"/>
                  <a:gd name="T51" fmla="*/ 1762 h 1944"/>
                  <a:gd name="T52" fmla="*/ 687 w 1944"/>
                  <a:gd name="T53" fmla="*/ 235 h 1944"/>
                  <a:gd name="T54" fmla="*/ 258 w 1944"/>
                  <a:gd name="T55" fmla="*/ 636 h 1944"/>
                  <a:gd name="T56" fmla="*/ 235 w 1944"/>
                  <a:gd name="T57" fmla="*/ 1251 h 1944"/>
                  <a:gd name="T58" fmla="*/ 672 w 1944"/>
                  <a:gd name="T59" fmla="*/ 1701 h 1944"/>
                  <a:gd name="T60" fmla="*/ 235 w 1944"/>
                  <a:gd name="T61" fmla="*/ 1251 h 1944"/>
                  <a:gd name="T62" fmla="*/ 503 w 1944"/>
                  <a:gd name="T63" fmla="*/ 1222 h 1944"/>
                  <a:gd name="T64" fmla="*/ 216 w 1944"/>
                  <a:gd name="T65" fmla="*/ 741 h 1944"/>
                  <a:gd name="T66" fmla="*/ 489 w 1944"/>
                  <a:gd name="T67" fmla="*/ 978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4" h="1944">
                    <a:moveTo>
                      <a:pt x="0" y="970"/>
                    </a:moveTo>
                    <a:cubicBezTo>
                      <a:pt x="0" y="1512"/>
                      <a:pt x="429" y="1944"/>
                      <a:pt x="971" y="1944"/>
                    </a:cubicBezTo>
                    <a:cubicBezTo>
                      <a:pt x="1511" y="1944"/>
                      <a:pt x="1944" y="1512"/>
                      <a:pt x="1944" y="970"/>
                    </a:cubicBezTo>
                    <a:cubicBezTo>
                      <a:pt x="1944" y="432"/>
                      <a:pt x="1511" y="0"/>
                      <a:pt x="971" y="0"/>
                    </a:cubicBezTo>
                    <a:cubicBezTo>
                      <a:pt x="429" y="0"/>
                      <a:pt x="0" y="432"/>
                      <a:pt x="0" y="970"/>
                    </a:cubicBezTo>
                    <a:close/>
                    <a:moveTo>
                      <a:pt x="1441" y="1218"/>
                    </a:moveTo>
                    <a:cubicBezTo>
                      <a:pt x="1453" y="1144"/>
                      <a:pt x="1460" y="1060"/>
                      <a:pt x="1460" y="978"/>
                    </a:cubicBezTo>
                    <a:cubicBezTo>
                      <a:pt x="1460" y="919"/>
                      <a:pt x="1456" y="870"/>
                      <a:pt x="1451" y="814"/>
                    </a:cubicBezTo>
                    <a:cubicBezTo>
                      <a:pt x="1588" y="786"/>
                      <a:pt x="1669" y="765"/>
                      <a:pt x="1732" y="739"/>
                    </a:cubicBezTo>
                    <a:cubicBezTo>
                      <a:pt x="1752" y="810"/>
                      <a:pt x="1765" y="892"/>
                      <a:pt x="1765" y="970"/>
                    </a:cubicBezTo>
                    <a:cubicBezTo>
                      <a:pt x="1765" y="1009"/>
                      <a:pt x="1765" y="1048"/>
                      <a:pt x="1759" y="1081"/>
                    </a:cubicBezTo>
                    <a:cubicBezTo>
                      <a:pt x="1720" y="1126"/>
                      <a:pt x="1621" y="1185"/>
                      <a:pt x="1441" y="1218"/>
                    </a:cubicBezTo>
                    <a:close/>
                    <a:moveTo>
                      <a:pt x="1276" y="1701"/>
                    </a:moveTo>
                    <a:cubicBezTo>
                      <a:pt x="1345" y="1605"/>
                      <a:pt x="1390" y="1482"/>
                      <a:pt x="1421" y="1339"/>
                    </a:cubicBezTo>
                    <a:cubicBezTo>
                      <a:pt x="1540" y="1312"/>
                      <a:pt x="1648" y="1279"/>
                      <a:pt x="1720" y="1240"/>
                    </a:cubicBezTo>
                    <a:cubicBezTo>
                      <a:pt x="1675" y="1351"/>
                      <a:pt x="1619" y="1449"/>
                      <a:pt x="1531" y="1531"/>
                    </a:cubicBezTo>
                    <a:cubicBezTo>
                      <a:pt x="1460" y="1609"/>
                      <a:pt x="1370" y="1662"/>
                      <a:pt x="1276" y="1701"/>
                    </a:cubicBezTo>
                    <a:close/>
                    <a:moveTo>
                      <a:pt x="1687" y="634"/>
                    </a:moveTo>
                    <a:cubicBezTo>
                      <a:pt x="1660" y="657"/>
                      <a:pt x="1615" y="661"/>
                      <a:pt x="1439" y="708"/>
                    </a:cubicBezTo>
                    <a:cubicBezTo>
                      <a:pt x="1406" y="516"/>
                      <a:pt x="1349" y="358"/>
                      <a:pt x="1259" y="237"/>
                    </a:cubicBezTo>
                    <a:cubicBezTo>
                      <a:pt x="1361" y="286"/>
                      <a:pt x="1450" y="327"/>
                      <a:pt x="1531" y="415"/>
                    </a:cubicBezTo>
                    <a:cubicBezTo>
                      <a:pt x="1601" y="477"/>
                      <a:pt x="1652" y="556"/>
                      <a:pt x="1687" y="634"/>
                    </a:cubicBezTo>
                    <a:close/>
                    <a:moveTo>
                      <a:pt x="1333" y="1240"/>
                    </a:moveTo>
                    <a:cubicBezTo>
                      <a:pt x="1231" y="1257"/>
                      <a:pt x="1133" y="1267"/>
                      <a:pt x="1031" y="1269"/>
                    </a:cubicBezTo>
                    <a:cubicBezTo>
                      <a:pt x="1031" y="847"/>
                      <a:pt x="1031" y="847"/>
                      <a:pt x="1031" y="847"/>
                    </a:cubicBezTo>
                    <a:cubicBezTo>
                      <a:pt x="1139" y="843"/>
                      <a:pt x="1247" y="837"/>
                      <a:pt x="1349" y="825"/>
                    </a:cubicBezTo>
                    <a:cubicBezTo>
                      <a:pt x="1349" y="880"/>
                      <a:pt x="1351" y="925"/>
                      <a:pt x="1351" y="978"/>
                    </a:cubicBezTo>
                    <a:cubicBezTo>
                      <a:pt x="1351" y="1066"/>
                      <a:pt x="1345" y="1158"/>
                      <a:pt x="1333" y="1240"/>
                    </a:cubicBezTo>
                    <a:close/>
                    <a:moveTo>
                      <a:pt x="1333" y="724"/>
                    </a:moveTo>
                    <a:cubicBezTo>
                      <a:pt x="1235" y="733"/>
                      <a:pt x="1133" y="739"/>
                      <a:pt x="1031" y="741"/>
                    </a:cubicBezTo>
                    <a:cubicBezTo>
                      <a:pt x="1031" y="184"/>
                      <a:pt x="1031" y="184"/>
                      <a:pt x="1031" y="184"/>
                    </a:cubicBezTo>
                    <a:cubicBezTo>
                      <a:pt x="1031" y="184"/>
                      <a:pt x="1034" y="184"/>
                      <a:pt x="1037" y="184"/>
                    </a:cubicBezTo>
                    <a:cubicBezTo>
                      <a:pt x="1172" y="237"/>
                      <a:pt x="1286" y="448"/>
                      <a:pt x="1333" y="724"/>
                    </a:cubicBezTo>
                    <a:close/>
                    <a:moveTo>
                      <a:pt x="1031" y="1762"/>
                    </a:moveTo>
                    <a:cubicBezTo>
                      <a:pt x="1031" y="1375"/>
                      <a:pt x="1031" y="1375"/>
                      <a:pt x="1031" y="1375"/>
                    </a:cubicBezTo>
                    <a:cubicBezTo>
                      <a:pt x="1124" y="1371"/>
                      <a:pt x="1217" y="1365"/>
                      <a:pt x="1306" y="1357"/>
                    </a:cubicBezTo>
                    <a:cubicBezTo>
                      <a:pt x="1288" y="1435"/>
                      <a:pt x="1261" y="1504"/>
                      <a:pt x="1226" y="1566"/>
                    </a:cubicBezTo>
                    <a:cubicBezTo>
                      <a:pt x="1181" y="1674"/>
                      <a:pt x="1112" y="1762"/>
                      <a:pt x="1031" y="1762"/>
                    </a:cubicBezTo>
                    <a:close/>
                    <a:moveTo>
                      <a:pt x="918" y="184"/>
                    </a:moveTo>
                    <a:cubicBezTo>
                      <a:pt x="918" y="741"/>
                      <a:pt x="918" y="741"/>
                      <a:pt x="918" y="741"/>
                    </a:cubicBezTo>
                    <a:cubicBezTo>
                      <a:pt x="812" y="739"/>
                      <a:pt x="713" y="733"/>
                      <a:pt x="611" y="724"/>
                    </a:cubicBezTo>
                    <a:cubicBezTo>
                      <a:pt x="650" y="507"/>
                      <a:pt x="738" y="319"/>
                      <a:pt x="840" y="225"/>
                    </a:cubicBezTo>
                    <a:cubicBezTo>
                      <a:pt x="866" y="208"/>
                      <a:pt x="896" y="184"/>
                      <a:pt x="918" y="184"/>
                    </a:cubicBezTo>
                    <a:close/>
                    <a:moveTo>
                      <a:pt x="615" y="1242"/>
                    </a:moveTo>
                    <a:cubicBezTo>
                      <a:pt x="599" y="1162"/>
                      <a:pt x="597" y="1068"/>
                      <a:pt x="597" y="978"/>
                    </a:cubicBezTo>
                    <a:cubicBezTo>
                      <a:pt x="597" y="925"/>
                      <a:pt x="597" y="880"/>
                      <a:pt x="599" y="829"/>
                    </a:cubicBezTo>
                    <a:cubicBezTo>
                      <a:pt x="701" y="837"/>
                      <a:pt x="806" y="843"/>
                      <a:pt x="918" y="847"/>
                    </a:cubicBezTo>
                    <a:cubicBezTo>
                      <a:pt x="918" y="1269"/>
                      <a:pt x="918" y="1269"/>
                      <a:pt x="918" y="1269"/>
                    </a:cubicBezTo>
                    <a:cubicBezTo>
                      <a:pt x="812" y="1267"/>
                      <a:pt x="713" y="1257"/>
                      <a:pt x="615" y="1242"/>
                    </a:cubicBezTo>
                    <a:close/>
                    <a:moveTo>
                      <a:pt x="638" y="1357"/>
                    </a:moveTo>
                    <a:cubicBezTo>
                      <a:pt x="732" y="1365"/>
                      <a:pt x="824" y="1371"/>
                      <a:pt x="918" y="1375"/>
                    </a:cubicBezTo>
                    <a:cubicBezTo>
                      <a:pt x="918" y="1762"/>
                      <a:pt x="918" y="1762"/>
                      <a:pt x="918" y="1762"/>
                    </a:cubicBezTo>
                    <a:cubicBezTo>
                      <a:pt x="761" y="1762"/>
                      <a:pt x="677" y="1492"/>
                      <a:pt x="638" y="1357"/>
                    </a:cubicBezTo>
                    <a:close/>
                    <a:moveTo>
                      <a:pt x="687" y="235"/>
                    </a:moveTo>
                    <a:cubicBezTo>
                      <a:pt x="597" y="352"/>
                      <a:pt x="540" y="516"/>
                      <a:pt x="509" y="712"/>
                    </a:cubicBezTo>
                    <a:cubicBezTo>
                      <a:pt x="348" y="681"/>
                      <a:pt x="282" y="655"/>
                      <a:pt x="258" y="636"/>
                    </a:cubicBezTo>
                    <a:cubicBezTo>
                      <a:pt x="341" y="450"/>
                      <a:pt x="501" y="301"/>
                      <a:pt x="687" y="235"/>
                    </a:cubicBezTo>
                    <a:close/>
                    <a:moveTo>
                      <a:pt x="235" y="1251"/>
                    </a:moveTo>
                    <a:cubicBezTo>
                      <a:pt x="312" y="1287"/>
                      <a:pt x="413" y="1318"/>
                      <a:pt x="525" y="1341"/>
                    </a:cubicBezTo>
                    <a:cubicBezTo>
                      <a:pt x="558" y="1486"/>
                      <a:pt x="599" y="1603"/>
                      <a:pt x="672" y="1701"/>
                    </a:cubicBezTo>
                    <a:cubicBezTo>
                      <a:pt x="578" y="1662"/>
                      <a:pt x="486" y="1609"/>
                      <a:pt x="413" y="1531"/>
                    </a:cubicBezTo>
                    <a:cubicBezTo>
                      <a:pt x="329" y="1453"/>
                      <a:pt x="273" y="1357"/>
                      <a:pt x="235" y="1251"/>
                    </a:cubicBezTo>
                    <a:close/>
                    <a:moveTo>
                      <a:pt x="489" y="978"/>
                    </a:moveTo>
                    <a:cubicBezTo>
                      <a:pt x="489" y="1060"/>
                      <a:pt x="495" y="1146"/>
                      <a:pt x="503" y="1222"/>
                    </a:cubicBezTo>
                    <a:cubicBezTo>
                      <a:pt x="192" y="1171"/>
                      <a:pt x="180" y="1099"/>
                      <a:pt x="180" y="970"/>
                    </a:cubicBezTo>
                    <a:cubicBezTo>
                      <a:pt x="180" y="894"/>
                      <a:pt x="192" y="814"/>
                      <a:pt x="216" y="741"/>
                    </a:cubicBezTo>
                    <a:cubicBezTo>
                      <a:pt x="273" y="765"/>
                      <a:pt x="374" y="802"/>
                      <a:pt x="495" y="814"/>
                    </a:cubicBezTo>
                    <a:cubicBezTo>
                      <a:pt x="489" y="870"/>
                      <a:pt x="489" y="919"/>
                      <a:pt x="489" y="978"/>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algn="ctr"/>
                <a:endParaRPr lang="en-US" sz="2000" dirty="0"/>
              </a:p>
            </p:txBody>
          </p:sp>
          <p:sp>
            <p:nvSpPr>
              <p:cNvPr id="86" name="Rectangle 85"/>
              <p:cNvSpPr/>
              <p:nvPr/>
            </p:nvSpPr>
            <p:spPr bwMode="auto">
              <a:xfrm>
                <a:off x="7480959" y="4335234"/>
                <a:ext cx="1153873" cy="538716"/>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smtClean="0">
                    <a:gradFill>
                      <a:gsLst>
                        <a:gs pos="11504">
                          <a:schemeClr val="tx1"/>
                        </a:gs>
                        <a:gs pos="38000">
                          <a:schemeClr val="tx1"/>
                        </a:gs>
                      </a:gsLst>
                      <a:lin ang="5400000" scaled="0"/>
                    </a:gradFill>
                  </a:rPr>
                  <a:t>Web services</a:t>
                </a:r>
                <a:endParaRPr lang="en-US" sz="1600" dirty="0">
                  <a:gradFill>
                    <a:gsLst>
                      <a:gs pos="11504">
                        <a:schemeClr val="tx1"/>
                      </a:gs>
                      <a:gs pos="38000">
                        <a:schemeClr val="tx1"/>
                      </a:gs>
                    </a:gsLst>
                    <a:lin ang="5400000" scaled="0"/>
                  </a:gradFill>
                </a:endParaRPr>
              </a:p>
            </p:txBody>
          </p:sp>
        </p:grpSp>
        <p:cxnSp>
          <p:nvCxnSpPr>
            <p:cNvPr id="88" name="Straight Connector 87"/>
            <p:cNvCxnSpPr/>
            <p:nvPr/>
          </p:nvCxnSpPr>
          <p:spPr>
            <a:xfrm>
              <a:off x="6210300" y="4406900"/>
              <a:ext cx="1422400" cy="0"/>
            </a:xfrm>
            <a:prstGeom prst="line">
              <a:avLst/>
            </a:prstGeom>
            <a:ln w="22225">
              <a:solidFill>
                <a:schemeClr val="bg1">
                  <a:lumMod val="85000"/>
                </a:schemeClr>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2" name="Isosceles Triangle 91"/>
            <p:cNvSpPr/>
            <p:nvPr/>
          </p:nvSpPr>
          <p:spPr bwMode="auto">
            <a:xfrm rot="16200000">
              <a:off x="2862317" y="3294149"/>
              <a:ext cx="131873" cy="135080"/>
            </a:xfrm>
            <a:prstGeom prst="triangle">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3655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6197602" y="548763"/>
            <a:ext cx="5964236" cy="589699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400"/>
              </a:spcBef>
              <a:buNone/>
            </a:pPr>
            <a:r>
              <a:rPr lang="en-US" sz="3400" dirty="0">
                <a:gradFill>
                  <a:gsLst>
                    <a:gs pos="11504">
                      <a:schemeClr val="tx1"/>
                    </a:gs>
                    <a:gs pos="38000">
                      <a:schemeClr val="tx1"/>
                    </a:gs>
                  </a:gsLst>
                  <a:lin ang="5400000" scaled="0"/>
                </a:gradFill>
              </a:rPr>
              <a:t>App </a:t>
            </a:r>
            <a:r>
              <a:rPr lang="en-US" sz="3400" dirty="0" smtClean="0">
                <a:gradFill>
                  <a:gsLst>
                    <a:gs pos="11504">
                      <a:schemeClr val="tx1"/>
                    </a:gs>
                    <a:gs pos="38000">
                      <a:schemeClr val="tx1"/>
                    </a:gs>
                  </a:gsLst>
                  <a:lin ang="5400000" scaled="0"/>
                </a:gradFill>
              </a:rPr>
              <a:t>web </a:t>
            </a:r>
            <a:r>
              <a:rPr lang="en-US" sz="3400" dirty="0">
                <a:gradFill>
                  <a:gsLst>
                    <a:gs pos="11504">
                      <a:schemeClr val="tx1"/>
                    </a:gs>
                    <a:gs pos="38000">
                      <a:schemeClr val="tx1"/>
                    </a:gs>
                  </a:gsLst>
                  <a:lin ang="5400000" scaled="0"/>
                </a:gradFill>
              </a:rPr>
              <a:t>is isolated </a:t>
            </a:r>
            <a:r>
              <a:rPr lang="en-US" sz="3400" dirty="0" smtClean="0">
                <a:gradFill>
                  <a:gsLst>
                    <a:gs pos="11504">
                      <a:schemeClr val="tx1"/>
                    </a:gs>
                    <a:gs pos="38000">
                      <a:schemeClr val="tx1"/>
                    </a:gs>
                  </a:gsLst>
                  <a:lin ang="5400000" scaled="0"/>
                </a:gradFill>
              </a:rPr>
              <a:t/>
            </a:r>
            <a:br>
              <a:rPr lang="en-US" sz="3400" dirty="0" smtClean="0">
                <a:gradFill>
                  <a:gsLst>
                    <a:gs pos="11504">
                      <a:schemeClr val="tx1"/>
                    </a:gs>
                    <a:gs pos="38000">
                      <a:schemeClr val="tx1"/>
                    </a:gs>
                  </a:gsLst>
                  <a:lin ang="5400000" scaled="0"/>
                </a:gradFill>
              </a:rPr>
            </a:br>
            <a:r>
              <a:rPr lang="en-US" sz="3400" dirty="0" smtClean="0">
                <a:gradFill>
                  <a:gsLst>
                    <a:gs pos="11504">
                      <a:schemeClr val="tx1"/>
                    </a:gs>
                    <a:gs pos="38000">
                      <a:schemeClr val="tx1"/>
                    </a:gs>
                  </a:gsLst>
                  <a:lin ang="5400000" scaled="0"/>
                </a:gradFill>
              </a:rPr>
              <a:t>in its </a:t>
            </a:r>
            <a:r>
              <a:rPr lang="en-US" sz="3400" dirty="0">
                <a:gradFill>
                  <a:gsLst>
                    <a:gs pos="11504">
                      <a:schemeClr val="tx1"/>
                    </a:gs>
                    <a:gs pos="38000">
                      <a:schemeClr val="tx1"/>
                    </a:gs>
                  </a:gsLst>
                  <a:lin ang="5400000" scaled="0"/>
                </a:gradFill>
              </a:rPr>
              <a:t>own domain</a:t>
            </a:r>
          </a:p>
          <a:p>
            <a:pPr marL="228600" lvl="1" indent="-228600"/>
            <a:r>
              <a:rPr lang="en-US" sz="2200" dirty="0">
                <a:gradFill>
                  <a:gsLst>
                    <a:gs pos="11504">
                      <a:schemeClr val="tx1"/>
                    </a:gs>
                    <a:gs pos="38000">
                      <a:schemeClr val="tx1"/>
                    </a:gs>
                  </a:gsLst>
                  <a:lin ang="5400000" scaled="0"/>
                </a:gradFill>
              </a:rPr>
              <a:t>Enforces </a:t>
            </a:r>
            <a:r>
              <a:rPr lang="en-US" sz="2200" dirty="0" smtClean="0">
                <a:gradFill>
                  <a:gsLst>
                    <a:gs pos="11504">
                      <a:schemeClr val="tx1"/>
                    </a:gs>
                    <a:gs pos="38000">
                      <a:schemeClr val="tx1"/>
                    </a:gs>
                  </a:gsLst>
                  <a:lin ang="5400000" scaled="0"/>
                </a:gradFill>
              </a:rPr>
              <a:t>“same origin</a:t>
            </a:r>
            <a:r>
              <a:rPr lang="en-US" sz="2200" dirty="0">
                <a:gradFill>
                  <a:gsLst>
                    <a:gs pos="11504">
                      <a:schemeClr val="tx1"/>
                    </a:gs>
                    <a:gs pos="38000">
                      <a:schemeClr val="tx1"/>
                    </a:gs>
                  </a:gsLst>
                  <a:lin ang="5400000" scaled="0"/>
                </a:gradFill>
              </a:rPr>
              <a:t>” policy for the app</a:t>
            </a:r>
          </a:p>
          <a:p>
            <a:pPr marL="228600" lvl="1" indent="-228600"/>
            <a:r>
              <a:rPr lang="en-US" sz="2200" dirty="0">
                <a:gradFill>
                  <a:gsLst>
                    <a:gs pos="11504">
                      <a:schemeClr val="tx1"/>
                    </a:gs>
                    <a:gs pos="38000">
                      <a:schemeClr val="tx1"/>
                    </a:gs>
                  </a:gsLst>
                  <a:lin ang="5400000" scaled="0"/>
                </a:gradFill>
              </a:rPr>
              <a:t>Allows for authentication and authorization when calls are made to the host web</a:t>
            </a:r>
          </a:p>
          <a:p>
            <a:pPr marL="0" indent="0">
              <a:spcBef>
                <a:spcPts val="2400"/>
              </a:spcBef>
              <a:buNone/>
            </a:pPr>
            <a:r>
              <a:rPr lang="en-US" sz="3400" dirty="0">
                <a:gradFill>
                  <a:gsLst>
                    <a:gs pos="11504">
                      <a:schemeClr val="tx1"/>
                    </a:gs>
                    <a:gs pos="38000">
                      <a:schemeClr val="tx1"/>
                    </a:gs>
                  </a:gsLst>
                  <a:lin ang="5400000" scaled="0"/>
                </a:gradFill>
              </a:rPr>
              <a:t>Each app has it’s own </a:t>
            </a:r>
            <a:r>
              <a:rPr lang="en-US" sz="3400" dirty="0" smtClean="0">
                <a:gradFill>
                  <a:gsLst>
                    <a:gs pos="11504">
                      <a:schemeClr val="tx1"/>
                    </a:gs>
                    <a:gs pos="38000">
                      <a:schemeClr val="tx1"/>
                    </a:gs>
                  </a:gsLst>
                  <a:lin ang="5400000" scaled="0"/>
                </a:gradFill>
              </a:rPr>
              <a:t/>
            </a:r>
            <a:br>
              <a:rPr lang="en-US" sz="3400" dirty="0" smtClean="0">
                <a:gradFill>
                  <a:gsLst>
                    <a:gs pos="11504">
                      <a:schemeClr val="tx1"/>
                    </a:gs>
                    <a:gs pos="38000">
                      <a:schemeClr val="tx1"/>
                    </a:gs>
                  </a:gsLst>
                  <a:lin ang="5400000" scaled="0"/>
                </a:gradFill>
              </a:rPr>
            </a:br>
            <a:r>
              <a:rPr lang="en-US" sz="3400" dirty="0" smtClean="0">
                <a:gradFill>
                  <a:gsLst>
                    <a:gs pos="11504">
                      <a:schemeClr val="tx1"/>
                    </a:gs>
                    <a:gs pos="38000">
                      <a:schemeClr val="tx1"/>
                    </a:gs>
                  </a:gsLst>
                  <a:lin ang="5400000" scaled="0"/>
                </a:gradFill>
              </a:rPr>
              <a:t>unique </a:t>
            </a:r>
            <a:r>
              <a:rPr lang="en-US" sz="3400" dirty="0">
                <a:gradFill>
                  <a:gsLst>
                    <a:gs pos="11504">
                      <a:schemeClr val="tx1"/>
                    </a:gs>
                    <a:gs pos="38000">
                      <a:schemeClr val="tx1"/>
                    </a:gs>
                  </a:gsLst>
                  <a:lin ang="5400000" scaled="0"/>
                </a:gradFill>
              </a:rPr>
              <a:t>URL</a:t>
            </a:r>
          </a:p>
          <a:p>
            <a:pPr marL="228600" lvl="1" indent="-228600"/>
            <a:r>
              <a:rPr lang="en-US" sz="2200" dirty="0" smtClean="0">
                <a:gradFill>
                  <a:gsLst>
                    <a:gs pos="11504">
                      <a:schemeClr val="tx1"/>
                    </a:gs>
                    <a:gs pos="38000">
                      <a:schemeClr val="tx1"/>
                    </a:gs>
                  </a:gsLst>
                  <a:lin ang="5400000" scaled="0"/>
                </a:gradFill>
              </a:rPr>
              <a:t>Tenancy: your </a:t>
            </a:r>
            <a:r>
              <a:rPr lang="en-US" sz="2200" dirty="0">
                <a:gradFill>
                  <a:gsLst>
                    <a:gs pos="11504">
                      <a:schemeClr val="tx1"/>
                    </a:gs>
                    <a:gs pos="38000">
                      <a:schemeClr val="tx1"/>
                    </a:gs>
                  </a:gsLst>
                  <a:lin ang="5400000" scaled="0"/>
                </a:gradFill>
              </a:rPr>
              <a:t>organization’s tenancy</a:t>
            </a:r>
          </a:p>
          <a:p>
            <a:pPr marL="228600" lvl="1" indent="-228600"/>
            <a:r>
              <a:rPr lang="en-US" sz="2200" dirty="0">
                <a:gradFill>
                  <a:gsLst>
                    <a:gs pos="11504">
                      <a:schemeClr val="tx1"/>
                    </a:gs>
                    <a:gs pos="38000">
                      <a:schemeClr val="tx1"/>
                    </a:gs>
                  </a:gsLst>
                  <a:lin ang="5400000" scaled="0"/>
                </a:gradFill>
              </a:rPr>
              <a:t>App Unique </a:t>
            </a:r>
            <a:r>
              <a:rPr lang="en-US" sz="2200" dirty="0" smtClean="0">
                <a:gradFill>
                  <a:gsLst>
                    <a:gs pos="11504">
                      <a:schemeClr val="tx1"/>
                    </a:gs>
                    <a:gs pos="38000">
                      <a:schemeClr val="tx1"/>
                    </a:gs>
                  </a:gsLst>
                  <a:lin ang="5400000" scaled="0"/>
                </a:gradFill>
              </a:rPr>
              <a:t>Identifier: unique </a:t>
            </a:r>
            <a:r>
              <a:rPr lang="en-US" sz="2200" dirty="0">
                <a:gradFill>
                  <a:gsLst>
                    <a:gs pos="11504">
                      <a:schemeClr val="tx1"/>
                    </a:gs>
                    <a:gs pos="38000">
                      <a:schemeClr val="tx1"/>
                    </a:gs>
                  </a:gsLst>
                  <a:lin ang="5400000" scaled="0"/>
                </a:gradFill>
              </a:rPr>
              <a:t>generated identifier for the app instance</a:t>
            </a:r>
          </a:p>
          <a:p>
            <a:pPr marL="228600" lvl="1" indent="-228600"/>
            <a:r>
              <a:rPr lang="en-US" sz="2200" dirty="0">
                <a:gradFill>
                  <a:gsLst>
                    <a:gs pos="11504">
                      <a:schemeClr val="tx1"/>
                    </a:gs>
                    <a:gs pos="38000">
                      <a:schemeClr val="tx1"/>
                    </a:gs>
                  </a:gsLst>
                  <a:lin ang="5400000" scaled="0"/>
                </a:gradFill>
              </a:rPr>
              <a:t>Hosting </a:t>
            </a:r>
            <a:r>
              <a:rPr lang="en-US" sz="2200" dirty="0" smtClean="0">
                <a:gradFill>
                  <a:gsLst>
                    <a:gs pos="11504">
                      <a:schemeClr val="tx1"/>
                    </a:gs>
                    <a:gs pos="38000">
                      <a:schemeClr val="tx1"/>
                    </a:gs>
                  </a:gsLst>
                  <a:lin ang="5400000" scaled="0"/>
                </a:gradFill>
              </a:rPr>
              <a:t>Domain: defined </a:t>
            </a:r>
            <a:r>
              <a:rPr lang="en-US" sz="2200" dirty="0">
                <a:gradFill>
                  <a:gsLst>
                    <a:gs pos="11504">
                      <a:schemeClr val="tx1"/>
                    </a:gs>
                    <a:gs pos="38000">
                      <a:schemeClr val="tx1"/>
                    </a:gs>
                  </a:gsLst>
                  <a:lin ang="5400000" scaled="0"/>
                </a:gradFill>
              </a:rPr>
              <a:t>for each farm</a:t>
            </a:r>
          </a:p>
          <a:p>
            <a:pPr marL="228600" lvl="1" indent="-228600"/>
            <a:r>
              <a:rPr lang="en-US" sz="2200" dirty="0">
                <a:gradFill>
                  <a:gsLst>
                    <a:gs pos="11504">
                      <a:schemeClr val="tx1"/>
                    </a:gs>
                    <a:gs pos="38000">
                      <a:schemeClr val="tx1"/>
                    </a:gs>
                  </a:gsLst>
                  <a:lin ang="5400000" scaled="0"/>
                </a:gradFill>
              </a:rPr>
              <a:t>App </a:t>
            </a:r>
            <a:r>
              <a:rPr lang="en-US" sz="2200" dirty="0" smtClean="0">
                <a:gradFill>
                  <a:gsLst>
                    <a:gs pos="11504">
                      <a:schemeClr val="tx1"/>
                    </a:gs>
                    <a:gs pos="38000">
                      <a:schemeClr val="tx1"/>
                    </a:gs>
                  </a:gsLst>
                  <a:lin ang="5400000" scaled="0"/>
                </a:gradFill>
              </a:rPr>
              <a:t>Name: contained </a:t>
            </a:r>
            <a:r>
              <a:rPr lang="en-US" sz="2200" dirty="0">
                <a:gradFill>
                  <a:gsLst>
                    <a:gs pos="11504">
                      <a:schemeClr val="tx1"/>
                    </a:gs>
                    <a:gs pos="38000">
                      <a:schemeClr val="tx1"/>
                    </a:gs>
                  </a:gsLst>
                  <a:lin ang="5400000" scaled="0"/>
                </a:gradFill>
              </a:rPr>
              <a:t>in the app </a:t>
            </a:r>
            <a:r>
              <a:rPr lang="en-US" sz="2200" dirty="0" smtClean="0">
                <a:gradFill>
                  <a:gsLst>
                    <a:gs pos="11504">
                      <a:schemeClr val="tx1"/>
                    </a:gs>
                    <a:gs pos="38000">
                      <a:schemeClr val="tx1"/>
                    </a:gs>
                  </a:gsLst>
                  <a:lin ang="5400000" scaled="0"/>
                </a:gradFill>
              </a:rPr>
              <a:t>manifest</a:t>
            </a:r>
            <a:endParaRPr lang="en-US" sz="2200" dirty="0">
              <a:gradFill>
                <a:gsLst>
                  <a:gs pos="11504">
                    <a:schemeClr val="tx1"/>
                  </a:gs>
                  <a:gs pos="38000">
                    <a:schemeClr val="tx1"/>
                  </a:gs>
                </a:gsLst>
                <a:lin ang="5400000" scaled="0"/>
              </a:gradFill>
            </a:endParaRPr>
          </a:p>
          <a:p>
            <a:pPr marL="228600" lvl="1" indent="-228600"/>
            <a:r>
              <a:rPr lang="en-US" sz="2200" dirty="0">
                <a:gradFill>
                  <a:gsLst>
                    <a:gs pos="11504">
                      <a:schemeClr val="tx1"/>
                    </a:gs>
                    <a:gs pos="38000">
                      <a:schemeClr val="tx1"/>
                    </a:gs>
                  </a:gsLst>
                  <a:lin ang="5400000" scaled="0"/>
                </a:gradFill>
              </a:rPr>
              <a:t>https://[tenancy]-[appuid].[hostingdomain]/[appname]</a:t>
            </a:r>
          </a:p>
        </p:txBody>
      </p:sp>
      <p:sp>
        <p:nvSpPr>
          <p:cNvPr id="6" name="Rectangle 5"/>
          <p:cNvSpPr/>
          <p:nvPr/>
        </p:nvSpPr>
        <p:spPr bwMode="auto">
          <a:xfrm>
            <a:off x="0" y="0"/>
            <a:ext cx="5761038"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The app web</a:t>
            </a:r>
            <a:endParaRPr lang="en-US" dirty="0">
              <a:gradFill>
                <a:gsLst>
                  <a:gs pos="7258">
                    <a:schemeClr val="bg1"/>
                  </a:gs>
                  <a:gs pos="29000">
                    <a:schemeClr val="bg1"/>
                  </a:gs>
                </a:gsLst>
                <a:lin ang="5400000" scaled="0"/>
              </a:gradFill>
            </a:endParaRPr>
          </a:p>
        </p:txBody>
      </p:sp>
      <p:grpSp>
        <p:nvGrpSpPr>
          <p:cNvPr id="8" name="Group 7"/>
          <p:cNvGrpSpPr/>
          <p:nvPr/>
        </p:nvGrpSpPr>
        <p:grpSpPr>
          <a:xfrm>
            <a:off x="10980539" y="1925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Introduction</a:t>
              </a: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gradFill>
                  <a:gsLst>
                    <a:gs pos="8367">
                      <a:schemeClr val="tx1"/>
                    </a:gs>
                    <a:gs pos="31000">
                      <a:schemeClr val="tx1"/>
                    </a:gs>
                  </a:gsLst>
                  <a:lin ang="5400000" scaled="0"/>
                </a:gradFill>
              </a:endParaRPr>
            </a:p>
          </p:txBody>
        </p:sp>
      </p:grpSp>
      <p:sp>
        <p:nvSpPr>
          <p:cNvPr id="11" name="Freeform 10"/>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79143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0138" y="533400"/>
            <a:ext cx="5981700" cy="3936462"/>
          </a:xfrm>
        </p:spPr>
        <p:txBody>
          <a:bodyPr/>
          <a:lstStyle/>
          <a:p>
            <a:pPr marL="0" indent="0">
              <a:spcBef>
                <a:spcPts val="2400"/>
              </a:spcBef>
              <a:buNone/>
            </a:pPr>
            <a:r>
              <a:rPr lang="en-US" sz="3400" dirty="0"/>
              <a:t>Specified in </a:t>
            </a:r>
            <a:r>
              <a:rPr lang="en-US" sz="3400" dirty="0" smtClean="0"/>
              <a:t>app manifest</a:t>
            </a:r>
            <a:endParaRPr lang="en-US" sz="3400" dirty="0"/>
          </a:p>
          <a:p>
            <a:pPr marL="228600" lvl="1" indent="-228600"/>
            <a:r>
              <a:rPr lang="en-US" sz="2200" dirty="0">
                <a:gradFill>
                  <a:gsLst>
                    <a:gs pos="11504">
                      <a:schemeClr val="tx1"/>
                    </a:gs>
                    <a:gs pos="38000">
                      <a:schemeClr val="tx1"/>
                    </a:gs>
                  </a:gsLst>
                  <a:lin ang="5400000" scaled="0"/>
                </a:gradFill>
              </a:rPr>
              <a:t>~appWebUrl/Pages/Default.aspx</a:t>
            </a:r>
            <a:r>
              <a:rPr lang="en-US" sz="2200" dirty="0" smtClean="0">
                <a:gradFill>
                  <a:gsLst>
                    <a:gs pos="11504">
                      <a:schemeClr val="tx1"/>
                    </a:gs>
                    <a:gs pos="38000">
                      <a:schemeClr val="tx1"/>
                    </a:gs>
                  </a:gsLst>
                  <a:lin ang="5400000" scaled="0"/>
                </a:gradFill>
              </a:rPr>
              <a:t>?</a:t>
            </a:r>
            <a:br>
              <a:rPr lang="en-US" sz="2200" dirty="0" smtClean="0">
                <a:gradFill>
                  <a:gsLst>
                    <a:gs pos="11504">
                      <a:schemeClr val="tx1"/>
                    </a:gs>
                    <a:gs pos="38000">
                      <a:schemeClr val="tx1"/>
                    </a:gs>
                  </a:gsLst>
                  <a:lin ang="5400000" scaled="0"/>
                </a:gradFill>
              </a:rPr>
            </a:br>
            <a:r>
              <a:rPr lang="en-US" sz="2200" dirty="0" smtClean="0">
                <a:gradFill>
                  <a:gsLst>
                    <a:gs pos="11504">
                      <a:schemeClr val="tx1"/>
                    </a:gs>
                    <a:gs pos="38000">
                      <a:schemeClr val="tx1"/>
                    </a:gs>
                  </a:gsLst>
                  <a:lin ang="5400000" scaled="0"/>
                </a:gradFill>
              </a:rPr>
              <a:t>{</a:t>
            </a:r>
            <a:r>
              <a:rPr lang="en-US" sz="2200" dirty="0">
                <a:gradFill>
                  <a:gsLst>
                    <a:gs pos="11504">
                      <a:schemeClr val="tx1"/>
                    </a:gs>
                    <a:gs pos="38000">
                      <a:schemeClr val="tx1"/>
                    </a:gs>
                  </a:gsLst>
                  <a:lin ang="5400000" scaled="0"/>
                </a:gradFill>
              </a:rPr>
              <a:t>StandardTokens}</a:t>
            </a:r>
          </a:p>
          <a:p>
            <a:pPr marL="0" indent="0">
              <a:spcBef>
                <a:spcPts val="2400"/>
              </a:spcBef>
              <a:buNone/>
            </a:pPr>
            <a:r>
              <a:rPr lang="en-US" sz="3400" dirty="0"/>
              <a:t>Utilizes </a:t>
            </a:r>
            <a:r>
              <a:rPr lang="en-US" sz="3400" dirty="0" smtClean="0"/>
              <a:t>tokens </a:t>
            </a:r>
            <a:r>
              <a:rPr lang="en-US" sz="3400" dirty="0"/>
              <a:t>for dynamic replacement of parameters</a:t>
            </a:r>
          </a:p>
          <a:p>
            <a:pPr marL="228600" lvl="1" indent="-228600"/>
            <a:r>
              <a:rPr lang="en-US" sz="2200" dirty="0">
                <a:gradFill>
                  <a:gsLst>
                    <a:gs pos="11504">
                      <a:schemeClr val="tx1"/>
                    </a:gs>
                    <a:gs pos="38000">
                      <a:schemeClr val="tx1"/>
                    </a:gs>
                  </a:gsLst>
                  <a:lin ang="5400000" scaled="0"/>
                </a:gradFill>
              </a:rPr>
              <a:t>~appWebUrl token representing the URL </a:t>
            </a:r>
            <a:r>
              <a:rPr lang="en-US" sz="2200" dirty="0" smtClean="0">
                <a:gradFill>
                  <a:gsLst>
                    <a:gs pos="11504">
                      <a:schemeClr val="tx1"/>
                    </a:gs>
                    <a:gs pos="38000">
                      <a:schemeClr val="tx1"/>
                    </a:gs>
                  </a:gsLst>
                  <a:lin ang="5400000" scaled="0"/>
                </a:gradFill>
              </a:rPr>
              <a:t/>
            </a:r>
            <a:br>
              <a:rPr lang="en-US" sz="2200" dirty="0" smtClean="0">
                <a:gradFill>
                  <a:gsLst>
                    <a:gs pos="11504">
                      <a:schemeClr val="tx1"/>
                    </a:gs>
                    <a:gs pos="38000">
                      <a:schemeClr val="tx1"/>
                    </a:gs>
                  </a:gsLst>
                  <a:lin ang="5400000" scaled="0"/>
                </a:gradFill>
              </a:rPr>
            </a:br>
            <a:r>
              <a:rPr lang="en-US" sz="2200" dirty="0" smtClean="0">
                <a:gradFill>
                  <a:gsLst>
                    <a:gs pos="11504">
                      <a:schemeClr val="tx1"/>
                    </a:gs>
                    <a:gs pos="38000">
                      <a:schemeClr val="tx1"/>
                    </a:gs>
                  </a:gsLst>
                  <a:lin ang="5400000" scaled="0"/>
                </a:gradFill>
              </a:rPr>
              <a:t>for </a:t>
            </a:r>
            <a:r>
              <a:rPr lang="en-US" sz="2200" dirty="0">
                <a:gradFill>
                  <a:gsLst>
                    <a:gs pos="11504">
                      <a:schemeClr val="tx1"/>
                    </a:gs>
                    <a:gs pos="38000">
                      <a:schemeClr val="tx1"/>
                    </a:gs>
                  </a:gsLst>
                  <a:lin ang="5400000" scaled="0"/>
                </a:gradFill>
              </a:rPr>
              <a:t>the app web of this app instance</a:t>
            </a:r>
          </a:p>
          <a:p>
            <a:pPr marL="228600" lvl="1" indent="-228600"/>
            <a:r>
              <a:rPr lang="en-US" sz="2200" dirty="0">
                <a:gradFill>
                  <a:gsLst>
                    <a:gs pos="11504">
                      <a:schemeClr val="tx1"/>
                    </a:gs>
                    <a:gs pos="38000">
                      <a:schemeClr val="tx1"/>
                    </a:gs>
                  </a:gsLst>
                  <a:lin ang="5400000" scaled="0"/>
                </a:gradFill>
              </a:rPr>
              <a:t>{StandardTokens} passes key query string parameters to the app on </a:t>
            </a:r>
            <a:r>
              <a:rPr lang="en-US" sz="2200" dirty="0" smtClean="0">
                <a:gradFill>
                  <a:gsLst>
                    <a:gs pos="11504">
                      <a:schemeClr val="tx1"/>
                    </a:gs>
                    <a:gs pos="38000">
                      <a:schemeClr val="tx1"/>
                    </a:gs>
                  </a:gsLst>
                  <a:lin ang="5400000" scaled="0"/>
                </a:gradFill>
              </a:rPr>
              <a:t>launch</a:t>
            </a:r>
            <a:endParaRPr lang="en-US" sz="2200" dirty="0">
              <a:gradFill>
                <a:gsLst>
                  <a:gs pos="11504">
                    <a:schemeClr val="tx1"/>
                  </a:gs>
                  <a:gs pos="38000">
                    <a:schemeClr val="tx1"/>
                  </a:gs>
                </a:gsLst>
                <a:lin ang="5400000" scaled="0"/>
              </a:gradFill>
            </a:endParaRPr>
          </a:p>
        </p:txBody>
      </p:sp>
      <p:graphicFrame>
        <p:nvGraphicFramePr>
          <p:cNvPr id="5" name="Table 4"/>
          <p:cNvGraphicFramePr>
            <a:graphicFrameLocks noGrp="1"/>
          </p:cNvGraphicFramePr>
          <p:nvPr>
            <p:extLst>
              <p:ext uri="{D42A27DB-BD31-4B8C-83A1-F6EECF244321}">
                <p14:modId xmlns:p14="http://schemas.microsoft.com/office/powerpoint/2010/main" val="1526804867"/>
              </p:ext>
            </p:extLst>
          </p:nvPr>
        </p:nvGraphicFramePr>
        <p:xfrm>
          <a:off x="6197601" y="4523405"/>
          <a:ext cx="5964237" cy="2174256"/>
        </p:xfrm>
        <a:graphic>
          <a:graphicData uri="http://schemas.openxmlformats.org/drawingml/2006/table">
            <a:tbl>
              <a:tblPr firstRow="1" bandRow="1">
                <a:tableStyleId>{5C22544A-7EE6-4342-B048-85BDC9FD1C3A}</a:tableStyleId>
              </a:tblPr>
              <a:tblGrid>
                <a:gridCol w="1638299">
                  <a:extLst>
                    <a:ext uri="{9D8B030D-6E8A-4147-A177-3AD203B41FA5}">
                      <a16:colId xmlns:a16="http://schemas.microsoft.com/office/drawing/2014/main" val="20000"/>
                    </a:ext>
                  </a:extLst>
                </a:gridCol>
                <a:gridCol w="4325938">
                  <a:extLst>
                    <a:ext uri="{9D8B030D-6E8A-4147-A177-3AD203B41FA5}">
                      <a16:colId xmlns:a16="http://schemas.microsoft.com/office/drawing/2014/main" val="20001"/>
                    </a:ext>
                  </a:extLst>
                </a:gridCol>
              </a:tblGrid>
              <a:tr h="362376">
                <a:tc>
                  <a:txBody>
                    <a:bodyPr/>
                    <a:lstStyle/>
                    <a:p>
                      <a:r>
                        <a:rPr lang="en-US" sz="1300" dirty="0" smtClean="0">
                          <a:gradFill>
                            <a:gsLst>
                              <a:gs pos="67257">
                                <a:schemeClr val="accent2"/>
                              </a:gs>
                              <a:gs pos="38000">
                                <a:schemeClr val="accent2"/>
                              </a:gs>
                            </a:gsLst>
                            <a:lin ang="5400000" scaled="0"/>
                          </a:gradFill>
                        </a:rPr>
                        <a:t>Parameter</a:t>
                      </a:r>
                      <a:endParaRPr lang="en-US" sz="1300" dirty="0">
                        <a:gradFill>
                          <a:gsLst>
                            <a:gs pos="67257">
                              <a:schemeClr val="accent2"/>
                            </a:gs>
                            <a:gs pos="38000">
                              <a:schemeClr val="accent2"/>
                            </a:gs>
                          </a:gsLst>
                          <a:lin ang="5400000" scaled="0"/>
                        </a:gra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300" dirty="0" smtClean="0">
                          <a:gradFill>
                            <a:gsLst>
                              <a:gs pos="67257">
                                <a:schemeClr val="accent2"/>
                              </a:gs>
                              <a:gs pos="38000">
                                <a:schemeClr val="accent2"/>
                              </a:gs>
                            </a:gsLst>
                            <a:lin ang="5400000" scaled="0"/>
                          </a:gradFill>
                        </a:rPr>
                        <a:t>Description</a:t>
                      </a:r>
                      <a:endParaRPr lang="en-US" sz="1300" dirty="0">
                        <a:gradFill>
                          <a:gsLst>
                            <a:gs pos="67257">
                              <a:schemeClr val="accent2"/>
                            </a:gs>
                            <a:gs pos="38000">
                              <a:schemeClr val="accent2"/>
                            </a:gs>
                          </a:gsLst>
                          <a:lin ang="5400000" scaled="0"/>
                        </a:gra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2376">
                <a:tc>
                  <a:txBody>
                    <a:bodyPr/>
                    <a:lstStyle/>
                    <a:p>
                      <a:r>
                        <a:rPr lang="en-US" sz="1300" dirty="0" smtClean="0">
                          <a:gradFill>
                            <a:gsLst>
                              <a:gs pos="89381">
                                <a:schemeClr val="tx1"/>
                              </a:gs>
                              <a:gs pos="67257">
                                <a:schemeClr val="tx1"/>
                              </a:gs>
                            </a:gsLst>
                            <a:lin ang="5400000" scaled="0"/>
                          </a:gradFill>
                        </a:rPr>
                        <a:t>SPHostUrl</a:t>
                      </a:r>
                      <a:endParaRPr lang="en-US" sz="1300" dirty="0">
                        <a:gradFill>
                          <a:gsLst>
                            <a:gs pos="89381">
                              <a:schemeClr val="tx1"/>
                            </a:gs>
                            <a:gs pos="67257">
                              <a:schemeClr val="tx1"/>
                            </a:gs>
                          </a:gsLst>
                          <a:lin ang="5400000" scaled="0"/>
                        </a:gra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300" dirty="0" smtClean="0">
                          <a:gradFill>
                            <a:gsLst>
                              <a:gs pos="89381">
                                <a:schemeClr val="tx1"/>
                              </a:gs>
                              <a:gs pos="67257">
                                <a:schemeClr val="tx1"/>
                              </a:gs>
                            </a:gsLst>
                            <a:lin ang="5400000" scaled="0"/>
                          </a:gradFill>
                        </a:rPr>
                        <a:t>The URL of the host web</a:t>
                      </a:r>
                      <a:endParaRPr lang="en-US" sz="1300" dirty="0">
                        <a:gradFill>
                          <a:gsLst>
                            <a:gs pos="89381">
                              <a:schemeClr val="tx1"/>
                            </a:gs>
                            <a:gs pos="67257">
                              <a:schemeClr val="tx1"/>
                            </a:gs>
                          </a:gsLst>
                          <a:lin ang="5400000" scaled="0"/>
                        </a:gra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62376">
                <a:tc>
                  <a:txBody>
                    <a:bodyPr/>
                    <a:lstStyle/>
                    <a:p>
                      <a:r>
                        <a:rPr lang="en-US" sz="1300" dirty="0" smtClean="0">
                          <a:gradFill>
                            <a:gsLst>
                              <a:gs pos="89381">
                                <a:schemeClr val="tx1"/>
                              </a:gs>
                              <a:gs pos="67257">
                                <a:schemeClr val="tx1"/>
                              </a:gs>
                            </a:gsLst>
                            <a:lin ang="5400000" scaled="0"/>
                          </a:gradFill>
                        </a:rPr>
                        <a:t>SPAppWebUrl</a:t>
                      </a:r>
                      <a:endParaRPr lang="en-US" sz="1300" dirty="0">
                        <a:gradFill>
                          <a:gsLst>
                            <a:gs pos="89381">
                              <a:schemeClr val="tx1"/>
                            </a:gs>
                            <a:gs pos="67257">
                              <a:schemeClr val="tx1"/>
                            </a:gs>
                          </a:gsLst>
                          <a:lin ang="5400000" scaled="0"/>
                        </a:gra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alpha val="40000"/>
                      </a:schemeClr>
                    </a:solidFill>
                  </a:tcPr>
                </a:tc>
                <a:tc>
                  <a:txBody>
                    <a:bodyPr/>
                    <a:lstStyle/>
                    <a:p>
                      <a:r>
                        <a:rPr lang="en-US" sz="1300" dirty="0" smtClean="0">
                          <a:gradFill>
                            <a:gsLst>
                              <a:gs pos="89381">
                                <a:schemeClr val="tx1"/>
                              </a:gs>
                              <a:gs pos="67257">
                                <a:schemeClr val="tx1"/>
                              </a:gs>
                            </a:gsLst>
                            <a:lin ang="5400000" scaled="0"/>
                          </a:gradFill>
                        </a:rPr>
                        <a:t>The URL of the app web</a:t>
                      </a:r>
                      <a:endParaRPr lang="en-US" sz="1300" dirty="0">
                        <a:gradFill>
                          <a:gsLst>
                            <a:gs pos="89381">
                              <a:schemeClr val="tx1"/>
                            </a:gs>
                            <a:gs pos="67257">
                              <a:schemeClr val="tx1"/>
                            </a:gs>
                          </a:gsLst>
                          <a:lin ang="5400000" scaled="0"/>
                        </a:gra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alpha val="40000"/>
                      </a:schemeClr>
                    </a:solidFill>
                  </a:tcPr>
                </a:tc>
                <a:extLst>
                  <a:ext uri="{0D108BD9-81ED-4DB2-BD59-A6C34878D82A}">
                    <a16:rowId xmlns:a16="http://schemas.microsoft.com/office/drawing/2014/main" val="10002"/>
                  </a:ext>
                </a:extLst>
              </a:tr>
              <a:tr h="362376">
                <a:tc>
                  <a:txBody>
                    <a:bodyPr/>
                    <a:lstStyle/>
                    <a:p>
                      <a:r>
                        <a:rPr lang="en-US" sz="1300" dirty="0" smtClean="0">
                          <a:gradFill>
                            <a:gsLst>
                              <a:gs pos="89381">
                                <a:schemeClr val="tx1"/>
                              </a:gs>
                              <a:gs pos="67257">
                                <a:schemeClr val="tx1"/>
                              </a:gs>
                            </a:gsLst>
                            <a:lin ang="5400000" scaled="0"/>
                          </a:gradFill>
                        </a:rPr>
                        <a:t>SPLanguage</a:t>
                      </a:r>
                      <a:endParaRPr lang="en-US" sz="1300" dirty="0">
                        <a:gradFill>
                          <a:gsLst>
                            <a:gs pos="89381">
                              <a:schemeClr val="tx1"/>
                            </a:gs>
                            <a:gs pos="67257">
                              <a:schemeClr val="tx1"/>
                            </a:gs>
                          </a:gsLst>
                          <a:lin ang="5400000" scaled="0"/>
                        </a:gra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300" dirty="0" smtClean="0">
                          <a:gradFill>
                            <a:gsLst>
                              <a:gs pos="89381">
                                <a:schemeClr val="tx1"/>
                              </a:gs>
                              <a:gs pos="67257">
                                <a:schemeClr val="tx1"/>
                              </a:gs>
                            </a:gsLst>
                            <a:lin ang="5400000" scaled="0"/>
                          </a:gradFill>
                        </a:rPr>
                        <a:t>The language/culture of the host web</a:t>
                      </a:r>
                      <a:endParaRPr lang="en-US" sz="1300" dirty="0">
                        <a:gradFill>
                          <a:gsLst>
                            <a:gs pos="89381">
                              <a:schemeClr val="tx1"/>
                            </a:gs>
                            <a:gs pos="67257">
                              <a:schemeClr val="tx1"/>
                            </a:gs>
                          </a:gsLst>
                          <a:lin ang="5400000" scaled="0"/>
                        </a:gra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62376">
                <a:tc>
                  <a:txBody>
                    <a:bodyPr/>
                    <a:lstStyle/>
                    <a:p>
                      <a:r>
                        <a:rPr lang="en-US" sz="1300" dirty="0" smtClean="0">
                          <a:gradFill>
                            <a:gsLst>
                              <a:gs pos="89381">
                                <a:schemeClr val="tx1"/>
                              </a:gs>
                              <a:gs pos="67257">
                                <a:schemeClr val="tx1"/>
                              </a:gs>
                            </a:gsLst>
                            <a:lin ang="5400000" scaled="0"/>
                          </a:gradFill>
                        </a:rPr>
                        <a:t>SPClientTag</a:t>
                      </a:r>
                      <a:endParaRPr lang="en-US" sz="1300" dirty="0">
                        <a:gradFill>
                          <a:gsLst>
                            <a:gs pos="89381">
                              <a:schemeClr val="tx1"/>
                            </a:gs>
                            <a:gs pos="67257">
                              <a:schemeClr val="tx1"/>
                            </a:gs>
                          </a:gsLst>
                          <a:lin ang="5400000" scaled="0"/>
                        </a:gra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alpha val="40000"/>
                      </a:schemeClr>
                    </a:solidFill>
                  </a:tcPr>
                </a:tc>
                <a:tc>
                  <a:txBody>
                    <a:bodyPr/>
                    <a:lstStyle/>
                    <a:p>
                      <a:r>
                        <a:rPr lang="en-US" sz="1300" dirty="0" smtClean="0">
                          <a:gradFill>
                            <a:gsLst>
                              <a:gs pos="89381">
                                <a:schemeClr val="tx1"/>
                              </a:gs>
                              <a:gs pos="67257">
                                <a:schemeClr val="tx1"/>
                              </a:gs>
                            </a:gsLst>
                            <a:lin ang="5400000" scaled="0"/>
                          </a:gradFill>
                          <a:effectLst/>
                        </a:rPr>
                        <a:t>The client cache control number for the current website</a:t>
                      </a:r>
                      <a:endParaRPr lang="en-US" sz="1300" dirty="0">
                        <a:gradFill>
                          <a:gsLst>
                            <a:gs pos="89381">
                              <a:schemeClr val="tx1"/>
                            </a:gs>
                            <a:gs pos="67257">
                              <a:schemeClr val="tx1"/>
                            </a:gs>
                          </a:gsLst>
                          <a:lin ang="5400000" scaled="0"/>
                        </a:gra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alpha val="40000"/>
                      </a:schemeClr>
                    </a:solidFill>
                  </a:tcPr>
                </a:tc>
                <a:extLst>
                  <a:ext uri="{0D108BD9-81ED-4DB2-BD59-A6C34878D82A}">
                    <a16:rowId xmlns:a16="http://schemas.microsoft.com/office/drawing/2014/main" val="10004"/>
                  </a:ext>
                </a:extLst>
              </a:tr>
              <a:tr h="362376">
                <a:tc>
                  <a:txBody>
                    <a:bodyPr/>
                    <a:lstStyle/>
                    <a:p>
                      <a:r>
                        <a:rPr lang="en-US" sz="1300" dirty="0" smtClean="0">
                          <a:gradFill>
                            <a:gsLst>
                              <a:gs pos="89381">
                                <a:schemeClr val="tx1"/>
                              </a:gs>
                              <a:gs pos="67257">
                                <a:schemeClr val="tx1"/>
                              </a:gs>
                            </a:gsLst>
                            <a:lin ang="5400000" scaled="0"/>
                          </a:gradFill>
                        </a:rPr>
                        <a:t>SPProductNumber</a:t>
                      </a:r>
                      <a:endParaRPr lang="en-US" sz="1300" dirty="0">
                        <a:gradFill>
                          <a:gsLst>
                            <a:gs pos="89381">
                              <a:schemeClr val="tx1"/>
                            </a:gs>
                            <a:gs pos="67257">
                              <a:schemeClr val="tx1"/>
                            </a:gs>
                          </a:gsLst>
                          <a:lin ang="5400000" scaled="0"/>
                        </a:gra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300" dirty="0" smtClean="0">
                          <a:gradFill>
                            <a:gsLst>
                              <a:gs pos="89381">
                                <a:schemeClr val="tx1"/>
                              </a:gs>
                              <a:gs pos="67257">
                                <a:schemeClr val="tx1"/>
                              </a:gs>
                            </a:gsLst>
                            <a:lin ang="5400000" scaled="0"/>
                          </a:gradFill>
                          <a:effectLst/>
                        </a:rPr>
                        <a:t>The full build version number of the SharePoint farm</a:t>
                      </a:r>
                      <a:endParaRPr lang="en-US" sz="1300" dirty="0">
                        <a:gradFill>
                          <a:gsLst>
                            <a:gs pos="89381">
                              <a:schemeClr val="tx1"/>
                            </a:gs>
                            <a:gs pos="67257">
                              <a:schemeClr val="tx1"/>
                            </a:gs>
                          </a:gsLst>
                          <a:lin ang="5400000" scaled="0"/>
                        </a:gra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sp>
        <p:nvSpPr>
          <p:cNvPr id="6" name="Rectangle 5"/>
          <p:cNvSpPr/>
          <p:nvPr/>
        </p:nvSpPr>
        <p:spPr bwMode="auto">
          <a:xfrm>
            <a:off x="0" y="0"/>
            <a:ext cx="5761038"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App Start Page</a:t>
            </a:r>
            <a:endParaRPr lang="en-US" dirty="0">
              <a:gradFill>
                <a:gsLst>
                  <a:gs pos="7258">
                    <a:schemeClr val="bg1"/>
                  </a:gs>
                  <a:gs pos="29000">
                    <a:schemeClr val="bg1"/>
                  </a:gs>
                </a:gsLst>
                <a:lin ang="5400000" scaled="0"/>
              </a:gradFill>
            </a:endParaRPr>
          </a:p>
        </p:txBody>
      </p:sp>
      <p:grpSp>
        <p:nvGrpSpPr>
          <p:cNvPr id="8" name="Group 7"/>
          <p:cNvGrpSpPr/>
          <p:nvPr/>
        </p:nvGrpSpPr>
        <p:grpSpPr>
          <a:xfrm>
            <a:off x="10980539" y="1925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Introduction</a:t>
              </a: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gradFill>
                  <a:gsLst>
                    <a:gs pos="8367">
                      <a:schemeClr val="tx1"/>
                    </a:gs>
                    <a:gs pos="31000">
                      <a:schemeClr val="tx1"/>
                    </a:gs>
                  </a:gsLst>
                  <a:lin ang="5400000" scaled="0"/>
                </a:gradFill>
              </a:endParaRPr>
            </a:p>
          </p:txBody>
        </p:sp>
      </p:grpSp>
      <p:sp>
        <p:nvSpPr>
          <p:cNvPr id="11" name="Freeform 10"/>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371255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6180138" y="2073796"/>
            <a:ext cx="5981700" cy="2846933"/>
          </a:xfrm>
        </p:spPr>
        <p:txBody>
          <a:bodyPr/>
          <a:lstStyle/>
          <a:p>
            <a:pPr marL="0" indent="0">
              <a:spcBef>
                <a:spcPts val="2400"/>
              </a:spcBef>
              <a:buNone/>
            </a:pPr>
            <a:r>
              <a:rPr lang="en-US" sz="3400" dirty="0">
                <a:gradFill>
                  <a:gsLst>
                    <a:gs pos="11504">
                      <a:schemeClr val="tx1"/>
                    </a:gs>
                    <a:gs pos="38000">
                      <a:schemeClr val="tx1"/>
                    </a:gs>
                  </a:gsLst>
                  <a:lin ang="5400000" scaled="0"/>
                </a:gradFill>
              </a:rPr>
              <a:t>Utilizes </a:t>
            </a:r>
            <a:r>
              <a:rPr lang="en-US" sz="3400" dirty="0" smtClean="0">
                <a:gradFill>
                  <a:gsLst>
                    <a:gs pos="11504">
                      <a:schemeClr val="tx1"/>
                    </a:gs>
                    <a:gs pos="38000">
                      <a:schemeClr val="tx1"/>
                    </a:gs>
                  </a:gsLst>
                  <a:lin ang="5400000" scaled="0"/>
                </a:gradFill>
              </a:rPr>
              <a:t>“internal</a:t>
            </a:r>
            <a:r>
              <a:rPr lang="en-US" sz="3400" dirty="0">
                <a:gradFill>
                  <a:gsLst>
                    <a:gs pos="11504">
                      <a:schemeClr val="tx1"/>
                    </a:gs>
                    <a:gs pos="38000">
                      <a:schemeClr val="tx1"/>
                    </a:gs>
                  </a:gsLst>
                  <a:lin ang="5400000" scaled="0"/>
                </a:gradFill>
              </a:rPr>
              <a:t>” </a:t>
            </a:r>
            <a:r>
              <a:rPr lang="en-US" sz="3400" dirty="0" smtClean="0">
                <a:gradFill>
                  <a:gsLst>
                    <a:gs pos="11504">
                      <a:schemeClr val="tx1"/>
                    </a:gs>
                    <a:gs pos="38000">
                      <a:schemeClr val="tx1"/>
                    </a:gs>
                  </a:gsLst>
                  <a:lin ang="5400000" scaled="0"/>
                </a:gradFill>
              </a:rPr>
              <a:t>authentication</a:t>
            </a:r>
            <a:endParaRPr lang="en-US" sz="3400" dirty="0">
              <a:gradFill>
                <a:gsLst>
                  <a:gs pos="11504">
                    <a:schemeClr val="tx1"/>
                  </a:gs>
                  <a:gs pos="38000">
                    <a:schemeClr val="tx1"/>
                  </a:gs>
                </a:gsLst>
                <a:lin ang="5400000" scaled="0"/>
              </a:gradFill>
            </a:endParaRPr>
          </a:p>
          <a:p>
            <a:pPr marL="0" indent="0">
              <a:spcBef>
                <a:spcPts val="2400"/>
              </a:spcBef>
              <a:buNone/>
            </a:pPr>
            <a:r>
              <a:rPr lang="en-US" sz="3400" dirty="0">
                <a:gradFill>
                  <a:gsLst>
                    <a:gs pos="11504">
                      <a:schemeClr val="tx1"/>
                    </a:gs>
                    <a:gs pos="38000">
                      <a:schemeClr val="tx1"/>
                    </a:gs>
                  </a:gsLst>
                  <a:lin ang="5400000" scaled="0"/>
                </a:gradFill>
              </a:rPr>
              <a:t>App permissions are the lesser of user and app permissions </a:t>
            </a:r>
            <a:r>
              <a:rPr lang="en-US" sz="3400" dirty="0" smtClean="0">
                <a:gradFill>
                  <a:gsLst>
                    <a:gs pos="11504">
                      <a:schemeClr val="tx1"/>
                    </a:gs>
                    <a:gs pos="38000">
                      <a:schemeClr val="tx1"/>
                    </a:gs>
                  </a:gsLst>
                  <a:lin ang="5400000" scaled="0"/>
                </a:gradFill>
              </a:rPr>
              <a:t/>
            </a:r>
            <a:br>
              <a:rPr lang="en-US" sz="3400" dirty="0" smtClean="0">
                <a:gradFill>
                  <a:gsLst>
                    <a:gs pos="11504">
                      <a:schemeClr val="tx1"/>
                    </a:gs>
                    <a:gs pos="38000">
                      <a:schemeClr val="tx1"/>
                    </a:gs>
                  </a:gsLst>
                  <a:lin ang="5400000" scaled="0"/>
                </a:gradFill>
              </a:rPr>
            </a:br>
            <a:r>
              <a:rPr lang="en-US" sz="3400" dirty="0" smtClean="0">
                <a:gradFill>
                  <a:gsLst>
                    <a:gs pos="11504">
                      <a:schemeClr val="tx1"/>
                    </a:gs>
                    <a:gs pos="38000">
                      <a:schemeClr val="tx1"/>
                    </a:gs>
                  </a:gsLst>
                  <a:lin ang="5400000" scaled="0"/>
                </a:gradFill>
              </a:rPr>
              <a:t>to </a:t>
            </a:r>
            <a:r>
              <a:rPr lang="en-US" sz="3400" dirty="0">
                <a:gradFill>
                  <a:gsLst>
                    <a:gs pos="11504">
                      <a:schemeClr val="tx1"/>
                    </a:gs>
                    <a:gs pos="38000">
                      <a:schemeClr val="tx1"/>
                    </a:gs>
                  </a:gsLst>
                  <a:lin ang="5400000" scaled="0"/>
                </a:gradFill>
              </a:rPr>
              <a:t>the given resource</a:t>
            </a:r>
          </a:p>
        </p:txBody>
      </p:sp>
      <p:sp>
        <p:nvSpPr>
          <p:cNvPr id="6" name="Rectangle 5"/>
          <p:cNvSpPr/>
          <p:nvPr/>
        </p:nvSpPr>
        <p:spPr bwMode="auto">
          <a:xfrm>
            <a:off x="0" y="0"/>
            <a:ext cx="5761038"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smtClean="0">
                <a:gradFill>
                  <a:gsLst>
                    <a:gs pos="7258">
                      <a:schemeClr val="bg1"/>
                    </a:gs>
                    <a:gs pos="29000">
                      <a:schemeClr val="bg1"/>
                    </a:gs>
                  </a:gsLst>
                  <a:lin ang="5400000" scaled="0"/>
                </a:gradFill>
              </a:rPr>
              <a:t>App permissions</a:t>
            </a:r>
            <a:endParaRPr lang="en-US" dirty="0">
              <a:gradFill>
                <a:gsLst>
                  <a:gs pos="7258">
                    <a:schemeClr val="bg1"/>
                  </a:gs>
                  <a:gs pos="29000">
                    <a:schemeClr val="bg1"/>
                  </a:gs>
                </a:gsLst>
                <a:lin ang="5400000" scaled="0"/>
              </a:gradFill>
            </a:endParaRPr>
          </a:p>
        </p:txBody>
      </p:sp>
      <p:grpSp>
        <p:nvGrpSpPr>
          <p:cNvPr id="8" name="Group 7"/>
          <p:cNvGrpSpPr/>
          <p:nvPr/>
        </p:nvGrpSpPr>
        <p:grpSpPr>
          <a:xfrm>
            <a:off x="10980539" y="192518"/>
            <a:ext cx="2360017" cy="287338"/>
            <a:chOff x="2440123" y="6593453"/>
            <a:chExt cx="3498991" cy="287338"/>
          </a:xfrm>
        </p:grpSpPr>
        <p:sp>
          <p:nvSpPr>
            <p:cNvPr id="9" name="TextBox 8"/>
            <p:cNvSpPr txBox="1"/>
            <p:nvPr/>
          </p:nvSpPr>
          <p:spPr>
            <a:xfrm>
              <a:off x="2440123" y="6593453"/>
              <a:ext cx="3498991" cy="287338"/>
            </a:xfrm>
            <a:prstGeom prst="rect">
              <a:avLst/>
            </a:prstGeom>
            <a:noFill/>
          </p:spPr>
          <p:txBody>
            <a:bodyPr wrap="square" lIns="146304" tIns="91440" rIns="146304" bIns="91440" rtlCol="0">
              <a:noAutofit/>
            </a:bodyPr>
            <a:lstStyle/>
            <a:p>
              <a:pPr>
                <a:lnSpc>
                  <a:spcPct val="90000"/>
                </a:lnSpc>
              </a:pPr>
              <a:r>
                <a:rPr lang="en-US" sz="1400" dirty="0" smtClean="0">
                  <a:gradFill>
                    <a:gsLst>
                      <a:gs pos="8367">
                        <a:schemeClr val="tx1"/>
                      </a:gs>
                      <a:gs pos="31000">
                        <a:schemeClr val="tx1"/>
                      </a:gs>
                    </a:gsLst>
                    <a:lin ang="5400000" scaled="0"/>
                  </a:gradFill>
                </a:rPr>
                <a:t>Introduction</a:t>
              </a:r>
            </a:p>
          </p:txBody>
        </p:sp>
        <p:sp>
          <p:nvSpPr>
            <p:cNvPr id="10" name="Freeform 5"/>
            <p:cNvSpPr>
              <a:spLocks/>
            </p:cNvSpPr>
            <p:nvPr/>
          </p:nvSpPr>
          <p:spPr bwMode="auto">
            <a:xfrm>
              <a:off x="2520033" y="6707322"/>
              <a:ext cx="94899" cy="128454"/>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gradFill>
                  <a:gsLst>
                    <a:gs pos="8367">
                      <a:schemeClr val="tx1"/>
                    </a:gs>
                    <a:gs pos="31000">
                      <a:schemeClr val="tx1"/>
                    </a:gs>
                  </a:gsLst>
                  <a:lin ang="5400000" scaled="0"/>
                </a:gradFill>
              </a:endParaRPr>
            </a:p>
          </p:txBody>
        </p:sp>
      </p:grpSp>
      <p:sp>
        <p:nvSpPr>
          <p:cNvPr id="11" name="Freeform 10"/>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dirty="0">
              <a:solidFill>
                <a:srgbClr val="262626"/>
              </a:solidFill>
            </a:endParaRPr>
          </a:p>
        </p:txBody>
      </p:sp>
    </p:spTree>
    <p:extLst>
      <p:ext uri="{BB962C8B-B14F-4D97-AF65-F5344CB8AC3E}">
        <p14:creationId xmlns:p14="http://schemas.microsoft.com/office/powerpoint/2010/main" val="169426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6-30540_Office_365_CloudRoadShow">
  <a:themeElements>
    <a:clrScheme name="Custom 23">
      <a:dk1>
        <a:srgbClr val="262626"/>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D83B01"/>
      </a:hlink>
      <a:folHlink>
        <a:srgbClr val="FE7E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v02.potx" id="{B5470EB0-641B-4935-9E12-484AA2312254}" vid="{A0499B42-DE34-48E1-8CB5-0A4D707E13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schemas.microsoft.com/office/2006/documentManagement/types"/>
    <ds:schemaRef ds:uri="http://purl.org/dc/elements/1.1/"/>
    <ds:schemaRef ds:uri="http://schemas.microsoft.com/office/2006/metadata/properties"/>
    <ds:schemaRef ds:uri="5fad15d0-477e-40da-a20d-40d4ca777cbd"/>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3043</Words>
  <Application>Microsoft Office PowerPoint</Application>
  <PresentationFormat>Custom</PresentationFormat>
  <Paragraphs>310</Paragraphs>
  <Slides>39</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Consolas</vt:lpstr>
      <vt:lpstr>Segoe Light</vt:lpstr>
      <vt:lpstr>Segoe UI</vt:lpstr>
      <vt:lpstr>Segoe UI Light</vt:lpstr>
      <vt:lpstr>Wingdings</vt:lpstr>
      <vt:lpstr>6-30540_Office_365_CloudRoadShow</vt:lpstr>
      <vt:lpstr>Office 365 development</vt:lpstr>
      <vt:lpstr>Deep dive into  SharePoint-hosted apps</vt:lpstr>
      <vt:lpstr>Agenda </vt:lpstr>
      <vt:lpstr>Developer vision</vt:lpstr>
      <vt:lpstr>Introduction</vt:lpstr>
      <vt:lpstr>Architecture</vt:lpstr>
      <vt:lpstr>PowerPoint Presentation</vt:lpstr>
      <vt:lpstr>PowerPoint Presentation</vt:lpstr>
      <vt:lpstr>PowerPoint Presentation</vt:lpstr>
      <vt:lpstr>PowerPoint Presentation</vt:lpstr>
      <vt:lpstr>PowerPoint Presentation</vt:lpstr>
      <vt:lpstr>Demo</vt:lpstr>
      <vt:lpstr>Programming  in JavaScript</vt:lpstr>
      <vt:lpstr>Using the REST API</vt:lpstr>
      <vt:lpstr>Create list items</vt:lpstr>
      <vt:lpstr>Update list items</vt:lpstr>
      <vt:lpstr>Delete list items</vt:lpstr>
      <vt:lpstr>Using the CSOM API</vt:lpstr>
      <vt:lpstr>Create list items</vt:lpstr>
      <vt:lpstr>Update list items</vt:lpstr>
      <vt:lpstr>Delete list items</vt:lpstr>
      <vt:lpstr>Cross-domain library</vt:lpstr>
      <vt:lpstr>Cross-domain library architecture</vt:lpstr>
      <vt:lpstr>Cross-domain REST calls</vt:lpstr>
      <vt:lpstr>Cross-domain CSOM calls</vt:lpstr>
      <vt:lpstr>Demo</vt:lpstr>
      <vt:lpstr>App parts</vt:lpstr>
      <vt:lpstr>PowerPoint Presentation</vt:lpstr>
      <vt:lpstr>PowerPoint Presentation</vt:lpstr>
      <vt:lpstr>Client web part CAML </vt:lpstr>
      <vt:lpstr>Demo</vt:lpstr>
      <vt:lpstr>UI custom  actions</vt:lpstr>
      <vt:lpstr>PowerPoint Presentation</vt:lpstr>
      <vt:lpstr>Custom action CAML</vt:lpstr>
      <vt:lpstr>Demo</vt:lpstr>
      <vt:lpstr>Summary</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2016-01-01T00:04:30Z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