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6"/>
  </p:notesMasterIdLst>
  <p:handoutMasterIdLst>
    <p:handoutMasterId r:id="rId47"/>
  </p:handoutMasterIdLst>
  <p:sldIdLst>
    <p:sldId id="1436" r:id="rId5"/>
    <p:sldId id="1462" r:id="rId6"/>
    <p:sldId id="1463" r:id="rId7"/>
    <p:sldId id="1464" r:id="rId8"/>
    <p:sldId id="1465" r:id="rId9"/>
    <p:sldId id="1466" r:id="rId10"/>
    <p:sldId id="1467" r:id="rId11"/>
    <p:sldId id="1468" r:id="rId12"/>
    <p:sldId id="1469" r:id="rId13"/>
    <p:sldId id="1470" r:id="rId14"/>
    <p:sldId id="1471" r:id="rId15"/>
    <p:sldId id="1472" r:id="rId16"/>
    <p:sldId id="1473" r:id="rId17"/>
    <p:sldId id="1474" r:id="rId18"/>
    <p:sldId id="1475" r:id="rId19"/>
    <p:sldId id="1476" r:id="rId20"/>
    <p:sldId id="1477" r:id="rId21"/>
    <p:sldId id="1478" r:id="rId22"/>
    <p:sldId id="1479" r:id="rId23"/>
    <p:sldId id="1480" r:id="rId24"/>
    <p:sldId id="1481" r:id="rId25"/>
    <p:sldId id="1482" r:id="rId26"/>
    <p:sldId id="1483" r:id="rId27"/>
    <p:sldId id="1484" r:id="rId28"/>
    <p:sldId id="1485" r:id="rId29"/>
    <p:sldId id="1486" r:id="rId30"/>
    <p:sldId id="1487" r:id="rId31"/>
    <p:sldId id="1488" r:id="rId32"/>
    <p:sldId id="1489" r:id="rId33"/>
    <p:sldId id="1490" r:id="rId34"/>
    <p:sldId id="1491" r:id="rId35"/>
    <p:sldId id="1492" r:id="rId36"/>
    <p:sldId id="1493" r:id="rId37"/>
    <p:sldId id="1494" r:id="rId38"/>
    <p:sldId id="1495" r:id="rId39"/>
    <p:sldId id="1496" r:id="rId40"/>
    <p:sldId id="1497" r:id="rId41"/>
    <p:sldId id="1498" r:id="rId42"/>
    <p:sldId id="1499" r:id="rId43"/>
    <p:sldId id="1500" r:id="rId44"/>
    <p:sldId id="1383"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187" autoAdjust="0"/>
  </p:normalViewPr>
  <p:slideViewPr>
    <p:cSldViewPr snapToGrid="0">
      <p:cViewPr varScale="1">
        <p:scale>
          <a:sx n="77" d="100"/>
          <a:sy n="77" d="100"/>
        </p:scale>
        <p:origin x="547" y="53"/>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1/20/2016 2:15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1/20/2016 2:15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1/20/2016 2:15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SharePointAcsContext and SharePointHightTrustContext both inherit from SharePointContext</a:t>
            </a:r>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12EF4F80-1794-4C70-A430-347E3242A82D}"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7871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1E0C0B82-7206-4975-B49F-9DADE32579E9}"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141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99F3FBD-52DD-44E1-AE08-AC8B17B2841B}"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60909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2664128-3207-4D3F-AE4D-C256FAB20F65}"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311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event handler infrastructure follows the same pattern as</a:t>
            </a:r>
            <a:r>
              <a:rPr lang="en-US" baseline="0" dirty="0" smtClean="0"/>
              <a:t> the in-process handlers of old</a:t>
            </a:r>
          </a:p>
          <a:p>
            <a:r>
              <a:rPr lang="en-US" baseline="0" dirty="0" smtClean="0"/>
              <a:t>We have both “before” and “after” event</a:t>
            </a:r>
          </a:p>
          <a:p>
            <a:r>
              <a:rPr lang="en-US" baseline="0" dirty="0" smtClean="0"/>
              <a:t>These are also known as “ING” and “ED” events like “ItemAdding” and “ItemAdded”</a:t>
            </a:r>
          </a:p>
          <a:p>
            <a:r>
              <a:rPr lang="en-US" baseline="0" dirty="0" smtClean="0"/>
              <a:t>Two-way events are synchronous</a:t>
            </a:r>
            <a:endParaRPr lang="en-US" dirty="0"/>
          </a:p>
        </p:txBody>
      </p:sp>
      <p:sp>
        <p:nvSpPr>
          <p:cNvPr id="4" name="Date Placeholder 3"/>
          <p:cNvSpPr>
            <a:spLocks noGrp="1"/>
          </p:cNvSpPr>
          <p:nvPr>
            <p:ph type="dt" idx="10"/>
          </p:nvPr>
        </p:nvSpPr>
        <p:spPr/>
        <p:txBody>
          <a:bodyPr/>
          <a:lstStyle/>
          <a:p>
            <a:fld id="{5B240699-417F-4D30-9582-5CD2641C7350}"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6321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7B66B2-E32C-4B84-9F12-FA1A92183FE8}"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48354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5A764E-C9ED-4230-B0B6-4995904FF7E8}"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939892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36D891-9862-42E7-A854-AC1B151219B8}"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14594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20B2811-C31F-4723-9F10-AC38F7EFA8DC}"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3258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2AF0C1-C573-4DF9-86B5-6749862D14BC}"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1834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32CEFC-52AB-49B5-BB90-8DCAB5BDC094}"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68228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0AD6A41-1C86-4714-B5BE-75A789F61FFA}"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76992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 that as of this writing, the Visual tooling only supports ACS strings</a:t>
            </a:r>
          </a:p>
          <a:p>
            <a:r>
              <a:rPr lang="en-US" dirty="0" smtClean="0"/>
              <a:t>The Azure interface only creates SAS</a:t>
            </a:r>
            <a:r>
              <a:rPr lang="en-US" baseline="0" dirty="0" smtClean="0"/>
              <a:t> strings</a:t>
            </a:r>
          </a:p>
          <a:p>
            <a:r>
              <a:rPr lang="en-US" baseline="0" dirty="0" smtClean="0"/>
              <a:t>So, you have to use PowerShell</a:t>
            </a:r>
          </a:p>
          <a:p>
            <a:endParaRPr lang="en-US" baseline="0" dirty="0" smtClean="0"/>
          </a:p>
          <a:p>
            <a:pPr marL="228600" indent="-228600">
              <a:buAutoNum type="arabicPeriod"/>
            </a:pPr>
            <a:r>
              <a:rPr lang="en-US" baseline="0" dirty="0" smtClean="0"/>
              <a:t>Download and Install Azure PowerShell environment</a:t>
            </a:r>
          </a:p>
          <a:p>
            <a:pPr marL="228600" indent="-228600">
              <a:buAutoNum type="arabicPeriod"/>
            </a:pPr>
            <a:r>
              <a:rPr lang="en-US" baseline="0" dirty="0" smtClean="0"/>
              <a:t>Open PS window</a:t>
            </a:r>
          </a:p>
          <a:p>
            <a:pPr marL="228600" indent="-228600">
              <a:buAutoNum type="arabicPeriod"/>
            </a:pPr>
            <a:r>
              <a:rPr lang="en-US" baseline="0" dirty="0" smtClean="0"/>
              <a:t>Add-AzureAccount to sign in</a:t>
            </a:r>
          </a:p>
          <a:p>
            <a:pPr marL="228600" indent="-228600">
              <a:buAutoNum type="arabicPeriod"/>
            </a:pPr>
            <a:r>
              <a:rPr lang="en-US" baseline="0" dirty="0" smtClean="0"/>
              <a:t>New-AzureSBNamespace –Name “myns” -Location “Central US”</a:t>
            </a:r>
          </a:p>
          <a:p>
            <a:pPr marL="228600" indent="-228600">
              <a:buAutoNum type="arabicPeriod"/>
            </a:pPr>
            <a:r>
              <a:rPr lang="en-US" baseline="0" dirty="0" smtClean="0"/>
              <a:t>Results in an ACS string copy this to Visual Studio</a:t>
            </a:r>
            <a:endParaRPr lang="en-US" dirty="0"/>
          </a:p>
        </p:txBody>
      </p:sp>
      <p:sp>
        <p:nvSpPr>
          <p:cNvPr id="4" name="Date Placeholder 3"/>
          <p:cNvSpPr>
            <a:spLocks noGrp="1"/>
          </p:cNvSpPr>
          <p:nvPr>
            <p:ph type="dt" idx="10"/>
          </p:nvPr>
        </p:nvSpPr>
        <p:spPr/>
        <p:txBody>
          <a:bodyPr/>
          <a:lstStyle/>
          <a:p>
            <a:fld id="{9BF969B6-F8FC-4611-A6E1-914D0566688A}"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0737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142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9AAD6FE-FBF9-419B-9633-64B68A4114C2}"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873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D369712-2D6D-4BDF-AA40-1D8D52B6140E}"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657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Vesa </a:t>
            </a:r>
          </a:p>
          <a:p>
            <a:r>
              <a:rPr lang="en-US" dirty="0"/>
              <a:t>For more information on provisioning</a:t>
            </a:r>
            <a:r>
              <a:rPr lang="en-US" baseline="0" dirty="0"/>
              <a:t> sites and associated terminology see: </a:t>
            </a:r>
          </a:p>
          <a:p>
            <a:pPr marL="171450" indent="-171450">
              <a:buFont typeface="Arial" panose="020B0604020202020204" pitchFamily="34" charset="0"/>
              <a:buChar char="•"/>
            </a:pPr>
            <a:r>
              <a:rPr lang="en-US" b="1" dirty="0"/>
              <a:t>SharePoint 2010 and web templates, </a:t>
            </a:r>
            <a:r>
              <a:rPr lang="en-US" baseline="0" dirty="0"/>
              <a:t>http://blogs.msdn.com/b/vesku/archive/2010/10/14/sharepoint-2010-and-web-templates.aspx</a:t>
            </a:r>
          </a:p>
          <a:p>
            <a:pPr marL="171450" indent="-171450">
              <a:buFont typeface="Arial" panose="020B0604020202020204" pitchFamily="34" charset="0"/>
              <a:buChar char="•"/>
            </a:pPr>
            <a:r>
              <a:rPr lang="en-US" b="1" dirty="0"/>
              <a:t>Site provisioning techniques and remote provisioning in SharePoint 2013</a:t>
            </a:r>
            <a:r>
              <a:rPr lang="en-US" dirty="0"/>
              <a:t>, http://blogs.msdn.com/b/vesku/archive/2013/08/23/site-provisioning-techniques-and-remote-provisioning-in-sharepoint-2013.aspx</a:t>
            </a:r>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8D7FA561-FFD5-4DCD-AD65-E0FEC327720A}" type="datetime8">
              <a:rPr lang="en-US" smtClean="0"/>
              <a:t>1/20/2016 2:15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70931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Vesa</a:t>
            </a:r>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003C821-D5B3-419D-82D1-D007DABFE2BF}"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933213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841652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3668630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044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7E36D96-635D-4B14-9C7C-C5AA35F28396}"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5216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2D3C3C8-B009-43A3-BE18-3EEBF6548288}" type="datetime8">
              <a:rPr lang="en-US" smtClean="0">
                <a:solidFill>
                  <a:prstClr val="black"/>
                </a:solidFill>
              </a:rPr>
              <a:t>1/20/2016 2:15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28690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1/20/2016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242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1/20/2016 2:15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A290CF6-439B-4179-8CA5-2EC5715A05DE}"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815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36B46BE0-2A8B-4DFB-BA1E-83DF705A76BD}"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0113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OAuth </a:t>
            </a:r>
          </a:p>
          <a:p>
            <a:endParaRPr lang="en-US" dirty="0" smtClean="0"/>
          </a:p>
          <a:p>
            <a:r>
              <a:rPr lang="en-US" dirty="0" smtClean="0"/>
              <a:t>The SharePointContextProvider simplifies token management</a:t>
            </a:r>
          </a:p>
          <a:p>
            <a:r>
              <a:rPr lang="en-US" dirty="0" smtClean="0"/>
              <a:t>Managed</a:t>
            </a:r>
            <a:r>
              <a:rPr lang="en-US" baseline="0" dirty="0" smtClean="0"/>
              <a:t> CSOm and RESt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9D71D682-D2FD-4C71-9B41-6A2C25EF8353}"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814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Create a basic provider hosted app</a:t>
            </a:r>
            <a:endParaRPr lang="en-US" dirty="0"/>
          </a:p>
        </p:txBody>
      </p:sp>
      <p:sp>
        <p:nvSpPr>
          <p:cNvPr id="4" name="Date Placeholder 3"/>
          <p:cNvSpPr>
            <a:spLocks noGrp="1"/>
          </p:cNvSpPr>
          <p:nvPr>
            <p:ph type="dt" idx="10"/>
          </p:nvPr>
        </p:nvSpPr>
        <p:spPr/>
        <p:txBody>
          <a:bodyPr/>
          <a:lstStyle/>
          <a:p>
            <a:fld id="{14B02EC5-4CE2-4FA0-85AA-B0CEA792F310}"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91969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SharePointContext</a:t>
            </a:r>
            <a:r>
              <a:rPr lang="en-US" baseline="0" dirty="0" smtClean="0"/>
              <a:t>Provider simplifies the management of context, and tokens</a:t>
            </a:r>
          </a:p>
          <a:p>
            <a:r>
              <a:rPr lang="en-US" dirty="0" smtClean="0"/>
              <a:t>It uses a cookie to store the CacheKey,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99D51B2C-8D99-4C6C-865B-D18A603C3233}"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491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ASP.NET Web Forms uses the PreInit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4A7600E2-A2F2-49FD-A1DE-D0D9CBA0CB8D}" type="datetime8">
              <a:rPr lang="en-US" smtClean="0"/>
              <a:t>1/20/2016 2:15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4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aka.ms/O365DevShow" TargetMode="External"/><Relationship Id="rId3" Type="http://schemas.openxmlformats.org/officeDocument/2006/relationships/hyperlink" Target="http://www.twitter.com/OfficeDev" TargetMode="External"/><Relationship Id="rId7" Type="http://schemas.openxmlformats.org/officeDocument/2006/relationships/hyperlink" Target="http://officespdev.uservoice.com/" TargetMode="External"/><Relationship Id="rId2" Type="http://schemas.openxmlformats.org/officeDocument/2006/relationships/hyperlink" Target="https://www.yammer.com/itpronetwork" TargetMode="External"/><Relationship Id="rId1" Type="http://schemas.openxmlformats.org/officeDocument/2006/relationships/slideMaster" Target="../slideMasters/slideMaster1.xml"/><Relationship Id="rId6" Type="http://schemas.openxmlformats.org/officeDocument/2006/relationships/hyperlink" Target="http://dev.office.com/podcasts" TargetMode="External"/><Relationship Id="rId5" Type="http://schemas.openxmlformats.org/officeDocument/2006/relationships/image" Target="../media/image13.emf"/><Relationship Id="rId10" Type="http://schemas.openxmlformats.org/officeDocument/2006/relationships/image" Target="../media/image15.png"/><Relationship Id="rId4" Type="http://schemas.openxmlformats.org/officeDocument/2006/relationships/image" Target="../media/image12.emf"/><Relationship Id="rId9" Type="http://schemas.openxmlformats.org/officeDocument/2006/relationships/image" Target="../media/image14.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404040"/>
                  </a:solidFill>
                  <a:latin typeface="Segoe UI"/>
                  <a:hlinkClick r:id="rId2"/>
                </a:rPr>
                <a:t>https://www.yammer.com/itpronetwork</a:t>
              </a:r>
              <a:r>
                <a:rPr lang="en-US" sz="1799" dirty="0">
                  <a:solidFill>
                    <a:srgbClr val="404040"/>
                  </a:solidFill>
                  <a:latin typeface="Segoe UI"/>
                </a:rPr>
                <a:t>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latin typeface="Segoe UI"/>
                    <a:hlinkClick r:id="rId3"/>
                  </a:rPr>
                  <a:t>@</a:t>
                </a:r>
                <a:r>
                  <a:rPr lang="en-US" sz="1799" dirty="0" err="1">
                    <a:solidFill>
                      <a:srgbClr val="404040"/>
                    </a:solidFill>
                    <a:latin typeface="Segoe UI"/>
                    <a:hlinkClick r:id="rId3"/>
                  </a:rPr>
                  <a:t>OfficeDev</a:t>
                </a:r>
                <a:r>
                  <a:rPr lang="en-US" sz="1799" dirty="0">
                    <a:solidFill>
                      <a:srgbClr val="404040"/>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4"/>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5"/>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spc="-50" dirty="0">
                  <a:solidFill>
                    <a:srgbClr val="404040"/>
                  </a:solidFill>
                  <a:latin typeface="Segoe UI"/>
                  <a:hlinkClick r:id="rId6"/>
                </a:rPr>
                <a:t>http://</a:t>
              </a:r>
              <a:r>
                <a:rPr lang="en-US" sz="1799" dirty="0">
                  <a:solidFill>
                    <a:srgbClr val="404040"/>
                  </a:solidFill>
                  <a:latin typeface="Segoe UI"/>
                  <a:hlinkClick r:id="rId6"/>
                </a:rPr>
                <a:t>dev.office.com/podcasts</a:t>
              </a:r>
              <a:r>
                <a:rPr lang="en-US" sz="1799" spc="-50" dirty="0">
                  <a:solidFill>
                    <a:srgbClr val="404040"/>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latin typeface="Segoe UI"/>
                  <a:hlinkClick r:id="rId7"/>
                </a:rPr>
                <a:t>http://officespdev.uservoice.com/</a:t>
              </a:r>
              <a:r>
                <a:rPr lang="en-US" sz="1199" dirty="0">
                  <a:solidFill>
                    <a:srgbClr val="404040"/>
                  </a:solidFill>
                  <a:latin typeface="Segoe UI"/>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latin typeface="Segoe UI"/>
                  <a:hlinkClick r:id="rId8"/>
                </a:rPr>
                <a:t>http://aka.ms/O365DevShow</a:t>
              </a:r>
              <a:r>
                <a:rPr lang="en-US" sz="1399" dirty="0">
                  <a:solidFill>
                    <a:srgbClr val="FFFFFF"/>
                  </a:solidFill>
                  <a:latin typeface="Segoe UI"/>
                </a:rPr>
                <a:t> </a:t>
              </a:r>
            </a:p>
          </p:txBody>
        </p:sp>
        <p:pic>
          <p:nvPicPr>
            <p:cNvPr id="203" name="Picture 202"/>
            <p:cNvPicPr>
              <a:picLocks noChangeAspect="1"/>
            </p:cNvPicPr>
            <p:nvPr/>
          </p:nvPicPr>
          <p:blipFill rotWithShape="1">
            <a:blip r:embed="rId9"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10">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8"/>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20" r:id="rId41"/>
    <p:sldLayoutId id="2147484319" r:id="rId42"/>
    <p:sldLayoutId id="2147484260" r:id="rId43"/>
    <p:sldLayoutId id="2147484261" r:id="rId44"/>
    <p:sldLayoutId id="2147484299" r:id="rId45"/>
    <p:sldLayoutId id="2147484263" r:id="rId4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31.xml"/><Relationship Id="rId1" Type="http://schemas.openxmlformats.org/officeDocument/2006/relationships/slideLayout" Target="../slideLayouts/slideLayout19.xm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44.emf"/><Relationship Id="rId4" Type="http://schemas.openxmlformats.org/officeDocument/2006/relationships/image" Target="../media/image4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smtClean="0"/>
              <a:t>Speaker name</a:t>
            </a:r>
            <a:endParaRPr lang="en-US" dirty="0"/>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2991588"/>
          </a:xfrm>
        </p:spPr>
        <p:txBody>
          <a:bodyPr/>
          <a:lstStyle/>
          <a:p>
            <a:pPr marL="0" indent="0">
              <a:buNone/>
            </a:pPr>
            <a:r>
              <a:rPr lang="en-US" sz="4800" dirty="0"/>
              <a:t>Creating </a:t>
            </a:r>
            <a:br>
              <a:rPr lang="en-US" sz="4800" dirty="0"/>
            </a:br>
            <a:r>
              <a:rPr lang="en-US" sz="4800" dirty="0"/>
              <a:t>provider-hosted add-ins</a:t>
            </a:r>
          </a:p>
          <a:p>
            <a:pPr marL="0" indent="0">
              <a:buNone/>
            </a:pPr>
            <a:endParaRPr lang="en-US" sz="4800" dirty="0"/>
          </a:p>
        </p:txBody>
      </p:sp>
      <p:sp>
        <p:nvSpPr>
          <p:cNvPr id="3" name="Text Placeholder 2"/>
          <p:cNvSpPr>
            <a:spLocks noGrp="1"/>
          </p:cNvSpPr>
          <p:nvPr>
            <p:ph type="body" sz="quarter" idx="11"/>
          </p:nvPr>
        </p:nvSpPr>
        <p:spPr>
          <a:xfrm>
            <a:off x="6675439" y="1211263"/>
            <a:ext cx="5486400" cy="4905958"/>
          </a:xfrm>
        </p:spPr>
        <p:txBody>
          <a:bodyPr/>
          <a:lstStyle/>
          <a:p>
            <a:pPr marL="0" indent="0">
              <a:buNone/>
            </a:pPr>
            <a:r>
              <a:rPr lang="en-US" sz="3200" dirty="0"/>
              <a:t>Web project</a:t>
            </a:r>
          </a:p>
          <a:p>
            <a:pPr marL="225425" indent="-225425"/>
            <a:r>
              <a:rPr lang="en-US" sz="2000" dirty="0">
                <a:latin typeface="+mn-lt"/>
              </a:rPr>
              <a:t>ASP.NET web forms</a:t>
            </a:r>
          </a:p>
          <a:p>
            <a:pPr marL="225425" indent="-225425"/>
            <a:r>
              <a:rPr lang="en-US" sz="2000" dirty="0">
                <a:latin typeface="+mn-lt"/>
              </a:rPr>
              <a:t>MVC 5</a:t>
            </a:r>
          </a:p>
          <a:p>
            <a:pPr marL="0" indent="0">
              <a:spcBef>
                <a:spcPts val="2400"/>
              </a:spcBef>
              <a:buNone/>
            </a:pPr>
            <a:r>
              <a:rPr lang="en-US" sz="3200" dirty="0"/>
              <a:t>Authorization</a:t>
            </a:r>
          </a:p>
          <a:p>
            <a:pPr marL="225425" indent="-225425"/>
            <a:r>
              <a:rPr lang="en-US" sz="2000" dirty="0">
                <a:latin typeface="+mn-lt"/>
              </a:rPr>
              <a:t>Azure access control services</a:t>
            </a:r>
          </a:p>
          <a:p>
            <a:pPr marL="225425" indent="-225425"/>
            <a:r>
              <a:rPr lang="en-US" sz="2000" dirty="0">
                <a:latin typeface="+mn-lt"/>
              </a:rPr>
              <a:t>Server-to-server high trust</a:t>
            </a:r>
          </a:p>
          <a:p>
            <a:pPr marL="0" indent="0">
              <a:spcBef>
                <a:spcPts val="2400"/>
              </a:spcBef>
              <a:buNone/>
            </a:pPr>
            <a:r>
              <a:rPr lang="en-US" sz="3200" dirty="0"/>
              <a:t>Programmability</a:t>
            </a:r>
          </a:p>
          <a:p>
            <a:pPr marL="225425" indent="-225425"/>
            <a:r>
              <a:rPr lang="en-US" sz="2000" dirty="0" err="1">
                <a:latin typeface="+mn-lt"/>
              </a:rPr>
              <a:t>SharePointContextProvider</a:t>
            </a:r>
            <a:r>
              <a:rPr lang="en-US" sz="2000" dirty="0">
                <a:latin typeface="+mn-lt"/>
              </a:rPr>
              <a:t> class</a:t>
            </a:r>
          </a:p>
          <a:p>
            <a:pPr marL="225425" indent="-225425"/>
            <a:r>
              <a:rPr lang="en-US" sz="2000" dirty="0">
                <a:latin typeface="+mn-lt"/>
              </a:rPr>
              <a:t>Managed CSOM or REST</a:t>
            </a:r>
          </a:p>
          <a:p>
            <a:pPr marL="225425" indent="-225425"/>
            <a:r>
              <a:rPr lang="en-US" sz="2000" dirty="0">
                <a:latin typeface="+mn-lt"/>
              </a:rPr>
              <a:t>JavaScript cross-domain library</a:t>
            </a:r>
          </a:p>
          <a:p>
            <a:pPr marL="0" indent="0">
              <a:buNone/>
            </a:pPr>
            <a:endParaRPr lang="en-US" sz="24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4672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Subtitle 3"/>
          <p:cNvSpPr>
            <a:spLocks noGrp="1"/>
          </p:cNvSpPr>
          <p:nvPr>
            <p:ph type="body" sz="quarter" idx="12"/>
          </p:nvPr>
        </p:nvSpPr>
        <p:spPr/>
        <p:txBody>
          <a:bodyPr/>
          <a:lstStyle/>
          <a:p>
            <a:r>
              <a:rPr lang="en-US" smtClean="0"/>
              <a:t>Creating a provider-hosted app</a:t>
            </a:r>
            <a:endParaRPr lang="en-US" dirty="0"/>
          </a:p>
        </p:txBody>
      </p:sp>
      <p:pic>
        <p:nvPicPr>
          <p:cNvPr id="57" name="Picture 56"/>
          <p:cNvPicPr>
            <a:picLocks noChangeAspect="1"/>
          </p:cNvPicPr>
          <p:nvPr/>
        </p:nvPicPr>
        <p:blipFill>
          <a:blip r:embed="rId3"/>
          <a:stretch>
            <a:fillRect/>
          </a:stretch>
        </p:blipFill>
        <p:spPr>
          <a:xfrm>
            <a:off x="6645047" y="3726250"/>
            <a:ext cx="5334228" cy="2788849"/>
          </a:xfrm>
          <a:prstGeom prst="rect">
            <a:avLst/>
          </a:prstGeom>
        </p:spPr>
      </p:pic>
      <p:sp>
        <p:nvSpPr>
          <p:cNvPr id="59" name="Footer Placeholder 3"/>
          <p:cNvSpPr txBox="1">
            <a:spLocks/>
          </p:cNvSpPr>
          <p:nvPr/>
        </p:nvSpPr>
        <p:spPr>
          <a:xfrm>
            <a:off x="7964488" y="295272"/>
            <a:ext cx="4197350" cy="489365"/>
          </a:xfrm>
          <a:prstGeom prst="rect">
            <a:avLst/>
          </a:prstGeom>
          <a:noFill/>
        </p:spPr>
        <p:txBody>
          <a:bodyPr vert="horz" wrap="square" lIns="182880" tIns="146304" rIns="182880" bIns="146304"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defRPr/>
            </a:pPr>
            <a:r>
              <a:rPr lang="en-US" sz="1400" dirty="0" smtClean="0">
                <a:gradFill>
                  <a:gsLst>
                    <a:gs pos="2917">
                      <a:schemeClr val="tx1"/>
                    </a:gs>
                    <a:gs pos="95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2917">
                      <a:schemeClr val="tx1"/>
                    </a:gs>
                    <a:gs pos="95000">
                      <a:schemeClr val="tx1"/>
                    </a:gs>
                  </a:gsLst>
                  <a:lin ang="5400000" scaled="0"/>
                </a:gradFill>
              </a:rPr>
              <a:t> </a:t>
            </a:r>
            <a:r>
              <a:rPr lang="en-US" sz="1400" dirty="0" smtClean="0">
                <a:gradFill>
                  <a:gsLst>
                    <a:gs pos="2917">
                      <a:schemeClr val="tx1"/>
                    </a:gs>
                    <a:gs pos="95000">
                      <a:schemeClr val="tx1"/>
                    </a:gs>
                  </a:gsLst>
                  <a:lin ang="5400000" scaled="0"/>
                </a:gradFill>
                <a:latin typeface="+mn-lt"/>
              </a:rPr>
              <a:t>Introduction</a:t>
            </a:r>
          </a:p>
        </p:txBody>
      </p:sp>
    </p:spTree>
    <p:extLst>
      <p:ext uri="{BB962C8B-B14F-4D97-AF65-F5344CB8AC3E}">
        <p14:creationId xmlns:p14="http://schemas.microsoft.com/office/powerpoint/2010/main" val="193584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Programming in C#</a:t>
            </a:r>
            <a:endParaRPr lang="en-US" dirty="0"/>
          </a:p>
        </p:txBody>
      </p:sp>
      <p:sp>
        <p:nvSpPr>
          <p:cNvPr id="3" name="Text Placeholder 2"/>
          <p:cNvSpPr>
            <a:spLocks noGrp="1"/>
          </p:cNvSpPr>
          <p:nvPr>
            <p:ph type="body" sz="quarter" idx="12"/>
          </p:nvPr>
        </p:nvSpPr>
        <p:spPr/>
        <p:txBody>
          <a:bodyPr/>
          <a:lstStyle/>
          <a:p>
            <a:r>
              <a:rPr lang="en-US" smtClean="0"/>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3139321"/>
          </a:xfrm>
        </p:spPr>
        <p:txBody>
          <a:bodyPr/>
          <a:lstStyle/>
          <a:p>
            <a:pPr marL="0" indent="0">
              <a:buNone/>
            </a:pPr>
            <a:r>
              <a:rPr lang="en-US" sz="4800" dirty="0"/>
              <a:t>SharePoint</a:t>
            </a:r>
          </a:p>
          <a:p>
            <a:pPr marL="0" indent="0">
              <a:buNone/>
            </a:pPr>
            <a:r>
              <a:rPr lang="en-US" sz="4800" dirty="0"/>
              <a:t>Context Provider Class</a:t>
            </a:r>
          </a:p>
          <a:p>
            <a:endParaRPr lang="en-US" sz="4800" dirty="0"/>
          </a:p>
        </p:txBody>
      </p:sp>
      <p:sp>
        <p:nvSpPr>
          <p:cNvPr id="11" name="Text Placeholder 10"/>
          <p:cNvSpPr>
            <a:spLocks noGrp="1"/>
          </p:cNvSpPr>
          <p:nvPr>
            <p:ph type="body" sz="quarter" idx="11"/>
          </p:nvPr>
        </p:nvSpPr>
        <p:spPr>
          <a:xfrm>
            <a:off x="6675439" y="1211263"/>
            <a:ext cx="5486400" cy="5656933"/>
          </a:xfrm>
        </p:spPr>
        <p:txBody>
          <a:bodyPr/>
          <a:lstStyle/>
          <a:p>
            <a:pPr marL="0" indent="0">
              <a:buNone/>
            </a:pPr>
            <a:r>
              <a:rPr lang="en-US" sz="3200" dirty="0"/>
              <a:t>Checks for valid Context Token</a:t>
            </a:r>
          </a:p>
          <a:p>
            <a:r>
              <a:rPr lang="en-US" sz="2000" dirty="0">
                <a:latin typeface="+mn-lt"/>
              </a:rPr>
              <a:t>Redirects if it does not exist</a:t>
            </a:r>
          </a:p>
          <a:p>
            <a:pPr marL="0" indent="0">
              <a:spcBef>
                <a:spcPts val="2400"/>
              </a:spcBef>
              <a:buNone/>
            </a:pPr>
            <a:r>
              <a:rPr lang="en-US" sz="3200" dirty="0"/>
              <a:t>Simplifies the management </a:t>
            </a:r>
            <a:br>
              <a:rPr lang="en-US" sz="3200" dirty="0"/>
            </a:br>
            <a:r>
              <a:rPr lang="en-US" sz="3200" dirty="0"/>
              <a:t>of context</a:t>
            </a:r>
          </a:p>
          <a:p>
            <a:r>
              <a:rPr lang="en-US" sz="2000" dirty="0">
                <a:latin typeface="+mn-lt"/>
              </a:rPr>
              <a:t>Provides an ACS or STS context</a:t>
            </a:r>
          </a:p>
          <a:p>
            <a:r>
              <a:rPr lang="en-US" sz="2000" dirty="0">
                <a:latin typeface="+mn-lt"/>
              </a:rPr>
              <a:t>Context exposes properties for </a:t>
            </a:r>
            <a:br>
              <a:rPr lang="en-US" sz="2000" dirty="0">
                <a:latin typeface="+mn-lt"/>
              </a:rPr>
            </a:br>
            <a:r>
              <a:rPr lang="en-US" sz="2000" dirty="0">
                <a:latin typeface="+mn-lt"/>
              </a:rPr>
              <a:t>key values like Host Web URL</a:t>
            </a:r>
          </a:p>
          <a:p>
            <a:pPr marL="0" indent="0">
              <a:spcBef>
                <a:spcPts val="2400"/>
              </a:spcBef>
              <a:buNone/>
            </a:pPr>
            <a:r>
              <a:rPr lang="en-US" sz="3200" dirty="0"/>
              <a:t>Simplifies the management </a:t>
            </a:r>
            <a:br>
              <a:rPr lang="en-US" sz="3200" dirty="0"/>
            </a:br>
            <a:r>
              <a:rPr lang="en-US" sz="3200" dirty="0"/>
              <a:t>of tokens</a:t>
            </a:r>
          </a:p>
          <a:p>
            <a:r>
              <a:rPr lang="en-US" sz="2000" dirty="0">
                <a:latin typeface="+mn-lt"/>
              </a:rPr>
              <a:t>Context exposes methods </a:t>
            </a:r>
            <a:br>
              <a:rPr lang="en-US" sz="2000" dirty="0">
                <a:latin typeface="+mn-lt"/>
              </a:rPr>
            </a:br>
            <a:r>
              <a:rPr lang="en-US" sz="2000" dirty="0">
                <a:latin typeface="+mn-lt"/>
              </a:rPr>
              <a:t>to retrieve tokens</a:t>
            </a:r>
          </a:p>
          <a:p>
            <a:pPr marL="0" indent="0">
              <a:buNone/>
            </a:pPr>
            <a:endParaRPr lang="en-US" sz="3600" dirty="0"/>
          </a:p>
        </p:txBody>
      </p:sp>
      <p:sp>
        <p:nvSpPr>
          <p:cNvPr id="12" name="Footer Placeholder 11"/>
          <p:cNvSpPr>
            <a:spLocks noGrp="1"/>
          </p:cNvSpPr>
          <p:nvPr>
            <p:ph type="ftr" sz="quarter" idx="12"/>
          </p:nvPr>
        </p:nvSpPr>
        <p:spPr/>
        <p:txBody>
          <a:bodyPr/>
          <a:lstStyle/>
          <a:p>
            <a:pPr>
              <a:defRPr/>
            </a:pPr>
            <a:r>
              <a:rPr lang="en-US" sz="1400" dirty="0" smtClean="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31873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11" y="1672380"/>
            <a:ext cx="7560622" cy="2940242"/>
          </a:xfrm>
          <a:prstGeom prst="rect">
            <a:avLst/>
          </a:prstGeom>
          <a:ln>
            <a:noFill/>
          </a:ln>
        </p:spPr>
      </p:pic>
      <p:sp>
        <p:nvSpPr>
          <p:cNvPr id="9" name="TextBox 8"/>
          <p:cNvSpPr txBox="1"/>
          <p:nvPr/>
        </p:nvSpPr>
        <p:spPr>
          <a:xfrm>
            <a:off x="245611" y="1132558"/>
            <a:ext cx="1648593"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Web </a:t>
            </a:r>
            <a:r>
              <a:rPr lang="en-US" sz="2200" spc="-70" dirty="0" smtClean="0">
                <a:gradFill>
                  <a:gsLst>
                    <a:gs pos="93805">
                      <a:schemeClr val="tx2"/>
                    </a:gs>
                    <a:gs pos="78000">
                      <a:schemeClr val="tx2"/>
                    </a:gs>
                  </a:gsLst>
                  <a:lin ang="5400000" scaled="0"/>
                </a:gradFill>
              </a:rPr>
              <a:t>forms</a:t>
            </a:r>
            <a:endParaRPr lang="en-US" sz="2200" spc="-70" dirty="0">
              <a:gradFill>
                <a:gsLst>
                  <a:gs pos="93805">
                    <a:schemeClr val="tx2"/>
                  </a:gs>
                  <a:gs pos="78000">
                    <a:schemeClr val="tx2"/>
                  </a:gs>
                </a:gsLst>
                <a:lin ang="5400000" scaled="0"/>
              </a:gradFill>
            </a:endParaRPr>
          </a:p>
        </p:txBody>
      </p:sp>
      <p:sp>
        <p:nvSpPr>
          <p:cNvPr id="10" name="TextBox 9"/>
          <p:cNvSpPr txBox="1"/>
          <p:nvPr/>
        </p:nvSpPr>
        <p:spPr>
          <a:xfrm>
            <a:off x="245611" y="4499413"/>
            <a:ext cx="1150508"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10" y="5111031"/>
            <a:ext cx="5897287" cy="1024885"/>
          </a:xfrm>
          <a:prstGeom prst="rect">
            <a:avLst/>
          </a:prstGeom>
          <a:ln>
            <a:noFill/>
          </a:ln>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36762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46063" y="2241533"/>
            <a:ext cx="5514975" cy="2326791"/>
          </a:xfrm>
        </p:spPr>
        <p:txBody>
          <a:bodyPr/>
          <a:lstStyle/>
          <a:p>
            <a:pPr marL="0" indent="0">
              <a:buNone/>
            </a:pPr>
            <a:r>
              <a:rPr lang="en-US" sz="4800" dirty="0"/>
              <a:t>Managing SharePoint Context</a:t>
            </a:r>
          </a:p>
          <a:p>
            <a:pPr marL="0" indent="0">
              <a:buNone/>
            </a:pPr>
            <a:endParaRPr lang="en-US" sz="4800" dirty="0"/>
          </a:p>
        </p:txBody>
      </p:sp>
      <p:sp>
        <p:nvSpPr>
          <p:cNvPr id="3" name="Text Placeholder 2"/>
          <p:cNvSpPr>
            <a:spLocks noGrp="1"/>
          </p:cNvSpPr>
          <p:nvPr>
            <p:ph type="body" sz="quarter" idx="11"/>
          </p:nvPr>
        </p:nvSpPr>
        <p:spPr>
          <a:xfrm>
            <a:off x="6675439" y="1211263"/>
            <a:ext cx="5486400" cy="5072158"/>
          </a:xfrm>
        </p:spPr>
        <p:txBody>
          <a:bodyPr/>
          <a:lstStyle/>
          <a:p>
            <a:pPr marL="0" lvl="0" indent="0">
              <a:buNone/>
            </a:pPr>
            <a:r>
              <a:rPr lang="en-US" sz="3200" dirty="0" err="1" smtClean="0"/>
              <a:t>SharePointContextProvider</a:t>
            </a:r>
            <a:r>
              <a:rPr lang="en-US" sz="3200" dirty="0" smtClean="0"/>
              <a:t> </a:t>
            </a:r>
            <a:r>
              <a:rPr lang="en-US" sz="3200" dirty="0" err="1" smtClean="0"/>
              <a:t>GetSharePointContext</a:t>
            </a:r>
            <a:endParaRPr lang="en-US" sz="3200" dirty="0" smtClean="0"/>
          </a:p>
          <a:p>
            <a:pPr marL="228600" lvl="1" indent="-228600">
              <a:buFont typeface="Arial" panose="020B0604020202020204" pitchFamily="34" charset="0"/>
              <a:buChar char="•"/>
            </a:pPr>
            <a:r>
              <a:rPr lang="en-US" sz="2000" dirty="0" smtClean="0"/>
              <a:t>Returns </a:t>
            </a:r>
            <a:r>
              <a:rPr lang="en-US" sz="2000" dirty="0" err="1" smtClean="0"/>
              <a:t>SharePointAcsContext</a:t>
            </a:r>
            <a:r>
              <a:rPr lang="en-US" sz="2000" dirty="0" smtClean="0"/>
              <a:t> in cloud</a:t>
            </a:r>
          </a:p>
          <a:p>
            <a:pPr marL="228600" lvl="1" indent="-228600">
              <a:buFont typeface="Arial" panose="020B0604020202020204" pitchFamily="34" charset="0"/>
              <a:buChar char="•"/>
            </a:pPr>
            <a:r>
              <a:rPr lang="en-US" sz="2000" dirty="0" smtClean="0"/>
              <a:t>Returns </a:t>
            </a:r>
            <a:r>
              <a:rPr lang="en-US" sz="2000" dirty="0" err="1" smtClean="0"/>
              <a:t>SharePointHighTrustContext</a:t>
            </a:r>
            <a:r>
              <a:rPr lang="en-US" sz="2000" dirty="0" smtClean="0"/>
              <a:t> </a:t>
            </a:r>
            <a:br>
              <a:rPr lang="en-US" sz="2000" dirty="0" smtClean="0"/>
            </a:br>
            <a:r>
              <a:rPr lang="en-US" sz="2000" dirty="0" smtClean="0"/>
              <a:t>on premises</a:t>
            </a:r>
          </a:p>
          <a:p>
            <a:pPr marL="0" lvl="0" indent="0">
              <a:buNone/>
            </a:pPr>
            <a:r>
              <a:rPr lang="en-US" sz="3200" dirty="0" smtClean="0"/>
              <a:t>Properties</a:t>
            </a:r>
          </a:p>
          <a:p>
            <a:pPr marL="228600" lvl="1" indent="-228600">
              <a:buFont typeface="Arial" panose="020B0604020202020204" pitchFamily="34" charset="0"/>
              <a:buChar char="•"/>
            </a:pPr>
            <a:r>
              <a:rPr lang="en-US" sz="2000" dirty="0" err="1" smtClean="0"/>
              <a:t>SPAppWebUrl</a:t>
            </a:r>
            <a:endParaRPr lang="en-US" sz="2000" dirty="0" smtClean="0"/>
          </a:p>
          <a:p>
            <a:pPr marL="228600" lvl="1" indent="-228600">
              <a:buFont typeface="Arial" panose="020B0604020202020204" pitchFamily="34" charset="0"/>
              <a:buChar char="•"/>
            </a:pPr>
            <a:r>
              <a:rPr lang="en-US" sz="2000" dirty="0" err="1" smtClean="0"/>
              <a:t>SPClientTag</a:t>
            </a:r>
            <a:endParaRPr lang="en-US" sz="2000" dirty="0" smtClean="0"/>
          </a:p>
          <a:p>
            <a:pPr marL="228600" lvl="1" indent="-228600">
              <a:buFont typeface="Arial" panose="020B0604020202020204" pitchFamily="34" charset="0"/>
              <a:buChar char="•"/>
            </a:pPr>
            <a:r>
              <a:rPr lang="en-US" sz="2000" dirty="0" err="1" smtClean="0"/>
              <a:t>SPHostUrl</a:t>
            </a:r>
            <a:endParaRPr lang="en-US" sz="2000" dirty="0" smtClean="0"/>
          </a:p>
          <a:p>
            <a:pPr marL="228600" lvl="1" indent="-228600">
              <a:buFont typeface="Arial" panose="020B0604020202020204" pitchFamily="34" charset="0"/>
              <a:buChar char="•"/>
            </a:pPr>
            <a:r>
              <a:rPr lang="en-US" sz="2000" dirty="0" err="1" smtClean="0"/>
              <a:t>SPLanguage</a:t>
            </a:r>
            <a:endParaRPr lang="en-US" sz="2000" dirty="0" smtClean="0"/>
          </a:p>
          <a:p>
            <a:pPr marL="228600" lvl="1" indent="-228600">
              <a:buFont typeface="Arial" panose="020B0604020202020204" pitchFamily="34" charset="0"/>
              <a:buChar char="•"/>
            </a:pPr>
            <a:r>
              <a:rPr lang="en-US" sz="2000" dirty="0" err="1" smtClean="0"/>
              <a:t>SPProductNumber</a:t>
            </a:r>
            <a:endParaRPr lang="en-US" sz="2000" dirty="0" smtClean="0"/>
          </a:p>
          <a:p>
            <a:endParaRPr lang="en-US" dirty="0"/>
          </a:p>
        </p:txBody>
      </p:sp>
      <p:sp>
        <p:nvSpPr>
          <p:cNvPr id="12" name="Footer Placeholder 11"/>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11000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Managing </a:t>
            </a:r>
            <a:br>
              <a:rPr lang="en-US" sz="4800" dirty="0"/>
            </a:br>
            <a:r>
              <a:rPr lang="en-US" sz="4800" dirty="0"/>
              <a:t>Security Tokens</a:t>
            </a:r>
          </a:p>
        </p:txBody>
      </p:sp>
      <p:sp>
        <p:nvSpPr>
          <p:cNvPr id="3" name="Text Placeholder 2"/>
          <p:cNvSpPr>
            <a:spLocks noGrp="1"/>
          </p:cNvSpPr>
          <p:nvPr>
            <p:ph type="body" sz="quarter" idx="11"/>
          </p:nvPr>
        </p:nvSpPr>
        <p:spPr>
          <a:xfrm>
            <a:off x="6675439" y="1211263"/>
            <a:ext cx="5486400" cy="4899803"/>
          </a:xfrm>
        </p:spPr>
        <p:txBody>
          <a:bodyPr/>
          <a:lstStyle/>
          <a:p>
            <a:pPr marL="0" lvl="0" indent="0">
              <a:buNone/>
            </a:pPr>
            <a:r>
              <a:rPr lang="en-US" sz="3200" dirty="0"/>
              <a:t>CSOM</a:t>
            </a:r>
          </a:p>
          <a:p>
            <a:pPr marL="228600" lvl="1" indent="-228600">
              <a:buFont typeface="Arial" panose="020B0604020202020204" pitchFamily="34" charset="0"/>
              <a:buChar char="•"/>
            </a:pPr>
            <a:r>
              <a:rPr lang="en-US" sz="2000" dirty="0" err="1"/>
              <a:t>CreateAppOnlyClientContextForSPAppWeb</a:t>
            </a:r>
            <a:endParaRPr lang="en-US" sz="2000" dirty="0"/>
          </a:p>
          <a:p>
            <a:pPr marL="228600" lvl="1" indent="-228600">
              <a:buFont typeface="Arial" panose="020B0604020202020204" pitchFamily="34" charset="0"/>
              <a:buChar char="•"/>
            </a:pPr>
            <a:r>
              <a:rPr lang="en-US" sz="2000" dirty="0" err="1"/>
              <a:t>CreateAppOnlyClientContextForSPHost</a:t>
            </a:r>
            <a:endParaRPr lang="en-US" sz="2000" dirty="0"/>
          </a:p>
          <a:p>
            <a:pPr marL="228600" lvl="1" indent="-228600">
              <a:buFont typeface="Arial" panose="020B0604020202020204" pitchFamily="34" charset="0"/>
              <a:buChar char="•"/>
            </a:pPr>
            <a:r>
              <a:rPr lang="en-US" sz="2000" dirty="0" err="1"/>
              <a:t>CreateUserClientContextForSPAppWeb</a:t>
            </a:r>
            <a:endParaRPr lang="en-US" sz="2000" dirty="0"/>
          </a:p>
          <a:p>
            <a:pPr marL="228600" lvl="1" indent="-228600">
              <a:buFont typeface="Arial" panose="020B0604020202020204" pitchFamily="34" charset="0"/>
              <a:buChar char="•"/>
            </a:pPr>
            <a:r>
              <a:rPr lang="en-US" sz="2000" dirty="0" err="1"/>
              <a:t>CreateUserClientContextForSPHost</a:t>
            </a:r>
            <a:endParaRPr lang="en-US" sz="2000" dirty="0"/>
          </a:p>
          <a:p>
            <a:pPr marL="0" lvl="0" indent="0">
              <a:spcBef>
                <a:spcPts val="2400"/>
              </a:spcBef>
              <a:buNone/>
            </a:pPr>
            <a:r>
              <a:rPr lang="en-US" sz="3200" dirty="0"/>
              <a:t>REST</a:t>
            </a:r>
          </a:p>
          <a:p>
            <a:pPr marL="228600" lvl="1" indent="-228600">
              <a:buFont typeface="Arial" panose="020B0604020202020204" pitchFamily="34" charset="0"/>
              <a:buChar char="•"/>
            </a:pPr>
            <a:r>
              <a:rPr lang="en-US" sz="2000" dirty="0" err="1"/>
              <a:t>AppOnlyAccessTokenForSPAppWeb</a:t>
            </a:r>
            <a:endParaRPr lang="en-US" sz="2000" dirty="0"/>
          </a:p>
          <a:p>
            <a:pPr marL="228600" lvl="1" indent="-228600">
              <a:buFont typeface="Arial" panose="020B0604020202020204" pitchFamily="34" charset="0"/>
              <a:buChar char="•"/>
            </a:pPr>
            <a:r>
              <a:rPr lang="en-US" sz="2000" dirty="0" err="1"/>
              <a:t>AppOnlyAccessTokenForSPHost</a:t>
            </a:r>
            <a:endParaRPr lang="en-US" sz="2000" dirty="0"/>
          </a:p>
          <a:p>
            <a:pPr marL="228600" lvl="1" indent="-228600">
              <a:buFont typeface="Arial" panose="020B0604020202020204" pitchFamily="34" charset="0"/>
              <a:buChar char="•"/>
            </a:pPr>
            <a:r>
              <a:rPr lang="en-US" sz="2000" dirty="0" err="1"/>
              <a:t>UserAccessTokenForSPAppWeb</a:t>
            </a:r>
            <a:endParaRPr lang="en-US" sz="2000" dirty="0"/>
          </a:p>
          <a:p>
            <a:pPr marL="228600" lvl="1" indent="-228600">
              <a:buFont typeface="Arial" panose="020B0604020202020204" pitchFamily="34" charset="0"/>
              <a:buChar char="•"/>
            </a:pPr>
            <a:r>
              <a:rPr lang="en-US" sz="2000" dirty="0" err="1"/>
              <a:t>UserAccessTokenForSPHost</a:t>
            </a:r>
            <a:endParaRPr lang="en-US" sz="2000" dirty="0"/>
          </a:p>
          <a:p>
            <a:endParaRPr lang="en-US"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40088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26" y="1206500"/>
            <a:ext cx="8559458" cy="5261319"/>
          </a:xfrm>
          <a:prstGeom prst="rect">
            <a:avLst/>
          </a:prstGeom>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137173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65" y="1219201"/>
            <a:ext cx="9858936" cy="4038600"/>
          </a:xfrm>
          <a:prstGeom prst="rect">
            <a:avLst/>
          </a:prstGeom>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417921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p:txBody>
          <a:bodyPr/>
          <a:lstStyle/>
          <a:p>
            <a:r>
              <a:rPr lang="en-US" smtClean="0"/>
              <a:t>Remote event </a:t>
            </a:r>
            <a:br>
              <a:rPr lang="en-US" smtClean="0"/>
            </a:br>
            <a:r>
              <a:rPr lang="en-US" smtClean="0"/>
              <a:t>receivers</a:t>
            </a:r>
            <a:endParaRPr lang="en-US" dirty="0"/>
          </a:p>
        </p:txBody>
      </p:sp>
      <p:sp>
        <p:nvSpPr>
          <p:cNvPr id="43" name="Text Placeholder 42"/>
          <p:cNvSpPr>
            <a:spLocks noGrp="1"/>
          </p:cNvSpPr>
          <p:nvPr>
            <p:ph type="body" sz="quarter" idx="12"/>
          </p:nvPr>
        </p:nvSpPr>
        <p:spPr/>
        <p:txBody>
          <a:bodyPr/>
          <a:lstStyle/>
          <a:p>
            <a:r>
              <a:rPr lang="en-US" smtClean="0"/>
              <a:t>3</a:t>
            </a:r>
            <a:endParaRPr lang="en-US" dirty="0"/>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068259"/>
          </a:xfrm>
        </p:spPr>
        <p:txBody>
          <a:bodyPr/>
          <a:lstStyle/>
          <a:p>
            <a:r>
              <a:rPr lang="en-US" sz="6800" dirty="0" smtClean="0"/>
              <a:t>Deep dive into </a:t>
            </a:r>
            <a:br>
              <a:rPr lang="en-US" sz="6800" dirty="0" smtClean="0"/>
            </a:br>
            <a:r>
              <a:rPr lang="en-US" sz="6800" dirty="0" smtClean="0"/>
              <a:t>provider hosted apps</a:t>
            </a:r>
            <a:endParaRPr lang="en-US" sz="6800" dirty="0"/>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479425"/>
            <a:ext cx="5486400" cy="6035675"/>
          </a:xfrm>
        </p:spPr>
        <p:txBody>
          <a:bodyPr/>
          <a:lstStyle/>
          <a:p>
            <a:pPr marL="0" indent="0">
              <a:buNone/>
            </a:pPr>
            <a:r>
              <a:rPr lang="en-US" sz="3200" dirty="0"/>
              <a:t>Event Handler code runs </a:t>
            </a:r>
            <a:br>
              <a:rPr lang="en-US" sz="3200" dirty="0"/>
            </a:br>
            <a:r>
              <a:rPr lang="en-US" sz="3200" dirty="0"/>
              <a:t>in remote web</a:t>
            </a:r>
          </a:p>
          <a:p>
            <a:pPr marL="0" indent="0">
              <a:spcBef>
                <a:spcPts val="2400"/>
              </a:spcBef>
              <a:buNone/>
            </a:pPr>
            <a:r>
              <a:rPr lang="en-US" sz="3200" dirty="0"/>
              <a:t>Deployed as web service </a:t>
            </a:r>
            <a:br>
              <a:rPr lang="en-US" sz="3200" dirty="0"/>
            </a:br>
            <a:r>
              <a:rPr lang="en-US" sz="3200" dirty="0"/>
              <a:t>in remote web</a:t>
            </a:r>
          </a:p>
          <a:p>
            <a:pPr marL="0" indent="0">
              <a:spcBef>
                <a:spcPts val="2400"/>
              </a:spcBef>
              <a:buNone/>
            </a:pPr>
            <a:r>
              <a:rPr lang="en-US" sz="3200" dirty="0"/>
              <a:t>Two-way events</a:t>
            </a:r>
          </a:p>
          <a:p>
            <a:r>
              <a:rPr lang="en-US" sz="2000" dirty="0">
                <a:latin typeface="+mn-lt"/>
              </a:rPr>
              <a:t>“Before” events (aka, “ING” events)</a:t>
            </a:r>
          </a:p>
          <a:p>
            <a:r>
              <a:rPr lang="en-US" sz="2000" dirty="0">
                <a:latin typeface="+mn-lt"/>
              </a:rPr>
              <a:t>Synchronous call</a:t>
            </a:r>
          </a:p>
          <a:p>
            <a:r>
              <a:rPr lang="en-US" sz="2000" dirty="0">
                <a:latin typeface="+mn-lt"/>
              </a:rPr>
              <a:t>Supports a return value</a:t>
            </a:r>
          </a:p>
          <a:p>
            <a:pPr marL="0" indent="0">
              <a:spcBef>
                <a:spcPts val="2400"/>
              </a:spcBef>
              <a:buNone/>
            </a:pPr>
            <a:r>
              <a:rPr lang="en-US" sz="3200" dirty="0"/>
              <a:t>One-way events</a:t>
            </a:r>
          </a:p>
          <a:p>
            <a:r>
              <a:rPr lang="en-US" sz="2000" dirty="0"/>
              <a:t>“</a:t>
            </a:r>
            <a:r>
              <a:rPr lang="en-US" sz="2000" dirty="0">
                <a:latin typeface="+mn-lt"/>
              </a:rPr>
              <a:t>After” events (aka, “ED” events)</a:t>
            </a:r>
          </a:p>
          <a:p>
            <a:r>
              <a:rPr lang="en-US" sz="2000" dirty="0">
                <a:latin typeface="+mn-lt"/>
              </a:rPr>
              <a:t>Asynchronous call</a:t>
            </a:r>
          </a:p>
          <a:p>
            <a:r>
              <a:rPr lang="en-US" sz="2000" dirty="0">
                <a:latin typeface="+mn-lt"/>
              </a:rPr>
              <a:t>No return value</a:t>
            </a:r>
          </a:p>
          <a:p>
            <a:pPr marL="0" indent="0">
              <a:buNone/>
            </a:pPr>
            <a:endParaRPr lang="en-US" sz="3200" dirty="0"/>
          </a:p>
        </p:txBody>
      </p:sp>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smtClean="0"/>
              <a:t>Remote event handlers</a:t>
            </a:r>
            <a:endParaRPr lang="en-US" sz="4800" dirty="0"/>
          </a:p>
        </p:txBody>
      </p:sp>
      <p:sp>
        <p:nvSpPr>
          <p:cNvPr id="11" name="Footer Placeholder 10"/>
          <p:cNvSpPr>
            <a:spLocks noGrp="1"/>
          </p:cNvSpPr>
          <p:nvPr>
            <p:ph type="ftr" sz="quarter" idx="12"/>
          </p:nvPr>
        </p:nvSpPr>
        <p:spPr/>
        <p:txBody>
          <a:bodyPr/>
          <a:lstStyle/>
          <a:p>
            <a:pPr>
              <a:defRPr/>
            </a:pPr>
            <a:r>
              <a:rPr lang="en-US" sz="1400" dirty="0" smtClean="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9461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events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336391"/>
              </p:ext>
            </p:extLst>
          </p:nvPr>
        </p:nvGraphicFramePr>
        <p:xfrm>
          <a:off x="246064" y="1212852"/>
          <a:ext cx="11918136" cy="4972047"/>
        </p:xfrm>
        <a:graphic>
          <a:graphicData uri="http://schemas.openxmlformats.org/drawingml/2006/table">
            <a:tbl>
              <a:tblPr firstRow="1" bandRow="1">
                <a:tableStyleId>{5C22544A-7EE6-4342-B048-85BDC9FD1C3A}</a:tableStyleId>
              </a:tblPr>
              <a:tblGrid>
                <a:gridCol w="2423571">
                  <a:extLst>
                    <a:ext uri="{9D8B030D-6E8A-4147-A177-3AD203B41FA5}">
                      <a16:colId xmlns="" xmlns:a16="http://schemas.microsoft.com/office/drawing/2014/main" val="20000"/>
                    </a:ext>
                  </a:extLst>
                </a:gridCol>
                <a:gridCol w="1898913">
                  <a:extLst>
                    <a:ext uri="{9D8B030D-6E8A-4147-A177-3AD203B41FA5}">
                      <a16:colId xmlns="" xmlns:a16="http://schemas.microsoft.com/office/drawing/2014/main" val="20001"/>
                    </a:ext>
                  </a:extLst>
                </a:gridCol>
                <a:gridCol w="1898913">
                  <a:extLst>
                    <a:ext uri="{9D8B030D-6E8A-4147-A177-3AD203B41FA5}">
                      <a16:colId xmlns="" xmlns:a16="http://schemas.microsoft.com/office/drawing/2014/main" val="20002"/>
                    </a:ext>
                  </a:extLst>
                </a:gridCol>
                <a:gridCol w="1898913">
                  <a:extLst>
                    <a:ext uri="{9D8B030D-6E8A-4147-A177-3AD203B41FA5}">
                      <a16:colId xmlns="" xmlns:a16="http://schemas.microsoft.com/office/drawing/2014/main" val="20003"/>
                    </a:ext>
                  </a:extLst>
                </a:gridCol>
                <a:gridCol w="1898913">
                  <a:extLst>
                    <a:ext uri="{9D8B030D-6E8A-4147-A177-3AD203B41FA5}">
                      <a16:colId xmlns="" xmlns:a16="http://schemas.microsoft.com/office/drawing/2014/main" val="20004"/>
                    </a:ext>
                  </a:extLst>
                </a:gridCol>
                <a:gridCol w="1898913">
                  <a:extLst>
                    <a:ext uri="{9D8B030D-6E8A-4147-A177-3AD203B41FA5}">
                      <a16:colId xmlns="" xmlns:a16="http://schemas.microsoft.com/office/drawing/2014/main" val="20005"/>
                    </a:ext>
                  </a:extLst>
                </a:gridCol>
              </a:tblGrid>
              <a:tr h="491511">
                <a:tc>
                  <a:txBody>
                    <a:bodyPr/>
                    <a:lstStyle/>
                    <a:p>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SITE</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 SCHEMA</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a:t>
                      </a:r>
                      <a:r>
                        <a:rPr lang="en-US" sz="2000" b="0" baseline="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 </a:t>
                      </a:r>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ITEM</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APP</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 xmlns:a16="http://schemas.microsoft.com/office/drawing/2014/main" val="10000"/>
                  </a:ext>
                </a:extLst>
              </a:tr>
              <a:tr h="373378">
                <a:tc>
                  <a:txBody>
                    <a:bodyPr/>
                    <a:lstStyle/>
                    <a:p>
                      <a:r>
                        <a:rPr lang="en-US" dirty="0" smtClean="0">
                          <a:gradFill>
                            <a:gsLst>
                              <a:gs pos="70796">
                                <a:schemeClr val="tx1"/>
                              </a:gs>
                              <a:gs pos="29000">
                                <a:schemeClr val="tx1"/>
                              </a:gs>
                            </a:gsLst>
                            <a:lin ang="5400000" scaled="0"/>
                          </a:gradFill>
                        </a:rPr>
                        <a:t>Create</a:t>
                      </a:r>
                      <a:endParaRPr lang="en-US" dirty="0">
                        <a:gradFill>
                          <a:gsLst>
                            <a:gs pos="70796">
                              <a:schemeClr val="tx1"/>
                            </a:gs>
                            <a:gs pos="29000">
                              <a:schemeClr val="tx1"/>
                            </a:gs>
                          </a:gsLst>
                          <a:lin ang="5400000" scaled="0"/>
                        </a:gradFill>
                      </a:endParaRPr>
                    </a:p>
                  </a:txBody>
                  <a:tcPr marL="182880">
                    <a:lnL w="19050" cap="flat" cmpd="sng" algn="ctr">
                      <a:solidFill>
                        <a:schemeClr val="bg1">
                          <a:lumMod val="95000"/>
                        </a:schemeClr>
                      </a:solid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73378">
                <a:tc>
                  <a:txBody>
                    <a:bodyPr/>
                    <a:lstStyle/>
                    <a:p>
                      <a:r>
                        <a:rPr lang="en-US" dirty="0" smtClean="0">
                          <a:gradFill>
                            <a:gsLst>
                              <a:gs pos="70796">
                                <a:schemeClr val="tx1"/>
                              </a:gs>
                              <a:gs pos="29000">
                                <a:schemeClr val="tx1"/>
                              </a:gs>
                            </a:gsLst>
                            <a:lin ang="5400000" scaled="0"/>
                          </a:gradFill>
                        </a:rPr>
                        <a:t>Update</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73378">
                <a:tc>
                  <a:txBody>
                    <a:bodyPr/>
                    <a:lstStyle/>
                    <a:p>
                      <a:r>
                        <a:rPr lang="en-US" dirty="0" smtClean="0">
                          <a:gradFill>
                            <a:gsLst>
                              <a:gs pos="70796">
                                <a:schemeClr val="tx1"/>
                              </a:gs>
                              <a:gs pos="29000">
                                <a:schemeClr val="tx1"/>
                              </a:gs>
                            </a:gsLst>
                            <a:lin ang="5400000" scaled="0"/>
                          </a:gradFill>
                        </a:rPr>
                        <a:t>Delete</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73378">
                <a:tc>
                  <a:txBody>
                    <a:bodyPr/>
                    <a:lstStyle/>
                    <a:p>
                      <a:r>
                        <a:rPr lang="en-US" dirty="0" smtClean="0">
                          <a:gradFill>
                            <a:gsLst>
                              <a:gs pos="70796">
                                <a:schemeClr val="tx1"/>
                              </a:gs>
                              <a:gs pos="29000">
                                <a:schemeClr val="tx1"/>
                              </a:gs>
                            </a:gsLst>
                            <a:lin ang="5400000" scaled="0"/>
                          </a:gradFill>
                        </a:rPr>
                        <a:t>Move</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73378">
                <a:tc>
                  <a:txBody>
                    <a:bodyPr/>
                    <a:lstStyle/>
                    <a:p>
                      <a:r>
                        <a:rPr lang="en-US" dirty="0" smtClean="0">
                          <a:gradFill>
                            <a:gsLst>
                              <a:gs pos="70796">
                                <a:schemeClr val="tx1"/>
                              </a:gs>
                              <a:gs pos="29000">
                                <a:schemeClr val="tx1"/>
                              </a:gs>
                            </a:gsLst>
                            <a:lin ang="5400000" scaled="0"/>
                          </a:gradFill>
                        </a:rPr>
                        <a:t>Check-in</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73378">
                <a:tc>
                  <a:txBody>
                    <a:bodyPr/>
                    <a:lstStyle/>
                    <a:p>
                      <a:r>
                        <a:rPr lang="en-US" dirty="0" smtClean="0">
                          <a:gradFill>
                            <a:gsLst>
                              <a:gs pos="70796">
                                <a:schemeClr val="tx1"/>
                              </a:gs>
                              <a:gs pos="29000">
                                <a:schemeClr val="tx1"/>
                              </a:gs>
                            </a:gsLst>
                            <a:lin ang="5400000" scaled="0"/>
                          </a:gradFill>
                        </a:rPr>
                        <a:t>Uncheck-in</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73378">
                <a:tc>
                  <a:txBody>
                    <a:bodyPr/>
                    <a:lstStyle/>
                    <a:p>
                      <a:r>
                        <a:rPr lang="en-US" dirty="0" smtClean="0">
                          <a:gradFill>
                            <a:gsLst>
                              <a:gs pos="70796">
                                <a:schemeClr val="tx1"/>
                              </a:gs>
                              <a:gs pos="29000">
                                <a:schemeClr val="tx1"/>
                              </a:gs>
                            </a:gsLst>
                            <a:lin ang="5400000" scaled="0"/>
                          </a:gradFill>
                        </a:rPr>
                        <a:t>Check-out</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373378">
                <a:tc>
                  <a:txBody>
                    <a:bodyPr/>
                    <a:lstStyle/>
                    <a:p>
                      <a:r>
                        <a:rPr lang="en-US" dirty="0" smtClean="0">
                          <a:gradFill>
                            <a:gsLst>
                              <a:gs pos="70796">
                                <a:schemeClr val="tx1"/>
                              </a:gs>
                              <a:gs pos="29000">
                                <a:schemeClr val="tx1"/>
                              </a:gs>
                            </a:gsLst>
                            <a:lin ang="5400000" scaled="0"/>
                          </a:gradFill>
                        </a:rPr>
                        <a:t>Attachments</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8"/>
                  </a:ext>
                </a:extLst>
              </a:tr>
              <a:tr h="373378">
                <a:tc>
                  <a:txBody>
                    <a:bodyPr/>
                    <a:lstStyle/>
                    <a:p>
                      <a:r>
                        <a:rPr lang="en-US" dirty="0" smtClean="0">
                          <a:gradFill>
                            <a:gsLst>
                              <a:gs pos="70796">
                                <a:schemeClr val="tx1"/>
                              </a:gs>
                              <a:gs pos="29000">
                                <a:schemeClr val="tx1"/>
                              </a:gs>
                            </a:gsLst>
                            <a:lin ang="5400000" scaled="0"/>
                          </a:gradFill>
                        </a:rPr>
                        <a:t>File move/convert</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9"/>
                  </a:ext>
                </a:extLst>
              </a:tr>
              <a:tr h="373378">
                <a:tc>
                  <a:txBody>
                    <a:bodyPr/>
                    <a:lstStyle/>
                    <a:p>
                      <a:r>
                        <a:rPr lang="en-US" dirty="0" smtClean="0">
                          <a:gradFill>
                            <a:gsLst>
                              <a:gs pos="70796">
                                <a:schemeClr val="tx1"/>
                              </a:gs>
                              <a:gs pos="29000">
                                <a:schemeClr val="tx1"/>
                              </a:gs>
                            </a:gsLst>
                            <a:lin ang="5400000" scaled="0"/>
                          </a:gradFill>
                        </a:rPr>
                        <a:t>Install</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10"/>
                  </a:ext>
                </a:extLst>
              </a:tr>
              <a:tr h="373378">
                <a:tc>
                  <a:txBody>
                    <a:bodyPr/>
                    <a:lstStyle/>
                    <a:p>
                      <a:r>
                        <a:rPr lang="en-US" dirty="0" smtClean="0">
                          <a:gradFill>
                            <a:gsLst>
                              <a:gs pos="70796">
                                <a:schemeClr val="tx1"/>
                              </a:gs>
                              <a:gs pos="29000">
                                <a:schemeClr val="tx1"/>
                              </a:gs>
                            </a:gsLst>
                            <a:lin ang="5400000" scaled="0"/>
                          </a:gradFill>
                        </a:rPr>
                        <a:t>Uninstall</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11"/>
                  </a:ext>
                </a:extLst>
              </a:tr>
              <a:tr h="373378">
                <a:tc>
                  <a:txBody>
                    <a:bodyPr/>
                    <a:lstStyle/>
                    <a:p>
                      <a:r>
                        <a:rPr lang="en-US" dirty="0" smtClean="0">
                          <a:gradFill>
                            <a:gsLst>
                              <a:gs pos="70796">
                                <a:schemeClr val="tx1"/>
                              </a:gs>
                              <a:gs pos="29000">
                                <a:schemeClr val="tx1"/>
                              </a:gs>
                            </a:gsLst>
                            <a:lin ang="5400000" scaled="0"/>
                          </a:gradFill>
                        </a:rPr>
                        <a:t>Update</a:t>
                      </a:r>
                      <a:endParaRPr lang="en-US" dirty="0">
                        <a:gradFill>
                          <a:gsLst>
                            <a:gs pos="70796">
                              <a:schemeClr val="tx1"/>
                            </a:gs>
                            <a:gs pos="29000">
                              <a:schemeClr val="tx1"/>
                            </a:gs>
                          </a:gsLst>
                          <a:lin ang="5400000" scaled="0"/>
                        </a:gradFill>
                      </a:endParaRP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gradFill>
                            <a:gsLst>
                              <a:gs pos="70796">
                                <a:schemeClr val="tx1"/>
                              </a:gs>
                              <a:gs pos="29000">
                                <a:schemeClr val="tx1"/>
                              </a:gs>
                            </a:gsLst>
                            <a:lin ang="5400000" scaled="0"/>
                          </a:gradFill>
                        </a:rPr>
                        <a:t>X</a:t>
                      </a: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12"/>
                  </a:ext>
                </a:extLst>
              </a:tr>
            </a:tbl>
          </a:graphicData>
        </a:graphic>
      </p:graphicFrame>
      <p:sp>
        <p:nvSpPr>
          <p:cNvPr id="5" name="Footer Placeholder 4"/>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07601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307" y="939779"/>
            <a:ext cx="3756679" cy="25962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306" y="3914396"/>
            <a:ext cx="3756679" cy="2140349"/>
          </a:xfrm>
          <a:prstGeom prst="rect">
            <a:avLst/>
          </a:prstGeom>
        </p:spPr>
      </p:pic>
      <p:sp>
        <p:nvSpPr>
          <p:cNvPr id="6" name="TextBox 5"/>
          <p:cNvSpPr txBox="1"/>
          <p:nvPr/>
        </p:nvSpPr>
        <p:spPr>
          <a:xfrm>
            <a:off x="10430985" y="1537707"/>
            <a:ext cx="1730854" cy="1400383"/>
          </a:xfrm>
          <a:prstGeom prst="rect">
            <a:avLst/>
          </a:prstGeom>
          <a:noFill/>
        </p:spPr>
        <p:txBody>
          <a:bodyPr wrap="square" lIns="182880" tIns="0" rIns="0" bIns="0" rtlCol="0">
            <a:spAutoFit/>
          </a:bodyPr>
          <a:lstStyle/>
          <a:p>
            <a:pPr>
              <a:lnSpc>
                <a:spcPct val="90000"/>
              </a:lnSpc>
              <a:spcBef>
                <a:spcPts val="1200"/>
              </a:spcBef>
            </a:pPr>
            <a:r>
              <a:rPr lang="en-US" sz="1800" spc="-70" dirty="0">
                <a:gradFill>
                  <a:gsLst>
                    <a:gs pos="2917">
                      <a:schemeClr val="bg1"/>
                    </a:gs>
                    <a:gs pos="95000">
                      <a:schemeClr val="bg1"/>
                    </a:gs>
                  </a:gsLst>
                  <a:lin ang="5400000" scaled="0"/>
                </a:gradFill>
              </a:rPr>
              <a:t>Use the “Add New” dialog </a:t>
            </a:r>
            <a:endParaRPr lang="en-US" sz="1800" spc="-70" dirty="0" smtClean="0">
              <a:gradFill>
                <a:gsLst>
                  <a:gs pos="2917">
                    <a:schemeClr val="bg1"/>
                  </a:gs>
                  <a:gs pos="95000">
                    <a:schemeClr val="bg1"/>
                  </a:gs>
                </a:gsLst>
                <a:lin ang="5400000" scaled="0"/>
              </a:gradFill>
            </a:endParaRPr>
          </a:p>
          <a:p>
            <a:pPr>
              <a:lnSpc>
                <a:spcPct val="90000"/>
              </a:lnSpc>
              <a:spcBef>
                <a:spcPts val="1200"/>
              </a:spcBef>
            </a:pPr>
            <a:r>
              <a:rPr lang="en-US" sz="1800" spc="-70" dirty="0" smtClean="0">
                <a:gradFill>
                  <a:gsLst>
                    <a:gs pos="2917">
                      <a:schemeClr val="bg1"/>
                    </a:gs>
                    <a:gs pos="95000">
                      <a:schemeClr val="bg1"/>
                    </a:gs>
                  </a:gsLst>
                  <a:lin ang="5400000" scaled="0"/>
                </a:gradFill>
              </a:rPr>
              <a:t>For </a:t>
            </a:r>
            <a:r>
              <a:rPr lang="en-US" sz="1800" spc="-70" dirty="0">
                <a:gradFill>
                  <a:gsLst>
                    <a:gs pos="2917">
                      <a:schemeClr val="bg1"/>
                    </a:gs>
                    <a:gs pos="95000">
                      <a:schemeClr val="bg1"/>
                    </a:gs>
                  </a:gsLst>
                  <a:lin ang="5400000" scaled="0"/>
                </a:gradFill>
              </a:rPr>
              <a:t>Site, List, Item, and </a:t>
            </a:r>
            <a:r>
              <a:rPr lang="en-US" sz="1800" spc="-70" dirty="0" smtClean="0">
                <a:gradFill>
                  <a:gsLst>
                    <a:gs pos="2917">
                      <a:schemeClr val="bg1"/>
                    </a:gs>
                    <a:gs pos="95000">
                      <a:schemeClr val="bg1"/>
                    </a:gs>
                  </a:gsLst>
                  <a:lin ang="5400000" scaled="0"/>
                </a:gradFill>
              </a:rPr>
              <a:t>Schema </a:t>
            </a:r>
            <a:r>
              <a:rPr lang="en-US" sz="1800" spc="-70" dirty="0">
                <a:gradFill>
                  <a:gsLst>
                    <a:gs pos="2917">
                      <a:schemeClr val="bg1"/>
                    </a:gs>
                    <a:gs pos="95000">
                      <a:schemeClr val="bg1"/>
                    </a:gs>
                  </a:gsLst>
                  <a:lin ang="5400000" scaled="0"/>
                </a:gradFill>
              </a:rPr>
              <a:t>events</a:t>
            </a:r>
          </a:p>
        </p:txBody>
      </p:sp>
      <p:sp>
        <p:nvSpPr>
          <p:cNvPr id="15" name="TextBox 14"/>
          <p:cNvSpPr txBox="1"/>
          <p:nvPr/>
        </p:nvSpPr>
        <p:spPr>
          <a:xfrm>
            <a:off x="10430985" y="4485972"/>
            <a:ext cx="1730854" cy="997196"/>
          </a:xfrm>
          <a:prstGeom prst="rect">
            <a:avLst/>
          </a:prstGeom>
          <a:noFill/>
        </p:spPr>
        <p:txBody>
          <a:bodyPr wrap="square" lIns="182880" tIns="0" rIns="0" bIns="0" rtlCol="0">
            <a:spAutoFit/>
          </a:bodyPr>
          <a:lstStyle/>
          <a:p>
            <a:pPr>
              <a:lnSpc>
                <a:spcPct val="90000"/>
              </a:lnSpc>
              <a:spcBef>
                <a:spcPts val="1200"/>
              </a:spcBef>
            </a:pPr>
            <a:r>
              <a:rPr lang="en-US" sz="1800" spc="-70" dirty="0">
                <a:gradFill>
                  <a:gsLst>
                    <a:gs pos="2917">
                      <a:schemeClr val="bg1"/>
                    </a:gs>
                    <a:gs pos="95000">
                      <a:schemeClr val="bg1"/>
                    </a:gs>
                  </a:gsLst>
                  <a:lin ang="5400000" scaled="0"/>
                </a:gradFill>
              </a:rPr>
              <a:t>Use the “Properties” </a:t>
            </a:r>
            <a:r>
              <a:rPr lang="en-US" sz="1800" spc="-70" dirty="0" smtClean="0">
                <a:gradFill>
                  <a:gsLst>
                    <a:gs pos="2917">
                      <a:schemeClr val="bg1"/>
                    </a:gs>
                    <a:gs pos="95000">
                      <a:schemeClr val="bg1"/>
                    </a:gs>
                  </a:gsLst>
                  <a:lin ang="5400000" scaled="0"/>
                </a:gradFill>
              </a:rPr>
              <a:t>dialog for </a:t>
            </a:r>
            <a:br>
              <a:rPr lang="en-US" sz="1800" spc="-70" dirty="0" smtClean="0">
                <a:gradFill>
                  <a:gsLst>
                    <a:gs pos="2917">
                      <a:schemeClr val="bg1"/>
                    </a:gs>
                    <a:gs pos="95000">
                      <a:schemeClr val="bg1"/>
                    </a:gs>
                  </a:gsLst>
                  <a:lin ang="5400000" scaled="0"/>
                </a:gradFill>
              </a:rPr>
            </a:br>
            <a:r>
              <a:rPr lang="en-US" sz="1800" spc="-70" dirty="0" smtClean="0">
                <a:gradFill>
                  <a:gsLst>
                    <a:gs pos="2917">
                      <a:schemeClr val="bg1"/>
                    </a:gs>
                    <a:gs pos="95000">
                      <a:schemeClr val="bg1"/>
                    </a:gs>
                  </a:gsLst>
                  <a:lin ang="5400000" scaled="0"/>
                </a:gradFill>
              </a:rPr>
              <a:t>App </a:t>
            </a:r>
            <a:r>
              <a:rPr lang="en-US" sz="1800" spc="-70" dirty="0">
                <a:gradFill>
                  <a:gsLst>
                    <a:gs pos="2917">
                      <a:schemeClr val="bg1"/>
                    </a:gs>
                    <a:gs pos="95000">
                      <a:schemeClr val="bg1"/>
                    </a:gs>
                  </a:gsLst>
                  <a:lin ang="5400000" scaled="0"/>
                </a:gradFill>
              </a:rPr>
              <a:t>events</a:t>
            </a:r>
          </a:p>
        </p:txBody>
      </p:sp>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smtClean="0"/>
              <a:t>Adding a remote event receiver</a:t>
            </a:r>
            <a:endParaRPr lang="en-US" sz="4800" dirty="0"/>
          </a:p>
        </p:txBody>
      </p:sp>
      <p:sp>
        <p:nvSpPr>
          <p:cNvPr id="7" name="Footer Placeholder 6"/>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14462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IRemoteEventService</a:t>
            </a:r>
            <a:endParaRPr lang="en-US" dirty="0"/>
          </a:p>
        </p:txBody>
      </p:sp>
      <p:sp>
        <p:nvSpPr>
          <p:cNvPr id="2" name="Text Placeholder 1"/>
          <p:cNvSpPr>
            <a:spLocks noGrp="1"/>
          </p:cNvSpPr>
          <p:nvPr>
            <p:ph type="body" sz="quarter" idx="4294967295"/>
          </p:nvPr>
        </p:nvSpPr>
        <p:spPr>
          <a:xfrm>
            <a:off x="274639" y="1223963"/>
            <a:ext cx="11149013" cy="488950"/>
          </a:xfrm>
        </p:spPr>
        <p:txBody>
          <a:bodyPr/>
          <a:lstStyle/>
          <a:p>
            <a:pPr marL="0" indent="0">
              <a:buNone/>
            </a:pPr>
            <a:r>
              <a:rPr lang="en-US" sz="2200" spc="-70" dirty="0">
                <a:gradFill>
                  <a:gsLst>
                    <a:gs pos="93805">
                      <a:schemeClr val="tx2"/>
                    </a:gs>
                    <a:gs pos="78000">
                      <a:schemeClr val="tx2"/>
                    </a:gs>
                  </a:gsLst>
                  <a:lin ang="5400000" scaled="0"/>
                </a:gradFill>
                <a:latin typeface="+mn-lt"/>
              </a:rPr>
              <a:t>Must be implemented by the remote web service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88" y="1758774"/>
            <a:ext cx="7570513" cy="4438826"/>
          </a:xfrm>
          <a:prstGeom prst="rect">
            <a:avLst/>
          </a:prstGeom>
        </p:spPr>
      </p:pic>
      <p:sp>
        <p:nvSpPr>
          <p:cNvPr id="6" name="Footer Placeholder 5"/>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40229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err="1" smtClean="0"/>
              <a:t>SPRemoteEvent</a:t>
            </a:r>
            <a:r>
              <a:rPr lang="en-US" sz="4800" dirty="0" smtClean="0"/>
              <a:t> Properties</a:t>
            </a:r>
            <a:endParaRPr lang="en-US" sz="4800" dirty="0"/>
          </a:p>
        </p:txBody>
      </p:sp>
      <p:sp>
        <p:nvSpPr>
          <p:cNvPr id="3" name="Text Placeholder 2"/>
          <p:cNvSpPr>
            <a:spLocks noGrp="1"/>
          </p:cNvSpPr>
          <p:nvPr>
            <p:ph type="body" sz="quarter" idx="11"/>
          </p:nvPr>
        </p:nvSpPr>
        <p:spPr>
          <a:xfrm>
            <a:off x="6675439" y="1211263"/>
            <a:ext cx="5486400" cy="4961358"/>
          </a:xfrm>
        </p:spPr>
        <p:txBody>
          <a:bodyPr/>
          <a:lstStyle/>
          <a:p>
            <a:pPr marL="0" indent="0">
              <a:spcBef>
                <a:spcPts val="2400"/>
              </a:spcBef>
              <a:buNone/>
            </a:pPr>
            <a:r>
              <a:rPr lang="en-US" sz="3200" dirty="0"/>
              <a:t>Passed to web service </a:t>
            </a:r>
            <a:br>
              <a:rPr lang="en-US" sz="3200" dirty="0"/>
            </a:br>
            <a:r>
              <a:rPr lang="en-US" sz="3200" dirty="0"/>
              <a:t>in response to event</a:t>
            </a:r>
          </a:p>
          <a:p>
            <a:pPr marL="0" indent="0">
              <a:spcBef>
                <a:spcPts val="2400"/>
              </a:spcBef>
              <a:buNone/>
            </a:pPr>
            <a:r>
              <a:rPr lang="en-US" sz="3200" dirty="0"/>
              <a:t>Provides contextual information</a:t>
            </a:r>
          </a:p>
          <a:p>
            <a:pPr marL="0" indent="0">
              <a:spcBef>
                <a:spcPts val="2400"/>
              </a:spcBef>
              <a:buNone/>
            </a:pPr>
            <a:r>
              <a:rPr lang="en-US" sz="3200" dirty="0"/>
              <a:t>Supports reading and </a:t>
            </a:r>
            <a:br>
              <a:rPr lang="en-US" sz="3200" dirty="0"/>
            </a:br>
            <a:r>
              <a:rPr lang="en-US" sz="3200" dirty="0"/>
              <a:t>updating user inputs</a:t>
            </a:r>
          </a:p>
          <a:p>
            <a:pPr marL="0" indent="0">
              <a:spcBef>
                <a:spcPts val="2400"/>
              </a:spcBef>
              <a:buNone/>
            </a:pPr>
            <a:r>
              <a:rPr lang="en-US" sz="3200" dirty="0"/>
              <a:t>Allows for data validation</a:t>
            </a:r>
          </a:p>
          <a:p>
            <a:pPr marL="0" indent="0">
              <a:spcBef>
                <a:spcPts val="2400"/>
              </a:spcBef>
              <a:buNone/>
            </a:pP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6605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err="1" smtClean="0"/>
              <a:t>SPRemoteEvent</a:t>
            </a:r>
            <a:r>
              <a:rPr lang="en-US" sz="4800" dirty="0" smtClean="0"/>
              <a:t> Result</a:t>
            </a:r>
            <a:endParaRPr lang="en-US" sz="4800" dirty="0"/>
          </a:p>
        </p:txBody>
      </p:sp>
      <p:sp>
        <p:nvSpPr>
          <p:cNvPr id="3" name="Text Placeholder 2"/>
          <p:cNvSpPr>
            <a:spLocks noGrp="1"/>
          </p:cNvSpPr>
          <p:nvPr>
            <p:ph type="body" sz="quarter" idx="11"/>
          </p:nvPr>
        </p:nvSpPr>
        <p:spPr>
          <a:xfrm>
            <a:off x="6675439" y="2241533"/>
            <a:ext cx="5486400" cy="1712930"/>
          </a:xfrm>
        </p:spPr>
        <p:txBody>
          <a:bodyPr/>
          <a:lstStyle/>
          <a:p>
            <a:pPr marL="0" indent="0">
              <a:buNone/>
            </a:pPr>
            <a:r>
              <a:rPr lang="en-US" sz="3200" dirty="0"/>
              <a:t>Returns by two-way events</a:t>
            </a:r>
          </a:p>
          <a:p>
            <a:pPr marL="0" indent="0">
              <a:buNone/>
            </a:pPr>
            <a:r>
              <a:rPr lang="en-US" sz="3200" dirty="0"/>
              <a:t>Allows events to be cancelled</a:t>
            </a:r>
          </a:p>
          <a:p>
            <a:pPr marL="0" indent="0">
              <a:buNone/>
            </a:pPr>
            <a:r>
              <a:rPr lang="en-US" sz="3200" dirty="0"/>
              <a:t>Allows status to be returned</a:t>
            </a:r>
          </a:p>
          <a:p>
            <a:pPr marL="0" indent="0">
              <a:buNone/>
            </a:pP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80491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 receivers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84" y="1758933"/>
            <a:ext cx="5895230" cy="2217641"/>
          </a:xfrm>
          <a:prstGeom prst="rect">
            <a:avLst/>
          </a:prstGeom>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84" y="4688626"/>
            <a:ext cx="9637502" cy="1561590"/>
          </a:xfrm>
          <a:prstGeom prst="rect">
            <a:avLst/>
          </a:prstGeom>
          <a:ln>
            <a:noFill/>
          </a:ln>
        </p:spPr>
      </p:pic>
      <p:sp>
        <p:nvSpPr>
          <p:cNvPr id="13" name="TextBox 12"/>
          <p:cNvSpPr txBox="1"/>
          <p:nvPr/>
        </p:nvSpPr>
        <p:spPr>
          <a:xfrm>
            <a:off x="245611" y="1132558"/>
            <a:ext cx="6701578"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CAML e</a:t>
            </a:r>
            <a:r>
              <a:rPr lang="en-US" sz="2200" spc="-70" dirty="0" smtClean="0">
                <a:gradFill>
                  <a:gsLst>
                    <a:gs pos="93805">
                      <a:schemeClr val="tx2"/>
                    </a:gs>
                    <a:gs pos="78000">
                      <a:schemeClr val="tx2"/>
                    </a:gs>
                  </a:gsLst>
                  <a:lin ang="5400000" scaled="0"/>
                </a:gradFill>
              </a:rPr>
              <a:t>lement </a:t>
            </a:r>
            <a:r>
              <a:rPr lang="en-US" sz="2200" spc="-70" dirty="0">
                <a:gradFill>
                  <a:gsLst>
                    <a:gs pos="93805">
                      <a:schemeClr val="tx2"/>
                    </a:gs>
                    <a:gs pos="78000">
                      <a:schemeClr val="tx2"/>
                    </a:gs>
                  </a:gsLst>
                  <a:lin ang="5400000" scaled="0"/>
                </a:gradFill>
              </a:rPr>
              <a:t>for </a:t>
            </a:r>
            <a:r>
              <a:rPr lang="en-US" sz="2200" spc="-70" dirty="0" smtClean="0">
                <a:gradFill>
                  <a:gsLst>
                    <a:gs pos="93805">
                      <a:schemeClr val="tx2"/>
                    </a:gs>
                    <a:gs pos="78000">
                      <a:schemeClr val="tx2"/>
                    </a:gs>
                  </a:gsLst>
                  <a:lin ang="5400000" scaled="0"/>
                </a:gradFill>
              </a:rPr>
              <a:t>lists</a:t>
            </a:r>
            <a:r>
              <a:rPr lang="en-US" sz="2200" spc="-70" dirty="0">
                <a:gradFill>
                  <a:gsLst>
                    <a:gs pos="93805">
                      <a:schemeClr val="tx2"/>
                    </a:gs>
                    <a:gs pos="78000">
                      <a:schemeClr val="tx2"/>
                    </a:gs>
                  </a:gsLst>
                  <a:lin ang="5400000" scaled="0"/>
                </a:gradFill>
              </a:rPr>
              <a:t>, </a:t>
            </a:r>
            <a:r>
              <a:rPr lang="en-US" sz="2200" spc="-70" dirty="0" smtClean="0">
                <a:gradFill>
                  <a:gsLst>
                    <a:gs pos="93805">
                      <a:schemeClr val="tx2"/>
                    </a:gs>
                    <a:gs pos="78000">
                      <a:schemeClr val="tx2"/>
                    </a:gs>
                  </a:gsLst>
                  <a:lin ang="5400000" scaled="0"/>
                </a:gradFill>
              </a:rPr>
              <a:t>items</a:t>
            </a:r>
            <a:r>
              <a:rPr lang="en-US" sz="2200" spc="-70" dirty="0">
                <a:gradFill>
                  <a:gsLst>
                    <a:gs pos="93805">
                      <a:schemeClr val="tx2"/>
                    </a:gs>
                    <a:gs pos="78000">
                      <a:schemeClr val="tx2"/>
                    </a:gs>
                  </a:gsLst>
                  <a:lin ang="5400000" scaled="0"/>
                </a:gradFill>
              </a:rPr>
              <a:t>, s</a:t>
            </a:r>
            <a:r>
              <a:rPr lang="en-US" sz="2200" spc="-70" dirty="0" smtClean="0">
                <a:gradFill>
                  <a:gsLst>
                    <a:gs pos="93805">
                      <a:schemeClr val="tx2"/>
                    </a:gs>
                    <a:gs pos="78000">
                      <a:schemeClr val="tx2"/>
                    </a:gs>
                  </a:gsLst>
                  <a:lin ang="5400000" scaled="0"/>
                </a:gradFill>
              </a:rPr>
              <a:t>ites</a:t>
            </a:r>
            <a:r>
              <a:rPr lang="en-US" sz="2200" spc="-70" dirty="0">
                <a:gradFill>
                  <a:gsLst>
                    <a:gs pos="93805">
                      <a:schemeClr val="tx2"/>
                    </a:gs>
                    <a:gs pos="78000">
                      <a:schemeClr val="tx2"/>
                    </a:gs>
                  </a:gsLst>
                  <a:lin ang="5400000" scaled="0"/>
                </a:gradFill>
              </a:rPr>
              <a:t>, </a:t>
            </a:r>
            <a:r>
              <a:rPr lang="en-US" sz="2200" spc="-70" dirty="0" smtClean="0">
                <a:gradFill>
                  <a:gsLst>
                    <a:gs pos="93805">
                      <a:schemeClr val="tx2"/>
                    </a:gs>
                    <a:gs pos="78000">
                      <a:schemeClr val="tx2"/>
                    </a:gs>
                  </a:gsLst>
                  <a:lin ang="5400000" scaled="0"/>
                </a:gradFill>
              </a:rPr>
              <a:t>and schema </a:t>
            </a:r>
            <a:r>
              <a:rPr lang="en-US" sz="2200" spc="-70" dirty="0">
                <a:gradFill>
                  <a:gsLst>
                    <a:gs pos="93805">
                      <a:schemeClr val="tx2"/>
                    </a:gs>
                    <a:gs pos="78000">
                      <a:schemeClr val="tx2"/>
                    </a:gs>
                  </a:gsLst>
                  <a:lin ang="5400000" scaled="0"/>
                </a:gradFill>
              </a:rPr>
              <a:t>events</a:t>
            </a:r>
          </a:p>
        </p:txBody>
      </p:sp>
      <p:sp>
        <p:nvSpPr>
          <p:cNvPr id="14" name="TextBox 13"/>
          <p:cNvSpPr txBox="1"/>
          <p:nvPr/>
        </p:nvSpPr>
        <p:spPr>
          <a:xfrm>
            <a:off x="245610" y="4042213"/>
            <a:ext cx="6038403" cy="634020"/>
          </a:xfrm>
          <a:prstGeom prst="rect">
            <a:avLst/>
          </a:prstGeom>
          <a:noFill/>
        </p:spPr>
        <p:txBody>
          <a:bodyPr wrap="square" lIns="182880" tIns="146304" rIns="182880" bIns="146304" rtlCol="0">
            <a:spAutoFit/>
          </a:bodyPr>
          <a:lstStyle/>
          <a:p>
            <a:r>
              <a:rPr lang="en-US" sz="2200" spc="-70" dirty="0">
                <a:gradFill>
                  <a:gsLst>
                    <a:gs pos="93805">
                      <a:schemeClr val="tx2"/>
                    </a:gs>
                    <a:gs pos="78000">
                      <a:schemeClr val="tx2"/>
                    </a:gs>
                  </a:gsLst>
                  <a:lin ang="5400000" scaled="0"/>
                </a:gradFill>
              </a:rPr>
              <a:t>App </a:t>
            </a:r>
            <a:r>
              <a:rPr lang="en-US" sz="2200" spc="-70" dirty="0" smtClean="0">
                <a:gradFill>
                  <a:gsLst>
                    <a:gs pos="93805">
                      <a:schemeClr val="tx2"/>
                    </a:gs>
                    <a:gs pos="78000">
                      <a:schemeClr val="tx2"/>
                    </a:gs>
                  </a:gsLst>
                  <a:lin ang="5400000" scaled="0"/>
                </a:gradFill>
              </a:rPr>
              <a:t>manifest </a:t>
            </a:r>
            <a:r>
              <a:rPr lang="en-US" sz="2200" spc="-70" dirty="0">
                <a:gradFill>
                  <a:gsLst>
                    <a:gs pos="93805">
                      <a:schemeClr val="tx2"/>
                    </a:gs>
                    <a:gs pos="78000">
                      <a:schemeClr val="tx2"/>
                    </a:gs>
                  </a:gsLst>
                  <a:lin ang="5400000" scaled="0"/>
                </a:gradFill>
              </a:rPr>
              <a:t>for </a:t>
            </a:r>
            <a:r>
              <a:rPr lang="en-US" sz="2200" spc="-70" dirty="0" smtClean="0">
                <a:gradFill>
                  <a:gsLst>
                    <a:gs pos="93805">
                      <a:schemeClr val="tx2"/>
                    </a:gs>
                    <a:gs pos="78000">
                      <a:schemeClr val="tx2"/>
                    </a:gs>
                  </a:gsLst>
                  <a:lin ang="5400000" scaled="0"/>
                </a:gradFill>
              </a:rPr>
              <a:t>app </a:t>
            </a:r>
            <a:r>
              <a:rPr lang="en-US" sz="2200" spc="-70" dirty="0">
                <a:gradFill>
                  <a:gsLst>
                    <a:gs pos="93805">
                      <a:schemeClr val="tx2"/>
                    </a:gs>
                    <a:gs pos="78000">
                      <a:schemeClr val="tx2"/>
                    </a:gs>
                  </a:gsLst>
                  <a:lin ang="5400000" scaled="0"/>
                </a:gradFill>
              </a:rPr>
              <a:t>events</a:t>
            </a:r>
          </a:p>
        </p:txBody>
      </p:sp>
      <p:sp>
        <p:nvSpPr>
          <p:cNvPr id="4" name="Footer Placeholder 3"/>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55438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Debugging considerations</a:t>
            </a:r>
            <a:endParaRPr lang="en-US" dirty="0"/>
          </a:p>
        </p:txBody>
      </p:sp>
      <p:sp>
        <p:nvSpPr>
          <p:cNvPr id="2" name="Text Placeholder 1"/>
          <p:cNvSpPr>
            <a:spLocks noGrp="1"/>
          </p:cNvSpPr>
          <p:nvPr>
            <p:ph type="body" sz="quarter" idx="4294967295"/>
          </p:nvPr>
        </p:nvSpPr>
        <p:spPr>
          <a:xfrm>
            <a:off x="267528" y="1209675"/>
            <a:ext cx="11149013" cy="1939925"/>
          </a:xfrm>
        </p:spPr>
        <p:txBody>
          <a:bodyPr/>
          <a:lstStyle/>
          <a:p>
            <a:pPr marL="0" indent="0">
              <a:buNone/>
            </a:pPr>
            <a:r>
              <a:rPr lang="en-US" sz="3400" dirty="0" smtClean="0"/>
              <a:t>Remote event receivers might require Azure Service Bus </a:t>
            </a:r>
            <a:br>
              <a:rPr lang="en-US" sz="3400" dirty="0" smtClean="0"/>
            </a:br>
            <a:r>
              <a:rPr lang="en-US" sz="3400" dirty="0" smtClean="0"/>
              <a:t>to support debugging</a:t>
            </a:r>
          </a:p>
          <a:p>
            <a:pPr marL="228600" lvl="1" indent="-228600">
              <a:tabLst>
                <a:tab pos="177800" algn="l"/>
              </a:tabLst>
            </a:pPr>
            <a:r>
              <a:rPr lang="en-US" sz="2200" dirty="0" smtClean="0"/>
              <a:t>Create a Service Bus Namespace</a:t>
            </a:r>
          </a:p>
          <a:p>
            <a:pPr marL="228600" lvl="1" indent="-228600">
              <a:tabLst>
                <a:tab pos="177800" algn="l"/>
              </a:tabLst>
            </a:pPr>
            <a:r>
              <a:rPr lang="en-US" sz="2200" dirty="0" smtClean="0"/>
              <a:t>Copy the Connection String into the SharePoint Project Properties</a:t>
            </a: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28" y="3062325"/>
            <a:ext cx="7727350" cy="17832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594" y="4965841"/>
            <a:ext cx="6526284" cy="975297"/>
          </a:xfrm>
          <a:prstGeom prst="rect">
            <a:avLst/>
          </a:prstGeom>
        </p:spPr>
      </p:pic>
      <p:sp>
        <p:nvSpPr>
          <p:cNvPr id="8" name="Curved Left Arrow 7"/>
          <p:cNvSpPr/>
          <p:nvPr/>
        </p:nvSpPr>
        <p:spPr bwMode="auto">
          <a:xfrm>
            <a:off x="7869467" y="3852862"/>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ooter Placeholder 11"/>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175674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Demo</a:t>
            </a:r>
            <a:endParaRPr lang="en-US" dirty="0"/>
          </a:p>
        </p:txBody>
      </p:sp>
      <p:sp>
        <p:nvSpPr>
          <p:cNvPr id="2" name="Text Placeholder 1"/>
          <p:cNvSpPr>
            <a:spLocks noGrp="1"/>
          </p:cNvSpPr>
          <p:nvPr>
            <p:ph type="body" sz="quarter" idx="12"/>
          </p:nvPr>
        </p:nvSpPr>
        <p:spPr/>
        <p:txBody>
          <a:bodyPr/>
          <a:lstStyle/>
          <a:p>
            <a:r>
              <a:rPr lang="en-US" smtClean="0"/>
              <a:t>Remote event receivers</a:t>
            </a:r>
            <a:endParaRPr lang="en-US" dirty="0"/>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smtClean="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chemeClr val="tx1"/>
                    </a:gs>
                    <a:gs pos="100000">
                      <a:schemeClr val="tx1"/>
                    </a:gs>
                  </a:gsLst>
                  <a:lin ang="5400000" scaled="0"/>
                </a:gradFill>
              </a:rPr>
              <a:t> Remote event receivers</a:t>
            </a:r>
          </a:p>
          <a:p>
            <a:pPr algn="r">
              <a:defRPr/>
            </a:pPr>
            <a:endParaRPr lang="en-US" sz="1400" dirty="0" smtClean="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smtClean="0"/>
              <a:t>Remote “jobs” </a:t>
            </a:r>
            <a:br>
              <a:rPr lang="en-US" smtClean="0"/>
            </a:br>
            <a:r>
              <a:rPr lang="en-US" smtClean="0"/>
              <a:t>and provisioning</a:t>
            </a:r>
            <a:endParaRPr lang="en-US" dirty="0"/>
          </a:p>
        </p:txBody>
      </p:sp>
      <p:sp>
        <p:nvSpPr>
          <p:cNvPr id="9" name="Text Placeholder 8"/>
          <p:cNvSpPr>
            <a:spLocks noGrp="1"/>
          </p:cNvSpPr>
          <p:nvPr>
            <p:ph type="body" sz="quarter" idx="12"/>
          </p:nvPr>
        </p:nvSpPr>
        <p:spPr/>
        <p:txBody>
          <a:bodyPr/>
          <a:lstStyle/>
          <a:p>
            <a:r>
              <a:rPr lang="en-US" smtClean="0"/>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br>
              <a:rPr lang="en-US" dirty="0" smtClean="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C#</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a:t>
            </a:r>
            <a:r>
              <a:rPr lang="en-US" sz="3200" dirty="0" smtClean="0">
                <a:gradFill>
                  <a:gsLst>
                    <a:gs pos="1250">
                      <a:schemeClr val="tx1"/>
                    </a:gs>
                    <a:gs pos="99000">
                      <a:schemeClr val="tx1"/>
                    </a:gs>
                  </a:gsLst>
                  <a:lin ang="5400000" scaled="0"/>
                </a:gradFill>
                <a:latin typeface="+mj-lt"/>
              </a:rPr>
              <a:t>event receivers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a:t>
            </a:r>
            <a:r>
              <a:rPr lang="en-US" sz="3200" dirty="0" smtClean="0">
                <a:gradFill>
                  <a:gsLst>
                    <a:gs pos="1250">
                      <a:schemeClr val="tx1"/>
                    </a:gs>
                    <a:gs pos="99000">
                      <a:schemeClr val="tx1"/>
                    </a:gs>
                  </a:gsLst>
                  <a:lin ang="5400000" scaled="0"/>
                </a:gradFill>
                <a:latin typeface="+mj-lt"/>
              </a:rPr>
              <a:t>“jobs</a:t>
            </a:r>
            <a:r>
              <a:rPr lang="en-US" sz="3200" dirty="0">
                <a:gradFill>
                  <a:gsLst>
                    <a:gs pos="1250">
                      <a:schemeClr val="tx1"/>
                    </a:gs>
                    <a:gs pos="99000">
                      <a:schemeClr val="tx1"/>
                    </a:gs>
                  </a:gsLst>
                  <a:lin ang="5400000" scaled="0"/>
                </a:gradFill>
                <a:latin typeface="+mj-lt"/>
              </a:rPr>
              <a:t>” and </a:t>
            </a:r>
            <a:r>
              <a:rPr lang="en-US" sz="3200" dirty="0" smtClean="0">
                <a:gradFill>
                  <a:gsLst>
                    <a:gs pos="1250">
                      <a:schemeClr val="tx1"/>
                    </a:gs>
                    <a:gs pos="99000">
                      <a:schemeClr val="tx1"/>
                    </a:gs>
                  </a:gsLst>
                  <a:lin ang="5400000" scaled="0"/>
                </a:gradFill>
                <a:latin typeface="+mj-lt"/>
              </a:rPr>
              <a:t>provisioning</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“jobs” authentication</a:t>
            </a:r>
            <a:endParaRPr lang="en-US" dirty="0"/>
          </a:p>
        </p:txBody>
      </p:sp>
      <p:sp>
        <p:nvSpPr>
          <p:cNvPr id="2" name="Text Placeholder 1"/>
          <p:cNvSpPr>
            <a:spLocks noGrp="1"/>
          </p:cNvSpPr>
          <p:nvPr>
            <p:ph type="body" sz="quarter" idx="4294967295"/>
          </p:nvPr>
        </p:nvSpPr>
        <p:spPr>
          <a:xfrm>
            <a:off x="260577" y="1223963"/>
            <a:ext cx="11149013" cy="5383212"/>
          </a:xfrm>
        </p:spPr>
        <p:txBody>
          <a:bodyPr/>
          <a:lstStyle/>
          <a:p>
            <a:pPr marL="0" indent="0">
              <a:buNone/>
            </a:pPr>
            <a:r>
              <a:rPr lang="en-US" sz="3400" dirty="0"/>
              <a:t>SharePointOnlineCredentials </a:t>
            </a:r>
          </a:p>
          <a:p>
            <a:pPr marL="228600" lvl="1" indent="-228600"/>
            <a:r>
              <a:rPr lang="en-US" sz="2200" dirty="0"/>
              <a:t>Run with a service account that will operate with permissions of the </a:t>
            </a:r>
            <a:r>
              <a:rPr lang="en-US" sz="2200" dirty="0" smtClean="0"/>
              <a:t>account</a:t>
            </a:r>
          </a:p>
          <a:p>
            <a:pPr marL="0" lvl="1" indent="0">
              <a:spcBef>
                <a:spcPts val="1200"/>
              </a:spcBef>
              <a:buNone/>
            </a:pPr>
            <a:r>
              <a:rPr lang="en-US" sz="1200" dirty="0" smtClean="0">
                <a:solidFill>
                  <a:srgbClr val="0000FF"/>
                </a:solidFill>
                <a:latin typeface="Consolas" panose="020B0609020204030204" pitchFamily="49" charset="0"/>
              </a:rPr>
              <a:t>char</a:t>
            </a:r>
            <a:r>
              <a:rPr lang="en-US" sz="1200" dirty="0">
                <a:latin typeface="Consolas" panose="020B0609020204030204" pitchFamily="49" charset="0"/>
              </a:rPr>
              <a:t>[] pwdChars = </a:t>
            </a:r>
            <a:r>
              <a:rPr lang="en-US" sz="1200" dirty="0">
                <a:solidFill>
                  <a:srgbClr val="2B91AF"/>
                </a:solidFill>
                <a:latin typeface="Consolas" panose="020B0609020204030204" pitchFamily="49" charset="0"/>
              </a:rPr>
              <a:t>ConfigurationManager</a:t>
            </a:r>
            <a:r>
              <a:rPr lang="en-US" sz="1200" dirty="0">
                <a:latin typeface="Consolas" panose="020B0609020204030204" pitchFamily="49" charset="0"/>
              </a:rPr>
              <a:t>.AppSettings[</a:t>
            </a:r>
            <a:r>
              <a:rPr lang="en-US" sz="1200" dirty="0">
                <a:solidFill>
                  <a:srgbClr val="A31515"/>
                </a:solidFill>
                <a:latin typeface="Consolas" panose="020B0609020204030204" pitchFamily="49" charset="0"/>
              </a:rPr>
              <a:t>"AccountPassword"</a:t>
            </a:r>
            <a:r>
              <a:rPr lang="en-US" sz="1200" dirty="0">
                <a:latin typeface="Consolas" panose="020B0609020204030204" pitchFamily="49" charset="0"/>
              </a:rPr>
              <a:t>].ToCharArray();</a:t>
            </a:r>
            <a:br>
              <a:rPr lang="en-US" sz="1200" dirty="0">
                <a:latin typeface="Consolas" panose="020B0609020204030204" pitchFamily="49" charset="0"/>
              </a:rPr>
            </a:br>
            <a:r>
              <a:rPr lang="en-US" sz="1200" dirty="0">
                <a:latin typeface="Consolas" panose="020B0609020204030204" pitchFamily="49" charset="0"/>
              </a:rPr>
              <a:t>System.Security.</a:t>
            </a:r>
            <a:r>
              <a:rPr lang="en-US" sz="1200" dirty="0">
                <a:solidFill>
                  <a:srgbClr val="2B91AF"/>
                </a:solidFill>
                <a:latin typeface="Consolas" panose="020B0609020204030204" pitchFamily="49" charset="0"/>
              </a:rPr>
              <a:t>SecureString</a:t>
            </a:r>
            <a:r>
              <a:rPr lang="en-US" sz="1200" dirty="0">
                <a:latin typeface="Consolas" panose="020B0609020204030204" pitchFamily="49" charset="0"/>
              </a:rPr>
              <a:t> pwd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System.Security.</a:t>
            </a:r>
            <a:r>
              <a:rPr lang="en-US" sz="1200" dirty="0">
                <a:solidFill>
                  <a:srgbClr val="2B91AF"/>
                </a:solidFill>
                <a:latin typeface="Consolas" panose="020B0609020204030204" pitchFamily="49" charset="0"/>
              </a:rPr>
              <a:t>SecureString</a:t>
            </a:r>
            <a:r>
              <a:rPr lang="en-US" sz="1200" dirty="0">
                <a:latin typeface="Consolas" panose="020B0609020204030204" pitchFamily="49" charset="0"/>
              </a:rPr>
              <a:t>();</a:t>
            </a:r>
            <a:br>
              <a:rPr lang="en-US" sz="1200" dirty="0">
                <a:latin typeface="Consolas" panose="020B0609020204030204" pitchFamily="49" charset="0"/>
              </a:rPr>
            </a:br>
            <a:r>
              <a:rPr lang="en-US" sz="1200" dirty="0">
                <a:solidFill>
                  <a:srgbClr val="0000FF"/>
                </a:solidFill>
                <a:latin typeface="Consolas" panose="020B0609020204030204" pitchFamily="49" charset="0"/>
              </a:rPr>
              <a:t>for</a:t>
            </a:r>
            <a:r>
              <a:rPr lang="en-US" sz="1200" dirty="0">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i = 0; i &lt; pwdChars.Length; i++) </a:t>
            </a:r>
            <a:br>
              <a:rPr lang="en-US" sz="1200" dirty="0">
                <a:latin typeface="Consolas" panose="020B0609020204030204" pitchFamily="49" charset="0"/>
              </a:rPr>
            </a:br>
            <a:r>
              <a:rPr lang="en-US" sz="1200" dirty="0" smtClean="0">
                <a:latin typeface="Consolas" panose="020B0609020204030204" pitchFamily="49" charset="0"/>
              </a:rPr>
              <a:t> pwd.AppendChar(pwdChars[i</a:t>
            </a:r>
            <a:r>
              <a:rPr lang="en-US" sz="1200" dirty="0">
                <a:latin typeface="Consolas" panose="020B0609020204030204" pitchFamily="49" charset="0"/>
              </a:rPr>
              <a:t>]);</a:t>
            </a:r>
            <a:br>
              <a:rPr lang="en-US" sz="1200" dirty="0">
                <a:latin typeface="Consolas" panose="020B0609020204030204" pitchFamily="49" charset="0"/>
              </a:rPr>
            </a:br>
            <a:r>
              <a:rPr lang="en-US" sz="1200" dirty="0">
                <a:solidFill>
                  <a:srgbClr val="2B91AF"/>
                </a:solidFill>
                <a:latin typeface="Consolas" panose="020B0609020204030204" pitchFamily="49" charset="0"/>
              </a:rPr>
              <a:t>ClientContext</a:t>
            </a:r>
            <a:r>
              <a:rPr lang="en-US" sz="1200" dirty="0">
                <a:latin typeface="Consolas" panose="020B0609020204030204" pitchFamily="49" charset="0"/>
              </a:rPr>
              <a:t> cc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a:solidFill>
                  <a:srgbClr val="2B91AF"/>
                </a:solidFill>
                <a:latin typeface="Consolas" panose="020B0609020204030204" pitchFamily="49" charset="0"/>
              </a:rPr>
              <a:t>ClientContext</a:t>
            </a:r>
            <a:r>
              <a:rPr lang="en-US" sz="1200" dirty="0">
                <a:latin typeface="Consolas" panose="020B0609020204030204" pitchFamily="49" charset="0"/>
              </a:rPr>
              <a:t>(siteUri);</a:t>
            </a:r>
            <a:br>
              <a:rPr lang="en-US" sz="1200" dirty="0">
                <a:latin typeface="Consolas" panose="020B0609020204030204" pitchFamily="49" charset="0"/>
              </a:rPr>
            </a:br>
            <a:r>
              <a:rPr lang="en-US" sz="1200" dirty="0">
                <a:latin typeface="Consolas" panose="020B0609020204030204" pitchFamily="49" charset="0"/>
              </a:rPr>
              <a:t>cc.AuthenticationMode = </a:t>
            </a:r>
            <a:r>
              <a:rPr lang="en-US" sz="1200" dirty="0">
                <a:solidFill>
                  <a:srgbClr val="2B91AF"/>
                </a:solidFill>
                <a:latin typeface="Consolas" panose="020B0609020204030204" pitchFamily="49" charset="0"/>
              </a:rPr>
              <a:t>ClientAuthenticationMode</a:t>
            </a:r>
            <a:r>
              <a:rPr lang="en-US" sz="1200" dirty="0">
                <a:latin typeface="Consolas" panose="020B0609020204030204" pitchFamily="49" charset="0"/>
              </a:rPr>
              <a:t>.Default;</a:t>
            </a:r>
            <a:br>
              <a:rPr lang="en-US" sz="1200" dirty="0">
                <a:latin typeface="Consolas" panose="020B0609020204030204" pitchFamily="49" charset="0"/>
              </a:rPr>
            </a:br>
            <a:r>
              <a:rPr lang="en-US" sz="1200" dirty="0">
                <a:latin typeface="Consolas" panose="020B0609020204030204" pitchFamily="49" charset="0"/>
              </a:rPr>
              <a:t>cc.Credentials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a:solidFill>
                  <a:srgbClr val="2B91AF"/>
                </a:solidFill>
                <a:latin typeface="Consolas" panose="020B0609020204030204" pitchFamily="49" charset="0"/>
              </a:rPr>
              <a:t>SharePointOnlineCredentials</a:t>
            </a:r>
            <a:r>
              <a:rPr lang="en-US" sz="1200" dirty="0">
                <a:latin typeface="Consolas" panose="020B0609020204030204" pitchFamily="49" charset="0"/>
              </a:rPr>
              <a:t>(</a:t>
            </a:r>
            <a:r>
              <a:rPr lang="en-US" sz="1200" dirty="0">
                <a:solidFill>
                  <a:srgbClr val="2B91AF"/>
                </a:solidFill>
                <a:latin typeface="Consolas" panose="020B0609020204030204" pitchFamily="49" charset="0"/>
              </a:rPr>
              <a:t>ConfigurationManager</a:t>
            </a:r>
            <a:r>
              <a:rPr lang="en-US" sz="1200" dirty="0">
                <a:latin typeface="Consolas" panose="020B0609020204030204" pitchFamily="49" charset="0"/>
              </a:rPr>
              <a:t>.AppSettings[</a:t>
            </a:r>
            <a:r>
              <a:rPr lang="en-US" sz="1200" dirty="0">
                <a:solidFill>
                  <a:srgbClr val="A31515"/>
                </a:solidFill>
                <a:latin typeface="Consolas" panose="020B0609020204030204" pitchFamily="49" charset="0"/>
              </a:rPr>
              <a:t>"AccountUsername"</a:t>
            </a:r>
            <a:r>
              <a:rPr lang="en-US" sz="1200" dirty="0">
                <a:latin typeface="Consolas" panose="020B0609020204030204" pitchFamily="49" charset="0"/>
              </a:rPr>
              <a:t>], pwd);</a:t>
            </a:r>
            <a:endParaRPr lang="en-US" sz="1800" dirty="0"/>
          </a:p>
          <a:p>
            <a:pPr marL="0" indent="0">
              <a:spcBef>
                <a:spcPts val="2400"/>
              </a:spcBef>
              <a:buNone/>
            </a:pPr>
            <a:r>
              <a:rPr lang="en-US" sz="3400" dirty="0"/>
              <a:t>ClientContext</a:t>
            </a:r>
          </a:p>
          <a:p>
            <a:pPr marL="228600" lvl="1" indent="-228600"/>
            <a:r>
              <a:rPr lang="en-US" sz="2200" dirty="0"/>
              <a:t>Runs with the permissions defined in the app </a:t>
            </a:r>
            <a:r>
              <a:rPr lang="en-US" sz="2200" dirty="0" smtClean="0"/>
              <a:t>permissions</a:t>
            </a:r>
            <a:endParaRPr lang="en-US" sz="1800" dirty="0" smtClean="0"/>
          </a:p>
          <a:p>
            <a:pPr marL="0" lvl="1" indent="0">
              <a:spcBef>
                <a:spcPts val="1200"/>
              </a:spcBef>
              <a:buNone/>
            </a:pPr>
            <a:r>
              <a:rPr lang="en-US" sz="1200" dirty="0" smtClean="0">
                <a:solidFill>
                  <a:srgbClr val="008000"/>
                </a:solidFill>
                <a:latin typeface="Consolas" panose="020B0609020204030204" pitchFamily="49" charset="0"/>
              </a:rPr>
              <a:t>//</a:t>
            </a:r>
            <a:r>
              <a:rPr lang="en-US" sz="1200" dirty="0">
                <a:solidFill>
                  <a:srgbClr val="008000"/>
                </a:solidFill>
                <a:latin typeface="Consolas" panose="020B0609020204030204" pitchFamily="49" charset="0"/>
              </a:rPr>
              <a:t>Get the realm for the URL</a:t>
            </a:r>
            <a:r>
              <a:rPr lang="en-US" sz="1200" dirty="0">
                <a:latin typeface="Consolas" panose="020B0609020204030204" pitchFamily="49" charset="0"/>
              </a:rPr>
              <a:t/>
            </a:r>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realm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.GetRealmFromTargetUrl(siteUri);</a:t>
            </a:r>
            <a:br>
              <a:rPr lang="en-US" sz="1200" dirty="0">
                <a:latin typeface="Consolas" panose="020B0609020204030204" pitchFamily="49" charset="0"/>
              </a:rPr>
            </a:br>
            <a:r>
              <a:rPr lang="en-US" sz="1200" dirty="0">
                <a:solidFill>
                  <a:srgbClr val="008000"/>
                </a:solidFill>
                <a:latin typeface="Consolas" panose="020B0609020204030204" pitchFamily="49" charset="0"/>
              </a:rPr>
              <a:t>//Get the access token for the URL</a:t>
            </a:r>
            <a:r>
              <a:rPr lang="en-US" sz="1200" dirty="0" smtClean="0">
                <a:solidFill>
                  <a:srgbClr val="008000"/>
                </a:solidFill>
                <a:latin typeface="Consolas" panose="020B0609020204030204" pitchFamily="49" charset="0"/>
              </a:rPr>
              <a:t>. Requires </a:t>
            </a:r>
            <a:r>
              <a:rPr lang="en-US" sz="1200" dirty="0">
                <a:solidFill>
                  <a:srgbClr val="008000"/>
                </a:solidFill>
                <a:latin typeface="Consolas" panose="020B0609020204030204" pitchFamily="49" charset="0"/>
              </a:rPr>
              <a:t>this app to be registered with the tenant</a:t>
            </a:r>
            <a:r>
              <a:rPr lang="en-US" sz="1200" dirty="0">
                <a:latin typeface="Consolas" panose="020B0609020204030204" pitchFamily="49" charset="0"/>
              </a:rPr>
              <a:t/>
            </a:r>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accessToken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.GetAppOnlyAccessToken(</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.SharePointPrincipal, siteUri.Authority, 	realm).AccessToken;</a:t>
            </a:r>
            <a:br>
              <a:rPr lang="en-US" sz="1200" dirty="0">
                <a:latin typeface="Consolas" panose="020B0609020204030204" pitchFamily="49" charset="0"/>
              </a:rPr>
            </a:br>
            <a:r>
              <a:rPr lang="en-US" sz="1200" dirty="0">
                <a:solidFill>
                  <a:srgbClr val="008000"/>
                </a:solidFill>
                <a:latin typeface="Consolas" panose="020B0609020204030204" pitchFamily="49" charset="0"/>
              </a:rPr>
              <a:t>//Get client context with access token</a:t>
            </a:r>
            <a:r>
              <a:rPr lang="en-US" sz="1200" dirty="0">
                <a:latin typeface="Consolas" panose="020B0609020204030204" pitchFamily="49" charset="0"/>
              </a:rPr>
              <a:t/>
            </a:r>
            <a:br>
              <a:rPr lang="en-US" sz="1200" dirty="0">
                <a:latin typeface="Consolas" panose="020B0609020204030204" pitchFamily="49" charset="0"/>
              </a:rPr>
            </a:br>
            <a:r>
              <a:rPr lang="en-US" sz="1200" dirty="0">
                <a:solidFill>
                  <a:srgbClr val="0000FF"/>
                </a:solidFill>
                <a:latin typeface="Consolas" panose="020B0609020204030204" pitchFamily="49" charset="0"/>
              </a:rPr>
              <a:t>using</a:t>
            </a:r>
            <a:r>
              <a:rPr lang="en-US" sz="1200" dirty="0">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latin typeface="Consolas" panose="020B0609020204030204" pitchFamily="49" charset="0"/>
              </a:rPr>
              <a:t> clientContext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.GetClientContextWithAccessToken(siteUri.ToString(), accessToken))</a:t>
            </a:r>
            <a:br>
              <a:rPr lang="en-US" sz="1200" dirty="0">
                <a:latin typeface="Consolas" panose="020B0609020204030204" pitchFamily="49" charset="0"/>
              </a:rPr>
            </a:br>
            <a:r>
              <a:rPr lang="en-US" sz="1200" dirty="0">
                <a:latin typeface="Consolas" panose="020B0609020204030204" pitchFamily="49" charset="0"/>
              </a:rPr>
              <a:t>{</a:t>
            </a:r>
            <a:br>
              <a:rPr lang="en-US" sz="1200" dirty="0">
                <a:latin typeface="Consolas" panose="020B0609020204030204" pitchFamily="49" charset="0"/>
              </a:rPr>
            </a:br>
            <a:endParaRPr lang="en-US" sz="1200" dirty="0">
              <a:latin typeface="Consolas" panose="020B0609020204030204" pitchFamily="49" charset="0"/>
            </a:endParaRPr>
          </a:p>
          <a:p>
            <a:pPr marL="0" lvl="1" indent="0"/>
            <a:endParaRPr lang="en-US" sz="1400" dirty="0"/>
          </a:p>
        </p:txBody>
      </p:sp>
      <p:sp>
        <p:nvSpPr>
          <p:cNvPr id="5" name="Footer Placeholder 4"/>
          <p:cNvSpPr>
            <a:spLocks noGrp="1"/>
          </p:cNvSpPr>
          <p:nvPr>
            <p:ph type="ftr" sz="quarter" idx="10"/>
          </p:nvPr>
        </p:nvSpPr>
        <p:spPr/>
        <p:txBody>
          <a:bodyPr/>
          <a:lstStyle/>
          <a:p>
            <a:pPr>
              <a:defRPr/>
            </a:pPr>
            <a:r>
              <a:rPr lang="en-US" sz="1400" dirty="0" smtClean="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Remote “jobs” and provisioning</a:t>
            </a:r>
          </a:p>
          <a:p>
            <a:endParaRPr lang="en-US" dirty="0"/>
          </a:p>
        </p:txBody>
      </p:sp>
    </p:spTree>
    <p:extLst>
      <p:ext uri="{BB962C8B-B14F-4D97-AF65-F5344CB8AC3E}">
        <p14:creationId xmlns:p14="http://schemas.microsoft.com/office/powerpoint/2010/main" val="189608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Remote </a:t>
            </a:r>
            <a:r>
              <a:rPr lang="en-US" dirty="0" smtClean="0"/>
              <a:t>“jobs” authentication</a:t>
            </a:r>
            <a:endParaRPr lang="en-US" dirty="0"/>
          </a:p>
        </p:txBody>
      </p:sp>
      <p:sp>
        <p:nvSpPr>
          <p:cNvPr id="2" name="Text Placeholder 1"/>
          <p:cNvSpPr>
            <a:spLocks noGrp="1"/>
          </p:cNvSpPr>
          <p:nvPr>
            <p:ph type="body" sz="quarter" idx="4294967295"/>
          </p:nvPr>
        </p:nvSpPr>
        <p:spPr>
          <a:xfrm>
            <a:off x="274639" y="1225549"/>
            <a:ext cx="6137275" cy="2686889"/>
          </a:xfrm>
        </p:spPr>
        <p:txBody>
          <a:bodyPr/>
          <a:lstStyle/>
          <a:p>
            <a:pPr marL="0" indent="0">
              <a:buNone/>
            </a:pPr>
            <a:r>
              <a:rPr lang="en-US" sz="3400" dirty="0" smtClean="0"/>
              <a:t>AppInv.aspx</a:t>
            </a:r>
          </a:p>
          <a:p>
            <a:pPr marL="228600" lvl="1" indent="-228600"/>
            <a:r>
              <a:rPr lang="en-US" sz="2200" dirty="0" smtClean="0"/>
              <a:t>Used to grant permissions to an application without a User Interface</a:t>
            </a:r>
          </a:p>
          <a:p>
            <a:pPr marL="228600" lvl="1" indent="-228600"/>
            <a:r>
              <a:rPr lang="en-US" sz="2200" dirty="0" smtClean="0"/>
              <a:t>Application must first be registered via AppRegNew.aspx</a:t>
            </a:r>
          </a:p>
          <a:p>
            <a:pPr marL="228600" lvl="1" indent="-228600"/>
            <a:r>
              <a:rPr lang="en-US" sz="2200" dirty="0" smtClean="0"/>
              <a:t>Copy Permissions block from manifest into “App’s Permission Request XML” field</a:t>
            </a:r>
          </a:p>
        </p:txBody>
      </p:sp>
      <p:pic>
        <p:nvPicPr>
          <p:cNvPr id="7" name="Picture 6"/>
          <p:cNvPicPr>
            <a:picLocks noChangeAspect="1"/>
          </p:cNvPicPr>
          <p:nvPr/>
        </p:nvPicPr>
        <p:blipFill>
          <a:blip r:embed="rId3"/>
          <a:stretch>
            <a:fillRect/>
          </a:stretch>
        </p:blipFill>
        <p:spPr>
          <a:xfrm>
            <a:off x="6241415" y="1206648"/>
            <a:ext cx="5929028" cy="5308452"/>
          </a:xfrm>
          <a:prstGeom prst="rect">
            <a:avLst/>
          </a:prstGeom>
        </p:spPr>
      </p:pic>
      <p:sp>
        <p:nvSpPr>
          <p:cNvPr id="5" name="Footer Placeholder 4"/>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226118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options/comparison</a:t>
            </a:r>
            <a:endParaRPr lang="en-US" dirty="0"/>
          </a:p>
        </p:txBody>
      </p:sp>
      <p:sp>
        <p:nvSpPr>
          <p:cNvPr id="16" name="Rectangle 15"/>
          <p:cNvSpPr/>
          <p:nvPr/>
        </p:nvSpPr>
        <p:spPr bwMode="auto">
          <a:xfrm>
            <a:off x="246061"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smtClean="0">
                <a:gradFill>
                  <a:gsLst>
                    <a:gs pos="100000">
                      <a:schemeClr val="tx1"/>
                    </a:gs>
                    <a:gs pos="0">
                      <a:schemeClr val="tx1"/>
                    </a:gs>
                  </a:gsLst>
                  <a:lin ang="5400000" scaled="0"/>
                </a:gradFill>
                <a:cs typeface="Segoe UI" panose="020B0502040204020203" pitchFamily="34" charset="0"/>
              </a:rPr>
              <a:t>Options</a:t>
            </a:r>
            <a:endParaRPr lang="en-US" sz="1600" b="1" dirty="0">
              <a:gradFill>
                <a:gsLst>
                  <a:gs pos="100000">
                    <a:schemeClr val="tx1"/>
                  </a:gs>
                  <a:gs pos="0">
                    <a:schemeClr val="tx1"/>
                  </a:gs>
                </a:gsLst>
                <a:lin ang="5400000" scaled="0"/>
              </a:gradFill>
              <a:cs typeface="Segoe UI" panose="020B0502040204020203" pitchFamily="34" charset="0"/>
            </a:endParaRPr>
          </a:p>
        </p:txBody>
      </p:sp>
      <p:sp>
        <p:nvSpPr>
          <p:cNvPr id="52" name="Rectangle 51"/>
          <p:cNvSpPr/>
          <p:nvPr/>
        </p:nvSpPr>
        <p:spPr bwMode="auto">
          <a:xfrm>
            <a:off x="246061" y="3989859"/>
            <a:ext cx="1955453"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Support in </a:t>
            </a:r>
            <a:r>
              <a:rPr lang="en-US" sz="1600" b="1" dirty="0" smtClean="0">
                <a:gradFill>
                  <a:gsLst>
                    <a:gs pos="100000">
                      <a:schemeClr val="tx1"/>
                    </a:gs>
                    <a:gs pos="0">
                      <a:schemeClr val="tx1"/>
                    </a:gs>
                  </a:gsLst>
                  <a:lin ang="5400000" scaled="0"/>
                </a:gradFill>
                <a:cs typeface="Segoe UI" panose="020B0502040204020203" pitchFamily="34" charset="0"/>
              </a:rPr>
              <a:t>cloud</a:t>
            </a:r>
            <a:endParaRPr lang="en-US" sz="1600" b="1" dirty="0">
              <a:gradFill>
                <a:gsLst>
                  <a:gs pos="100000">
                    <a:schemeClr val="tx1"/>
                  </a:gs>
                  <a:gs pos="0">
                    <a:schemeClr val="tx1"/>
                  </a:gs>
                </a:gsLst>
                <a:lin ang="5400000" scaled="0"/>
              </a:gradFill>
              <a:cs typeface="Segoe UI" panose="020B0502040204020203" pitchFamily="34" charset="0"/>
            </a:endParaRPr>
          </a:p>
        </p:txBody>
      </p:sp>
      <p:sp>
        <p:nvSpPr>
          <p:cNvPr id="63" name="Rectangle 62"/>
          <p:cNvSpPr/>
          <p:nvPr/>
        </p:nvSpPr>
        <p:spPr bwMode="auto">
          <a:xfrm>
            <a:off x="246061" y="4780527"/>
            <a:ext cx="1955453"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Options </a:t>
            </a:r>
            <a:r>
              <a:rPr lang="en-US" sz="1600" b="1" dirty="0" smtClean="0">
                <a:gradFill>
                  <a:gsLst>
                    <a:gs pos="100000">
                      <a:schemeClr val="tx1"/>
                    </a:gs>
                    <a:gs pos="0">
                      <a:schemeClr val="tx1"/>
                    </a:gs>
                  </a:gsLst>
                  <a:lin ang="5400000" scaled="0"/>
                </a:gradFill>
                <a:cs typeface="Segoe UI" panose="020B0502040204020203" pitchFamily="34" charset="0"/>
              </a:rPr>
              <a:t>available</a:t>
            </a:r>
            <a:endParaRPr lang="en-US" sz="1600" b="1" dirty="0">
              <a:gradFill>
                <a:gsLst>
                  <a:gs pos="100000">
                    <a:schemeClr val="tx1"/>
                  </a:gs>
                  <a:gs pos="0">
                    <a:schemeClr val="tx1"/>
                  </a:gs>
                </a:gsLst>
                <a:lin ang="5400000" scaled="0"/>
              </a:gradFill>
              <a:cs typeface="Segoe UI" panose="020B0502040204020203" pitchFamily="34" charset="0"/>
            </a:endParaRPr>
          </a:p>
        </p:txBody>
      </p:sp>
      <p:grpSp>
        <p:nvGrpSpPr>
          <p:cNvPr id="31" name="Group 30"/>
          <p:cNvGrpSpPr/>
          <p:nvPr/>
        </p:nvGrpSpPr>
        <p:grpSpPr>
          <a:xfrm>
            <a:off x="2238598" y="1211263"/>
            <a:ext cx="1955453" cy="4926255"/>
            <a:chOff x="2238598" y="1211263"/>
            <a:chExt cx="1955453" cy="4926255"/>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0134" y="5445138"/>
              <a:ext cx="692380" cy="692380"/>
            </a:xfrm>
            <a:prstGeom prst="rect">
              <a:avLst/>
            </a:prstGeom>
          </p:spPr>
        </p:pic>
        <p:pic>
          <p:nvPicPr>
            <p:cNvPr id="42" name="Picture 41"/>
            <p:cNvPicPr>
              <a:picLocks noChangeAspect="1"/>
            </p:cNvPicPr>
            <p:nvPr/>
          </p:nvPicPr>
          <p:blipFill>
            <a:blip r:embed="rId4"/>
            <a:stretch>
              <a:fillRect/>
            </a:stretch>
          </p:blipFill>
          <p:spPr>
            <a:xfrm>
              <a:off x="2535160" y="3971027"/>
              <a:ext cx="1362328" cy="470672"/>
            </a:xfrm>
            <a:prstGeom prst="rect">
              <a:avLst/>
            </a:prstGeom>
          </p:spPr>
        </p:pic>
        <p:sp>
          <p:nvSpPr>
            <p:cNvPr id="40" name="Rectangle 39"/>
            <p:cNvSpPr/>
            <p:nvPr/>
          </p:nvSpPr>
          <p:spPr bwMode="auto">
            <a:xfrm>
              <a:off x="2238598"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Site </a:t>
              </a:r>
              <a:r>
                <a:rPr lang="en-US" sz="1600" b="1" dirty="0" smtClean="0">
                  <a:gradFill>
                    <a:gsLst>
                      <a:gs pos="100000">
                        <a:schemeClr val="tx1"/>
                      </a:gs>
                      <a:gs pos="0">
                        <a:schemeClr val="tx1"/>
                      </a:gs>
                    </a:gsLst>
                    <a:lin ang="5400000" scaled="0"/>
                  </a:gradFill>
                </a:rPr>
                <a:t>definition</a:t>
              </a:r>
              <a:endParaRPr lang="en-US" sz="1600" b="1" dirty="0">
                <a:gradFill>
                  <a:gsLst>
                    <a:gs pos="100000">
                      <a:schemeClr val="tx1"/>
                    </a:gs>
                    <a:gs pos="0">
                      <a:schemeClr val="tx1"/>
                    </a:gs>
                  </a:gsLst>
                  <a:lin ang="5400000" scaled="0"/>
                </a:gradFill>
              </a:endParaRP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 </a:t>
              </a:r>
              <a:r>
                <a:rPr lang="en-US" sz="1400" dirty="0" smtClean="0">
                  <a:gradFill>
                    <a:gsLst>
                      <a:gs pos="100000">
                        <a:schemeClr val="tx1"/>
                      </a:gs>
                      <a:gs pos="0">
                        <a:schemeClr val="tx1"/>
                      </a:gs>
                    </a:gsLst>
                    <a:lin ang="5400000" scaled="0"/>
                  </a:gradFill>
                </a:rPr>
                <a:t>Office 365</a:t>
              </a:r>
              <a:endParaRPr lang="en-US" sz="1400" dirty="0">
                <a:gradFill>
                  <a:gsLst>
                    <a:gs pos="100000">
                      <a:schemeClr val="tx1"/>
                    </a:gs>
                    <a:gs pos="0">
                      <a:schemeClr val="tx1"/>
                    </a:gs>
                  </a:gsLst>
                  <a:lin ang="5400000" scaled="0"/>
                </a:gradFill>
              </a:endParaRP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Long term impact </a:t>
              </a:r>
              <a:r>
                <a:rPr lang="en-US" sz="1400" dirty="0" smtClean="0">
                  <a:gradFill>
                    <a:gsLst>
                      <a:gs pos="100000">
                        <a:schemeClr val="tx1"/>
                      </a:gs>
                      <a:gs pos="0">
                        <a:schemeClr val="tx1"/>
                      </a:gs>
                    </a:gsLst>
                    <a:lin ang="5400000" scaled="0"/>
                  </a:gradFill>
                </a:rPr>
                <a:t/>
              </a:r>
              <a:br>
                <a:rPr lang="en-US" sz="1400" dirty="0" smtClean="0">
                  <a:gradFill>
                    <a:gsLst>
                      <a:gs pos="100000">
                        <a:schemeClr val="tx1"/>
                      </a:gs>
                      <a:gs pos="0">
                        <a:schemeClr val="tx1"/>
                      </a:gs>
                    </a:gsLst>
                    <a:lin ang="5400000" scaled="0"/>
                  </a:gradFill>
                </a:rPr>
              </a:br>
              <a:r>
                <a:rPr lang="en-US" sz="1400" dirty="0" smtClean="0">
                  <a:gradFill>
                    <a:gsLst>
                      <a:gs pos="100000">
                        <a:schemeClr val="tx1"/>
                      </a:gs>
                      <a:gs pos="0">
                        <a:schemeClr val="tx1"/>
                      </a:gs>
                    </a:gsLst>
                    <a:lin ang="5400000" scaled="0"/>
                  </a:gradFill>
                </a:rPr>
                <a:t>on </a:t>
              </a:r>
              <a:r>
                <a:rPr lang="en-US" sz="1400" dirty="0">
                  <a:gradFill>
                    <a:gsLst>
                      <a:gs pos="100000">
                        <a:schemeClr val="tx1"/>
                      </a:gs>
                      <a:gs pos="0">
                        <a:schemeClr val="tx1"/>
                      </a:gs>
                    </a:gsLst>
                    <a:lin ang="5400000" scaled="0"/>
                  </a:gradFill>
                </a:rPr>
                <a:t>costs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Blocks transition </a:t>
              </a:r>
              <a:r>
                <a:rPr lang="en-US" sz="1400" dirty="0" smtClean="0">
                  <a:gradFill>
                    <a:gsLst>
                      <a:gs pos="100000">
                        <a:schemeClr val="tx1"/>
                      </a:gs>
                      <a:gs pos="0">
                        <a:schemeClr val="tx1"/>
                      </a:gs>
                    </a:gsLst>
                    <a:lin ang="5400000" scaled="0"/>
                  </a:gradFill>
                </a:rPr>
                <a:t/>
              </a:r>
              <a:br>
                <a:rPr lang="en-US" sz="1400" dirty="0" smtClean="0">
                  <a:gradFill>
                    <a:gsLst>
                      <a:gs pos="100000">
                        <a:schemeClr val="tx1"/>
                      </a:gs>
                      <a:gs pos="0">
                        <a:schemeClr val="tx1"/>
                      </a:gs>
                    </a:gsLst>
                    <a:lin ang="5400000" scaled="0"/>
                  </a:gradFill>
                </a:rPr>
              </a:br>
              <a:r>
                <a:rPr lang="en-US" sz="1400" dirty="0" smtClean="0">
                  <a:gradFill>
                    <a:gsLst>
                      <a:gs pos="100000">
                        <a:schemeClr val="tx1"/>
                      </a:gs>
                      <a:gs pos="0">
                        <a:schemeClr val="tx1"/>
                      </a:gs>
                    </a:gsLst>
                    <a:lin ang="5400000" scaled="0"/>
                  </a:gradFill>
                </a:rPr>
                <a:t>to </a:t>
              </a:r>
              <a:r>
                <a:rPr lang="en-US" sz="1400" dirty="0">
                  <a:gradFill>
                    <a:gsLst>
                      <a:gs pos="100000">
                        <a:schemeClr val="tx1"/>
                      </a:gs>
                      <a:gs pos="0">
                        <a:schemeClr val="tx1"/>
                      </a:gs>
                    </a:gsLst>
                    <a:lin ang="5400000" scaled="0"/>
                  </a:gradFill>
                </a:rPr>
                <a:t>cloud</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significant issues with future migration and </a:t>
              </a:r>
              <a:r>
                <a:rPr lang="en-US" sz="1400" dirty="0" smtClean="0">
                  <a:gradFill>
                    <a:gsLst>
                      <a:gs pos="100000">
                        <a:schemeClr val="tx1"/>
                      </a:gs>
                      <a:gs pos="0">
                        <a:schemeClr val="tx1"/>
                      </a:gs>
                    </a:gsLst>
                    <a:lin ang="5400000" scaled="0"/>
                  </a:gradFill>
                </a:rPr>
                <a:t>upgrade</a:t>
              </a:r>
              <a:endParaRPr lang="en-US" sz="1400" dirty="0">
                <a:gradFill>
                  <a:gsLst>
                    <a:gs pos="100000">
                      <a:schemeClr val="tx1"/>
                    </a:gs>
                    <a:gs pos="0">
                      <a:schemeClr val="tx1"/>
                    </a:gs>
                  </a:gsLst>
                  <a:lin ang="5400000" scaled="0"/>
                </a:gradFill>
              </a:endParaRPr>
            </a:p>
          </p:txBody>
        </p:sp>
        <p:sp>
          <p:nvSpPr>
            <p:cNvPr id="64" name="Rectangle 63"/>
            <p:cNvSpPr/>
            <p:nvPr/>
          </p:nvSpPr>
          <p:spPr bwMode="auto">
            <a:xfrm>
              <a:off x="2238598" y="4780528"/>
              <a:ext cx="1955453" cy="459130"/>
            </a:xfrm>
            <a:prstGeom prst="rect">
              <a:avLst/>
            </a:prstGeom>
            <a:solidFill>
              <a:schemeClr val="accent4">
                <a:alpha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Good</a:t>
              </a:r>
              <a:endParaRPr lang="en-US" sz="1600" dirty="0">
                <a:gradFill>
                  <a:gsLst>
                    <a:gs pos="0">
                      <a:srgbClr val="FFFFFF"/>
                    </a:gs>
                    <a:gs pos="100000">
                      <a:srgbClr val="FFFFFF"/>
                    </a:gs>
                  </a:gsLst>
                  <a:lin ang="5400000" scaled="0"/>
                </a:gradFill>
              </a:endParaRPr>
            </a:p>
          </p:txBody>
        </p:sp>
      </p:grpSp>
      <p:grpSp>
        <p:nvGrpSpPr>
          <p:cNvPr id="32" name="Group 31"/>
          <p:cNvGrpSpPr/>
          <p:nvPr/>
        </p:nvGrpSpPr>
        <p:grpSpPr>
          <a:xfrm>
            <a:off x="4231136" y="1211263"/>
            <a:ext cx="1955453" cy="4925912"/>
            <a:chOff x="4231136" y="1211263"/>
            <a:chExt cx="1955453" cy="4925912"/>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2672" y="5445481"/>
              <a:ext cx="692380" cy="691694"/>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9483" y="3971027"/>
              <a:ext cx="1358759" cy="470672"/>
            </a:xfrm>
            <a:prstGeom prst="rect">
              <a:avLst/>
            </a:prstGeom>
          </p:spPr>
        </p:pic>
        <p:sp>
          <p:nvSpPr>
            <p:cNvPr id="41" name="Rectangle 40"/>
            <p:cNvSpPr/>
            <p:nvPr/>
          </p:nvSpPr>
          <p:spPr bwMode="auto">
            <a:xfrm>
              <a:off x="4231136"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Site </a:t>
              </a:r>
              <a:r>
                <a:rPr lang="en-US" sz="1600" b="1" dirty="0" smtClean="0">
                  <a:gradFill>
                    <a:gsLst>
                      <a:gs pos="100000">
                        <a:schemeClr val="tx1"/>
                      </a:gs>
                      <a:gs pos="0">
                        <a:schemeClr val="tx1"/>
                      </a:gs>
                    </a:gsLst>
                    <a:lin ang="5400000" scaled="0"/>
                  </a:gradFill>
                </a:rPr>
                <a:t>templates</a:t>
              </a:r>
              <a:endParaRPr lang="en-US" sz="1600" b="1" dirty="0">
                <a:gradFill>
                  <a:gsLst>
                    <a:gs pos="100000">
                      <a:schemeClr val="tx1"/>
                    </a:gs>
                    <a:gs pos="0">
                      <a:schemeClr val="tx1"/>
                    </a:gs>
                  </a:gsLst>
                  <a:lin ang="5400000" scaled="0"/>
                </a:gradFill>
              </a:endParaRP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Poor site collection creation story</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Negative impact </a:t>
              </a:r>
              <a:r>
                <a:rPr lang="en-US" sz="1400" dirty="0" smtClean="0">
                  <a:gradFill>
                    <a:gsLst>
                      <a:gs pos="100000">
                        <a:schemeClr val="tx1"/>
                      </a:gs>
                      <a:gs pos="0">
                        <a:schemeClr val="tx1"/>
                      </a:gs>
                    </a:gsLst>
                    <a:lin ang="5400000" scaled="0"/>
                  </a:gradFill>
                </a:rPr>
                <a:t/>
              </a:r>
              <a:br>
                <a:rPr lang="en-US" sz="1400" dirty="0" smtClean="0">
                  <a:gradFill>
                    <a:gsLst>
                      <a:gs pos="100000">
                        <a:schemeClr val="tx1"/>
                      </a:gs>
                      <a:gs pos="0">
                        <a:schemeClr val="tx1"/>
                      </a:gs>
                    </a:gsLst>
                    <a:lin ang="5400000" scaled="0"/>
                  </a:gradFill>
                </a:rPr>
              </a:br>
              <a:r>
                <a:rPr lang="en-US" sz="1400" dirty="0" smtClean="0">
                  <a:gradFill>
                    <a:gsLst>
                      <a:gs pos="100000">
                        <a:schemeClr val="tx1"/>
                      </a:gs>
                      <a:gs pos="0">
                        <a:schemeClr val="tx1"/>
                      </a:gs>
                    </a:gsLst>
                    <a:lin ang="5400000" scaled="0"/>
                  </a:gradFill>
                </a:rPr>
                <a:t>on </a:t>
              </a:r>
              <a:r>
                <a:rPr lang="en-US" sz="1400" dirty="0">
                  <a:gradFill>
                    <a:gsLst>
                      <a:gs pos="100000">
                        <a:schemeClr val="tx1"/>
                      </a:gs>
                      <a:gs pos="0">
                        <a:schemeClr val="tx1"/>
                      </a:gs>
                    </a:gsLst>
                    <a:lin ang="5400000" scaled="0"/>
                  </a:gradFill>
                </a:rPr>
                <a:t>upgrades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additional maintenance costs with service updates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Not with publishing </a:t>
              </a:r>
              <a:r>
                <a:rPr lang="en-US" sz="1400" dirty="0" smtClean="0">
                  <a:gradFill>
                    <a:gsLst>
                      <a:gs pos="100000">
                        <a:schemeClr val="tx1"/>
                      </a:gs>
                      <a:gs pos="0">
                        <a:schemeClr val="tx1"/>
                      </a:gs>
                    </a:gsLst>
                    <a:lin ang="5400000" scaled="0"/>
                  </a:gradFill>
                </a:rPr>
                <a:t>features</a:t>
              </a:r>
              <a:endParaRPr lang="en-US" sz="1400" dirty="0">
                <a:gradFill>
                  <a:gsLst>
                    <a:gs pos="100000">
                      <a:schemeClr val="tx1"/>
                    </a:gs>
                    <a:gs pos="0">
                      <a:schemeClr val="tx1"/>
                    </a:gs>
                  </a:gsLst>
                  <a:lin ang="5400000" scaled="0"/>
                </a:gradFill>
              </a:endParaRPr>
            </a:p>
          </p:txBody>
        </p:sp>
        <p:sp>
          <p:nvSpPr>
            <p:cNvPr id="65" name="Rectangle 64"/>
            <p:cNvSpPr/>
            <p:nvPr/>
          </p:nvSpPr>
          <p:spPr bwMode="auto">
            <a:xfrm>
              <a:off x="4231136" y="4780528"/>
              <a:ext cx="1955453" cy="459130"/>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Fair</a:t>
              </a:r>
              <a:endParaRPr lang="en-US" sz="1600" dirty="0">
                <a:gradFill>
                  <a:gsLst>
                    <a:gs pos="0">
                      <a:srgbClr val="FFFFFF"/>
                    </a:gs>
                    <a:gs pos="100000">
                      <a:srgbClr val="FFFFFF"/>
                    </a:gs>
                  </a:gsLst>
                  <a:lin ang="5400000" scaled="0"/>
                </a:gradFill>
              </a:endParaRPr>
            </a:p>
          </p:txBody>
        </p:sp>
      </p:grpSp>
      <p:grpSp>
        <p:nvGrpSpPr>
          <p:cNvPr id="33" name="Group 32"/>
          <p:cNvGrpSpPr/>
          <p:nvPr/>
        </p:nvGrpSpPr>
        <p:grpSpPr>
          <a:xfrm>
            <a:off x="6223673" y="1211263"/>
            <a:ext cx="1955453" cy="4925912"/>
            <a:chOff x="6223673" y="1211263"/>
            <a:chExt cx="1955453" cy="4925912"/>
          </a:xfrm>
        </p:grpSpPr>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5209" y="5445481"/>
              <a:ext cx="692380" cy="691694"/>
            </a:xfrm>
            <a:prstGeom prst="rect">
              <a:avLst/>
            </a:prstGeom>
          </p:spPr>
        </p:pic>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2020" y="3971027"/>
              <a:ext cx="1358759" cy="470672"/>
            </a:xfrm>
            <a:prstGeom prst="rect">
              <a:avLst/>
            </a:prstGeom>
          </p:spPr>
        </p:pic>
        <p:sp>
          <p:nvSpPr>
            <p:cNvPr id="44" name="Rectangle 43"/>
            <p:cNvSpPr/>
            <p:nvPr/>
          </p:nvSpPr>
          <p:spPr bwMode="auto">
            <a:xfrm>
              <a:off x="6223673"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Web </a:t>
              </a:r>
              <a:r>
                <a:rPr lang="en-US" sz="1600" b="1" dirty="0" smtClean="0">
                  <a:gradFill>
                    <a:gsLst>
                      <a:gs pos="100000">
                        <a:schemeClr val="tx1"/>
                      </a:gs>
                      <a:gs pos="0">
                        <a:schemeClr val="tx1"/>
                      </a:gs>
                    </a:gsLst>
                    <a:lin ang="5400000" scaled="0"/>
                  </a:gradFill>
                </a:rPr>
                <a:t>templates</a:t>
              </a:r>
              <a:endParaRPr lang="en-US" sz="1600" b="1" dirty="0">
                <a:gradFill>
                  <a:gsLst>
                    <a:gs pos="100000">
                      <a:schemeClr val="tx1"/>
                    </a:gs>
                    <a:gs pos="0">
                      <a:schemeClr val="tx1"/>
                    </a:gs>
                  </a:gsLst>
                  <a:lin ang="5400000" scaled="0"/>
                </a:gradFill>
              </a:endParaRP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Poor site collection creation story</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maintenance costs with service </a:t>
              </a:r>
              <a:r>
                <a:rPr lang="en-US" sz="1400" dirty="0" smtClean="0">
                  <a:gradFill>
                    <a:gsLst>
                      <a:gs pos="100000">
                        <a:schemeClr val="tx1"/>
                      </a:gs>
                      <a:gs pos="0">
                        <a:schemeClr val="tx1"/>
                      </a:gs>
                    </a:gsLst>
                    <a:lin ang="5400000" scaled="0"/>
                  </a:gradFill>
                </a:rPr>
                <a:t>updates</a:t>
              </a:r>
              <a:endParaRPr lang="en-US" sz="1400" dirty="0">
                <a:gradFill>
                  <a:gsLst>
                    <a:gs pos="100000">
                      <a:schemeClr val="tx1"/>
                    </a:gs>
                    <a:gs pos="0">
                      <a:schemeClr val="tx1"/>
                    </a:gs>
                  </a:gsLst>
                  <a:lin ang="5400000" scaled="0"/>
                </a:gradFill>
              </a:endParaRPr>
            </a:p>
          </p:txBody>
        </p:sp>
        <p:sp>
          <p:nvSpPr>
            <p:cNvPr id="66" name="Rectangle 65"/>
            <p:cNvSpPr/>
            <p:nvPr/>
          </p:nvSpPr>
          <p:spPr bwMode="auto">
            <a:xfrm>
              <a:off x="6223673" y="4780528"/>
              <a:ext cx="1955453" cy="459130"/>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Average</a:t>
              </a:r>
              <a:endParaRPr lang="en-US" sz="1600" dirty="0">
                <a:gradFill>
                  <a:gsLst>
                    <a:gs pos="0">
                      <a:srgbClr val="FFFFFF"/>
                    </a:gs>
                    <a:gs pos="100000">
                      <a:srgbClr val="FFFFFF"/>
                    </a:gs>
                  </a:gsLst>
                  <a:lin ang="5400000" scaled="0"/>
                </a:gradFill>
              </a:endParaRPr>
            </a:p>
          </p:txBody>
        </p:sp>
      </p:grpSp>
      <p:grpSp>
        <p:nvGrpSpPr>
          <p:cNvPr id="35" name="Group 34"/>
          <p:cNvGrpSpPr/>
          <p:nvPr/>
        </p:nvGrpSpPr>
        <p:grpSpPr>
          <a:xfrm>
            <a:off x="8216211" y="1211263"/>
            <a:ext cx="1955453" cy="4926255"/>
            <a:chOff x="8216211" y="1211263"/>
            <a:chExt cx="1955453" cy="4926255"/>
          </a:xfrm>
        </p:grpSpPr>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47405" y="5445138"/>
              <a:ext cx="693065" cy="692380"/>
            </a:xfrm>
            <a:prstGeom prst="rect">
              <a:avLst/>
            </a:prstGeom>
          </p:spPr>
        </p:pic>
        <p:pic>
          <p:nvPicPr>
            <p:cNvPr id="47" name="Picture 46"/>
            <p:cNvPicPr>
              <a:picLocks noChangeAspect="1"/>
            </p:cNvPicPr>
            <p:nvPr/>
          </p:nvPicPr>
          <p:blipFill>
            <a:blip r:embed="rId4"/>
            <a:stretch>
              <a:fillRect/>
            </a:stretch>
          </p:blipFill>
          <p:spPr>
            <a:xfrm>
              <a:off x="8512773" y="3971027"/>
              <a:ext cx="1362328" cy="470672"/>
            </a:xfrm>
            <a:prstGeom prst="rect">
              <a:avLst/>
            </a:prstGeom>
          </p:spPr>
        </p:pic>
        <p:sp>
          <p:nvSpPr>
            <p:cNvPr id="45" name="Rectangle 44"/>
            <p:cNvSpPr/>
            <p:nvPr/>
          </p:nvSpPr>
          <p:spPr bwMode="auto">
            <a:xfrm>
              <a:off x="8216211"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SP </a:t>
              </a:r>
              <a:r>
                <a:rPr lang="en-US" sz="1600" b="1" dirty="0" smtClean="0">
                  <a:gradFill>
                    <a:gsLst>
                      <a:gs pos="100000">
                        <a:schemeClr val="tx1"/>
                      </a:gs>
                      <a:gs pos="0">
                        <a:schemeClr val="tx1"/>
                      </a:gs>
                    </a:gsLst>
                    <a:lin ang="5400000" scaled="0"/>
                  </a:gradFill>
                </a:rPr>
                <a:t>server-side </a:t>
              </a:r>
              <a:r>
                <a:rPr lang="en-US" sz="1600" b="1" dirty="0">
                  <a:gradFill>
                    <a:gsLst>
                      <a:gs pos="100000">
                        <a:schemeClr val="tx1"/>
                      </a:gs>
                      <a:gs pos="0">
                        <a:schemeClr val="tx1"/>
                      </a:gs>
                    </a:gsLst>
                    <a:lin ang="5400000" scaled="0"/>
                  </a:gradFill>
                </a:rPr>
                <a:t>provisioning</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Provision </a:t>
              </a:r>
              <a:r>
                <a:rPr lang="en-US" sz="1400" dirty="0" smtClean="0">
                  <a:gradFill>
                    <a:gsLst>
                      <a:gs pos="100000">
                        <a:schemeClr val="tx1"/>
                      </a:gs>
                      <a:gs pos="0">
                        <a:schemeClr val="tx1"/>
                      </a:gs>
                    </a:gsLst>
                    <a:lin ang="5400000" scaled="0"/>
                  </a:gradFill>
                </a:rPr>
                <a:t>OOB </a:t>
              </a:r>
              <a:r>
                <a:rPr lang="en-US" sz="1400" dirty="0">
                  <a:gradFill>
                    <a:gsLst>
                      <a:gs pos="100000">
                        <a:schemeClr val="tx1"/>
                      </a:gs>
                      <a:gs pos="0">
                        <a:schemeClr val="tx1"/>
                      </a:gs>
                    </a:gsLst>
                    <a:lin ang="5400000" scaled="0"/>
                  </a:gradFill>
                </a:rPr>
                <a:t>sites, but modify them based on user selection and requirements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Standardization of site creation in code</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 </a:t>
              </a:r>
              <a:r>
                <a:rPr lang="en-US" sz="1400" dirty="0" smtClean="0">
                  <a:gradFill>
                    <a:gsLst>
                      <a:gs pos="100000">
                        <a:schemeClr val="tx1"/>
                      </a:gs>
                      <a:gs pos="0">
                        <a:schemeClr val="tx1"/>
                      </a:gs>
                    </a:gsLst>
                    <a:lin ang="5400000" scaled="0"/>
                  </a:gradFill>
                </a:rPr>
                <a:t>Office 365</a:t>
              </a:r>
              <a:endParaRPr lang="en-US" sz="1400" dirty="0">
                <a:gradFill>
                  <a:gsLst>
                    <a:gs pos="100000">
                      <a:schemeClr val="tx1"/>
                    </a:gs>
                    <a:gs pos="0">
                      <a:schemeClr val="tx1"/>
                    </a:gs>
                  </a:gsLst>
                  <a:lin ang="5400000" scaled="0"/>
                </a:gradFill>
              </a:endParaRPr>
            </a:p>
          </p:txBody>
        </p:sp>
        <p:sp>
          <p:nvSpPr>
            <p:cNvPr id="67" name="Rectangle 66"/>
            <p:cNvSpPr/>
            <p:nvPr/>
          </p:nvSpPr>
          <p:spPr bwMode="auto">
            <a:xfrm>
              <a:off x="8216211" y="4780528"/>
              <a:ext cx="1955453" cy="459130"/>
            </a:xfrm>
            <a:prstGeom prst="rect">
              <a:avLst/>
            </a:prstGeom>
            <a:solidFill>
              <a:schemeClr val="accent4">
                <a:alpha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Good</a:t>
              </a:r>
              <a:endParaRPr lang="en-US" sz="1600" dirty="0">
                <a:gradFill>
                  <a:gsLst>
                    <a:gs pos="0">
                      <a:srgbClr val="FFFFFF"/>
                    </a:gs>
                    <a:gs pos="100000">
                      <a:srgbClr val="FFFFFF"/>
                    </a:gs>
                  </a:gsLst>
                  <a:lin ang="5400000" scaled="0"/>
                </a:gradFill>
              </a:endParaRPr>
            </a:p>
          </p:txBody>
        </p:sp>
      </p:grpSp>
      <p:grpSp>
        <p:nvGrpSpPr>
          <p:cNvPr id="36" name="Group 35"/>
          <p:cNvGrpSpPr/>
          <p:nvPr/>
        </p:nvGrpSpPr>
        <p:grpSpPr>
          <a:xfrm>
            <a:off x="10208749" y="1211263"/>
            <a:ext cx="1955453" cy="4925912"/>
            <a:chOff x="10208749" y="1211263"/>
            <a:chExt cx="1955453" cy="4925912"/>
          </a:xfrm>
        </p:grpSpPr>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7096" y="3971027"/>
              <a:ext cx="1358759" cy="47067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0285" y="5445481"/>
              <a:ext cx="692380" cy="691694"/>
            </a:xfrm>
            <a:prstGeom prst="rect">
              <a:avLst/>
            </a:prstGeom>
          </p:spPr>
        </p:pic>
        <p:sp>
          <p:nvSpPr>
            <p:cNvPr id="46" name="Rectangle 45"/>
            <p:cNvSpPr/>
            <p:nvPr/>
          </p:nvSpPr>
          <p:spPr bwMode="auto">
            <a:xfrm>
              <a:off x="10208749"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Remote provisioning</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CSOM supports creation of site collections for </a:t>
              </a:r>
              <a:r>
                <a:rPr lang="en-US" sz="1400" dirty="0" smtClean="0">
                  <a:gradFill>
                    <a:gsLst>
                      <a:gs pos="100000">
                        <a:schemeClr val="tx1"/>
                      </a:gs>
                      <a:gs pos="0">
                        <a:schemeClr val="tx1"/>
                      </a:gs>
                    </a:gsLst>
                    <a:lin ang="5400000" scaled="0"/>
                  </a:gradFill>
                </a:rPr>
                <a:t>on premises </a:t>
              </a:r>
              <a:r>
                <a:rPr lang="en-US" sz="1400" dirty="0">
                  <a:gradFill>
                    <a:gsLst>
                      <a:gs pos="100000">
                        <a:schemeClr val="tx1"/>
                      </a:gs>
                      <a:gs pos="0">
                        <a:schemeClr val="tx1"/>
                      </a:gs>
                    </a:gsLst>
                    <a:lin ang="5400000" scaled="0"/>
                  </a:gradFill>
                </a:rPr>
                <a:t>and cloud</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Standardization of site creation in code</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Can be done from any external </a:t>
              </a:r>
              <a:r>
                <a:rPr lang="en-US" sz="1400" dirty="0" smtClean="0">
                  <a:gradFill>
                    <a:gsLst>
                      <a:gs pos="100000">
                        <a:schemeClr val="tx1"/>
                      </a:gs>
                      <a:gs pos="0">
                        <a:schemeClr val="tx1"/>
                      </a:gs>
                    </a:gsLst>
                    <a:lin ang="5400000" scaled="0"/>
                  </a:gradFill>
                </a:rPr>
                <a:t>system</a:t>
              </a:r>
              <a:endParaRPr lang="en-US" sz="1400" dirty="0">
                <a:gradFill>
                  <a:gsLst>
                    <a:gs pos="100000">
                      <a:schemeClr val="tx1"/>
                    </a:gs>
                    <a:gs pos="0">
                      <a:schemeClr val="tx1"/>
                    </a:gs>
                  </a:gsLst>
                  <a:lin ang="5400000" scaled="0"/>
                </a:gradFill>
              </a:endParaRPr>
            </a:p>
          </p:txBody>
        </p:sp>
        <p:sp>
          <p:nvSpPr>
            <p:cNvPr id="68" name="Rectangle 67"/>
            <p:cNvSpPr/>
            <p:nvPr/>
          </p:nvSpPr>
          <p:spPr bwMode="auto">
            <a:xfrm>
              <a:off x="10208749" y="4780528"/>
              <a:ext cx="1955453" cy="459130"/>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Excellent</a:t>
              </a:r>
              <a:endParaRPr lang="en-US" sz="1600" dirty="0">
                <a:gradFill>
                  <a:gsLst>
                    <a:gs pos="0">
                      <a:srgbClr val="FFFFFF"/>
                    </a:gs>
                    <a:gs pos="100000">
                      <a:srgbClr val="FFFFFF"/>
                    </a:gs>
                  </a:gsLst>
                  <a:lin ang="5400000" scaled="0"/>
                </a:gradFill>
              </a:endParaRPr>
            </a:p>
          </p:txBody>
        </p:sp>
      </p:grpSp>
      <p:sp>
        <p:nvSpPr>
          <p:cNvPr id="70" name="Rectangle 69"/>
          <p:cNvSpPr/>
          <p:nvPr/>
        </p:nvSpPr>
        <p:spPr bwMode="auto">
          <a:xfrm>
            <a:off x="246061" y="5409724"/>
            <a:ext cx="2289099"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Cost impact </a:t>
            </a:r>
            <a:r>
              <a:rPr lang="en-US" sz="1600" b="1" dirty="0" smtClean="0">
                <a:gradFill>
                  <a:gsLst>
                    <a:gs pos="100000">
                      <a:schemeClr val="tx1"/>
                    </a:gs>
                    <a:gs pos="0">
                      <a:schemeClr val="tx1"/>
                    </a:gs>
                  </a:gsLst>
                  <a:lin ang="5400000" scaled="0"/>
                </a:gradFill>
                <a:cs typeface="Segoe UI" panose="020B0502040204020203" pitchFamily="34" charset="0"/>
              </a:rPr>
              <a:t/>
            </a:r>
            <a:br>
              <a:rPr lang="en-US" sz="1600" b="1" dirty="0" smtClean="0">
                <a:gradFill>
                  <a:gsLst>
                    <a:gs pos="100000">
                      <a:schemeClr val="tx1"/>
                    </a:gs>
                    <a:gs pos="0">
                      <a:schemeClr val="tx1"/>
                    </a:gs>
                  </a:gsLst>
                  <a:lin ang="5400000" scaled="0"/>
                </a:gradFill>
                <a:cs typeface="Segoe UI" panose="020B0502040204020203" pitchFamily="34" charset="0"/>
              </a:rPr>
            </a:br>
            <a:r>
              <a:rPr lang="en-US" sz="1600" b="1" dirty="0" smtClean="0">
                <a:gradFill>
                  <a:gsLst>
                    <a:gs pos="100000">
                      <a:schemeClr val="tx1"/>
                    </a:gs>
                    <a:gs pos="0">
                      <a:schemeClr val="tx1"/>
                    </a:gs>
                  </a:gsLst>
                  <a:lin ang="5400000" scaled="0"/>
                </a:gradFill>
                <a:cs typeface="Segoe UI" panose="020B0502040204020203" pitchFamily="34" charset="0"/>
              </a:rPr>
              <a:t>(</a:t>
            </a:r>
            <a:r>
              <a:rPr lang="en-US" sz="1600" b="1" dirty="0">
                <a:gradFill>
                  <a:gsLst>
                    <a:gs pos="100000">
                      <a:schemeClr val="tx1"/>
                    </a:gs>
                    <a:gs pos="0">
                      <a:schemeClr val="tx1"/>
                    </a:gs>
                  </a:gsLst>
                  <a:lin ang="5400000" scaled="0"/>
                </a:gradFill>
                <a:cs typeface="Segoe UI" panose="020B0502040204020203" pitchFamily="34" charset="0"/>
              </a:rPr>
              <a:t>short and </a:t>
            </a:r>
            <a:r>
              <a:rPr lang="en-US" sz="1600" b="1" dirty="0" smtClean="0">
                <a:gradFill>
                  <a:gsLst>
                    <a:gs pos="100000">
                      <a:schemeClr val="tx1"/>
                    </a:gs>
                    <a:gs pos="0">
                      <a:schemeClr val="tx1"/>
                    </a:gs>
                  </a:gsLst>
                  <a:lin ang="5400000" scaled="0"/>
                </a:gradFill>
                <a:cs typeface="Segoe UI" panose="020B0502040204020203" pitchFamily="34" charset="0"/>
              </a:rPr>
              <a:t>long </a:t>
            </a:r>
            <a:r>
              <a:rPr lang="en-US" sz="1600" b="1" dirty="0">
                <a:gradFill>
                  <a:gsLst>
                    <a:gs pos="100000">
                      <a:schemeClr val="tx1"/>
                    </a:gs>
                    <a:gs pos="0">
                      <a:schemeClr val="tx1"/>
                    </a:gs>
                  </a:gsLst>
                  <a:lin ang="5400000" scaled="0"/>
                </a:gradFill>
                <a:cs typeface="Segoe UI" panose="020B0502040204020203" pitchFamily="34" charset="0"/>
              </a:rPr>
              <a:t>term</a:t>
            </a:r>
            <a:r>
              <a:rPr lang="en-US" sz="1600" b="1" dirty="0" smtClean="0">
                <a:gradFill>
                  <a:gsLst>
                    <a:gs pos="100000">
                      <a:schemeClr val="tx1"/>
                    </a:gs>
                    <a:gs pos="0">
                      <a:schemeClr val="tx1"/>
                    </a:gs>
                  </a:gsLst>
                  <a:lin ang="5400000" scaled="0"/>
                </a:gradFill>
                <a:cs typeface="Segoe UI" panose="020B0502040204020203" pitchFamily="34" charset="0"/>
              </a:rPr>
              <a:t>)</a:t>
            </a:r>
            <a:endParaRPr lang="en-US" sz="1600" b="1" dirty="0">
              <a:gradFill>
                <a:gsLst>
                  <a:gs pos="100000">
                    <a:schemeClr val="tx1"/>
                  </a:gs>
                  <a:gs pos="0">
                    <a:schemeClr val="tx1"/>
                  </a:gs>
                </a:gsLst>
                <a:lin ang="5400000" scaled="0"/>
              </a:gradFill>
              <a:cs typeface="Segoe UI" panose="020B0502040204020203" pitchFamily="34" charset="0"/>
            </a:endParaRPr>
          </a:p>
        </p:txBody>
      </p:sp>
      <p:sp>
        <p:nvSpPr>
          <p:cNvPr id="3" name="Footer Placeholder 2"/>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29473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31"/>
                                        </p:tgtEl>
                                        <p:attrNameLst>
                                          <p:attrName>ppt_x</p:attrName>
                                          <p:attrName>ppt_y</p:attrName>
                                        </p:attrNameLst>
                                      </p:cBhvr>
                                      <p:rCtr x="1876"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par>
                                <p:cTn id="15" presetID="63" presetClass="path" presetSubtype="0" decel="100000" fill="hold" nodeType="withEffect">
                                  <p:stCondLst>
                                    <p:cond delay="0"/>
                                  </p:stCondLst>
                                  <p:childTnLst>
                                    <p:animMotion origin="layout" path="M 3.71202E-6 -2.91875E-6 L 0.03753 -2.91875E-6 " pathEditMode="relative" rAng="0" ptsTypes="AA">
                                      <p:cBhvr>
                                        <p:cTn id="16" dur="500" spd="-100000" fill="hold"/>
                                        <p:tgtEl>
                                          <p:spTgt spid="32"/>
                                        </p:tgtEl>
                                        <p:attrNameLst>
                                          <p:attrName>ppt_x</p:attrName>
                                          <p:attrName>ppt_y</p:attrName>
                                        </p:attrNameLst>
                                      </p:cBhvr>
                                      <p:rCtr x="1876"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63" presetClass="path" presetSubtype="0" decel="100000" fill="hold" nodeType="withEffect">
                                  <p:stCondLst>
                                    <p:cond delay="0"/>
                                  </p:stCondLst>
                                  <p:childTnLst>
                                    <p:animMotion origin="layout" path="M 3.71202E-6 -2.91875E-6 L 0.03753 -2.91875E-6 " pathEditMode="relative" rAng="0" ptsTypes="AA">
                                      <p:cBhvr>
                                        <p:cTn id="23" dur="500" spd="-100000" fill="hold"/>
                                        <p:tgtEl>
                                          <p:spTgt spid="33"/>
                                        </p:tgtEl>
                                        <p:attrNameLst>
                                          <p:attrName>ppt_x</p:attrName>
                                          <p:attrName>ppt_y</p:attrName>
                                        </p:attrNameLst>
                                      </p:cBhvr>
                                      <p:rCtr x="1876"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63" presetClass="path" presetSubtype="0" decel="100000" fill="hold" nodeType="withEffect">
                                  <p:stCondLst>
                                    <p:cond delay="0"/>
                                  </p:stCondLst>
                                  <p:childTnLst>
                                    <p:animMotion origin="layout" path="M 3.71202E-6 -2.91875E-6 L 0.03753 -2.91875E-6 " pathEditMode="relative" rAng="0" ptsTypes="AA">
                                      <p:cBhvr>
                                        <p:cTn id="30" dur="500" spd="-100000" fill="hold"/>
                                        <p:tgtEl>
                                          <p:spTgt spid="35"/>
                                        </p:tgtEl>
                                        <p:attrNameLst>
                                          <p:attrName>ppt_x</p:attrName>
                                          <p:attrName>ppt_y</p:attrName>
                                        </p:attrNameLst>
                                      </p:cBhvr>
                                      <p:rCtr x="1876" y="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63" presetClass="path" presetSubtype="0" decel="100000" fill="hold" nodeType="withEffect">
                                  <p:stCondLst>
                                    <p:cond delay="0"/>
                                  </p:stCondLst>
                                  <p:childTnLst>
                                    <p:animMotion origin="layout" path="M 3.71202E-6 -2.91875E-6 L 0.03753 -2.91875E-6 " pathEditMode="relative" rAng="0" ptsTypes="AA">
                                      <p:cBhvr>
                                        <p:cTn id="37" dur="500" spd="-100000" fill="hold"/>
                                        <p:tgtEl>
                                          <p:spTgt spid="36"/>
                                        </p:tgtEl>
                                        <p:attrNameLst>
                                          <p:attrName>ppt_x</p:attrName>
                                          <p:attrName>ppt_y</p:attrName>
                                        </p:attrNameLst>
                                      </p:cBhvr>
                                      <p:rCtr x="18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675439" y="479425"/>
            <a:ext cx="5486400" cy="6155531"/>
          </a:xfrm>
        </p:spPr>
        <p:txBody>
          <a:bodyPr/>
          <a:lstStyle/>
          <a:p>
            <a:pPr marL="0" indent="0">
              <a:buNone/>
            </a:pPr>
            <a:r>
              <a:rPr lang="en-US" dirty="0"/>
              <a:t>What</a:t>
            </a:r>
          </a:p>
          <a:p>
            <a:pPr marL="231775" indent="-231775"/>
            <a:r>
              <a:rPr lang="en-US" sz="2000" dirty="0">
                <a:latin typeface="+mn-lt"/>
              </a:rPr>
              <a:t>Provision new site collections from </a:t>
            </a:r>
            <a:br>
              <a:rPr lang="en-US" sz="2000" dirty="0">
                <a:latin typeface="+mn-lt"/>
              </a:rPr>
            </a:br>
            <a:r>
              <a:rPr lang="en-US" sz="2000" dirty="0">
                <a:latin typeface="+mn-lt"/>
              </a:rPr>
              <a:t>add-in side</a:t>
            </a:r>
          </a:p>
          <a:p>
            <a:pPr marL="0" indent="0">
              <a:spcBef>
                <a:spcPts val="2400"/>
              </a:spcBef>
              <a:buNone/>
            </a:pPr>
            <a:r>
              <a:rPr lang="en-US" dirty="0"/>
              <a:t>Why</a:t>
            </a:r>
          </a:p>
          <a:p>
            <a:pPr marL="231775" indent="-231775"/>
            <a:r>
              <a:rPr lang="en-US" sz="2000" dirty="0">
                <a:latin typeface="+mn-lt"/>
              </a:rPr>
              <a:t>Can be used to override out-of-the-box self-service site collection creation form</a:t>
            </a:r>
          </a:p>
          <a:p>
            <a:pPr marL="231775" indent="-231775"/>
            <a:r>
              <a:rPr lang="en-US" sz="2000" dirty="0">
                <a:latin typeface="+mn-lt"/>
              </a:rPr>
              <a:t>Can be used to integrate additional functionalities as part of the provisioning</a:t>
            </a:r>
          </a:p>
          <a:p>
            <a:pPr marL="0" indent="0">
              <a:spcBef>
                <a:spcPts val="2400"/>
              </a:spcBef>
              <a:buNone/>
            </a:pPr>
            <a:r>
              <a:rPr lang="en-US" dirty="0"/>
              <a:t>How</a:t>
            </a:r>
          </a:p>
          <a:p>
            <a:pPr marL="231775" indent="-231775"/>
            <a:r>
              <a:rPr lang="en-US" sz="2000" dirty="0">
                <a:latin typeface="+mn-lt"/>
              </a:rPr>
              <a:t>Office 365 has separate downloadable </a:t>
            </a:r>
            <a:br>
              <a:rPr lang="en-US" sz="2000" dirty="0">
                <a:latin typeface="+mn-lt"/>
              </a:rPr>
            </a:br>
            <a:r>
              <a:rPr lang="en-US" sz="2000" dirty="0">
                <a:latin typeface="+mn-lt"/>
              </a:rPr>
              <a:t>that includes the needed CSOM elements </a:t>
            </a:r>
            <a:br>
              <a:rPr lang="en-US" sz="2000" dirty="0">
                <a:latin typeface="+mn-lt"/>
              </a:rPr>
            </a:br>
            <a:r>
              <a:rPr lang="en-US" sz="2000" dirty="0">
                <a:latin typeface="+mn-lt"/>
              </a:rPr>
              <a:t>to provision sites</a:t>
            </a:r>
          </a:p>
          <a:p>
            <a:pPr marL="231775" indent="-231775"/>
            <a:r>
              <a:rPr lang="en-US" sz="2000" dirty="0">
                <a:latin typeface="+mn-lt"/>
              </a:rPr>
              <a:t>After 2014 April CU, natively supported </a:t>
            </a:r>
            <a:br>
              <a:rPr lang="en-US" sz="2000" dirty="0">
                <a:latin typeface="+mn-lt"/>
              </a:rPr>
            </a:br>
            <a:r>
              <a:rPr lang="en-US" sz="2000" dirty="0">
                <a:latin typeface="+mn-lt"/>
              </a:rPr>
              <a:t>for on premises as well</a:t>
            </a:r>
          </a:p>
          <a:p>
            <a:endParaRPr lang="en-US" sz="2000" dirty="0">
              <a:latin typeface="+mn-lt"/>
            </a:endParaRPr>
          </a:p>
        </p:txBody>
      </p:sp>
      <p:sp>
        <p:nvSpPr>
          <p:cNvPr id="3" name="Text Placeholder 2"/>
          <p:cNvSpPr>
            <a:spLocks noGrp="1"/>
          </p:cNvSpPr>
          <p:nvPr>
            <p:ph type="body" sz="quarter" idx="10"/>
          </p:nvPr>
        </p:nvSpPr>
        <p:spPr>
          <a:xfrm>
            <a:off x="246063" y="2241533"/>
            <a:ext cx="5514975" cy="2179058"/>
          </a:xfrm>
        </p:spPr>
        <p:txBody>
          <a:bodyPr/>
          <a:lstStyle/>
          <a:p>
            <a:pPr marL="0" indent="0">
              <a:buNone/>
            </a:pPr>
            <a:r>
              <a:rPr lang="en-US" sz="4800" dirty="0" smtClean="0"/>
              <a:t>Site collection creation from </a:t>
            </a:r>
            <a:br>
              <a:rPr lang="en-US" sz="4800" dirty="0" smtClean="0"/>
            </a:br>
            <a:r>
              <a:rPr lang="en-US" sz="4800" dirty="0" smtClean="0"/>
              <a:t>add-ins</a:t>
            </a:r>
            <a:endParaRPr lang="en-US" sz="4800" dirty="0"/>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33454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provisioning model</a:t>
            </a:r>
            <a:endParaRPr lang="en-US" dirty="0"/>
          </a:p>
        </p:txBody>
      </p:sp>
      <p:grpSp>
        <p:nvGrpSpPr>
          <p:cNvPr id="198" name="Group 197"/>
          <p:cNvGrpSpPr/>
          <p:nvPr/>
        </p:nvGrpSpPr>
        <p:grpSpPr>
          <a:xfrm>
            <a:off x="246061" y="1211263"/>
            <a:ext cx="3531387" cy="1667066"/>
            <a:chOff x="246061" y="1211263"/>
            <a:chExt cx="3531387" cy="1667066"/>
          </a:xfrm>
        </p:grpSpPr>
        <p:sp>
          <p:nvSpPr>
            <p:cNvPr id="11" name="Oval 10"/>
            <p:cNvSpPr/>
            <p:nvPr/>
          </p:nvSpPr>
          <p:spPr bwMode="auto">
            <a:xfrm>
              <a:off x="246061" y="1211263"/>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1</a:t>
              </a:r>
              <a:endParaRPr lang="en-US" sz="1800" b="1" dirty="0">
                <a:gradFill>
                  <a:gsLst>
                    <a:gs pos="0">
                      <a:srgbClr val="FFFFFF"/>
                    </a:gs>
                    <a:gs pos="100000">
                      <a:srgbClr val="FFFFFF"/>
                    </a:gs>
                  </a:gsLst>
                  <a:lin ang="5400000" scaled="0"/>
                </a:gradFill>
              </a:endParaRPr>
            </a:p>
          </p:txBody>
        </p:sp>
        <p:grpSp>
          <p:nvGrpSpPr>
            <p:cNvPr id="105" name="Group 16"/>
            <p:cNvGrpSpPr>
              <a:grpSpLocks noChangeAspect="1"/>
            </p:cNvGrpSpPr>
            <p:nvPr/>
          </p:nvGrpSpPr>
          <p:grpSpPr bwMode="auto">
            <a:xfrm>
              <a:off x="659798" y="2120200"/>
              <a:ext cx="801835" cy="687583"/>
              <a:chOff x="1601" y="217"/>
              <a:chExt cx="4632" cy="3972"/>
            </a:xfrm>
            <a:solidFill>
              <a:schemeClr val="bg1">
                <a:lumMod val="65000"/>
              </a:schemeClr>
            </a:solidFill>
          </p:grpSpPr>
          <p:sp>
            <p:nvSpPr>
              <p:cNvPr id="106"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1602490" y="2049654"/>
              <a:ext cx="2174958" cy="828675"/>
              <a:chOff x="6522720" y="4733925"/>
              <a:chExt cx="2174958" cy="828675"/>
            </a:xfrm>
          </p:grpSpPr>
          <p:grpSp>
            <p:nvGrpSpPr>
              <p:cNvPr id="113" name="Group 112"/>
              <p:cNvGrpSpPr/>
              <p:nvPr/>
            </p:nvGrpSpPr>
            <p:grpSpPr>
              <a:xfrm>
                <a:off x="7368054" y="4733925"/>
                <a:ext cx="1329624" cy="828675"/>
                <a:chOff x="7388049" y="4710735"/>
                <a:chExt cx="1309629" cy="816213"/>
              </a:xfrm>
            </p:grpSpPr>
            <p:grpSp>
              <p:nvGrpSpPr>
                <p:cNvPr id="114" name="Group 113"/>
                <p:cNvGrpSpPr/>
                <p:nvPr/>
              </p:nvGrpSpPr>
              <p:grpSpPr>
                <a:xfrm>
                  <a:off x="7529067" y="4710735"/>
                  <a:ext cx="1168611" cy="534365"/>
                  <a:chOff x="7193341" y="4710735"/>
                  <a:chExt cx="1504338" cy="687881"/>
                </a:xfrm>
              </p:grpSpPr>
              <p:sp>
                <p:nvSpPr>
                  <p:cNvPr id="124"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5" name="Rectangle 162"/>
                <p:cNvSpPr/>
                <p:nvPr/>
              </p:nvSpPr>
              <p:spPr bwMode="auto">
                <a:xfrm>
                  <a:off x="8300681"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6" name="Rectangle 162"/>
                <p:cNvSpPr/>
                <p:nvPr/>
              </p:nvSpPr>
              <p:spPr bwMode="auto">
                <a:xfrm>
                  <a:off x="7998043"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7" name="Rectangle 162"/>
                <p:cNvSpPr/>
                <p:nvPr/>
              </p:nvSpPr>
              <p:spPr bwMode="auto">
                <a:xfrm>
                  <a:off x="7702637"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8" name="Rectangle 162"/>
                <p:cNvSpPr/>
                <p:nvPr/>
              </p:nvSpPr>
              <p:spPr bwMode="auto">
                <a:xfrm>
                  <a:off x="7388049"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9" name="Group 118"/>
                <p:cNvGrpSpPr/>
                <p:nvPr/>
              </p:nvGrpSpPr>
              <p:grpSpPr>
                <a:xfrm>
                  <a:off x="7393786" y="4992583"/>
                  <a:ext cx="1168611" cy="534365"/>
                  <a:chOff x="7193341" y="4710735"/>
                  <a:chExt cx="1504338" cy="687881"/>
                </a:xfrm>
              </p:grpSpPr>
              <p:sp>
                <p:nvSpPr>
                  <p:cNvPr id="120"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2"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3"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28" name="Freeform 10"/>
              <p:cNvSpPr>
                <a:spLocks noEditPoints="1"/>
              </p:cNvSpPr>
              <p:nvPr/>
            </p:nvSpPr>
            <p:spPr bwMode="auto">
              <a:xfrm>
                <a:off x="6979920" y="4746384"/>
                <a:ext cx="341239" cy="349898"/>
              </a:xfrm>
              <a:custGeom>
                <a:avLst/>
                <a:gdLst>
                  <a:gd name="T0" fmla="*/ 714 w 1215"/>
                  <a:gd name="T1" fmla="*/ 1241 h 1246"/>
                  <a:gd name="T2" fmla="*/ 618 w 1215"/>
                  <a:gd name="T3" fmla="*/ 1223 h 1246"/>
                  <a:gd name="T4" fmla="*/ 269 w 1215"/>
                  <a:gd name="T5" fmla="*/ 1146 h 1246"/>
                  <a:gd name="T6" fmla="*/ 61 w 1215"/>
                  <a:gd name="T7" fmla="*/ 1101 h 1246"/>
                  <a:gd name="T8" fmla="*/ 1 w 1215"/>
                  <a:gd name="T9" fmla="*/ 1062 h 1246"/>
                  <a:gd name="T10" fmla="*/ 84 w 1215"/>
                  <a:gd name="T11" fmla="*/ 140 h 1246"/>
                  <a:gd name="T12" fmla="*/ 319 w 1215"/>
                  <a:gd name="T13" fmla="*/ 91 h 1246"/>
                  <a:gd name="T14" fmla="*/ 593 w 1215"/>
                  <a:gd name="T15" fmla="*/ 31 h 1246"/>
                  <a:gd name="T16" fmla="*/ 719 w 1215"/>
                  <a:gd name="T17" fmla="*/ 32 h 1246"/>
                  <a:gd name="T18" fmla="*/ 719 w 1215"/>
                  <a:gd name="T19" fmla="*/ 511 h 1246"/>
                  <a:gd name="T20" fmla="*/ 719 w 1215"/>
                  <a:gd name="T21" fmla="*/ 1035 h 1246"/>
                  <a:gd name="T22" fmla="*/ 379 w 1215"/>
                  <a:gd name="T23" fmla="*/ 351 h 1246"/>
                  <a:gd name="T24" fmla="*/ 254 w 1215"/>
                  <a:gd name="T25" fmla="*/ 386 h 1246"/>
                  <a:gd name="T26" fmla="*/ 273 w 1215"/>
                  <a:gd name="T27" fmla="*/ 603 h 1246"/>
                  <a:gd name="T28" fmla="*/ 412 w 1215"/>
                  <a:gd name="T29" fmla="*/ 692 h 1246"/>
                  <a:gd name="T30" fmla="*/ 316 w 1215"/>
                  <a:gd name="T31" fmla="*/ 753 h 1246"/>
                  <a:gd name="T32" fmla="*/ 222 w 1215"/>
                  <a:gd name="T33" fmla="*/ 744 h 1246"/>
                  <a:gd name="T34" fmla="*/ 225 w 1215"/>
                  <a:gd name="T35" fmla="*/ 815 h 1246"/>
                  <a:gd name="T36" fmla="*/ 473 w 1215"/>
                  <a:gd name="T37" fmla="*/ 791 h 1246"/>
                  <a:gd name="T38" fmla="*/ 330 w 1215"/>
                  <a:gd name="T39" fmla="*/ 526 h 1246"/>
                  <a:gd name="T40" fmla="*/ 377 w 1215"/>
                  <a:gd name="T41" fmla="*/ 427 h 1246"/>
                  <a:gd name="T42" fmla="*/ 477 w 1215"/>
                  <a:gd name="T43" fmla="*/ 437 h 1246"/>
                  <a:gd name="T44" fmla="*/ 474 w 1215"/>
                  <a:gd name="T45" fmla="*/ 364 h 1246"/>
                  <a:gd name="T46" fmla="*/ 778 w 1215"/>
                  <a:gd name="T47" fmla="*/ 254 h 1246"/>
                  <a:gd name="T48" fmla="*/ 733 w 1215"/>
                  <a:gd name="T49" fmla="*/ 290 h 1246"/>
                  <a:gd name="T50" fmla="*/ 763 w 1215"/>
                  <a:gd name="T51" fmla="*/ 487 h 1246"/>
                  <a:gd name="T52" fmla="*/ 821 w 1215"/>
                  <a:gd name="T53" fmla="*/ 488 h 1246"/>
                  <a:gd name="T54" fmla="*/ 917 w 1215"/>
                  <a:gd name="T55" fmla="*/ 447 h 1246"/>
                  <a:gd name="T56" fmla="*/ 994 w 1215"/>
                  <a:gd name="T57" fmla="*/ 520 h 1246"/>
                  <a:gd name="T58" fmla="*/ 957 w 1215"/>
                  <a:gd name="T59" fmla="*/ 591 h 1246"/>
                  <a:gd name="T60" fmla="*/ 997 w 1215"/>
                  <a:gd name="T61" fmla="*/ 736 h 1246"/>
                  <a:gd name="T62" fmla="*/ 938 w 1215"/>
                  <a:gd name="T63" fmla="*/ 813 h 1246"/>
                  <a:gd name="T64" fmla="*/ 781 w 1215"/>
                  <a:gd name="T65" fmla="*/ 783 h 1246"/>
                  <a:gd name="T66" fmla="*/ 734 w 1215"/>
                  <a:gd name="T67" fmla="*/ 833 h 1246"/>
                  <a:gd name="T68" fmla="*/ 754 w 1215"/>
                  <a:gd name="T69" fmla="*/ 1011 h 1246"/>
                  <a:gd name="T70" fmla="*/ 947 w 1215"/>
                  <a:gd name="T71" fmla="*/ 886 h 1246"/>
                  <a:gd name="T72" fmla="*/ 1080 w 1215"/>
                  <a:gd name="T73" fmla="*/ 755 h 1246"/>
                  <a:gd name="T74" fmla="*/ 1173 w 1215"/>
                  <a:gd name="T75" fmla="*/ 582 h 1246"/>
                  <a:gd name="T76" fmla="*/ 1069 w 1215"/>
                  <a:gd name="T77" fmla="*/ 519 h 1246"/>
                  <a:gd name="T78" fmla="*/ 1028 w 1215"/>
                  <a:gd name="T79" fmla="*/ 465 h 1246"/>
                  <a:gd name="T80" fmla="*/ 919 w 1215"/>
                  <a:gd name="T81" fmla="*/ 368 h 1246"/>
                  <a:gd name="T82" fmla="*/ 832 w 1215"/>
                  <a:gd name="T83" fmla="*/ 259 h 1246"/>
                  <a:gd name="T84" fmla="*/ 778 w 1215"/>
                  <a:gd name="T85" fmla="*/ 254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5" h="1246">
                    <a:moveTo>
                      <a:pt x="719" y="1210"/>
                    </a:moveTo>
                    <a:cubicBezTo>
                      <a:pt x="713" y="1220"/>
                      <a:pt x="730" y="1234"/>
                      <a:pt x="714" y="1241"/>
                    </a:cubicBezTo>
                    <a:cubicBezTo>
                      <a:pt x="702" y="1246"/>
                      <a:pt x="693" y="1236"/>
                      <a:pt x="682" y="1234"/>
                    </a:cubicBezTo>
                    <a:cubicBezTo>
                      <a:pt x="661" y="1230"/>
                      <a:pt x="639" y="1228"/>
                      <a:pt x="618" y="1223"/>
                    </a:cubicBezTo>
                    <a:cubicBezTo>
                      <a:pt x="554" y="1206"/>
                      <a:pt x="490" y="1196"/>
                      <a:pt x="426" y="1182"/>
                    </a:cubicBezTo>
                    <a:cubicBezTo>
                      <a:pt x="374" y="1170"/>
                      <a:pt x="321" y="1159"/>
                      <a:pt x="269" y="1146"/>
                    </a:cubicBezTo>
                    <a:cubicBezTo>
                      <a:pt x="234" y="1137"/>
                      <a:pt x="198" y="1129"/>
                      <a:pt x="161" y="1124"/>
                    </a:cubicBezTo>
                    <a:cubicBezTo>
                      <a:pt x="127" y="1119"/>
                      <a:pt x="95" y="1108"/>
                      <a:pt x="61" y="1101"/>
                    </a:cubicBezTo>
                    <a:cubicBezTo>
                      <a:pt x="42" y="1097"/>
                      <a:pt x="21" y="1094"/>
                      <a:pt x="1" y="1090"/>
                    </a:cubicBezTo>
                    <a:cubicBezTo>
                      <a:pt x="1" y="1081"/>
                      <a:pt x="1" y="1071"/>
                      <a:pt x="1" y="1062"/>
                    </a:cubicBezTo>
                    <a:cubicBezTo>
                      <a:pt x="1" y="761"/>
                      <a:pt x="0" y="460"/>
                      <a:pt x="0" y="160"/>
                    </a:cubicBezTo>
                    <a:cubicBezTo>
                      <a:pt x="28" y="153"/>
                      <a:pt x="56" y="145"/>
                      <a:pt x="84" y="140"/>
                    </a:cubicBezTo>
                    <a:cubicBezTo>
                      <a:pt x="120" y="133"/>
                      <a:pt x="156" y="123"/>
                      <a:pt x="191" y="115"/>
                    </a:cubicBezTo>
                    <a:cubicBezTo>
                      <a:pt x="234" y="107"/>
                      <a:pt x="276" y="100"/>
                      <a:pt x="319" y="91"/>
                    </a:cubicBezTo>
                    <a:cubicBezTo>
                      <a:pt x="348" y="85"/>
                      <a:pt x="376" y="76"/>
                      <a:pt x="404" y="70"/>
                    </a:cubicBezTo>
                    <a:cubicBezTo>
                      <a:pt x="467" y="56"/>
                      <a:pt x="531" y="45"/>
                      <a:pt x="593" y="31"/>
                    </a:cubicBezTo>
                    <a:cubicBezTo>
                      <a:pt x="624" y="23"/>
                      <a:pt x="656" y="19"/>
                      <a:pt x="687" y="9"/>
                    </a:cubicBezTo>
                    <a:cubicBezTo>
                      <a:pt x="713" y="0"/>
                      <a:pt x="718" y="5"/>
                      <a:pt x="719" y="32"/>
                    </a:cubicBezTo>
                    <a:cubicBezTo>
                      <a:pt x="719" y="103"/>
                      <a:pt x="719" y="175"/>
                      <a:pt x="719" y="246"/>
                    </a:cubicBezTo>
                    <a:cubicBezTo>
                      <a:pt x="719" y="334"/>
                      <a:pt x="719" y="423"/>
                      <a:pt x="719" y="511"/>
                    </a:cubicBezTo>
                    <a:cubicBezTo>
                      <a:pt x="719" y="597"/>
                      <a:pt x="719" y="684"/>
                      <a:pt x="719" y="770"/>
                    </a:cubicBezTo>
                    <a:cubicBezTo>
                      <a:pt x="719" y="858"/>
                      <a:pt x="719" y="947"/>
                      <a:pt x="719" y="1035"/>
                    </a:cubicBezTo>
                    <a:cubicBezTo>
                      <a:pt x="719" y="1093"/>
                      <a:pt x="719" y="1152"/>
                      <a:pt x="719" y="1210"/>
                    </a:cubicBezTo>
                    <a:close/>
                    <a:moveTo>
                      <a:pt x="379" y="351"/>
                    </a:moveTo>
                    <a:cubicBezTo>
                      <a:pt x="349" y="345"/>
                      <a:pt x="320" y="358"/>
                      <a:pt x="291" y="365"/>
                    </a:cubicBezTo>
                    <a:cubicBezTo>
                      <a:pt x="278" y="369"/>
                      <a:pt x="264" y="377"/>
                      <a:pt x="254" y="386"/>
                    </a:cubicBezTo>
                    <a:cubicBezTo>
                      <a:pt x="221" y="417"/>
                      <a:pt x="208" y="455"/>
                      <a:pt x="208" y="501"/>
                    </a:cubicBezTo>
                    <a:cubicBezTo>
                      <a:pt x="209" y="549"/>
                      <a:pt x="234" y="580"/>
                      <a:pt x="273" y="603"/>
                    </a:cubicBezTo>
                    <a:cubicBezTo>
                      <a:pt x="306" y="622"/>
                      <a:pt x="342" y="636"/>
                      <a:pt x="378" y="651"/>
                    </a:cubicBezTo>
                    <a:cubicBezTo>
                      <a:pt x="395" y="658"/>
                      <a:pt x="410" y="669"/>
                      <a:pt x="412" y="692"/>
                    </a:cubicBezTo>
                    <a:cubicBezTo>
                      <a:pt x="414" y="712"/>
                      <a:pt x="405" y="726"/>
                      <a:pt x="388" y="739"/>
                    </a:cubicBezTo>
                    <a:cubicBezTo>
                      <a:pt x="365" y="756"/>
                      <a:pt x="341" y="753"/>
                      <a:pt x="316" y="753"/>
                    </a:cubicBezTo>
                    <a:cubicBezTo>
                      <a:pt x="288" y="754"/>
                      <a:pt x="264" y="743"/>
                      <a:pt x="239" y="733"/>
                    </a:cubicBezTo>
                    <a:cubicBezTo>
                      <a:pt x="227" y="729"/>
                      <a:pt x="223" y="732"/>
                      <a:pt x="222" y="744"/>
                    </a:cubicBezTo>
                    <a:cubicBezTo>
                      <a:pt x="222" y="763"/>
                      <a:pt x="220" y="782"/>
                      <a:pt x="218" y="802"/>
                    </a:cubicBezTo>
                    <a:cubicBezTo>
                      <a:pt x="218" y="807"/>
                      <a:pt x="217" y="812"/>
                      <a:pt x="225" y="815"/>
                    </a:cubicBezTo>
                    <a:cubicBezTo>
                      <a:pt x="289" y="838"/>
                      <a:pt x="353" y="842"/>
                      <a:pt x="418" y="822"/>
                    </a:cubicBezTo>
                    <a:cubicBezTo>
                      <a:pt x="438" y="816"/>
                      <a:pt x="458" y="807"/>
                      <a:pt x="473" y="791"/>
                    </a:cubicBezTo>
                    <a:cubicBezTo>
                      <a:pt x="529" y="737"/>
                      <a:pt x="533" y="610"/>
                      <a:pt x="432" y="571"/>
                    </a:cubicBezTo>
                    <a:cubicBezTo>
                      <a:pt x="397" y="558"/>
                      <a:pt x="364" y="541"/>
                      <a:pt x="330" y="526"/>
                    </a:cubicBezTo>
                    <a:cubicBezTo>
                      <a:pt x="319" y="521"/>
                      <a:pt x="311" y="511"/>
                      <a:pt x="310" y="497"/>
                    </a:cubicBezTo>
                    <a:cubicBezTo>
                      <a:pt x="307" y="450"/>
                      <a:pt x="333" y="433"/>
                      <a:pt x="377" y="427"/>
                    </a:cubicBezTo>
                    <a:cubicBezTo>
                      <a:pt x="407" y="424"/>
                      <a:pt x="434" y="437"/>
                      <a:pt x="463" y="442"/>
                    </a:cubicBezTo>
                    <a:cubicBezTo>
                      <a:pt x="468" y="443"/>
                      <a:pt x="478" y="449"/>
                      <a:pt x="477" y="437"/>
                    </a:cubicBezTo>
                    <a:cubicBezTo>
                      <a:pt x="477" y="417"/>
                      <a:pt x="484" y="399"/>
                      <a:pt x="486" y="380"/>
                    </a:cubicBezTo>
                    <a:cubicBezTo>
                      <a:pt x="487" y="369"/>
                      <a:pt x="483" y="365"/>
                      <a:pt x="474" y="364"/>
                    </a:cubicBezTo>
                    <a:cubicBezTo>
                      <a:pt x="443" y="360"/>
                      <a:pt x="412" y="348"/>
                      <a:pt x="379" y="351"/>
                    </a:cubicBezTo>
                    <a:close/>
                    <a:moveTo>
                      <a:pt x="778" y="254"/>
                    </a:moveTo>
                    <a:cubicBezTo>
                      <a:pt x="772" y="255"/>
                      <a:pt x="766" y="257"/>
                      <a:pt x="760" y="257"/>
                    </a:cubicBezTo>
                    <a:cubicBezTo>
                      <a:pt x="739" y="259"/>
                      <a:pt x="733" y="269"/>
                      <a:pt x="733" y="290"/>
                    </a:cubicBezTo>
                    <a:cubicBezTo>
                      <a:pt x="735" y="345"/>
                      <a:pt x="734" y="399"/>
                      <a:pt x="734" y="453"/>
                    </a:cubicBezTo>
                    <a:cubicBezTo>
                      <a:pt x="734" y="480"/>
                      <a:pt x="736" y="483"/>
                      <a:pt x="763" y="487"/>
                    </a:cubicBezTo>
                    <a:cubicBezTo>
                      <a:pt x="766" y="487"/>
                      <a:pt x="770" y="488"/>
                      <a:pt x="773" y="488"/>
                    </a:cubicBezTo>
                    <a:cubicBezTo>
                      <a:pt x="789" y="488"/>
                      <a:pt x="805" y="488"/>
                      <a:pt x="821" y="488"/>
                    </a:cubicBezTo>
                    <a:cubicBezTo>
                      <a:pt x="849" y="485"/>
                      <a:pt x="872" y="471"/>
                      <a:pt x="888" y="449"/>
                    </a:cubicBezTo>
                    <a:cubicBezTo>
                      <a:pt x="899" y="434"/>
                      <a:pt x="908" y="441"/>
                      <a:pt x="917" y="447"/>
                    </a:cubicBezTo>
                    <a:cubicBezTo>
                      <a:pt x="921" y="449"/>
                      <a:pt x="923" y="453"/>
                      <a:pt x="928" y="455"/>
                    </a:cubicBezTo>
                    <a:cubicBezTo>
                      <a:pt x="955" y="471"/>
                      <a:pt x="976" y="493"/>
                      <a:pt x="994" y="520"/>
                    </a:cubicBezTo>
                    <a:cubicBezTo>
                      <a:pt x="999" y="527"/>
                      <a:pt x="1001" y="536"/>
                      <a:pt x="992" y="543"/>
                    </a:cubicBezTo>
                    <a:cubicBezTo>
                      <a:pt x="976" y="555"/>
                      <a:pt x="964" y="572"/>
                      <a:pt x="957" y="591"/>
                    </a:cubicBezTo>
                    <a:cubicBezTo>
                      <a:pt x="950" y="610"/>
                      <a:pt x="937" y="631"/>
                      <a:pt x="944" y="652"/>
                    </a:cubicBezTo>
                    <a:cubicBezTo>
                      <a:pt x="955" y="683"/>
                      <a:pt x="966" y="716"/>
                      <a:pt x="997" y="736"/>
                    </a:cubicBezTo>
                    <a:cubicBezTo>
                      <a:pt x="1002" y="739"/>
                      <a:pt x="1002" y="744"/>
                      <a:pt x="998" y="749"/>
                    </a:cubicBezTo>
                    <a:cubicBezTo>
                      <a:pt x="980" y="773"/>
                      <a:pt x="962" y="795"/>
                      <a:pt x="938" y="813"/>
                    </a:cubicBezTo>
                    <a:cubicBezTo>
                      <a:pt x="921" y="826"/>
                      <a:pt x="909" y="840"/>
                      <a:pt x="886" y="813"/>
                    </a:cubicBezTo>
                    <a:cubicBezTo>
                      <a:pt x="861" y="782"/>
                      <a:pt x="820" y="780"/>
                      <a:pt x="781" y="783"/>
                    </a:cubicBezTo>
                    <a:cubicBezTo>
                      <a:pt x="765" y="784"/>
                      <a:pt x="751" y="793"/>
                      <a:pt x="738" y="801"/>
                    </a:cubicBezTo>
                    <a:cubicBezTo>
                      <a:pt x="729" y="806"/>
                      <a:pt x="734" y="822"/>
                      <a:pt x="734" y="833"/>
                    </a:cubicBezTo>
                    <a:cubicBezTo>
                      <a:pt x="734" y="880"/>
                      <a:pt x="735" y="927"/>
                      <a:pt x="734" y="975"/>
                    </a:cubicBezTo>
                    <a:cubicBezTo>
                      <a:pt x="733" y="992"/>
                      <a:pt x="736" y="1001"/>
                      <a:pt x="754" y="1011"/>
                    </a:cubicBezTo>
                    <a:cubicBezTo>
                      <a:pt x="821" y="1046"/>
                      <a:pt x="909" y="998"/>
                      <a:pt x="922" y="931"/>
                    </a:cubicBezTo>
                    <a:cubicBezTo>
                      <a:pt x="926" y="914"/>
                      <a:pt x="926" y="897"/>
                      <a:pt x="947" y="886"/>
                    </a:cubicBezTo>
                    <a:cubicBezTo>
                      <a:pt x="994" y="859"/>
                      <a:pt x="1031" y="820"/>
                      <a:pt x="1056" y="771"/>
                    </a:cubicBezTo>
                    <a:cubicBezTo>
                      <a:pt x="1061" y="760"/>
                      <a:pt x="1068" y="754"/>
                      <a:pt x="1080" y="755"/>
                    </a:cubicBezTo>
                    <a:cubicBezTo>
                      <a:pt x="1094" y="756"/>
                      <a:pt x="1108" y="754"/>
                      <a:pt x="1121" y="747"/>
                    </a:cubicBezTo>
                    <a:cubicBezTo>
                      <a:pt x="1175" y="719"/>
                      <a:pt x="1215" y="642"/>
                      <a:pt x="1173" y="582"/>
                    </a:cubicBezTo>
                    <a:cubicBezTo>
                      <a:pt x="1165" y="569"/>
                      <a:pt x="1162" y="553"/>
                      <a:pt x="1146" y="545"/>
                    </a:cubicBezTo>
                    <a:cubicBezTo>
                      <a:pt x="1121" y="532"/>
                      <a:pt x="1098" y="517"/>
                      <a:pt x="1069" y="519"/>
                    </a:cubicBezTo>
                    <a:cubicBezTo>
                      <a:pt x="1064" y="519"/>
                      <a:pt x="1061" y="518"/>
                      <a:pt x="1059" y="513"/>
                    </a:cubicBezTo>
                    <a:cubicBezTo>
                      <a:pt x="1050" y="496"/>
                      <a:pt x="1039" y="480"/>
                      <a:pt x="1028" y="465"/>
                    </a:cubicBezTo>
                    <a:cubicBezTo>
                      <a:pt x="1002" y="429"/>
                      <a:pt x="970" y="401"/>
                      <a:pt x="930" y="383"/>
                    </a:cubicBezTo>
                    <a:cubicBezTo>
                      <a:pt x="924" y="380"/>
                      <a:pt x="917" y="375"/>
                      <a:pt x="919" y="368"/>
                    </a:cubicBezTo>
                    <a:cubicBezTo>
                      <a:pt x="921" y="354"/>
                      <a:pt x="915" y="343"/>
                      <a:pt x="909" y="332"/>
                    </a:cubicBezTo>
                    <a:cubicBezTo>
                      <a:pt x="892" y="299"/>
                      <a:pt x="874" y="266"/>
                      <a:pt x="832" y="259"/>
                    </a:cubicBezTo>
                    <a:cubicBezTo>
                      <a:pt x="826" y="258"/>
                      <a:pt x="820" y="256"/>
                      <a:pt x="815" y="254"/>
                    </a:cubicBezTo>
                    <a:cubicBezTo>
                      <a:pt x="802" y="254"/>
                      <a:pt x="790" y="254"/>
                      <a:pt x="778" y="2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9"/>
              <p:cNvSpPr>
                <a:spLocks noEditPoints="1"/>
              </p:cNvSpPr>
              <p:nvPr/>
            </p:nvSpPr>
            <p:spPr bwMode="auto">
              <a:xfrm>
                <a:off x="6667500" y="5180396"/>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26"/>
              <p:cNvSpPr>
                <a:spLocks noEditPoints="1"/>
              </p:cNvSpPr>
              <p:nvPr/>
            </p:nvSpPr>
            <p:spPr bwMode="auto">
              <a:xfrm>
                <a:off x="6522720" y="4786267"/>
                <a:ext cx="283207" cy="313199"/>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graphicFrame>
        <p:nvGraphicFramePr>
          <p:cNvPr id="136" name="Table"/>
          <p:cNvGraphicFramePr>
            <a:graphicFrameLocks noGrp="1"/>
          </p:cNvGraphicFramePr>
          <p:nvPr>
            <p:extLst/>
          </p:nvPr>
        </p:nvGraphicFramePr>
        <p:xfrm>
          <a:off x="8796565" y="1889964"/>
          <a:ext cx="2035672" cy="1149640"/>
        </p:xfrm>
        <a:graphic>
          <a:graphicData uri="http://schemas.openxmlformats.org/drawingml/2006/table">
            <a:tbl>
              <a:tblPr firstRow="1" bandRow="1">
                <a:tableStyleId>{5C22544A-7EE6-4342-B048-85BDC9FD1C3A}</a:tableStyleId>
              </a:tblPr>
              <a:tblGrid>
                <a:gridCol w="498768">
                  <a:extLst>
                    <a:ext uri="{9D8B030D-6E8A-4147-A177-3AD203B41FA5}">
                      <a16:colId xmlns="" xmlns:a16="http://schemas.microsoft.com/office/drawing/2014/main" val="3489962058"/>
                    </a:ext>
                  </a:extLst>
                </a:gridCol>
                <a:gridCol w="492463">
                  <a:extLst>
                    <a:ext uri="{9D8B030D-6E8A-4147-A177-3AD203B41FA5}">
                      <a16:colId xmlns="" xmlns:a16="http://schemas.microsoft.com/office/drawing/2014/main" val="1269965265"/>
                    </a:ext>
                  </a:extLst>
                </a:gridCol>
                <a:gridCol w="499276">
                  <a:extLst>
                    <a:ext uri="{9D8B030D-6E8A-4147-A177-3AD203B41FA5}">
                      <a16:colId xmlns="" xmlns:a16="http://schemas.microsoft.com/office/drawing/2014/main" val="581447776"/>
                    </a:ext>
                  </a:extLst>
                </a:gridCol>
                <a:gridCol w="545165">
                  <a:extLst>
                    <a:ext uri="{9D8B030D-6E8A-4147-A177-3AD203B41FA5}">
                      <a16:colId xmlns="" xmlns:a16="http://schemas.microsoft.com/office/drawing/2014/main" val="2627796514"/>
                    </a:ext>
                  </a:extLst>
                </a:gridCol>
              </a:tblGrid>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 xmlns:a16="http://schemas.microsoft.com/office/drawing/2014/main" val="4145231047"/>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3236228520"/>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350070964"/>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313518824"/>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81631347"/>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333842159"/>
                  </a:ext>
                </a:extLst>
              </a:tr>
              <a:tr h="124662">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857450833"/>
                  </a:ext>
                </a:extLst>
              </a:tr>
              <a:tr h="119416">
                <a:tc>
                  <a:txBody>
                    <a:bodyPr/>
                    <a:lstStyle/>
                    <a:p>
                      <a:endParaRPr lang="en-US" sz="800" dirty="0">
                        <a:solidFill>
                          <a:srgbClr val="000000"/>
                        </a:solidFill>
                      </a:endParaRPr>
                    </a:p>
                  </a:txBody>
                  <a:tcPr marL="43571" marR="43571" marT="0" marB="21785">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endParaRPr lang="en-US" sz="800" dirty="0">
                        <a:solidFill>
                          <a:srgbClr val="000000"/>
                        </a:solidFill>
                      </a:endParaRPr>
                    </a:p>
                  </a:txBody>
                  <a:tcPr marL="43571" marR="43571" marT="0" marB="21785">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 xmlns:a16="http://schemas.microsoft.com/office/drawing/2014/main" val="2226281464"/>
                  </a:ext>
                </a:extLst>
              </a:tr>
            </a:tbl>
          </a:graphicData>
        </a:graphic>
      </p:graphicFrame>
      <p:grpSp>
        <p:nvGrpSpPr>
          <p:cNvPr id="199" name="Group 198"/>
          <p:cNvGrpSpPr/>
          <p:nvPr/>
        </p:nvGrpSpPr>
        <p:grpSpPr>
          <a:xfrm>
            <a:off x="4232568" y="1211263"/>
            <a:ext cx="3945125" cy="2505456"/>
            <a:chOff x="4232568" y="1211263"/>
            <a:chExt cx="3945125" cy="2505456"/>
          </a:xfrm>
        </p:grpSpPr>
        <p:sp>
          <p:nvSpPr>
            <p:cNvPr id="149" name="Rectangle 148"/>
            <p:cNvSpPr/>
            <p:nvPr/>
          </p:nvSpPr>
          <p:spPr bwMode="auto">
            <a:xfrm>
              <a:off x="4232568" y="1211263"/>
              <a:ext cx="3945125" cy="250545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548640" tIns="91440" rIns="0" bIns="46637" numCol="1" rtlCol="0" anchor="t" anchorCtr="0" compatLnSpc="1">
              <a:prstTxWarp prst="textNoShape">
                <a:avLst/>
              </a:prstTxWarp>
            </a:bodyPr>
            <a:lstStyle/>
            <a:p>
              <a:pPr defTabSz="932472" fontAlgn="base">
                <a:spcBef>
                  <a:spcPct val="0"/>
                </a:spcBef>
                <a:spcAft>
                  <a:spcPct val="0"/>
                </a:spcAft>
              </a:pPr>
              <a:r>
                <a:rPr lang="en-US" sz="1600" dirty="0" smtClean="0">
                  <a:gradFill>
                    <a:gsLst>
                      <a:gs pos="13274">
                        <a:schemeClr val="tx1"/>
                      </a:gs>
                      <a:gs pos="30000">
                        <a:schemeClr val="tx1"/>
                      </a:gs>
                    </a:gsLst>
                    <a:lin ang="5400000" scaled="0"/>
                  </a:gradFill>
                </a:rPr>
                <a:t>Provider-hosted add-ins</a:t>
              </a:r>
              <a:endParaRPr lang="en-US" sz="1600" dirty="0">
                <a:gradFill>
                  <a:gsLst>
                    <a:gs pos="13274">
                      <a:schemeClr val="tx1"/>
                    </a:gs>
                    <a:gs pos="30000">
                      <a:schemeClr val="tx1"/>
                    </a:gs>
                  </a:gsLst>
                  <a:lin ang="5400000" scaled="0"/>
                </a:gradFill>
              </a:endParaRPr>
            </a:p>
          </p:txBody>
        </p:sp>
        <p:sp>
          <p:nvSpPr>
            <p:cNvPr id="100" name="Oval 99"/>
            <p:cNvSpPr/>
            <p:nvPr/>
          </p:nvSpPr>
          <p:spPr bwMode="auto">
            <a:xfrm>
              <a:off x="4232568" y="1211263"/>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2</a:t>
              </a:r>
              <a:endParaRPr lang="en-US" sz="1800" b="1" dirty="0">
                <a:gradFill>
                  <a:gsLst>
                    <a:gs pos="0">
                      <a:srgbClr val="FFFFFF"/>
                    </a:gs>
                    <a:gs pos="100000">
                      <a:srgbClr val="FFFFFF"/>
                    </a:gs>
                  </a:gsLst>
                  <a:lin ang="5400000" scaled="0"/>
                </a:gradFill>
              </a:endParaRPr>
            </a:p>
          </p:txBody>
        </p:sp>
        <p:pic>
          <p:nvPicPr>
            <p:cNvPr id="131" name="Picture 130"/>
            <p:cNvPicPr>
              <a:picLocks noChangeAspect="1"/>
            </p:cNvPicPr>
            <p:nvPr/>
          </p:nvPicPr>
          <p:blipFill rotWithShape="1">
            <a:blip r:embed="rId3"/>
            <a:srcRect r="16754" b="19034"/>
            <a:stretch/>
          </p:blipFill>
          <p:spPr>
            <a:xfrm>
              <a:off x="4375452" y="1939687"/>
              <a:ext cx="2716674" cy="1048610"/>
            </a:xfrm>
            <a:prstGeom prst="rect">
              <a:avLst/>
            </a:prstGeom>
            <a:ln w="19050">
              <a:solidFill>
                <a:schemeClr val="bg1">
                  <a:lumMod val="85000"/>
                </a:schemeClr>
              </a:solidFill>
            </a:ln>
          </p:spPr>
        </p:pic>
        <p:grpSp>
          <p:nvGrpSpPr>
            <p:cNvPr id="17" name="Group 16"/>
            <p:cNvGrpSpPr/>
            <p:nvPr/>
          </p:nvGrpSpPr>
          <p:grpSpPr>
            <a:xfrm>
              <a:off x="7208489" y="1949166"/>
              <a:ext cx="588123" cy="1039131"/>
              <a:chOff x="7208490" y="1949166"/>
              <a:chExt cx="474046" cy="837573"/>
            </a:xfrm>
            <a:solidFill>
              <a:schemeClr val="bg1">
                <a:lumMod val="65000"/>
              </a:schemeClr>
            </a:solidFill>
          </p:grpSpPr>
          <p:sp>
            <p:nvSpPr>
              <p:cNvPr id="132" name="Freeform 9"/>
              <p:cNvSpPr>
                <a:spLocks noEditPoints="1"/>
              </p:cNvSpPr>
              <p:nvPr/>
            </p:nvSpPr>
            <p:spPr bwMode="auto">
              <a:xfrm>
                <a:off x="7208490" y="1949166"/>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9"/>
              <p:cNvSpPr>
                <a:spLocks noEditPoints="1"/>
              </p:cNvSpPr>
              <p:nvPr/>
            </p:nvSpPr>
            <p:spPr bwMode="auto">
              <a:xfrm>
                <a:off x="7208490" y="2427395"/>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4" name="Freeform 133"/>
            <p:cNvSpPr>
              <a:spLocks noEditPoints="1"/>
            </p:cNvSpPr>
            <p:nvPr/>
          </p:nvSpPr>
          <p:spPr bwMode="auto">
            <a:xfrm>
              <a:off x="7717912" y="2128838"/>
              <a:ext cx="294872" cy="29942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4"/>
            <p:cNvSpPr>
              <a:spLocks noEditPoints="1"/>
            </p:cNvSpPr>
            <p:nvPr/>
          </p:nvSpPr>
          <p:spPr bwMode="auto">
            <a:xfrm>
              <a:off x="7703716" y="2723257"/>
              <a:ext cx="321602" cy="321601"/>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 name="Group 18"/>
            <p:cNvGrpSpPr/>
            <p:nvPr/>
          </p:nvGrpSpPr>
          <p:grpSpPr>
            <a:xfrm>
              <a:off x="6745503" y="2048990"/>
              <a:ext cx="700740" cy="830005"/>
              <a:chOff x="4272676" y="2571434"/>
              <a:chExt cx="700740" cy="830005"/>
            </a:xfrm>
          </p:grpSpPr>
          <p:sp>
            <p:nvSpPr>
              <p:cNvPr id="138" name="Oval 137"/>
              <p:cNvSpPr/>
              <p:nvPr/>
            </p:nvSpPr>
            <p:spPr bwMode="auto">
              <a:xfrm>
                <a:off x="4272676" y="2633853"/>
                <a:ext cx="700740" cy="700740"/>
              </a:xfrm>
              <a:prstGeom prst="ellipse">
                <a:avLst/>
              </a:prstGeom>
              <a:no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0" name="Group 139"/>
              <p:cNvGrpSpPr/>
              <p:nvPr/>
            </p:nvGrpSpPr>
            <p:grpSpPr>
              <a:xfrm>
                <a:off x="4581398" y="2571434"/>
                <a:ext cx="121554" cy="124838"/>
                <a:chOff x="3824288" y="2578099"/>
                <a:chExt cx="176212" cy="180975"/>
              </a:xfrm>
            </p:grpSpPr>
            <p:sp>
              <p:nvSpPr>
                <p:cNvPr id="144" name="Isosceles Triangle 143"/>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Isosceles Triangle 144"/>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1" name="Group 140"/>
              <p:cNvGrpSpPr/>
              <p:nvPr/>
            </p:nvGrpSpPr>
            <p:grpSpPr>
              <a:xfrm flipH="1">
                <a:off x="4553208" y="3276601"/>
                <a:ext cx="121554" cy="124838"/>
                <a:chOff x="3824288" y="2578099"/>
                <a:chExt cx="176212" cy="180975"/>
              </a:xfrm>
            </p:grpSpPr>
            <p:sp>
              <p:nvSpPr>
                <p:cNvPr id="142" name="Isosceles Triangle 141"/>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3" name="Isosceles Triangle 142"/>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grpSp>
        <p:nvGrpSpPr>
          <p:cNvPr id="200" name="Group 199"/>
          <p:cNvGrpSpPr/>
          <p:nvPr/>
        </p:nvGrpSpPr>
        <p:grpSpPr>
          <a:xfrm>
            <a:off x="8219077" y="1211263"/>
            <a:ext cx="3468591" cy="1615471"/>
            <a:chOff x="8219077" y="1211263"/>
            <a:chExt cx="3468591" cy="1615471"/>
          </a:xfrm>
        </p:grpSpPr>
        <p:sp>
          <p:nvSpPr>
            <p:cNvPr id="101" name="Oval 100"/>
            <p:cNvSpPr/>
            <p:nvPr/>
          </p:nvSpPr>
          <p:spPr bwMode="auto">
            <a:xfrm>
              <a:off x="8219077" y="1211263"/>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3</a:t>
              </a:r>
              <a:endParaRPr lang="en-US" sz="1800" b="1" dirty="0">
                <a:gradFill>
                  <a:gsLst>
                    <a:gs pos="0">
                      <a:srgbClr val="FFFFFF"/>
                    </a:gs>
                    <a:gs pos="100000">
                      <a:srgbClr val="FFFFFF"/>
                    </a:gs>
                  </a:gsLst>
                  <a:lin ang="5400000" scaled="0"/>
                </a:gradFill>
              </a:endParaRPr>
            </a:p>
          </p:txBody>
        </p:sp>
        <p:sp>
          <p:nvSpPr>
            <p:cNvPr id="23" name="Freeform 5"/>
            <p:cNvSpPr>
              <a:spLocks/>
            </p:cNvSpPr>
            <p:nvPr/>
          </p:nvSpPr>
          <p:spPr bwMode="auto">
            <a:xfrm>
              <a:off x="10963768" y="2102834"/>
              <a:ext cx="723900" cy="723900"/>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03" name="Group 202"/>
          <p:cNvGrpSpPr/>
          <p:nvPr/>
        </p:nvGrpSpPr>
        <p:grpSpPr>
          <a:xfrm>
            <a:off x="8219077" y="3753850"/>
            <a:ext cx="3945125" cy="2505456"/>
            <a:chOff x="8219077" y="3753850"/>
            <a:chExt cx="3945125" cy="2505456"/>
          </a:xfrm>
        </p:grpSpPr>
        <p:sp>
          <p:nvSpPr>
            <p:cNvPr id="99" name="Rectangle 98"/>
            <p:cNvSpPr/>
            <p:nvPr/>
          </p:nvSpPr>
          <p:spPr bwMode="auto">
            <a:xfrm>
              <a:off x="8219077" y="3753850"/>
              <a:ext cx="3945125" cy="250545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p>
              <a:pPr defTabSz="932472" fontAlgn="base">
                <a:spcBef>
                  <a:spcPct val="0"/>
                </a:spcBef>
                <a:spcAft>
                  <a:spcPct val="0"/>
                </a:spcAft>
              </a:pPr>
              <a:r>
                <a:rPr lang="en-US" sz="1600" dirty="0">
                  <a:gradFill>
                    <a:gsLst>
                      <a:gs pos="13274">
                        <a:schemeClr val="tx1"/>
                      </a:gs>
                      <a:gs pos="30000">
                        <a:schemeClr val="tx1"/>
                      </a:gs>
                    </a:gsLst>
                    <a:lin ang="5400000" scaled="0"/>
                  </a:gradFill>
                </a:rPr>
                <a:t>https://contoso.sharepoint.com</a:t>
              </a:r>
              <a:br>
                <a:rPr lang="en-US" sz="1600" dirty="0">
                  <a:gradFill>
                    <a:gsLst>
                      <a:gs pos="13274">
                        <a:schemeClr val="tx1"/>
                      </a:gs>
                      <a:gs pos="30000">
                        <a:schemeClr val="tx1"/>
                      </a:gs>
                    </a:gsLst>
                    <a:lin ang="5400000" scaled="0"/>
                  </a:gradFill>
                </a:rPr>
              </a:br>
              <a:r>
                <a:rPr lang="en-US" sz="1600" dirty="0">
                  <a:gradFill>
                    <a:gsLst>
                      <a:gs pos="13274">
                        <a:schemeClr val="tx1"/>
                      </a:gs>
                      <a:gs pos="30000">
                        <a:schemeClr val="tx1"/>
                      </a:gs>
                    </a:gsLst>
                    <a:lin ang="5400000" scaled="0"/>
                  </a:gradFill>
                </a:rPr>
                <a:t>/sites/site</a:t>
              </a:r>
            </a:p>
          </p:txBody>
        </p:sp>
        <p:sp>
          <p:nvSpPr>
            <p:cNvPr id="104" name="Oval 103"/>
            <p:cNvSpPr/>
            <p:nvPr/>
          </p:nvSpPr>
          <p:spPr bwMode="auto">
            <a:xfrm>
              <a:off x="8219077" y="375385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5</a:t>
              </a:r>
              <a:endParaRPr lang="en-US" sz="1800" b="1" dirty="0">
                <a:gradFill>
                  <a:gsLst>
                    <a:gs pos="0">
                      <a:srgbClr val="FFFFFF"/>
                    </a:gs>
                    <a:gs pos="100000">
                      <a:srgbClr val="FFFFFF"/>
                    </a:gs>
                  </a:gsLst>
                  <a:lin ang="5400000" scaled="0"/>
                </a:gradFill>
              </a:endParaRPr>
            </a:p>
          </p:txBody>
        </p:sp>
        <p:pic>
          <p:nvPicPr>
            <p:cNvPr id="148" name="Picture 147"/>
            <p:cNvPicPr>
              <a:picLocks noChangeAspect="1"/>
            </p:cNvPicPr>
            <p:nvPr/>
          </p:nvPicPr>
          <p:blipFill>
            <a:blip r:embed="rId4"/>
            <a:stretch>
              <a:fillRect/>
            </a:stretch>
          </p:blipFill>
          <p:spPr>
            <a:xfrm>
              <a:off x="8790892" y="4441776"/>
              <a:ext cx="2801494" cy="1586805"/>
            </a:xfrm>
            <a:prstGeom prst="rect">
              <a:avLst/>
            </a:prstGeom>
            <a:ln w="19050">
              <a:solidFill>
                <a:schemeClr val="bg1">
                  <a:lumMod val="85000"/>
                </a:schemeClr>
              </a:solidFill>
            </a:ln>
          </p:spPr>
        </p:pic>
        <p:grpSp>
          <p:nvGrpSpPr>
            <p:cNvPr id="26" name="Group 25"/>
            <p:cNvGrpSpPr/>
            <p:nvPr/>
          </p:nvGrpSpPr>
          <p:grpSpPr>
            <a:xfrm>
              <a:off x="11135218" y="5109532"/>
              <a:ext cx="930584" cy="1086850"/>
              <a:chOff x="10963768" y="5100007"/>
              <a:chExt cx="930584" cy="1086850"/>
            </a:xfrm>
          </p:grpSpPr>
          <p:sp>
            <p:nvSpPr>
              <p:cNvPr id="151" name="Oval 150"/>
              <p:cNvSpPr/>
              <p:nvPr/>
            </p:nvSpPr>
            <p:spPr bwMode="auto">
              <a:xfrm>
                <a:off x="10963768" y="5175201"/>
                <a:ext cx="930584" cy="930584"/>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3" name="Group 152"/>
              <p:cNvGrpSpPr/>
              <p:nvPr/>
            </p:nvGrpSpPr>
            <p:grpSpPr>
              <a:xfrm>
                <a:off x="11381249" y="5100007"/>
                <a:ext cx="146432" cy="150388"/>
                <a:chOff x="3824288" y="2578099"/>
                <a:chExt cx="176212" cy="180975"/>
              </a:xfrm>
            </p:grpSpPr>
            <p:sp>
              <p:nvSpPr>
                <p:cNvPr id="157" name="Isosceles Triangle 156"/>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Isosceles Triangle 157"/>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4" name="Group 153"/>
              <p:cNvGrpSpPr/>
              <p:nvPr/>
            </p:nvGrpSpPr>
            <p:grpSpPr>
              <a:xfrm flipH="1">
                <a:off x="11343813" y="6036469"/>
                <a:ext cx="146428" cy="150388"/>
                <a:chOff x="3824288" y="2578099"/>
                <a:chExt cx="176212" cy="180975"/>
              </a:xfrm>
            </p:grpSpPr>
            <p:sp>
              <p:nvSpPr>
                <p:cNvPr id="155" name="Isosceles Triangle 154"/>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Isosceles Triangle 155"/>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9" name="Freeform 9"/>
              <p:cNvSpPr>
                <a:spLocks noEditPoints="1"/>
              </p:cNvSpPr>
              <p:nvPr/>
            </p:nvSpPr>
            <p:spPr bwMode="auto">
              <a:xfrm>
                <a:off x="11126882" y="5410945"/>
                <a:ext cx="604356" cy="45812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TextBox 159"/>
              <p:cNvSpPr txBox="1"/>
              <p:nvPr/>
            </p:nvSpPr>
            <p:spPr>
              <a:xfrm>
                <a:off x="11291934" y="5577799"/>
                <a:ext cx="274251" cy="145010"/>
              </a:xfrm>
              <a:prstGeom prst="rect">
                <a:avLst/>
              </a:prstGeom>
              <a:noFill/>
            </p:spPr>
            <p:txBody>
              <a:bodyPr wrap="square" lIns="0" tIns="0" rIns="0" bIns="0" rtlCol="0">
                <a:spAutoFit/>
              </a:bodyPr>
              <a:lstStyle/>
              <a:p>
                <a:pPr algn="ctr">
                  <a:lnSpc>
                    <a:spcPct val="90000"/>
                  </a:lnSpc>
                  <a:spcAft>
                    <a:spcPts val="600"/>
                  </a:spcAft>
                </a:pPr>
                <a:r>
                  <a:rPr lang="en-US" sz="1600" b="1" dirty="0" smtClean="0">
                    <a:gradFill>
                      <a:gsLst>
                        <a:gs pos="63717">
                          <a:schemeClr val="accent4"/>
                        </a:gs>
                        <a:gs pos="15000">
                          <a:schemeClr val="accent4"/>
                        </a:gs>
                      </a:gsLst>
                      <a:lin ang="5400000" scaled="0"/>
                    </a:gradFill>
                  </a:rPr>
                  <a:t>C#</a:t>
                </a:r>
              </a:p>
            </p:txBody>
          </p:sp>
        </p:grpSp>
        <p:grpSp>
          <p:nvGrpSpPr>
            <p:cNvPr id="28" name="Group 27"/>
            <p:cNvGrpSpPr/>
            <p:nvPr/>
          </p:nvGrpSpPr>
          <p:grpSpPr>
            <a:xfrm>
              <a:off x="8486311" y="5471302"/>
              <a:ext cx="1059327" cy="687583"/>
              <a:chOff x="8486311" y="5534802"/>
              <a:chExt cx="1059327" cy="687583"/>
            </a:xfrm>
          </p:grpSpPr>
          <p:grpSp>
            <p:nvGrpSpPr>
              <p:cNvPr id="161" name="Group 16"/>
              <p:cNvGrpSpPr>
                <a:grpSpLocks noChangeAspect="1"/>
              </p:cNvGrpSpPr>
              <p:nvPr/>
            </p:nvGrpSpPr>
            <p:grpSpPr bwMode="auto">
              <a:xfrm>
                <a:off x="8743803" y="5534802"/>
                <a:ext cx="801835" cy="687583"/>
                <a:chOff x="1601" y="217"/>
                <a:chExt cx="4632" cy="3972"/>
              </a:xfrm>
              <a:solidFill>
                <a:schemeClr val="bg1">
                  <a:lumMod val="65000"/>
                </a:schemeClr>
              </a:solidFill>
            </p:grpSpPr>
            <p:sp>
              <p:nvSpPr>
                <p:cNvPr id="162"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8" name="Freeform 5"/>
              <p:cNvSpPr>
                <a:spLocks/>
              </p:cNvSpPr>
              <p:nvPr/>
            </p:nvSpPr>
            <p:spPr bwMode="auto">
              <a:xfrm>
                <a:off x="8486311" y="5827957"/>
                <a:ext cx="348354" cy="348354"/>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02" name="Group 201"/>
          <p:cNvGrpSpPr/>
          <p:nvPr/>
        </p:nvGrpSpPr>
        <p:grpSpPr>
          <a:xfrm>
            <a:off x="4232568" y="3753850"/>
            <a:ext cx="3945125" cy="2512480"/>
            <a:chOff x="4232568" y="3753850"/>
            <a:chExt cx="3945125" cy="2512480"/>
          </a:xfrm>
        </p:grpSpPr>
        <p:sp>
          <p:nvSpPr>
            <p:cNvPr id="98" name="Rectangle 97"/>
            <p:cNvSpPr/>
            <p:nvPr/>
          </p:nvSpPr>
          <p:spPr bwMode="auto">
            <a:xfrm>
              <a:off x="4232568" y="3760874"/>
              <a:ext cx="3945125" cy="250545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p>
              <a:pPr defTabSz="932472" fontAlgn="base">
                <a:spcBef>
                  <a:spcPct val="0"/>
                </a:spcBef>
                <a:spcAft>
                  <a:spcPct val="0"/>
                </a:spcAft>
              </a:pPr>
              <a:r>
                <a:rPr lang="en-US" sz="1600" dirty="0">
                  <a:gradFill>
                    <a:gsLst>
                      <a:gs pos="13274">
                        <a:schemeClr val="tx1"/>
                      </a:gs>
                      <a:gs pos="30000">
                        <a:schemeClr val="tx1"/>
                      </a:gs>
                    </a:gsLst>
                    <a:lin ang="5400000" scaled="0"/>
                  </a:gradFill>
                </a:rPr>
                <a:t>Remote timer job</a:t>
              </a:r>
            </a:p>
          </p:txBody>
        </p:sp>
        <p:sp>
          <p:nvSpPr>
            <p:cNvPr id="103" name="Oval 102"/>
            <p:cNvSpPr/>
            <p:nvPr/>
          </p:nvSpPr>
          <p:spPr bwMode="auto">
            <a:xfrm>
              <a:off x="4232568" y="375385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4</a:t>
              </a:r>
              <a:endParaRPr lang="en-US" sz="1800" b="1" dirty="0">
                <a:gradFill>
                  <a:gsLst>
                    <a:gs pos="0">
                      <a:srgbClr val="FFFFFF"/>
                    </a:gs>
                    <a:gs pos="100000">
                      <a:srgbClr val="FFFFFF"/>
                    </a:gs>
                  </a:gsLst>
                  <a:lin ang="5400000" scaled="0"/>
                </a:gradFill>
              </a:endParaRPr>
            </a:p>
          </p:txBody>
        </p:sp>
        <p:grpSp>
          <p:nvGrpSpPr>
            <p:cNvPr id="44" name="Group 43"/>
            <p:cNvGrpSpPr/>
            <p:nvPr/>
          </p:nvGrpSpPr>
          <p:grpSpPr>
            <a:xfrm>
              <a:off x="5543908" y="4400143"/>
              <a:ext cx="1322444" cy="1517204"/>
              <a:chOff x="4878331" y="4756150"/>
              <a:chExt cx="1322444" cy="1517204"/>
            </a:xfrm>
          </p:grpSpPr>
          <p:sp>
            <p:nvSpPr>
              <p:cNvPr id="170" name="Oval 169"/>
              <p:cNvSpPr/>
              <p:nvPr/>
            </p:nvSpPr>
            <p:spPr bwMode="auto">
              <a:xfrm>
                <a:off x="4878331" y="4849352"/>
                <a:ext cx="1322444" cy="1322445"/>
              </a:xfrm>
              <a:prstGeom prst="ellipse">
                <a:avLst/>
              </a:prstGeom>
              <a:no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71" name="Group 170"/>
              <p:cNvGrpSpPr/>
              <p:nvPr/>
            </p:nvGrpSpPr>
            <p:grpSpPr>
              <a:xfrm>
                <a:off x="5484903" y="4756150"/>
                <a:ext cx="181500" cy="186404"/>
                <a:chOff x="3824288" y="2578099"/>
                <a:chExt cx="176212" cy="180975"/>
              </a:xfrm>
            </p:grpSpPr>
            <p:sp>
              <p:nvSpPr>
                <p:cNvPr id="175" name="Isosceles Triangle 174"/>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Isosceles Triangle 175"/>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2" name="Group 171"/>
              <p:cNvGrpSpPr/>
              <p:nvPr/>
            </p:nvGrpSpPr>
            <p:grpSpPr>
              <a:xfrm flipH="1">
                <a:off x="5431703" y="6086950"/>
                <a:ext cx="181500" cy="186404"/>
                <a:chOff x="3824288" y="2578099"/>
                <a:chExt cx="176212" cy="180975"/>
              </a:xfrm>
            </p:grpSpPr>
            <p:sp>
              <p:nvSpPr>
                <p:cNvPr id="173" name="Isosceles Triangle 172"/>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Isosceles Triangle 173"/>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2" name="Group 41"/>
              <p:cNvGrpSpPr/>
              <p:nvPr/>
            </p:nvGrpSpPr>
            <p:grpSpPr>
              <a:xfrm>
                <a:off x="5183154" y="4953587"/>
                <a:ext cx="735261" cy="975491"/>
                <a:chOff x="5137538" y="4878906"/>
                <a:chExt cx="735261" cy="975491"/>
              </a:xfrm>
            </p:grpSpPr>
            <p:sp>
              <p:nvSpPr>
                <p:cNvPr id="40" name="Oval 39"/>
                <p:cNvSpPr/>
                <p:nvPr/>
              </p:nvSpPr>
              <p:spPr bwMode="auto">
                <a:xfrm>
                  <a:off x="5212033" y="5205521"/>
                  <a:ext cx="571500" cy="571500"/>
                </a:xfrm>
                <a:prstGeom prst="ellips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Freeform 9"/>
                <p:cNvSpPr>
                  <a:spLocks noEditPoints="1"/>
                </p:cNvSpPr>
                <p:nvPr/>
              </p:nvSpPr>
              <p:spPr bwMode="auto">
                <a:xfrm>
                  <a:off x="5137538" y="4878906"/>
                  <a:ext cx="735261" cy="975491"/>
                </a:xfrm>
                <a:custGeom>
                  <a:avLst/>
                  <a:gdLst>
                    <a:gd name="T0" fmla="*/ 700 w 1578"/>
                    <a:gd name="T1" fmla="*/ 833 h 2094"/>
                    <a:gd name="T2" fmla="*/ 627 w 1578"/>
                    <a:gd name="T3" fmla="*/ 848 h 2094"/>
                    <a:gd name="T4" fmla="*/ 904 w 1578"/>
                    <a:gd name="T5" fmla="*/ 880 h 2094"/>
                    <a:gd name="T6" fmla="*/ 925 w 1578"/>
                    <a:gd name="T7" fmla="*/ 801 h 2094"/>
                    <a:gd name="T8" fmla="*/ 904 w 1578"/>
                    <a:gd name="T9" fmla="*/ 880 h 2094"/>
                    <a:gd name="T10" fmla="*/ 1103 w 1578"/>
                    <a:gd name="T11" fmla="*/ 990 h 2094"/>
                    <a:gd name="T12" fmla="*/ 1155 w 1578"/>
                    <a:gd name="T13" fmla="*/ 937 h 2094"/>
                    <a:gd name="T14" fmla="*/ 1259 w 1578"/>
                    <a:gd name="T15" fmla="*/ 1215 h 2094"/>
                    <a:gd name="T16" fmla="*/ 1244 w 1578"/>
                    <a:gd name="T17" fmla="*/ 1141 h 2094"/>
                    <a:gd name="T18" fmla="*/ 1259 w 1578"/>
                    <a:gd name="T19" fmla="*/ 1215 h 2094"/>
                    <a:gd name="T20" fmla="*/ 1212 w 1578"/>
                    <a:gd name="T21" fmla="*/ 1419 h 2094"/>
                    <a:gd name="T22" fmla="*/ 1291 w 1578"/>
                    <a:gd name="T23" fmla="*/ 1440 h 2094"/>
                    <a:gd name="T24" fmla="*/ 1103 w 1578"/>
                    <a:gd name="T25" fmla="*/ 1613 h 2094"/>
                    <a:gd name="T26" fmla="*/ 1155 w 1578"/>
                    <a:gd name="T27" fmla="*/ 1670 h 2094"/>
                    <a:gd name="T28" fmla="*/ 1103 w 1578"/>
                    <a:gd name="T29" fmla="*/ 1613 h 2094"/>
                    <a:gd name="T30" fmla="*/ 878 w 1578"/>
                    <a:gd name="T31" fmla="*/ 1775 h 2094"/>
                    <a:gd name="T32" fmla="*/ 951 w 1578"/>
                    <a:gd name="T33" fmla="*/ 1754 h 2094"/>
                    <a:gd name="T34" fmla="*/ 674 w 1578"/>
                    <a:gd name="T35" fmla="*/ 1728 h 2094"/>
                    <a:gd name="T36" fmla="*/ 653 w 1578"/>
                    <a:gd name="T37" fmla="*/ 1801 h 2094"/>
                    <a:gd name="T38" fmla="*/ 674 w 1578"/>
                    <a:gd name="T39" fmla="*/ 1728 h 2094"/>
                    <a:gd name="T40" fmla="*/ 424 w 1578"/>
                    <a:gd name="T41" fmla="*/ 1670 h 2094"/>
                    <a:gd name="T42" fmla="*/ 476 w 1578"/>
                    <a:gd name="T43" fmla="*/ 1613 h 2094"/>
                    <a:gd name="T44" fmla="*/ 319 w 1578"/>
                    <a:gd name="T45" fmla="*/ 1388 h 2094"/>
                    <a:gd name="T46" fmla="*/ 335 w 1578"/>
                    <a:gd name="T47" fmla="*/ 1466 h 2094"/>
                    <a:gd name="T48" fmla="*/ 319 w 1578"/>
                    <a:gd name="T49" fmla="*/ 1388 h 2094"/>
                    <a:gd name="T50" fmla="*/ 366 w 1578"/>
                    <a:gd name="T51" fmla="*/ 1189 h 2094"/>
                    <a:gd name="T52" fmla="*/ 288 w 1578"/>
                    <a:gd name="T53" fmla="*/ 1168 h 2094"/>
                    <a:gd name="T54" fmla="*/ 862 w 1578"/>
                    <a:gd name="T55" fmla="*/ 1230 h 2094"/>
                    <a:gd name="T56" fmla="*/ 847 w 1578"/>
                    <a:gd name="T57" fmla="*/ 1215 h 2094"/>
                    <a:gd name="T58" fmla="*/ 424 w 1578"/>
                    <a:gd name="T59" fmla="*/ 937 h 2094"/>
                    <a:gd name="T60" fmla="*/ 700 w 1578"/>
                    <a:gd name="T61" fmla="*/ 1361 h 2094"/>
                    <a:gd name="T62" fmla="*/ 716 w 1578"/>
                    <a:gd name="T63" fmla="*/ 1377 h 2094"/>
                    <a:gd name="T64" fmla="*/ 862 w 1578"/>
                    <a:gd name="T65" fmla="*/ 1230 h 2094"/>
                    <a:gd name="T66" fmla="*/ 1432 w 1578"/>
                    <a:gd name="T67" fmla="*/ 754 h 2094"/>
                    <a:gd name="T68" fmla="*/ 1489 w 1578"/>
                    <a:gd name="T69" fmla="*/ 770 h 2094"/>
                    <a:gd name="T70" fmla="*/ 1536 w 1578"/>
                    <a:gd name="T71" fmla="*/ 676 h 2094"/>
                    <a:gd name="T72" fmla="*/ 1416 w 1578"/>
                    <a:gd name="T73" fmla="*/ 555 h 2094"/>
                    <a:gd name="T74" fmla="*/ 1374 w 1578"/>
                    <a:gd name="T75" fmla="*/ 555 h 2094"/>
                    <a:gd name="T76" fmla="*/ 1322 w 1578"/>
                    <a:gd name="T77" fmla="*/ 649 h 2094"/>
                    <a:gd name="T78" fmla="*/ 1301 w 1578"/>
                    <a:gd name="T79" fmla="*/ 702 h 2094"/>
                    <a:gd name="T80" fmla="*/ 1092 w 1578"/>
                    <a:gd name="T81" fmla="*/ 304 h 2094"/>
                    <a:gd name="T82" fmla="*/ 486 w 1578"/>
                    <a:gd name="T83" fmla="*/ 304 h 2094"/>
                    <a:gd name="T84" fmla="*/ 277 w 1578"/>
                    <a:gd name="T85" fmla="*/ 702 h 2094"/>
                    <a:gd name="T86" fmla="*/ 256 w 1578"/>
                    <a:gd name="T87" fmla="*/ 649 h 2094"/>
                    <a:gd name="T88" fmla="*/ 204 w 1578"/>
                    <a:gd name="T89" fmla="*/ 555 h 2094"/>
                    <a:gd name="T90" fmla="*/ 162 w 1578"/>
                    <a:gd name="T91" fmla="*/ 555 h 2094"/>
                    <a:gd name="T92" fmla="*/ 42 w 1578"/>
                    <a:gd name="T93" fmla="*/ 676 h 2094"/>
                    <a:gd name="T94" fmla="*/ 89 w 1578"/>
                    <a:gd name="T95" fmla="*/ 770 h 2094"/>
                    <a:gd name="T96" fmla="*/ 147 w 1578"/>
                    <a:gd name="T97" fmla="*/ 754 h 2094"/>
                    <a:gd name="T98" fmla="*/ 0 w 1578"/>
                    <a:gd name="T99" fmla="*/ 1304 h 2094"/>
                    <a:gd name="T100" fmla="*/ 1578 w 1578"/>
                    <a:gd name="T101" fmla="*/ 1304 h 2094"/>
                    <a:gd name="T102" fmla="*/ 585 w 1578"/>
                    <a:gd name="T103" fmla="*/ 304 h 2094"/>
                    <a:gd name="T104" fmla="*/ 993 w 1578"/>
                    <a:gd name="T105" fmla="*/ 304 h 2094"/>
                    <a:gd name="T106" fmla="*/ 857 w 1578"/>
                    <a:gd name="T107" fmla="*/ 361 h 2094"/>
                    <a:gd name="T108" fmla="*/ 904 w 1578"/>
                    <a:gd name="T109" fmla="*/ 335 h 2094"/>
                    <a:gd name="T110" fmla="*/ 878 w 1578"/>
                    <a:gd name="T111" fmla="*/ 231 h 2094"/>
                    <a:gd name="T112" fmla="*/ 706 w 1578"/>
                    <a:gd name="T113" fmla="*/ 231 h 2094"/>
                    <a:gd name="T114" fmla="*/ 674 w 1578"/>
                    <a:gd name="T115" fmla="*/ 262 h 2094"/>
                    <a:gd name="T116" fmla="*/ 706 w 1578"/>
                    <a:gd name="T117" fmla="*/ 361 h 2094"/>
                    <a:gd name="T118" fmla="*/ 721 w 1578"/>
                    <a:gd name="T119" fmla="*/ 492 h 2094"/>
                    <a:gd name="T120" fmla="*/ 789 w 1578"/>
                    <a:gd name="T121" fmla="*/ 1901 h 2094"/>
                    <a:gd name="T122" fmla="*/ 789 w 1578"/>
                    <a:gd name="T123" fmla="*/ 707 h 2094"/>
                    <a:gd name="T124" fmla="*/ 789 w 1578"/>
                    <a:gd name="T125" fmla="*/ 1901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8" h="2094">
                      <a:moveTo>
                        <a:pt x="674" y="880"/>
                      </a:moveTo>
                      <a:cubicBezTo>
                        <a:pt x="695" y="874"/>
                        <a:pt x="711" y="854"/>
                        <a:pt x="700" y="833"/>
                      </a:cubicBezTo>
                      <a:cubicBezTo>
                        <a:pt x="695" y="812"/>
                        <a:pt x="674" y="796"/>
                        <a:pt x="653" y="801"/>
                      </a:cubicBezTo>
                      <a:cubicBezTo>
                        <a:pt x="633" y="806"/>
                        <a:pt x="622" y="827"/>
                        <a:pt x="627" y="848"/>
                      </a:cubicBezTo>
                      <a:cubicBezTo>
                        <a:pt x="633" y="869"/>
                        <a:pt x="653" y="885"/>
                        <a:pt x="674" y="880"/>
                      </a:cubicBezTo>
                      <a:close/>
                      <a:moveTo>
                        <a:pt x="904" y="880"/>
                      </a:moveTo>
                      <a:cubicBezTo>
                        <a:pt x="925" y="885"/>
                        <a:pt x="946" y="869"/>
                        <a:pt x="951" y="848"/>
                      </a:cubicBezTo>
                      <a:cubicBezTo>
                        <a:pt x="956" y="827"/>
                        <a:pt x="946" y="806"/>
                        <a:pt x="925" y="801"/>
                      </a:cubicBezTo>
                      <a:cubicBezTo>
                        <a:pt x="904" y="796"/>
                        <a:pt x="883" y="812"/>
                        <a:pt x="878" y="833"/>
                      </a:cubicBezTo>
                      <a:cubicBezTo>
                        <a:pt x="873" y="854"/>
                        <a:pt x="883" y="874"/>
                        <a:pt x="904" y="880"/>
                      </a:cubicBezTo>
                      <a:close/>
                      <a:moveTo>
                        <a:pt x="1103" y="937"/>
                      </a:moveTo>
                      <a:cubicBezTo>
                        <a:pt x="1087" y="953"/>
                        <a:pt x="1087" y="974"/>
                        <a:pt x="1103" y="990"/>
                      </a:cubicBezTo>
                      <a:cubicBezTo>
                        <a:pt x="1113" y="1005"/>
                        <a:pt x="1139" y="1005"/>
                        <a:pt x="1155" y="990"/>
                      </a:cubicBezTo>
                      <a:cubicBezTo>
                        <a:pt x="1171" y="974"/>
                        <a:pt x="1171" y="953"/>
                        <a:pt x="1155" y="937"/>
                      </a:cubicBezTo>
                      <a:cubicBezTo>
                        <a:pt x="1139" y="922"/>
                        <a:pt x="1113" y="922"/>
                        <a:pt x="1103" y="937"/>
                      </a:cubicBezTo>
                      <a:close/>
                      <a:moveTo>
                        <a:pt x="1259" y="1215"/>
                      </a:moveTo>
                      <a:cubicBezTo>
                        <a:pt x="1280" y="1210"/>
                        <a:pt x="1296" y="1189"/>
                        <a:pt x="1291" y="1168"/>
                      </a:cubicBezTo>
                      <a:cubicBezTo>
                        <a:pt x="1286" y="1147"/>
                        <a:pt x="1259" y="1136"/>
                        <a:pt x="1244" y="1141"/>
                      </a:cubicBezTo>
                      <a:cubicBezTo>
                        <a:pt x="1223" y="1147"/>
                        <a:pt x="1207" y="1168"/>
                        <a:pt x="1212" y="1189"/>
                      </a:cubicBezTo>
                      <a:cubicBezTo>
                        <a:pt x="1218" y="1210"/>
                        <a:pt x="1239" y="1220"/>
                        <a:pt x="1259" y="1215"/>
                      </a:cubicBezTo>
                      <a:close/>
                      <a:moveTo>
                        <a:pt x="1259" y="1388"/>
                      </a:moveTo>
                      <a:cubicBezTo>
                        <a:pt x="1239" y="1382"/>
                        <a:pt x="1218" y="1398"/>
                        <a:pt x="1212" y="1419"/>
                      </a:cubicBezTo>
                      <a:cubicBezTo>
                        <a:pt x="1207" y="1440"/>
                        <a:pt x="1223" y="1461"/>
                        <a:pt x="1244" y="1466"/>
                      </a:cubicBezTo>
                      <a:cubicBezTo>
                        <a:pt x="1259" y="1471"/>
                        <a:pt x="1286" y="1456"/>
                        <a:pt x="1291" y="1440"/>
                      </a:cubicBezTo>
                      <a:cubicBezTo>
                        <a:pt x="1296" y="1419"/>
                        <a:pt x="1280" y="1398"/>
                        <a:pt x="1259" y="1388"/>
                      </a:cubicBezTo>
                      <a:close/>
                      <a:moveTo>
                        <a:pt x="1103" y="1613"/>
                      </a:moveTo>
                      <a:cubicBezTo>
                        <a:pt x="1087" y="1628"/>
                        <a:pt x="1087" y="1655"/>
                        <a:pt x="1103" y="1670"/>
                      </a:cubicBezTo>
                      <a:cubicBezTo>
                        <a:pt x="1113" y="1686"/>
                        <a:pt x="1139" y="1686"/>
                        <a:pt x="1155" y="1670"/>
                      </a:cubicBezTo>
                      <a:cubicBezTo>
                        <a:pt x="1171" y="1655"/>
                        <a:pt x="1171" y="1628"/>
                        <a:pt x="1155" y="1613"/>
                      </a:cubicBezTo>
                      <a:cubicBezTo>
                        <a:pt x="1139" y="1602"/>
                        <a:pt x="1113" y="1602"/>
                        <a:pt x="1103" y="1613"/>
                      </a:cubicBezTo>
                      <a:close/>
                      <a:moveTo>
                        <a:pt x="904" y="1728"/>
                      </a:moveTo>
                      <a:cubicBezTo>
                        <a:pt x="883" y="1733"/>
                        <a:pt x="873" y="1754"/>
                        <a:pt x="878" y="1775"/>
                      </a:cubicBezTo>
                      <a:cubicBezTo>
                        <a:pt x="883" y="1796"/>
                        <a:pt x="904" y="1812"/>
                        <a:pt x="925" y="1801"/>
                      </a:cubicBezTo>
                      <a:cubicBezTo>
                        <a:pt x="946" y="1796"/>
                        <a:pt x="956" y="1775"/>
                        <a:pt x="951" y="1754"/>
                      </a:cubicBezTo>
                      <a:cubicBezTo>
                        <a:pt x="946" y="1733"/>
                        <a:pt x="925" y="1723"/>
                        <a:pt x="904" y="1728"/>
                      </a:cubicBezTo>
                      <a:close/>
                      <a:moveTo>
                        <a:pt x="674" y="1728"/>
                      </a:moveTo>
                      <a:cubicBezTo>
                        <a:pt x="653" y="1723"/>
                        <a:pt x="633" y="1733"/>
                        <a:pt x="627" y="1754"/>
                      </a:cubicBezTo>
                      <a:cubicBezTo>
                        <a:pt x="622" y="1775"/>
                        <a:pt x="633" y="1796"/>
                        <a:pt x="653" y="1801"/>
                      </a:cubicBezTo>
                      <a:cubicBezTo>
                        <a:pt x="674" y="1812"/>
                        <a:pt x="695" y="1796"/>
                        <a:pt x="700" y="1775"/>
                      </a:cubicBezTo>
                      <a:cubicBezTo>
                        <a:pt x="711" y="1754"/>
                        <a:pt x="695" y="1733"/>
                        <a:pt x="674" y="1728"/>
                      </a:cubicBezTo>
                      <a:close/>
                      <a:moveTo>
                        <a:pt x="424" y="1613"/>
                      </a:moveTo>
                      <a:cubicBezTo>
                        <a:pt x="408" y="1628"/>
                        <a:pt x="408" y="1655"/>
                        <a:pt x="424" y="1670"/>
                      </a:cubicBezTo>
                      <a:cubicBezTo>
                        <a:pt x="439" y="1686"/>
                        <a:pt x="465" y="1686"/>
                        <a:pt x="476" y="1670"/>
                      </a:cubicBezTo>
                      <a:cubicBezTo>
                        <a:pt x="491" y="1655"/>
                        <a:pt x="491" y="1628"/>
                        <a:pt x="476" y="1613"/>
                      </a:cubicBezTo>
                      <a:cubicBezTo>
                        <a:pt x="465" y="1602"/>
                        <a:pt x="439" y="1602"/>
                        <a:pt x="424" y="1613"/>
                      </a:cubicBezTo>
                      <a:close/>
                      <a:moveTo>
                        <a:pt x="319" y="1388"/>
                      </a:moveTo>
                      <a:cubicBezTo>
                        <a:pt x="298" y="1398"/>
                        <a:pt x="282" y="1419"/>
                        <a:pt x="288" y="1440"/>
                      </a:cubicBezTo>
                      <a:cubicBezTo>
                        <a:pt x="293" y="1456"/>
                        <a:pt x="319" y="1471"/>
                        <a:pt x="335" y="1466"/>
                      </a:cubicBezTo>
                      <a:cubicBezTo>
                        <a:pt x="356" y="1461"/>
                        <a:pt x="371" y="1440"/>
                        <a:pt x="366" y="1419"/>
                      </a:cubicBezTo>
                      <a:cubicBezTo>
                        <a:pt x="361" y="1398"/>
                        <a:pt x="340" y="1382"/>
                        <a:pt x="319" y="1388"/>
                      </a:cubicBezTo>
                      <a:close/>
                      <a:moveTo>
                        <a:pt x="319" y="1215"/>
                      </a:moveTo>
                      <a:cubicBezTo>
                        <a:pt x="340" y="1220"/>
                        <a:pt x="361" y="1210"/>
                        <a:pt x="366" y="1189"/>
                      </a:cubicBezTo>
                      <a:cubicBezTo>
                        <a:pt x="371" y="1168"/>
                        <a:pt x="356" y="1147"/>
                        <a:pt x="335" y="1141"/>
                      </a:cubicBezTo>
                      <a:cubicBezTo>
                        <a:pt x="319" y="1136"/>
                        <a:pt x="293" y="1147"/>
                        <a:pt x="288" y="1168"/>
                      </a:cubicBezTo>
                      <a:cubicBezTo>
                        <a:pt x="282" y="1189"/>
                        <a:pt x="298" y="1210"/>
                        <a:pt x="319" y="1215"/>
                      </a:cubicBezTo>
                      <a:close/>
                      <a:moveTo>
                        <a:pt x="862" y="1230"/>
                      </a:moveTo>
                      <a:cubicBezTo>
                        <a:pt x="857" y="1225"/>
                        <a:pt x="852" y="1220"/>
                        <a:pt x="847" y="1215"/>
                      </a:cubicBezTo>
                      <a:cubicBezTo>
                        <a:pt x="847" y="1215"/>
                        <a:pt x="847" y="1215"/>
                        <a:pt x="847" y="1215"/>
                      </a:cubicBezTo>
                      <a:cubicBezTo>
                        <a:pt x="476" y="937"/>
                        <a:pt x="476" y="937"/>
                        <a:pt x="476" y="937"/>
                      </a:cubicBezTo>
                      <a:cubicBezTo>
                        <a:pt x="465" y="922"/>
                        <a:pt x="439" y="922"/>
                        <a:pt x="424" y="937"/>
                      </a:cubicBezTo>
                      <a:cubicBezTo>
                        <a:pt x="408" y="953"/>
                        <a:pt x="408" y="974"/>
                        <a:pt x="424" y="990"/>
                      </a:cubicBezTo>
                      <a:cubicBezTo>
                        <a:pt x="700" y="1361"/>
                        <a:pt x="700" y="1361"/>
                        <a:pt x="700" y="1361"/>
                      </a:cubicBezTo>
                      <a:cubicBezTo>
                        <a:pt x="706" y="1361"/>
                        <a:pt x="706" y="1361"/>
                        <a:pt x="706" y="1361"/>
                      </a:cubicBezTo>
                      <a:cubicBezTo>
                        <a:pt x="706" y="1367"/>
                        <a:pt x="711" y="1372"/>
                        <a:pt x="716" y="1377"/>
                      </a:cubicBezTo>
                      <a:cubicBezTo>
                        <a:pt x="758" y="1419"/>
                        <a:pt x="821" y="1419"/>
                        <a:pt x="862" y="1377"/>
                      </a:cubicBezTo>
                      <a:cubicBezTo>
                        <a:pt x="904" y="1335"/>
                        <a:pt x="904" y="1272"/>
                        <a:pt x="862" y="1230"/>
                      </a:cubicBezTo>
                      <a:close/>
                      <a:moveTo>
                        <a:pt x="1395" y="796"/>
                      </a:moveTo>
                      <a:cubicBezTo>
                        <a:pt x="1432" y="754"/>
                        <a:pt x="1432" y="754"/>
                        <a:pt x="1432" y="754"/>
                      </a:cubicBezTo>
                      <a:cubicBezTo>
                        <a:pt x="1448" y="770"/>
                        <a:pt x="1448" y="770"/>
                        <a:pt x="1448" y="770"/>
                      </a:cubicBezTo>
                      <a:cubicBezTo>
                        <a:pt x="1458" y="780"/>
                        <a:pt x="1474" y="780"/>
                        <a:pt x="1489" y="770"/>
                      </a:cubicBezTo>
                      <a:cubicBezTo>
                        <a:pt x="1536" y="717"/>
                        <a:pt x="1536" y="717"/>
                        <a:pt x="1536" y="717"/>
                      </a:cubicBezTo>
                      <a:cubicBezTo>
                        <a:pt x="1552" y="707"/>
                        <a:pt x="1552" y="691"/>
                        <a:pt x="1536" y="676"/>
                      </a:cubicBezTo>
                      <a:cubicBezTo>
                        <a:pt x="1536" y="676"/>
                        <a:pt x="1536" y="676"/>
                        <a:pt x="1536" y="676"/>
                      </a:cubicBezTo>
                      <a:cubicBezTo>
                        <a:pt x="1416" y="555"/>
                        <a:pt x="1416" y="555"/>
                        <a:pt x="1416" y="555"/>
                      </a:cubicBezTo>
                      <a:cubicBezTo>
                        <a:pt x="1416" y="555"/>
                        <a:pt x="1416" y="555"/>
                        <a:pt x="1416" y="555"/>
                      </a:cubicBezTo>
                      <a:cubicBezTo>
                        <a:pt x="1406" y="545"/>
                        <a:pt x="1385" y="545"/>
                        <a:pt x="1374" y="555"/>
                      </a:cubicBezTo>
                      <a:cubicBezTo>
                        <a:pt x="1322" y="608"/>
                        <a:pt x="1322" y="608"/>
                        <a:pt x="1322" y="608"/>
                      </a:cubicBezTo>
                      <a:cubicBezTo>
                        <a:pt x="1312" y="618"/>
                        <a:pt x="1312" y="634"/>
                        <a:pt x="1322" y="649"/>
                      </a:cubicBezTo>
                      <a:cubicBezTo>
                        <a:pt x="1338" y="660"/>
                        <a:pt x="1338" y="660"/>
                        <a:pt x="1338" y="660"/>
                      </a:cubicBezTo>
                      <a:cubicBezTo>
                        <a:pt x="1301" y="702"/>
                        <a:pt x="1301" y="702"/>
                        <a:pt x="1301" y="702"/>
                      </a:cubicBezTo>
                      <a:cubicBezTo>
                        <a:pt x="1207" y="623"/>
                        <a:pt x="1098" y="566"/>
                        <a:pt x="977" y="534"/>
                      </a:cubicBezTo>
                      <a:cubicBezTo>
                        <a:pt x="1045" y="482"/>
                        <a:pt x="1092" y="398"/>
                        <a:pt x="1092" y="304"/>
                      </a:cubicBezTo>
                      <a:cubicBezTo>
                        <a:pt x="1092" y="136"/>
                        <a:pt x="956" y="0"/>
                        <a:pt x="789" y="0"/>
                      </a:cubicBezTo>
                      <a:cubicBezTo>
                        <a:pt x="622" y="0"/>
                        <a:pt x="486" y="136"/>
                        <a:pt x="486" y="304"/>
                      </a:cubicBezTo>
                      <a:cubicBezTo>
                        <a:pt x="486" y="398"/>
                        <a:pt x="533" y="482"/>
                        <a:pt x="601" y="534"/>
                      </a:cubicBezTo>
                      <a:cubicBezTo>
                        <a:pt x="481" y="566"/>
                        <a:pt x="371" y="623"/>
                        <a:pt x="277" y="702"/>
                      </a:cubicBezTo>
                      <a:cubicBezTo>
                        <a:pt x="241" y="660"/>
                        <a:pt x="241" y="660"/>
                        <a:pt x="241" y="660"/>
                      </a:cubicBezTo>
                      <a:cubicBezTo>
                        <a:pt x="256" y="649"/>
                        <a:pt x="256" y="649"/>
                        <a:pt x="256" y="649"/>
                      </a:cubicBezTo>
                      <a:cubicBezTo>
                        <a:pt x="267" y="634"/>
                        <a:pt x="267" y="618"/>
                        <a:pt x="256" y="608"/>
                      </a:cubicBezTo>
                      <a:cubicBezTo>
                        <a:pt x="204" y="555"/>
                        <a:pt x="204" y="555"/>
                        <a:pt x="204" y="555"/>
                      </a:cubicBezTo>
                      <a:cubicBezTo>
                        <a:pt x="194" y="545"/>
                        <a:pt x="173" y="545"/>
                        <a:pt x="162" y="555"/>
                      </a:cubicBezTo>
                      <a:cubicBezTo>
                        <a:pt x="162" y="555"/>
                        <a:pt x="162" y="555"/>
                        <a:pt x="162" y="555"/>
                      </a:cubicBezTo>
                      <a:cubicBezTo>
                        <a:pt x="42" y="676"/>
                        <a:pt x="42" y="676"/>
                        <a:pt x="42" y="676"/>
                      </a:cubicBezTo>
                      <a:cubicBezTo>
                        <a:pt x="42" y="676"/>
                        <a:pt x="42" y="676"/>
                        <a:pt x="42" y="676"/>
                      </a:cubicBezTo>
                      <a:cubicBezTo>
                        <a:pt x="26" y="691"/>
                        <a:pt x="26" y="707"/>
                        <a:pt x="42" y="717"/>
                      </a:cubicBezTo>
                      <a:cubicBezTo>
                        <a:pt x="89" y="770"/>
                        <a:pt x="89" y="770"/>
                        <a:pt x="89" y="770"/>
                      </a:cubicBezTo>
                      <a:cubicBezTo>
                        <a:pt x="105" y="780"/>
                        <a:pt x="120" y="780"/>
                        <a:pt x="131" y="770"/>
                      </a:cubicBezTo>
                      <a:cubicBezTo>
                        <a:pt x="147" y="754"/>
                        <a:pt x="147" y="754"/>
                        <a:pt x="147" y="754"/>
                      </a:cubicBezTo>
                      <a:cubicBezTo>
                        <a:pt x="183" y="796"/>
                        <a:pt x="183" y="796"/>
                        <a:pt x="183" y="796"/>
                      </a:cubicBezTo>
                      <a:cubicBezTo>
                        <a:pt x="68" y="932"/>
                        <a:pt x="0" y="1110"/>
                        <a:pt x="0" y="1304"/>
                      </a:cubicBezTo>
                      <a:cubicBezTo>
                        <a:pt x="0" y="1738"/>
                        <a:pt x="356" y="2094"/>
                        <a:pt x="789" y="2094"/>
                      </a:cubicBezTo>
                      <a:cubicBezTo>
                        <a:pt x="1223" y="2094"/>
                        <a:pt x="1578" y="1738"/>
                        <a:pt x="1578" y="1304"/>
                      </a:cubicBezTo>
                      <a:cubicBezTo>
                        <a:pt x="1578" y="1110"/>
                        <a:pt x="1510" y="932"/>
                        <a:pt x="1395" y="796"/>
                      </a:cubicBezTo>
                      <a:close/>
                      <a:moveTo>
                        <a:pt x="585" y="304"/>
                      </a:moveTo>
                      <a:cubicBezTo>
                        <a:pt x="585" y="189"/>
                        <a:pt x="680" y="100"/>
                        <a:pt x="789" y="100"/>
                      </a:cubicBezTo>
                      <a:cubicBezTo>
                        <a:pt x="899" y="100"/>
                        <a:pt x="993" y="189"/>
                        <a:pt x="993" y="304"/>
                      </a:cubicBezTo>
                      <a:cubicBezTo>
                        <a:pt x="993" y="388"/>
                        <a:pt x="936" y="466"/>
                        <a:pt x="857" y="492"/>
                      </a:cubicBezTo>
                      <a:cubicBezTo>
                        <a:pt x="857" y="361"/>
                        <a:pt x="857" y="361"/>
                        <a:pt x="857" y="361"/>
                      </a:cubicBezTo>
                      <a:cubicBezTo>
                        <a:pt x="878" y="361"/>
                        <a:pt x="878" y="361"/>
                        <a:pt x="878" y="361"/>
                      </a:cubicBezTo>
                      <a:cubicBezTo>
                        <a:pt x="894" y="361"/>
                        <a:pt x="904" y="351"/>
                        <a:pt x="904" y="335"/>
                      </a:cubicBezTo>
                      <a:cubicBezTo>
                        <a:pt x="904" y="262"/>
                        <a:pt x="904" y="262"/>
                        <a:pt x="904" y="262"/>
                      </a:cubicBezTo>
                      <a:cubicBezTo>
                        <a:pt x="904" y="246"/>
                        <a:pt x="894" y="231"/>
                        <a:pt x="878" y="231"/>
                      </a:cubicBezTo>
                      <a:cubicBezTo>
                        <a:pt x="878" y="231"/>
                        <a:pt x="878" y="231"/>
                        <a:pt x="878" y="231"/>
                      </a:cubicBezTo>
                      <a:cubicBezTo>
                        <a:pt x="706" y="231"/>
                        <a:pt x="706" y="231"/>
                        <a:pt x="706" y="231"/>
                      </a:cubicBezTo>
                      <a:cubicBezTo>
                        <a:pt x="706" y="231"/>
                        <a:pt x="706" y="231"/>
                        <a:pt x="706" y="231"/>
                      </a:cubicBezTo>
                      <a:cubicBezTo>
                        <a:pt x="690" y="231"/>
                        <a:pt x="674" y="246"/>
                        <a:pt x="674" y="262"/>
                      </a:cubicBezTo>
                      <a:cubicBezTo>
                        <a:pt x="674" y="335"/>
                        <a:pt x="674" y="335"/>
                        <a:pt x="674" y="335"/>
                      </a:cubicBezTo>
                      <a:cubicBezTo>
                        <a:pt x="674" y="351"/>
                        <a:pt x="690" y="361"/>
                        <a:pt x="706" y="361"/>
                      </a:cubicBezTo>
                      <a:cubicBezTo>
                        <a:pt x="721" y="361"/>
                        <a:pt x="721" y="361"/>
                        <a:pt x="721" y="361"/>
                      </a:cubicBezTo>
                      <a:cubicBezTo>
                        <a:pt x="721" y="492"/>
                        <a:pt x="721" y="492"/>
                        <a:pt x="721" y="492"/>
                      </a:cubicBezTo>
                      <a:cubicBezTo>
                        <a:pt x="643" y="466"/>
                        <a:pt x="585" y="393"/>
                        <a:pt x="585" y="304"/>
                      </a:cubicBezTo>
                      <a:close/>
                      <a:moveTo>
                        <a:pt x="789" y="1901"/>
                      </a:moveTo>
                      <a:cubicBezTo>
                        <a:pt x="460" y="1901"/>
                        <a:pt x="194" y="1634"/>
                        <a:pt x="194" y="1304"/>
                      </a:cubicBezTo>
                      <a:cubicBezTo>
                        <a:pt x="194" y="974"/>
                        <a:pt x="460" y="707"/>
                        <a:pt x="789" y="707"/>
                      </a:cubicBezTo>
                      <a:cubicBezTo>
                        <a:pt x="1118" y="707"/>
                        <a:pt x="1385" y="974"/>
                        <a:pt x="1385" y="1304"/>
                      </a:cubicBezTo>
                      <a:cubicBezTo>
                        <a:pt x="1385" y="1634"/>
                        <a:pt x="1118" y="1901"/>
                        <a:pt x="789" y="190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201" name="Group 200"/>
          <p:cNvGrpSpPr/>
          <p:nvPr/>
        </p:nvGrpSpPr>
        <p:grpSpPr>
          <a:xfrm>
            <a:off x="246061" y="3753850"/>
            <a:ext cx="2743265" cy="1797040"/>
            <a:chOff x="246061" y="3753850"/>
            <a:chExt cx="2743265" cy="1797040"/>
          </a:xfrm>
        </p:grpSpPr>
        <p:sp>
          <p:nvSpPr>
            <p:cNvPr id="102" name="Oval 101"/>
            <p:cNvSpPr/>
            <p:nvPr/>
          </p:nvSpPr>
          <p:spPr bwMode="auto">
            <a:xfrm>
              <a:off x="246061" y="375385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6</a:t>
              </a:r>
              <a:endParaRPr lang="en-US" sz="1800" b="1" dirty="0">
                <a:gradFill>
                  <a:gsLst>
                    <a:gs pos="0">
                      <a:srgbClr val="FFFFFF"/>
                    </a:gs>
                    <a:gs pos="100000">
                      <a:srgbClr val="FFFFFF"/>
                    </a:gs>
                  </a:gsLst>
                  <a:lin ang="5400000" scaled="0"/>
                </a:gradFill>
              </a:endParaRPr>
            </a:p>
          </p:txBody>
        </p:sp>
        <p:grpSp>
          <p:nvGrpSpPr>
            <p:cNvPr id="185" name="Group 184"/>
            <p:cNvGrpSpPr/>
            <p:nvPr/>
          </p:nvGrpSpPr>
          <p:grpSpPr>
            <a:xfrm>
              <a:off x="1447920" y="4462266"/>
              <a:ext cx="1541406" cy="1088624"/>
              <a:chOff x="1330621" y="4307846"/>
              <a:chExt cx="1541406" cy="1088624"/>
            </a:xfrm>
          </p:grpSpPr>
          <p:sp>
            <p:nvSpPr>
              <p:cNvPr id="178" name="Freeform 13"/>
              <p:cNvSpPr>
                <a:spLocks noEditPoints="1"/>
              </p:cNvSpPr>
              <p:nvPr/>
            </p:nvSpPr>
            <p:spPr bwMode="auto">
              <a:xfrm flipH="1">
                <a:off x="1330621" y="4773775"/>
                <a:ext cx="887234" cy="622695"/>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Rectangle 182"/>
              <p:cNvSpPr/>
              <p:nvPr/>
            </p:nvSpPr>
            <p:spPr bwMode="auto">
              <a:xfrm>
                <a:off x="1966913" y="4667251"/>
                <a:ext cx="890587" cy="43815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Freeform 17"/>
              <p:cNvSpPr>
                <a:spLocks noEditPoints="1"/>
              </p:cNvSpPr>
              <p:nvPr/>
            </p:nvSpPr>
            <p:spPr bwMode="auto">
              <a:xfrm>
                <a:off x="1966948" y="4307846"/>
                <a:ext cx="905079" cy="801687"/>
              </a:xfrm>
              <a:custGeom>
                <a:avLst/>
                <a:gdLst>
                  <a:gd name="T0" fmla="*/ 3739 w 5690"/>
                  <a:gd name="T1" fmla="*/ 3657 h 5040"/>
                  <a:gd name="T2" fmla="*/ 5538 w 5690"/>
                  <a:gd name="T3" fmla="*/ 5040 h 5040"/>
                  <a:gd name="T4" fmla="*/ 151 w 5690"/>
                  <a:gd name="T5" fmla="*/ 5040 h 5040"/>
                  <a:gd name="T6" fmla="*/ 1951 w 5690"/>
                  <a:gd name="T7" fmla="*/ 3657 h 5040"/>
                  <a:gd name="T8" fmla="*/ 3739 w 5690"/>
                  <a:gd name="T9" fmla="*/ 3657 h 5040"/>
                  <a:gd name="T10" fmla="*/ 3739 w 5690"/>
                  <a:gd name="T11" fmla="*/ 3657 h 5040"/>
                  <a:gd name="T12" fmla="*/ 3739 w 5690"/>
                  <a:gd name="T13" fmla="*/ 3657 h 5040"/>
                  <a:gd name="T14" fmla="*/ 5690 w 5690"/>
                  <a:gd name="T15" fmla="*/ 2247 h 5040"/>
                  <a:gd name="T16" fmla="*/ 5690 w 5690"/>
                  <a:gd name="T17" fmla="*/ 2032 h 5040"/>
                  <a:gd name="T18" fmla="*/ 2837 w 5690"/>
                  <a:gd name="T19" fmla="*/ 0 h 5040"/>
                  <a:gd name="T20" fmla="*/ 0 w 5690"/>
                  <a:gd name="T21" fmla="*/ 2032 h 5040"/>
                  <a:gd name="T22" fmla="*/ 0 w 5690"/>
                  <a:gd name="T23" fmla="*/ 2247 h 5040"/>
                  <a:gd name="T24" fmla="*/ 0 w 5690"/>
                  <a:gd name="T25" fmla="*/ 2424 h 5040"/>
                  <a:gd name="T26" fmla="*/ 0 w 5690"/>
                  <a:gd name="T27" fmla="*/ 4825 h 5040"/>
                  <a:gd name="T28" fmla="*/ 1709 w 5690"/>
                  <a:gd name="T29" fmla="*/ 3529 h 5040"/>
                  <a:gd name="T30" fmla="*/ 113 w 5690"/>
                  <a:gd name="T31" fmla="*/ 2337 h 5040"/>
                  <a:gd name="T32" fmla="*/ 2837 w 5690"/>
                  <a:gd name="T33" fmla="*/ 381 h 5040"/>
                  <a:gd name="T34" fmla="*/ 5576 w 5690"/>
                  <a:gd name="T35" fmla="*/ 2337 h 5040"/>
                  <a:gd name="T36" fmla="*/ 3954 w 5690"/>
                  <a:gd name="T37" fmla="*/ 3529 h 5040"/>
                  <a:gd name="T38" fmla="*/ 5690 w 5690"/>
                  <a:gd name="T39" fmla="*/ 4825 h 5040"/>
                  <a:gd name="T40" fmla="*/ 5690 w 5690"/>
                  <a:gd name="T41" fmla="*/ 2247 h 5040"/>
                  <a:gd name="T42" fmla="*/ 5690 w 5690"/>
                  <a:gd name="T43" fmla="*/ 2247 h 5040"/>
                  <a:gd name="T44" fmla="*/ 5690 w 5690"/>
                  <a:gd name="T45" fmla="*/ 2247 h 5040"/>
                  <a:gd name="T46" fmla="*/ 5690 w 5690"/>
                  <a:gd name="T47" fmla="*/ 2247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0" h="5040">
                    <a:moveTo>
                      <a:pt x="3739" y="3657"/>
                    </a:moveTo>
                    <a:lnTo>
                      <a:pt x="5538" y="5040"/>
                    </a:lnTo>
                    <a:lnTo>
                      <a:pt x="151" y="5040"/>
                    </a:lnTo>
                    <a:lnTo>
                      <a:pt x="1951" y="3657"/>
                    </a:lnTo>
                    <a:lnTo>
                      <a:pt x="3739" y="3657"/>
                    </a:lnTo>
                    <a:lnTo>
                      <a:pt x="3739" y="3657"/>
                    </a:lnTo>
                    <a:lnTo>
                      <a:pt x="3739" y="3657"/>
                    </a:lnTo>
                    <a:close/>
                    <a:moveTo>
                      <a:pt x="5690" y="2247"/>
                    </a:moveTo>
                    <a:lnTo>
                      <a:pt x="5690" y="2032"/>
                    </a:lnTo>
                    <a:lnTo>
                      <a:pt x="2837" y="0"/>
                    </a:lnTo>
                    <a:lnTo>
                      <a:pt x="0" y="2032"/>
                    </a:lnTo>
                    <a:lnTo>
                      <a:pt x="0" y="2247"/>
                    </a:lnTo>
                    <a:lnTo>
                      <a:pt x="0" y="2424"/>
                    </a:lnTo>
                    <a:lnTo>
                      <a:pt x="0" y="4825"/>
                    </a:lnTo>
                    <a:lnTo>
                      <a:pt x="1709" y="3529"/>
                    </a:lnTo>
                    <a:lnTo>
                      <a:pt x="113" y="2337"/>
                    </a:lnTo>
                    <a:lnTo>
                      <a:pt x="2837" y="381"/>
                    </a:lnTo>
                    <a:lnTo>
                      <a:pt x="5576" y="2337"/>
                    </a:lnTo>
                    <a:lnTo>
                      <a:pt x="3954" y="3529"/>
                    </a:lnTo>
                    <a:lnTo>
                      <a:pt x="5690" y="4825"/>
                    </a:lnTo>
                    <a:lnTo>
                      <a:pt x="5690" y="2247"/>
                    </a:lnTo>
                    <a:lnTo>
                      <a:pt x="5690" y="2247"/>
                    </a:lnTo>
                    <a:lnTo>
                      <a:pt x="5690" y="2247"/>
                    </a:lnTo>
                    <a:lnTo>
                      <a:pt x="5690" y="2247"/>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cxnSp>
        <p:nvCxnSpPr>
          <p:cNvPr id="188" name="Straight Arrow Connector 187"/>
          <p:cNvCxnSpPr/>
          <p:nvPr/>
        </p:nvCxnSpPr>
        <p:spPr>
          <a:xfrm>
            <a:off x="7825626" y="2464191"/>
            <a:ext cx="792834"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H="1">
            <a:off x="6494726" y="3032452"/>
            <a:ext cx="2249077" cy="922011"/>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6908076" y="5153542"/>
            <a:ext cx="1422375"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H="1">
            <a:off x="4121533" y="5154567"/>
            <a:ext cx="1422375"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3777448" y="2496125"/>
            <a:ext cx="792834"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221000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198"/>
                                        </p:tgtEl>
                                        <p:attrNameLst>
                                          <p:attrName>ppt_x</p:attrName>
                                          <p:attrName>ppt_y</p:attrName>
                                        </p:attrNameLst>
                                      </p:cBhvr>
                                      <p:rCtr x="1876"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9"/>
                                        </p:tgtEl>
                                        <p:attrNameLst>
                                          <p:attrName>style.visibility</p:attrName>
                                        </p:attrNameLst>
                                      </p:cBhvr>
                                      <p:to>
                                        <p:strVal val="visible"/>
                                      </p:to>
                                    </p:set>
                                    <p:animEffect transition="in" filter="fade">
                                      <p:cBhvr>
                                        <p:cTn id="14" dur="500"/>
                                        <p:tgtEl>
                                          <p:spTgt spid="199"/>
                                        </p:tgtEl>
                                      </p:cBhvr>
                                    </p:animEffect>
                                  </p:childTnLst>
                                </p:cTn>
                              </p:par>
                              <p:par>
                                <p:cTn id="15" presetID="63" presetClass="path" presetSubtype="0" decel="100000" fill="hold" nodeType="withEffect">
                                  <p:stCondLst>
                                    <p:cond delay="0"/>
                                  </p:stCondLst>
                                  <p:childTnLst>
                                    <p:animMotion origin="layout" path="M 3.71202E-6 -2.91875E-6 L 0.03753 -2.91875E-6 " pathEditMode="relative" rAng="0" ptsTypes="AA">
                                      <p:cBhvr>
                                        <p:cTn id="16" dur="500" spd="-100000" fill="hold"/>
                                        <p:tgtEl>
                                          <p:spTgt spid="199"/>
                                        </p:tgtEl>
                                        <p:attrNameLst>
                                          <p:attrName>ppt_x</p:attrName>
                                          <p:attrName>ppt_y</p:attrName>
                                        </p:attrNameLst>
                                      </p:cBhvr>
                                      <p:rCtr x="1876" y="0"/>
                                    </p:animMotion>
                                  </p:childTnLst>
                                </p:cTn>
                              </p:par>
                              <p:par>
                                <p:cTn id="17" presetID="22" presetClass="entr" presetSubtype="8" fill="hold" nodeType="withEffect">
                                  <p:stCondLst>
                                    <p:cond delay="0"/>
                                  </p:stCondLst>
                                  <p:childTnLst>
                                    <p:set>
                                      <p:cBhvr>
                                        <p:cTn id="18" dur="1" fill="hold">
                                          <p:stCondLst>
                                            <p:cond delay="0"/>
                                          </p:stCondLst>
                                        </p:cTn>
                                        <p:tgtEl>
                                          <p:spTgt spid="197"/>
                                        </p:tgtEl>
                                        <p:attrNameLst>
                                          <p:attrName>style.visibility</p:attrName>
                                        </p:attrNameLst>
                                      </p:cBhvr>
                                      <p:to>
                                        <p:strVal val="visible"/>
                                      </p:to>
                                    </p:set>
                                    <p:animEffect transition="in" filter="wipe(left)">
                                      <p:cBhvr>
                                        <p:cTn id="19" dur="500"/>
                                        <p:tgtEl>
                                          <p:spTgt spid="19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0"/>
                                        </p:tgtEl>
                                        <p:attrNameLst>
                                          <p:attrName>style.visibility</p:attrName>
                                        </p:attrNameLst>
                                      </p:cBhvr>
                                      <p:to>
                                        <p:strVal val="visible"/>
                                      </p:to>
                                    </p:set>
                                    <p:animEffect transition="in" filter="fade">
                                      <p:cBhvr>
                                        <p:cTn id="24" dur="500"/>
                                        <p:tgtEl>
                                          <p:spTgt spid="200"/>
                                        </p:tgtEl>
                                      </p:cBhvr>
                                    </p:animEffect>
                                  </p:childTnLst>
                                </p:cTn>
                              </p:par>
                              <p:par>
                                <p:cTn id="25" presetID="63" presetClass="path" presetSubtype="0" decel="100000" fill="hold" nodeType="withEffect">
                                  <p:stCondLst>
                                    <p:cond delay="0"/>
                                  </p:stCondLst>
                                  <p:childTnLst>
                                    <p:animMotion origin="layout" path="M 3.71202E-6 -2.91875E-6 L 0.03753 -2.91875E-6 " pathEditMode="relative" rAng="0" ptsTypes="AA">
                                      <p:cBhvr>
                                        <p:cTn id="26" dur="500" spd="-100000" fill="hold"/>
                                        <p:tgtEl>
                                          <p:spTgt spid="200"/>
                                        </p:tgtEl>
                                        <p:attrNameLst>
                                          <p:attrName>ppt_x</p:attrName>
                                          <p:attrName>ppt_y</p:attrName>
                                        </p:attrNameLst>
                                      </p:cBhvr>
                                      <p:rCtr x="1876" y="0"/>
                                    </p:animMotion>
                                  </p:childTnLst>
                                </p:cTn>
                              </p:par>
                              <p:par>
                                <p:cTn id="27" presetID="10"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fade">
                                      <p:cBhvr>
                                        <p:cTn id="29" dur="500"/>
                                        <p:tgtEl>
                                          <p:spTgt spid="136"/>
                                        </p:tgtEl>
                                      </p:cBhvr>
                                    </p:animEffect>
                                  </p:childTnLst>
                                </p:cTn>
                              </p:par>
                              <p:par>
                                <p:cTn id="30" presetID="63" presetClass="path" presetSubtype="0" decel="100000" fill="hold" nodeType="withEffect">
                                  <p:stCondLst>
                                    <p:cond delay="0"/>
                                  </p:stCondLst>
                                  <p:childTnLst>
                                    <p:animMotion origin="layout" path="M 3.71202E-6 -2.91875E-6 L 0.03753 -2.91875E-6 " pathEditMode="relative" rAng="0" ptsTypes="AA">
                                      <p:cBhvr>
                                        <p:cTn id="31" dur="500" spd="-100000" fill="hold"/>
                                        <p:tgtEl>
                                          <p:spTgt spid="136"/>
                                        </p:tgtEl>
                                        <p:attrNameLst>
                                          <p:attrName>ppt_x</p:attrName>
                                          <p:attrName>ppt_y</p:attrName>
                                        </p:attrNameLst>
                                      </p:cBhvr>
                                      <p:rCtr x="1876" y="0"/>
                                    </p:animMotion>
                                  </p:childTnLst>
                                </p:cTn>
                              </p:par>
                              <p:par>
                                <p:cTn id="32" presetID="22" presetClass="entr" presetSubtype="8" fill="hold"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wipe(left)">
                                      <p:cBhvr>
                                        <p:cTn id="34" dur="500"/>
                                        <p:tgtEl>
                                          <p:spTgt spid="1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2"/>
                                        </p:tgtEl>
                                        <p:attrNameLst>
                                          <p:attrName>style.visibility</p:attrName>
                                        </p:attrNameLst>
                                      </p:cBhvr>
                                      <p:to>
                                        <p:strVal val="visible"/>
                                      </p:to>
                                    </p:set>
                                    <p:animEffect transition="in" filter="fade">
                                      <p:cBhvr>
                                        <p:cTn id="39" dur="500"/>
                                        <p:tgtEl>
                                          <p:spTgt spid="202"/>
                                        </p:tgtEl>
                                      </p:cBhvr>
                                    </p:animEffect>
                                  </p:childTnLst>
                                </p:cTn>
                              </p:par>
                              <p:par>
                                <p:cTn id="40" presetID="63" presetClass="path" presetSubtype="0" decel="100000" fill="hold" nodeType="withEffect">
                                  <p:stCondLst>
                                    <p:cond delay="0"/>
                                  </p:stCondLst>
                                  <p:childTnLst>
                                    <p:animMotion origin="layout" path="M 3.71202E-6 -2.91875E-6 L 0.03753 -2.91875E-6 " pathEditMode="relative" rAng="0" ptsTypes="AA">
                                      <p:cBhvr>
                                        <p:cTn id="41" dur="500" spd="-100000" fill="hold"/>
                                        <p:tgtEl>
                                          <p:spTgt spid="202"/>
                                        </p:tgtEl>
                                        <p:attrNameLst>
                                          <p:attrName>ppt_x</p:attrName>
                                          <p:attrName>ppt_y</p:attrName>
                                        </p:attrNameLst>
                                      </p:cBhvr>
                                      <p:rCtr x="1876" y="0"/>
                                    </p:animMotion>
                                  </p:childTnLst>
                                </p:cTn>
                              </p:par>
                              <p:par>
                                <p:cTn id="42" presetID="22" presetClass="entr" presetSubtype="2" fill="hold" nodeType="withEffect">
                                  <p:stCondLst>
                                    <p:cond delay="0"/>
                                  </p:stCondLst>
                                  <p:childTnLst>
                                    <p:set>
                                      <p:cBhvr>
                                        <p:cTn id="43" dur="1" fill="hold">
                                          <p:stCondLst>
                                            <p:cond delay="0"/>
                                          </p:stCondLst>
                                        </p:cTn>
                                        <p:tgtEl>
                                          <p:spTgt spid="189"/>
                                        </p:tgtEl>
                                        <p:attrNameLst>
                                          <p:attrName>style.visibility</p:attrName>
                                        </p:attrNameLst>
                                      </p:cBhvr>
                                      <p:to>
                                        <p:strVal val="visible"/>
                                      </p:to>
                                    </p:set>
                                    <p:animEffect transition="in" filter="wipe(right)">
                                      <p:cBhvr>
                                        <p:cTn id="44" dur="500"/>
                                        <p:tgtEl>
                                          <p:spTgt spid="18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3"/>
                                        </p:tgtEl>
                                        <p:attrNameLst>
                                          <p:attrName>style.visibility</p:attrName>
                                        </p:attrNameLst>
                                      </p:cBhvr>
                                      <p:to>
                                        <p:strVal val="visible"/>
                                      </p:to>
                                    </p:set>
                                    <p:animEffect transition="in" filter="fade">
                                      <p:cBhvr>
                                        <p:cTn id="49" dur="500"/>
                                        <p:tgtEl>
                                          <p:spTgt spid="203"/>
                                        </p:tgtEl>
                                      </p:cBhvr>
                                    </p:animEffect>
                                  </p:childTnLst>
                                </p:cTn>
                              </p:par>
                              <p:par>
                                <p:cTn id="50" presetID="63" presetClass="path" presetSubtype="0" decel="100000" fill="hold" nodeType="withEffect">
                                  <p:stCondLst>
                                    <p:cond delay="0"/>
                                  </p:stCondLst>
                                  <p:childTnLst>
                                    <p:animMotion origin="layout" path="M 3.71202E-6 -2.91875E-6 L 0.03753 -2.91875E-6 " pathEditMode="relative" rAng="0" ptsTypes="AA">
                                      <p:cBhvr>
                                        <p:cTn id="51" dur="500" spd="-100000" fill="hold"/>
                                        <p:tgtEl>
                                          <p:spTgt spid="203"/>
                                        </p:tgtEl>
                                        <p:attrNameLst>
                                          <p:attrName>ppt_x</p:attrName>
                                          <p:attrName>ppt_y</p:attrName>
                                        </p:attrNameLst>
                                      </p:cBhvr>
                                      <p:rCtr x="1876" y="0"/>
                                    </p:animMotion>
                                  </p:childTnLst>
                                </p:cTn>
                              </p:par>
                              <p:par>
                                <p:cTn id="52" presetID="22" presetClass="entr" presetSubtype="8" fill="hold" nodeType="withEffect">
                                  <p:stCondLst>
                                    <p:cond delay="0"/>
                                  </p:stCondLst>
                                  <p:childTnLst>
                                    <p:set>
                                      <p:cBhvr>
                                        <p:cTn id="53" dur="1" fill="hold">
                                          <p:stCondLst>
                                            <p:cond delay="0"/>
                                          </p:stCondLst>
                                        </p:cTn>
                                        <p:tgtEl>
                                          <p:spTgt spid="192"/>
                                        </p:tgtEl>
                                        <p:attrNameLst>
                                          <p:attrName>style.visibility</p:attrName>
                                        </p:attrNameLst>
                                      </p:cBhvr>
                                      <p:to>
                                        <p:strVal val="visible"/>
                                      </p:to>
                                    </p:set>
                                    <p:animEffect transition="in" filter="wipe(left)">
                                      <p:cBhvr>
                                        <p:cTn id="54" dur="500"/>
                                        <p:tgtEl>
                                          <p:spTgt spid="19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1"/>
                                        </p:tgtEl>
                                        <p:attrNameLst>
                                          <p:attrName>style.visibility</p:attrName>
                                        </p:attrNameLst>
                                      </p:cBhvr>
                                      <p:to>
                                        <p:strVal val="visible"/>
                                      </p:to>
                                    </p:set>
                                    <p:animEffect transition="in" filter="fade">
                                      <p:cBhvr>
                                        <p:cTn id="59" dur="500"/>
                                        <p:tgtEl>
                                          <p:spTgt spid="201"/>
                                        </p:tgtEl>
                                      </p:cBhvr>
                                    </p:animEffect>
                                  </p:childTnLst>
                                </p:cTn>
                              </p:par>
                              <p:par>
                                <p:cTn id="60" presetID="63" presetClass="path" presetSubtype="0" decel="100000" fill="hold" nodeType="withEffect">
                                  <p:stCondLst>
                                    <p:cond delay="0"/>
                                  </p:stCondLst>
                                  <p:childTnLst>
                                    <p:animMotion origin="layout" path="M 3.71202E-6 -2.91875E-6 L 0.03753 -2.91875E-6 " pathEditMode="relative" rAng="0" ptsTypes="AA">
                                      <p:cBhvr>
                                        <p:cTn id="61" dur="500" spd="-100000" fill="hold"/>
                                        <p:tgtEl>
                                          <p:spTgt spid="201"/>
                                        </p:tgtEl>
                                        <p:attrNameLst>
                                          <p:attrName>ppt_x</p:attrName>
                                          <p:attrName>ppt_y</p:attrName>
                                        </p:attrNameLst>
                                      </p:cBhvr>
                                      <p:rCtr x="1876" y="0"/>
                                    </p:animMotion>
                                  </p:childTnLst>
                                </p:cTn>
                              </p:par>
                              <p:par>
                                <p:cTn id="62" presetID="22" presetClass="entr" presetSubtype="2" fill="hold" nodeType="withEffect">
                                  <p:stCondLst>
                                    <p:cond delay="0"/>
                                  </p:stCondLst>
                                  <p:childTnLst>
                                    <p:set>
                                      <p:cBhvr>
                                        <p:cTn id="63" dur="1" fill="hold">
                                          <p:stCondLst>
                                            <p:cond delay="0"/>
                                          </p:stCondLst>
                                        </p:cTn>
                                        <p:tgtEl>
                                          <p:spTgt spid="194"/>
                                        </p:tgtEl>
                                        <p:attrNameLst>
                                          <p:attrName>style.visibility</p:attrName>
                                        </p:attrNameLst>
                                      </p:cBhvr>
                                      <p:to>
                                        <p:strVal val="visible"/>
                                      </p:to>
                                    </p:set>
                                    <p:animEffect transition="in" filter="wipe(right)">
                                      <p:cBhvr>
                                        <p:cTn id="64"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p:cNvCxnSpPr/>
          <p:nvPr/>
        </p:nvCxnSpPr>
        <p:spPr>
          <a:xfrm>
            <a:off x="2783803" y="3576638"/>
            <a:ext cx="1445297"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4639" y="295274"/>
            <a:ext cx="11889564" cy="917575"/>
          </a:xfrm>
        </p:spPr>
        <p:txBody>
          <a:bodyPr/>
          <a:lstStyle/>
          <a:p>
            <a:r>
              <a:rPr lang="en-US" dirty="0" smtClean="0"/>
              <a:t>Provisioning time logic</a:t>
            </a:r>
            <a:endParaRPr lang="en-US" dirty="0"/>
          </a:p>
        </p:txBody>
      </p:sp>
      <p:sp>
        <p:nvSpPr>
          <p:cNvPr id="71" name="Rectangle 70"/>
          <p:cNvSpPr/>
          <p:nvPr/>
        </p:nvSpPr>
        <p:spPr bwMode="auto">
          <a:xfrm>
            <a:off x="950120" y="2209946"/>
            <a:ext cx="2306636" cy="1106171"/>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p>
            <a:pPr defTabSz="932472" fontAlgn="base">
              <a:spcBef>
                <a:spcPct val="0"/>
              </a:spcBef>
              <a:spcAft>
                <a:spcPct val="0"/>
              </a:spcAft>
            </a:pPr>
            <a:r>
              <a:rPr lang="en-US" sz="1600" dirty="0">
                <a:gradFill>
                  <a:gsLst>
                    <a:gs pos="13274">
                      <a:schemeClr val="tx1"/>
                    </a:gs>
                    <a:gs pos="30000">
                      <a:schemeClr val="tx1"/>
                    </a:gs>
                  </a:gsLst>
                  <a:lin ang="5400000" scaled="0"/>
                </a:gradFill>
              </a:rPr>
              <a:t>Remote timer job</a:t>
            </a:r>
          </a:p>
        </p:txBody>
      </p:sp>
      <p:sp>
        <p:nvSpPr>
          <p:cNvPr id="72" name="Oval 71"/>
          <p:cNvSpPr/>
          <p:nvPr/>
        </p:nvSpPr>
        <p:spPr bwMode="auto">
          <a:xfrm>
            <a:off x="950119" y="2202922"/>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1</a:t>
            </a:r>
            <a:endParaRPr lang="en-US" sz="1800" b="1" dirty="0">
              <a:gradFill>
                <a:gsLst>
                  <a:gs pos="0">
                    <a:srgbClr val="FFFFFF"/>
                  </a:gs>
                  <a:gs pos="100000">
                    <a:srgbClr val="FFFFFF"/>
                  </a:gs>
                </a:gsLst>
                <a:lin ang="5400000" scaled="0"/>
              </a:gradFill>
            </a:endParaRPr>
          </a:p>
        </p:txBody>
      </p:sp>
      <p:grpSp>
        <p:nvGrpSpPr>
          <p:cNvPr id="73" name="Group 72"/>
          <p:cNvGrpSpPr/>
          <p:nvPr/>
        </p:nvGrpSpPr>
        <p:grpSpPr>
          <a:xfrm>
            <a:off x="1461359" y="2792065"/>
            <a:ext cx="1322444" cy="1517204"/>
            <a:chOff x="4878331" y="4756150"/>
            <a:chExt cx="1322444" cy="1517204"/>
          </a:xfrm>
        </p:grpSpPr>
        <p:sp>
          <p:nvSpPr>
            <p:cNvPr id="74" name="Oval 73"/>
            <p:cNvSpPr/>
            <p:nvPr/>
          </p:nvSpPr>
          <p:spPr bwMode="auto">
            <a:xfrm>
              <a:off x="4878331" y="4849352"/>
              <a:ext cx="1322444" cy="1322445"/>
            </a:xfrm>
            <a:prstGeom prst="ellipse">
              <a:avLst/>
            </a:prstGeom>
            <a:no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5" name="Group 74"/>
            <p:cNvGrpSpPr/>
            <p:nvPr/>
          </p:nvGrpSpPr>
          <p:grpSpPr>
            <a:xfrm>
              <a:off x="5484903" y="4756150"/>
              <a:ext cx="181500" cy="186404"/>
              <a:chOff x="3824288" y="2578099"/>
              <a:chExt cx="176212" cy="180975"/>
            </a:xfrm>
          </p:grpSpPr>
          <p:sp>
            <p:nvSpPr>
              <p:cNvPr id="82" name="Isosceles Triangle 81"/>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Isosceles Triangle 82"/>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6" name="Group 75"/>
            <p:cNvGrpSpPr/>
            <p:nvPr/>
          </p:nvGrpSpPr>
          <p:grpSpPr>
            <a:xfrm flipH="1">
              <a:off x="5431703" y="6086950"/>
              <a:ext cx="181500" cy="186404"/>
              <a:chOff x="3824288" y="2578099"/>
              <a:chExt cx="176212" cy="180975"/>
            </a:xfrm>
          </p:grpSpPr>
          <p:sp>
            <p:nvSpPr>
              <p:cNvPr id="80" name="Isosceles Triangle 79"/>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Isosceles Triangle 80"/>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7" name="Group 76"/>
            <p:cNvGrpSpPr/>
            <p:nvPr/>
          </p:nvGrpSpPr>
          <p:grpSpPr>
            <a:xfrm>
              <a:off x="5183154" y="4953587"/>
              <a:ext cx="735261" cy="975491"/>
              <a:chOff x="5137538" y="4878906"/>
              <a:chExt cx="735261" cy="975491"/>
            </a:xfrm>
          </p:grpSpPr>
          <p:sp>
            <p:nvSpPr>
              <p:cNvPr id="78" name="Oval 77"/>
              <p:cNvSpPr/>
              <p:nvPr/>
            </p:nvSpPr>
            <p:spPr bwMode="auto">
              <a:xfrm>
                <a:off x="5212033" y="5205521"/>
                <a:ext cx="571500" cy="571500"/>
              </a:xfrm>
              <a:prstGeom prst="ellips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Freeform 9"/>
              <p:cNvSpPr>
                <a:spLocks noEditPoints="1"/>
              </p:cNvSpPr>
              <p:nvPr/>
            </p:nvSpPr>
            <p:spPr bwMode="auto">
              <a:xfrm>
                <a:off x="5137538" y="4878906"/>
                <a:ext cx="735261" cy="975491"/>
              </a:xfrm>
              <a:custGeom>
                <a:avLst/>
                <a:gdLst>
                  <a:gd name="T0" fmla="*/ 700 w 1578"/>
                  <a:gd name="T1" fmla="*/ 833 h 2094"/>
                  <a:gd name="T2" fmla="*/ 627 w 1578"/>
                  <a:gd name="T3" fmla="*/ 848 h 2094"/>
                  <a:gd name="T4" fmla="*/ 904 w 1578"/>
                  <a:gd name="T5" fmla="*/ 880 h 2094"/>
                  <a:gd name="T6" fmla="*/ 925 w 1578"/>
                  <a:gd name="T7" fmla="*/ 801 h 2094"/>
                  <a:gd name="T8" fmla="*/ 904 w 1578"/>
                  <a:gd name="T9" fmla="*/ 880 h 2094"/>
                  <a:gd name="T10" fmla="*/ 1103 w 1578"/>
                  <a:gd name="T11" fmla="*/ 990 h 2094"/>
                  <a:gd name="T12" fmla="*/ 1155 w 1578"/>
                  <a:gd name="T13" fmla="*/ 937 h 2094"/>
                  <a:gd name="T14" fmla="*/ 1259 w 1578"/>
                  <a:gd name="T15" fmla="*/ 1215 h 2094"/>
                  <a:gd name="T16" fmla="*/ 1244 w 1578"/>
                  <a:gd name="T17" fmla="*/ 1141 h 2094"/>
                  <a:gd name="T18" fmla="*/ 1259 w 1578"/>
                  <a:gd name="T19" fmla="*/ 1215 h 2094"/>
                  <a:gd name="T20" fmla="*/ 1212 w 1578"/>
                  <a:gd name="T21" fmla="*/ 1419 h 2094"/>
                  <a:gd name="T22" fmla="*/ 1291 w 1578"/>
                  <a:gd name="T23" fmla="*/ 1440 h 2094"/>
                  <a:gd name="T24" fmla="*/ 1103 w 1578"/>
                  <a:gd name="T25" fmla="*/ 1613 h 2094"/>
                  <a:gd name="T26" fmla="*/ 1155 w 1578"/>
                  <a:gd name="T27" fmla="*/ 1670 h 2094"/>
                  <a:gd name="T28" fmla="*/ 1103 w 1578"/>
                  <a:gd name="T29" fmla="*/ 1613 h 2094"/>
                  <a:gd name="T30" fmla="*/ 878 w 1578"/>
                  <a:gd name="T31" fmla="*/ 1775 h 2094"/>
                  <a:gd name="T32" fmla="*/ 951 w 1578"/>
                  <a:gd name="T33" fmla="*/ 1754 h 2094"/>
                  <a:gd name="T34" fmla="*/ 674 w 1578"/>
                  <a:gd name="T35" fmla="*/ 1728 h 2094"/>
                  <a:gd name="T36" fmla="*/ 653 w 1578"/>
                  <a:gd name="T37" fmla="*/ 1801 h 2094"/>
                  <a:gd name="T38" fmla="*/ 674 w 1578"/>
                  <a:gd name="T39" fmla="*/ 1728 h 2094"/>
                  <a:gd name="T40" fmla="*/ 424 w 1578"/>
                  <a:gd name="T41" fmla="*/ 1670 h 2094"/>
                  <a:gd name="T42" fmla="*/ 476 w 1578"/>
                  <a:gd name="T43" fmla="*/ 1613 h 2094"/>
                  <a:gd name="T44" fmla="*/ 319 w 1578"/>
                  <a:gd name="T45" fmla="*/ 1388 h 2094"/>
                  <a:gd name="T46" fmla="*/ 335 w 1578"/>
                  <a:gd name="T47" fmla="*/ 1466 h 2094"/>
                  <a:gd name="T48" fmla="*/ 319 w 1578"/>
                  <a:gd name="T49" fmla="*/ 1388 h 2094"/>
                  <a:gd name="T50" fmla="*/ 366 w 1578"/>
                  <a:gd name="T51" fmla="*/ 1189 h 2094"/>
                  <a:gd name="T52" fmla="*/ 288 w 1578"/>
                  <a:gd name="T53" fmla="*/ 1168 h 2094"/>
                  <a:gd name="T54" fmla="*/ 862 w 1578"/>
                  <a:gd name="T55" fmla="*/ 1230 h 2094"/>
                  <a:gd name="T56" fmla="*/ 847 w 1578"/>
                  <a:gd name="T57" fmla="*/ 1215 h 2094"/>
                  <a:gd name="T58" fmla="*/ 424 w 1578"/>
                  <a:gd name="T59" fmla="*/ 937 h 2094"/>
                  <a:gd name="T60" fmla="*/ 700 w 1578"/>
                  <a:gd name="T61" fmla="*/ 1361 h 2094"/>
                  <a:gd name="T62" fmla="*/ 716 w 1578"/>
                  <a:gd name="T63" fmla="*/ 1377 h 2094"/>
                  <a:gd name="T64" fmla="*/ 862 w 1578"/>
                  <a:gd name="T65" fmla="*/ 1230 h 2094"/>
                  <a:gd name="T66" fmla="*/ 1432 w 1578"/>
                  <a:gd name="T67" fmla="*/ 754 h 2094"/>
                  <a:gd name="T68" fmla="*/ 1489 w 1578"/>
                  <a:gd name="T69" fmla="*/ 770 h 2094"/>
                  <a:gd name="T70" fmla="*/ 1536 w 1578"/>
                  <a:gd name="T71" fmla="*/ 676 h 2094"/>
                  <a:gd name="T72" fmla="*/ 1416 w 1578"/>
                  <a:gd name="T73" fmla="*/ 555 h 2094"/>
                  <a:gd name="T74" fmla="*/ 1374 w 1578"/>
                  <a:gd name="T75" fmla="*/ 555 h 2094"/>
                  <a:gd name="T76" fmla="*/ 1322 w 1578"/>
                  <a:gd name="T77" fmla="*/ 649 h 2094"/>
                  <a:gd name="T78" fmla="*/ 1301 w 1578"/>
                  <a:gd name="T79" fmla="*/ 702 h 2094"/>
                  <a:gd name="T80" fmla="*/ 1092 w 1578"/>
                  <a:gd name="T81" fmla="*/ 304 h 2094"/>
                  <a:gd name="T82" fmla="*/ 486 w 1578"/>
                  <a:gd name="T83" fmla="*/ 304 h 2094"/>
                  <a:gd name="T84" fmla="*/ 277 w 1578"/>
                  <a:gd name="T85" fmla="*/ 702 h 2094"/>
                  <a:gd name="T86" fmla="*/ 256 w 1578"/>
                  <a:gd name="T87" fmla="*/ 649 h 2094"/>
                  <a:gd name="T88" fmla="*/ 204 w 1578"/>
                  <a:gd name="T89" fmla="*/ 555 h 2094"/>
                  <a:gd name="T90" fmla="*/ 162 w 1578"/>
                  <a:gd name="T91" fmla="*/ 555 h 2094"/>
                  <a:gd name="T92" fmla="*/ 42 w 1578"/>
                  <a:gd name="T93" fmla="*/ 676 h 2094"/>
                  <a:gd name="T94" fmla="*/ 89 w 1578"/>
                  <a:gd name="T95" fmla="*/ 770 h 2094"/>
                  <a:gd name="T96" fmla="*/ 147 w 1578"/>
                  <a:gd name="T97" fmla="*/ 754 h 2094"/>
                  <a:gd name="T98" fmla="*/ 0 w 1578"/>
                  <a:gd name="T99" fmla="*/ 1304 h 2094"/>
                  <a:gd name="T100" fmla="*/ 1578 w 1578"/>
                  <a:gd name="T101" fmla="*/ 1304 h 2094"/>
                  <a:gd name="T102" fmla="*/ 585 w 1578"/>
                  <a:gd name="T103" fmla="*/ 304 h 2094"/>
                  <a:gd name="T104" fmla="*/ 993 w 1578"/>
                  <a:gd name="T105" fmla="*/ 304 h 2094"/>
                  <a:gd name="T106" fmla="*/ 857 w 1578"/>
                  <a:gd name="T107" fmla="*/ 361 h 2094"/>
                  <a:gd name="T108" fmla="*/ 904 w 1578"/>
                  <a:gd name="T109" fmla="*/ 335 h 2094"/>
                  <a:gd name="T110" fmla="*/ 878 w 1578"/>
                  <a:gd name="T111" fmla="*/ 231 h 2094"/>
                  <a:gd name="T112" fmla="*/ 706 w 1578"/>
                  <a:gd name="T113" fmla="*/ 231 h 2094"/>
                  <a:gd name="T114" fmla="*/ 674 w 1578"/>
                  <a:gd name="T115" fmla="*/ 262 h 2094"/>
                  <a:gd name="T116" fmla="*/ 706 w 1578"/>
                  <a:gd name="T117" fmla="*/ 361 h 2094"/>
                  <a:gd name="T118" fmla="*/ 721 w 1578"/>
                  <a:gd name="T119" fmla="*/ 492 h 2094"/>
                  <a:gd name="T120" fmla="*/ 789 w 1578"/>
                  <a:gd name="T121" fmla="*/ 1901 h 2094"/>
                  <a:gd name="T122" fmla="*/ 789 w 1578"/>
                  <a:gd name="T123" fmla="*/ 707 h 2094"/>
                  <a:gd name="T124" fmla="*/ 789 w 1578"/>
                  <a:gd name="T125" fmla="*/ 1901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8" h="2094">
                    <a:moveTo>
                      <a:pt x="674" y="880"/>
                    </a:moveTo>
                    <a:cubicBezTo>
                      <a:pt x="695" y="874"/>
                      <a:pt x="711" y="854"/>
                      <a:pt x="700" y="833"/>
                    </a:cubicBezTo>
                    <a:cubicBezTo>
                      <a:pt x="695" y="812"/>
                      <a:pt x="674" y="796"/>
                      <a:pt x="653" y="801"/>
                    </a:cubicBezTo>
                    <a:cubicBezTo>
                      <a:pt x="633" y="806"/>
                      <a:pt x="622" y="827"/>
                      <a:pt x="627" y="848"/>
                    </a:cubicBezTo>
                    <a:cubicBezTo>
                      <a:pt x="633" y="869"/>
                      <a:pt x="653" y="885"/>
                      <a:pt x="674" y="880"/>
                    </a:cubicBezTo>
                    <a:close/>
                    <a:moveTo>
                      <a:pt x="904" y="880"/>
                    </a:moveTo>
                    <a:cubicBezTo>
                      <a:pt x="925" y="885"/>
                      <a:pt x="946" y="869"/>
                      <a:pt x="951" y="848"/>
                    </a:cubicBezTo>
                    <a:cubicBezTo>
                      <a:pt x="956" y="827"/>
                      <a:pt x="946" y="806"/>
                      <a:pt x="925" y="801"/>
                    </a:cubicBezTo>
                    <a:cubicBezTo>
                      <a:pt x="904" y="796"/>
                      <a:pt x="883" y="812"/>
                      <a:pt x="878" y="833"/>
                    </a:cubicBezTo>
                    <a:cubicBezTo>
                      <a:pt x="873" y="854"/>
                      <a:pt x="883" y="874"/>
                      <a:pt x="904" y="880"/>
                    </a:cubicBezTo>
                    <a:close/>
                    <a:moveTo>
                      <a:pt x="1103" y="937"/>
                    </a:moveTo>
                    <a:cubicBezTo>
                      <a:pt x="1087" y="953"/>
                      <a:pt x="1087" y="974"/>
                      <a:pt x="1103" y="990"/>
                    </a:cubicBezTo>
                    <a:cubicBezTo>
                      <a:pt x="1113" y="1005"/>
                      <a:pt x="1139" y="1005"/>
                      <a:pt x="1155" y="990"/>
                    </a:cubicBezTo>
                    <a:cubicBezTo>
                      <a:pt x="1171" y="974"/>
                      <a:pt x="1171" y="953"/>
                      <a:pt x="1155" y="937"/>
                    </a:cubicBezTo>
                    <a:cubicBezTo>
                      <a:pt x="1139" y="922"/>
                      <a:pt x="1113" y="922"/>
                      <a:pt x="1103" y="937"/>
                    </a:cubicBezTo>
                    <a:close/>
                    <a:moveTo>
                      <a:pt x="1259" y="1215"/>
                    </a:moveTo>
                    <a:cubicBezTo>
                      <a:pt x="1280" y="1210"/>
                      <a:pt x="1296" y="1189"/>
                      <a:pt x="1291" y="1168"/>
                    </a:cubicBezTo>
                    <a:cubicBezTo>
                      <a:pt x="1286" y="1147"/>
                      <a:pt x="1259" y="1136"/>
                      <a:pt x="1244" y="1141"/>
                    </a:cubicBezTo>
                    <a:cubicBezTo>
                      <a:pt x="1223" y="1147"/>
                      <a:pt x="1207" y="1168"/>
                      <a:pt x="1212" y="1189"/>
                    </a:cubicBezTo>
                    <a:cubicBezTo>
                      <a:pt x="1218" y="1210"/>
                      <a:pt x="1239" y="1220"/>
                      <a:pt x="1259" y="1215"/>
                    </a:cubicBezTo>
                    <a:close/>
                    <a:moveTo>
                      <a:pt x="1259" y="1388"/>
                    </a:moveTo>
                    <a:cubicBezTo>
                      <a:pt x="1239" y="1382"/>
                      <a:pt x="1218" y="1398"/>
                      <a:pt x="1212" y="1419"/>
                    </a:cubicBezTo>
                    <a:cubicBezTo>
                      <a:pt x="1207" y="1440"/>
                      <a:pt x="1223" y="1461"/>
                      <a:pt x="1244" y="1466"/>
                    </a:cubicBezTo>
                    <a:cubicBezTo>
                      <a:pt x="1259" y="1471"/>
                      <a:pt x="1286" y="1456"/>
                      <a:pt x="1291" y="1440"/>
                    </a:cubicBezTo>
                    <a:cubicBezTo>
                      <a:pt x="1296" y="1419"/>
                      <a:pt x="1280" y="1398"/>
                      <a:pt x="1259" y="1388"/>
                    </a:cubicBezTo>
                    <a:close/>
                    <a:moveTo>
                      <a:pt x="1103" y="1613"/>
                    </a:moveTo>
                    <a:cubicBezTo>
                      <a:pt x="1087" y="1628"/>
                      <a:pt x="1087" y="1655"/>
                      <a:pt x="1103" y="1670"/>
                    </a:cubicBezTo>
                    <a:cubicBezTo>
                      <a:pt x="1113" y="1686"/>
                      <a:pt x="1139" y="1686"/>
                      <a:pt x="1155" y="1670"/>
                    </a:cubicBezTo>
                    <a:cubicBezTo>
                      <a:pt x="1171" y="1655"/>
                      <a:pt x="1171" y="1628"/>
                      <a:pt x="1155" y="1613"/>
                    </a:cubicBezTo>
                    <a:cubicBezTo>
                      <a:pt x="1139" y="1602"/>
                      <a:pt x="1113" y="1602"/>
                      <a:pt x="1103" y="1613"/>
                    </a:cubicBezTo>
                    <a:close/>
                    <a:moveTo>
                      <a:pt x="904" y="1728"/>
                    </a:moveTo>
                    <a:cubicBezTo>
                      <a:pt x="883" y="1733"/>
                      <a:pt x="873" y="1754"/>
                      <a:pt x="878" y="1775"/>
                    </a:cubicBezTo>
                    <a:cubicBezTo>
                      <a:pt x="883" y="1796"/>
                      <a:pt x="904" y="1812"/>
                      <a:pt x="925" y="1801"/>
                    </a:cubicBezTo>
                    <a:cubicBezTo>
                      <a:pt x="946" y="1796"/>
                      <a:pt x="956" y="1775"/>
                      <a:pt x="951" y="1754"/>
                    </a:cubicBezTo>
                    <a:cubicBezTo>
                      <a:pt x="946" y="1733"/>
                      <a:pt x="925" y="1723"/>
                      <a:pt x="904" y="1728"/>
                    </a:cubicBezTo>
                    <a:close/>
                    <a:moveTo>
                      <a:pt x="674" y="1728"/>
                    </a:moveTo>
                    <a:cubicBezTo>
                      <a:pt x="653" y="1723"/>
                      <a:pt x="633" y="1733"/>
                      <a:pt x="627" y="1754"/>
                    </a:cubicBezTo>
                    <a:cubicBezTo>
                      <a:pt x="622" y="1775"/>
                      <a:pt x="633" y="1796"/>
                      <a:pt x="653" y="1801"/>
                    </a:cubicBezTo>
                    <a:cubicBezTo>
                      <a:pt x="674" y="1812"/>
                      <a:pt x="695" y="1796"/>
                      <a:pt x="700" y="1775"/>
                    </a:cubicBezTo>
                    <a:cubicBezTo>
                      <a:pt x="711" y="1754"/>
                      <a:pt x="695" y="1733"/>
                      <a:pt x="674" y="1728"/>
                    </a:cubicBezTo>
                    <a:close/>
                    <a:moveTo>
                      <a:pt x="424" y="1613"/>
                    </a:moveTo>
                    <a:cubicBezTo>
                      <a:pt x="408" y="1628"/>
                      <a:pt x="408" y="1655"/>
                      <a:pt x="424" y="1670"/>
                    </a:cubicBezTo>
                    <a:cubicBezTo>
                      <a:pt x="439" y="1686"/>
                      <a:pt x="465" y="1686"/>
                      <a:pt x="476" y="1670"/>
                    </a:cubicBezTo>
                    <a:cubicBezTo>
                      <a:pt x="491" y="1655"/>
                      <a:pt x="491" y="1628"/>
                      <a:pt x="476" y="1613"/>
                    </a:cubicBezTo>
                    <a:cubicBezTo>
                      <a:pt x="465" y="1602"/>
                      <a:pt x="439" y="1602"/>
                      <a:pt x="424" y="1613"/>
                    </a:cubicBezTo>
                    <a:close/>
                    <a:moveTo>
                      <a:pt x="319" y="1388"/>
                    </a:moveTo>
                    <a:cubicBezTo>
                      <a:pt x="298" y="1398"/>
                      <a:pt x="282" y="1419"/>
                      <a:pt x="288" y="1440"/>
                    </a:cubicBezTo>
                    <a:cubicBezTo>
                      <a:pt x="293" y="1456"/>
                      <a:pt x="319" y="1471"/>
                      <a:pt x="335" y="1466"/>
                    </a:cubicBezTo>
                    <a:cubicBezTo>
                      <a:pt x="356" y="1461"/>
                      <a:pt x="371" y="1440"/>
                      <a:pt x="366" y="1419"/>
                    </a:cubicBezTo>
                    <a:cubicBezTo>
                      <a:pt x="361" y="1398"/>
                      <a:pt x="340" y="1382"/>
                      <a:pt x="319" y="1388"/>
                    </a:cubicBezTo>
                    <a:close/>
                    <a:moveTo>
                      <a:pt x="319" y="1215"/>
                    </a:moveTo>
                    <a:cubicBezTo>
                      <a:pt x="340" y="1220"/>
                      <a:pt x="361" y="1210"/>
                      <a:pt x="366" y="1189"/>
                    </a:cubicBezTo>
                    <a:cubicBezTo>
                      <a:pt x="371" y="1168"/>
                      <a:pt x="356" y="1147"/>
                      <a:pt x="335" y="1141"/>
                    </a:cubicBezTo>
                    <a:cubicBezTo>
                      <a:pt x="319" y="1136"/>
                      <a:pt x="293" y="1147"/>
                      <a:pt x="288" y="1168"/>
                    </a:cubicBezTo>
                    <a:cubicBezTo>
                      <a:pt x="282" y="1189"/>
                      <a:pt x="298" y="1210"/>
                      <a:pt x="319" y="1215"/>
                    </a:cubicBezTo>
                    <a:close/>
                    <a:moveTo>
                      <a:pt x="862" y="1230"/>
                    </a:moveTo>
                    <a:cubicBezTo>
                      <a:pt x="857" y="1225"/>
                      <a:pt x="852" y="1220"/>
                      <a:pt x="847" y="1215"/>
                    </a:cubicBezTo>
                    <a:cubicBezTo>
                      <a:pt x="847" y="1215"/>
                      <a:pt x="847" y="1215"/>
                      <a:pt x="847" y="1215"/>
                    </a:cubicBezTo>
                    <a:cubicBezTo>
                      <a:pt x="476" y="937"/>
                      <a:pt x="476" y="937"/>
                      <a:pt x="476" y="937"/>
                    </a:cubicBezTo>
                    <a:cubicBezTo>
                      <a:pt x="465" y="922"/>
                      <a:pt x="439" y="922"/>
                      <a:pt x="424" y="937"/>
                    </a:cubicBezTo>
                    <a:cubicBezTo>
                      <a:pt x="408" y="953"/>
                      <a:pt x="408" y="974"/>
                      <a:pt x="424" y="990"/>
                    </a:cubicBezTo>
                    <a:cubicBezTo>
                      <a:pt x="700" y="1361"/>
                      <a:pt x="700" y="1361"/>
                      <a:pt x="700" y="1361"/>
                    </a:cubicBezTo>
                    <a:cubicBezTo>
                      <a:pt x="706" y="1361"/>
                      <a:pt x="706" y="1361"/>
                      <a:pt x="706" y="1361"/>
                    </a:cubicBezTo>
                    <a:cubicBezTo>
                      <a:pt x="706" y="1367"/>
                      <a:pt x="711" y="1372"/>
                      <a:pt x="716" y="1377"/>
                    </a:cubicBezTo>
                    <a:cubicBezTo>
                      <a:pt x="758" y="1419"/>
                      <a:pt x="821" y="1419"/>
                      <a:pt x="862" y="1377"/>
                    </a:cubicBezTo>
                    <a:cubicBezTo>
                      <a:pt x="904" y="1335"/>
                      <a:pt x="904" y="1272"/>
                      <a:pt x="862" y="1230"/>
                    </a:cubicBezTo>
                    <a:close/>
                    <a:moveTo>
                      <a:pt x="1395" y="796"/>
                    </a:moveTo>
                    <a:cubicBezTo>
                      <a:pt x="1432" y="754"/>
                      <a:pt x="1432" y="754"/>
                      <a:pt x="1432" y="754"/>
                    </a:cubicBezTo>
                    <a:cubicBezTo>
                      <a:pt x="1448" y="770"/>
                      <a:pt x="1448" y="770"/>
                      <a:pt x="1448" y="770"/>
                    </a:cubicBezTo>
                    <a:cubicBezTo>
                      <a:pt x="1458" y="780"/>
                      <a:pt x="1474" y="780"/>
                      <a:pt x="1489" y="770"/>
                    </a:cubicBezTo>
                    <a:cubicBezTo>
                      <a:pt x="1536" y="717"/>
                      <a:pt x="1536" y="717"/>
                      <a:pt x="1536" y="717"/>
                    </a:cubicBezTo>
                    <a:cubicBezTo>
                      <a:pt x="1552" y="707"/>
                      <a:pt x="1552" y="691"/>
                      <a:pt x="1536" y="676"/>
                    </a:cubicBezTo>
                    <a:cubicBezTo>
                      <a:pt x="1536" y="676"/>
                      <a:pt x="1536" y="676"/>
                      <a:pt x="1536" y="676"/>
                    </a:cubicBezTo>
                    <a:cubicBezTo>
                      <a:pt x="1416" y="555"/>
                      <a:pt x="1416" y="555"/>
                      <a:pt x="1416" y="555"/>
                    </a:cubicBezTo>
                    <a:cubicBezTo>
                      <a:pt x="1416" y="555"/>
                      <a:pt x="1416" y="555"/>
                      <a:pt x="1416" y="555"/>
                    </a:cubicBezTo>
                    <a:cubicBezTo>
                      <a:pt x="1406" y="545"/>
                      <a:pt x="1385" y="545"/>
                      <a:pt x="1374" y="555"/>
                    </a:cubicBezTo>
                    <a:cubicBezTo>
                      <a:pt x="1322" y="608"/>
                      <a:pt x="1322" y="608"/>
                      <a:pt x="1322" y="608"/>
                    </a:cubicBezTo>
                    <a:cubicBezTo>
                      <a:pt x="1312" y="618"/>
                      <a:pt x="1312" y="634"/>
                      <a:pt x="1322" y="649"/>
                    </a:cubicBezTo>
                    <a:cubicBezTo>
                      <a:pt x="1338" y="660"/>
                      <a:pt x="1338" y="660"/>
                      <a:pt x="1338" y="660"/>
                    </a:cubicBezTo>
                    <a:cubicBezTo>
                      <a:pt x="1301" y="702"/>
                      <a:pt x="1301" y="702"/>
                      <a:pt x="1301" y="702"/>
                    </a:cubicBezTo>
                    <a:cubicBezTo>
                      <a:pt x="1207" y="623"/>
                      <a:pt x="1098" y="566"/>
                      <a:pt x="977" y="534"/>
                    </a:cubicBezTo>
                    <a:cubicBezTo>
                      <a:pt x="1045" y="482"/>
                      <a:pt x="1092" y="398"/>
                      <a:pt x="1092" y="304"/>
                    </a:cubicBezTo>
                    <a:cubicBezTo>
                      <a:pt x="1092" y="136"/>
                      <a:pt x="956" y="0"/>
                      <a:pt x="789" y="0"/>
                    </a:cubicBezTo>
                    <a:cubicBezTo>
                      <a:pt x="622" y="0"/>
                      <a:pt x="486" y="136"/>
                      <a:pt x="486" y="304"/>
                    </a:cubicBezTo>
                    <a:cubicBezTo>
                      <a:pt x="486" y="398"/>
                      <a:pt x="533" y="482"/>
                      <a:pt x="601" y="534"/>
                    </a:cubicBezTo>
                    <a:cubicBezTo>
                      <a:pt x="481" y="566"/>
                      <a:pt x="371" y="623"/>
                      <a:pt x="277" y="702"/>
                    </a:cubicBezTo>
                    <a:cubicBezTo>
                      <a:pt x="241" y="660"/>
                      <a:pt x="241" y="660"/>
                      <a:pt x="241" y="660"/>
                    </a:cubicBezTo>
                    <a:cubicBezTo>
                      <a:pt x="256" y="649"/>
                      <a:pt x="256" y="649"/>
                      <a:pt x="256" y="649"/>
                    </a:cubicBezTo>
                    <a:cubicBezTo>
                      <a:pt x="267" y="634"/>
                      <a:pt x="267" y="618"/>
                      <a:pt x="256" y="608"/>
                    </a:cubicBezTo>
                    <a:cubicBezTo>
                      <a:pt x="204" y="555"/>
                      <a:pt x="204" y="555"/>
                      <a:pt x="204" y="555"/>
                    </a:cubicBezTo>
                    <a:cubicBezTo>
                      <a:pt x="194" y="545"/>
                      <a:pt x="173" y="545"/>
                      <a:pt x="162" y="555"/>
                    </a:cubicBezTo>
                    <a:cubicBezTo>
                      <a:pt x="162" y="555"/>
                      <a:pt x="162" y="555"/>
                      <a:pt x="162" y="555"/>
                    </a:cubicBezTo>
                    <a:cubicBezTo>
                      <a:pt x="42" y="676"/>
                      <a:pt x="42" y="676"/>
                      <a:pt x="42" y="676"/>
                    </a:cubicBezTo>
                    <a:cubicBezTo>
                      <a:pt x="42" y="676"/>
                      <a:pt x="42" y="676"/>
                      <a:pt x="42" y="676"/>
                    </a:cubicBezTo>
                    <a:cubicBezTo>
                      <a:pt x="26" y="691"/>
                      <a:pt x="26" y="707"/>
                      <a:pt x="42" y="717"/>
                    </a:cubicBezTo>
                    <a:cubicBezTo>
                      <a:pt x="89" y="770"/>
                      <a:pt x="89" y="770"/>
                      <a:pt x="89" y="770"/>
                    </a:cubicBezTo>
                    <a:cubicBezTo>
                      <a:pt x="105" y="780"/>
                      <a:pt x="120" y="780"/>
                      <a:pt x="131" y="770"/>
                    </a:cubicBezTo>
                    <a:cubicBezTo>
                      <a:pt x="147" y="754"/>
                      <a:pt x="147" y="754"/>
                      <a:pt x="147" y="754"/>
                    </a:cubicBezTo>
                    <a:cubicBezTo>
                      <a:pt x="183" y="796"/>
                      <a:pt x="183" y="796"/>
                      <a:pt x="183" y="796"/>
                    </a:cubicBezTo>
                    <a:cubicBezTo>
                      <a:pt x="68" y="932"/>
                      <a:pt x="0" y="1110"/>
                      <a:pt x="0" y="1304"/>
                    </a:cubicBezTo>
                    <a:cubicBezTo>
                      <a:pt x="0" y="1738"/>
                      <a:pt x="356" y="2094"/>
                      <a:pt x="789" y="2094"/>
                    </a:cubicBezTo>
                    <a:cubicBezTo>
                      <a:pt x="1223" y="2094"/>
                      <a:pt x="1578" y="1738"/>
                      <a:pt x="1578" y="1304"/>
                    </a:cubicBezTo>
                    <a:cubicBezTo>
                      <a:pt x="1578" y="1110"/>
                      <a:pt x="1510" y="932"/>
                      <a:pt x="1395" y="796"/>
                    </a:cubicBezTo>
                    <a:close/>
                    <a:moveTo>
                      <a:pt x="585" y="304"/>
                    </a:moveTo>
                    <a:cubicBezTo>
                      <a:pt x="585" y="189"/>
                      <a:pt x="680" y="100"/>
                      <a:pt x="789" y="100"/>
                    </a:cubicBezTo>
                    <a:cubicBezTo>
                      <a:pt x="899" y="100"/>
                      <a:pt x="993" y="189"/>
                      <a:pt x="993" y="304"/>
                    </a:cubicBezTo>
                    <a:cubicBezTo>
                      <a:pt x="993" y="388"/>
                      <a:pt x="936" y="466"/>
                      <a:pt x="857" y="492"/>
                    </a:cubicBezTo>
                    <a:cubicBezTo>
                      <a:pt x="857" y="361"/>
                      <a:pt x="857" y="361"/>
                      <a:pt x="857" y="361"/>
                    </a:cubicBezTo>
                    <a:cubicBezTo>
                      <a:pt x="878" y="361"/>
                      <a:pt x="878" y="361"/>
                      <a:pt x="878" y="361"/>
                    </a:cubicBezTo>
                    <a:cubicBezTo>
                      <a:pt x="894" y="361"/>
                      <a:pt x="904" y="351"/>
                      <a:pt x="904" y="335"/>
                    </a:cubicBezTo>
                    <a:cubicBezTo>
                      <a:pt x="904" y="262"/>
                      <a:pt x="904" y="262"/>
                      <a:pt x="904" y="262"/>
                    </a:cubicBezTo>
                    <a:cubicBezTo>
                      <a:pt x="904" y="246"/>
                      <a:pt x="894" y="231"/>
                      <a:pt x="878" y="231"/>
                    </a:cubicBezTo>
                    <a:cubicBezTo>
                      <a:pt x="878" y="231"/>
                      <a:pt x="878" y="231"/>
                      <a:pt x="878" y="231"/>
                    </a:cubicBezTo>
                    <a:cubicBezTo>
                      <a:pt x="706" y="231"/>
                      <a:pt x="706" y="231"/>
                      <a:pt x="706" y="231"/>
                    </a:cubicBezTo>
                    <a:cubicBezTo>
                      <a:pt x="706" y="231"/>
                      <a:pt x="706" y="231"/>
                      <a:pt x="706" y="231"/>
                    </a:cubicBezTo>
                    <a:cubicBezTo>
                      <a:pt x="690" y="231"/>
                      <a:pt x="674" y="246"/>
                      <a:pt x="674" y="262"/>
                    </a:cubicBezTo>
                    <a:cubicBezTo>
                      <a:pt x="674" y="335"/>
                      <a:pt x="674" y="335"/>
                      <a:pt x="674" y="335"/>
                    </a:cubicBezTo>
                    <a:cubicBezTo>
                      <a:pt x="674" y="351"/>
                      <a:pt x="690" y="361"/>
                      <a:pt x="706" y="361"/>
                    </a:cubicBezTo>
                    <a:cubicBezTo>
                      <a:pt x="721" y="361"/>
                      <a:pt x="721" y="361"/>
                      <a:pt x="721" y="361"/>
                    </a:cubicBezTo>
                    <a:cubicBezTo>
                      <a:pt x="721" y="492"/>
                      <a:pt x="721" y="492"/>
                      <a:pt x="721" y="492"/>
                    </a:cubicBezTo>
                    <a:cubicBezTo>
                      <a:pt x="643" y="466"/>
                      <a:pt x="585" y="393"/>
                      <a:pt x="585" y="304"/>
                    </a:cubicBezTo>
                    <a:close/>
                    <a:moveTo>
                      <a:pt x="789" y="1901"/>
                    </a:moveTo>
                    <a:cubicBezTo>
                      <a:pt x="460" y="1901"/>
                      <a:pt x="194" y="1634"/>
                      <a:pt x="194" y="1304"/>
                    </a:cubicBezTo>
                    <a:cubicBezTo>
                      <a:pt x="194" y="974"/>
                      <a:pt x="460" y="707"/>
                      <a:pt x="789" y="707"/>
                    </a:cubicBezTo>
                    <a:cubicBezTo>
                      <a:pt x="1118" y="707"/>
                      <a:pt x="1385" y="974"/>
                      <a:pt x="1385" y="1304"/>
                    </a:cubicBezTo>
                    <a:cubicBezTo>
                      <a:pt x="1385" y="1634"/>
                      <a:pt x="1118" y="1901"/>
                      <a:pt x="789" y="190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0" name="Group 19"/>
          <p:cNvGrpSpPr/>
          <p:nvPr/>
        </p:nvGrpSpPr>
        <p:grpSpPr>
          <a:xfrm>
            <a:off x="4332763" y="2202922"/>
            <a:ext cx="2194610" cy="2026046"/>
            <a:chOff x="4332763" y="2202922"/>
            <a:chExt cx="2194610" cy="2026046"/>
          </a:xfrm>
        </p:grpSpPr>
        <p:pic>
          <p:nvPicPr>
            <p:cNvPr id="85" name="Picture 84"/>
            <p:cNvPicPr>
              <a:picLocks noChangeAspect="1"/>
            </p:cNvPicPr>
            <p:nvPr/>
          </p:nvPicPr>
          <p:blipFill>
            <a:blip r:embed="rId3"/>
            <a:stretch>
              <a:fillRect/>
            </a:stretch>
          </p:blipFill>
          <p:spPr>
            <a:xfrm>
              <a:off x="4332763" y="2943225"/>
              <a:ext cx="2194610" cy="1285743"/>
            </a:xfrm>
            <a:prstGeom prst="rect">
              <a:avLst/>
            </a:prstGeom>
            <a:ln w="19050">
              <a:solidFill>
                <a:schemeClr val="bg1">
                  <a:lumMod val="85000"/>
                </a:schemeClr>
              </a:solidFill>
            </a:ln>
          </p:spPr>
        </p:pic>
        <p:sp>
          <p:nvSpPr>
            <p:cNvPr id="86" name="Oval 85"/>
            <p:cNvSpPr/>
            <p:nvPr/>
          </p:nvSpPr>
          <p:spPr bwMode="auto">
            <a:xfrm>
              <a:off x="4332763" y="2202922"/>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2</a:t>
              </a:r>
              <a:endParaRPr lang="en-US" sz="1800" b="1" dirty="0">
                <a:gradFill>
                  <a:gsLst>
                    <a:gs pos="0">
                      <a:srgbClr val="FFFFFF"/>
                    </a:gs>
                    <a:gs pos="100000">
                      <a:srgbClr val="FFFFFF"/>
                    </a:gs>
                  </a:gsLst>
                  <a:lin ang="5400000" scaled="0"/>
                </a:gradFill>
              </a:endParaRPr>
            </a:p>
          </p:txBody>
        </p:sp>
      </p:grpSp>
      <p:cxnSp>
        <p:nvCxnSpPr>
          <p:cNvPr id="90" name="Straight Connector 89"/>
          <p:cNvCxnSpPr/>
          <p:nvPr/>
        </p:nvCxnSpPr>
        <p:spPr>
          <a:xfrm>
            <a:off x="7117139" y="1857374"/>
            <a:ext cx="0" cy="3438526"/>
          </a:xfrm>
          <a:prstGeom prst="line">
            <a:avLst/>
          </a:prstGeom>
          <a:ln w="22225">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117139" y="1857374"/>
            <a:ext cx="1036261"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26950" y="3576638"/>
            <a:ext cx="1626450"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117139" y="5295900"/>
            <a:ext cx="1036261"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8137659" y="985970"/>
            <a:ext cx="4298816" cy="4943315"/>
            <a:chOff x="8137659" y="985970"/>
            <a:chExt cx="4298816" cy="4943315"/>
          </a:xfrm>
        </p:grpSpPr>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411" y="1065240"/>
              <a:ext cx="2402135" cy="1412455"/>
            </a:xfrm>
            <a:prstGeom prst="rect">
              <a:avLst/>
            </a:prstGeom>
          </p:spPr>
        </p:pic>
        <p:pic>
          <p:nvPicPr>
            <p:cNvPr id="88" name="Picture 8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83410" y="2766507"/>
              <a:ext cx="2402135" cy="1419914"/>
            </a:xfrm>
            <a:prstGeom prst="rect">
              <a:avLst/>
            </a:prstGeom>
          </p:spPr>
        </p:pic>
        <p:pic>
          <p:nvPicPr>
            <p:cNvPr id="89" name="Picture 8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83412" y="4475233"/>
              <a:ext cx="2402134" cy="1454052"/>
            </a:xfrm>
            <a:prstGeom prst="rect">
              <a:avLst/>
            </a:prstGeom>
          </p:spPr>
        </p:pic>
        <p:sp>
          <p:nvSpPr>
            <p:cNvPr id="94" name="Rectangle 93"/>
            <p:cNvSpPr/>
            <p:nvPr/>
          </p:nvSpPr>
          <p:spPr bwMode="auto">
            <a:xfrm>
              <a:off x="10829322" y="1535314"/>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smtClean="0">
                  <a:gradFill>
                    <a:gsLst>
                      <a:gs pos="11504">
                        <a:schemeClr val="tx1"/>
                      </a:gs>
                      <a:gs pos="38000">
                        <a:schemeClr val="tx1"/>
                      </a:gs>
                    </a:gsLst>
                    <a:lin ang="5400000" scaled="0"/>
                  </a:gradFill>
                </a:rPr>
                <a:t>Project site</a:t>
              </a:r>
              <a:endParaRPr lang="en-US" sz="1600" dirty="0">
                <a:gradFill>
                  <a:gsLst>
                    <a:gs pos="11504">
                      <a:schemeClr val="tx1"/>
                    </a:gs>
                    <a:gs pos="38000">
                      <a:schemeClr val="tx1"/>
                    </a:gs>
                  </a:gsLst>
                  <a:lin ang="5400000" scaled="0"/>
                </a:gradFill>
              </a:endParaRPr>
            </a:p>
          </p:txBody>
        </p:sp>
        <p:sp>
          <p:nvSpPr>
            <p:cNvPr id="95" name="Rectangle 94"/>
            <p:cNvSpPr/>
            <p:nvPr/>
          </p:nvSpPr>
          <p:spPr bwMode="auto">
            <a:xfrm>
              <a:off x="10829322" y="3240311"/>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smtClean="0">
                  <a:gradFill>
                    <a:gsLst>
                      <a:gs pos="11504">
                        <a:schemeClr val="tx1"/>
                      </a:gs>
                      <a:gs pos="38000">
                        <a:schemeClr val="tx1"/>
                      </a:gs>
                    </a:gsLst>
                    <a:lin ang="5400000" scaled="0"/>
                  </a:gradFill>
                </a:rPr>
                <a:t>Organizational</a:t>
              </a:r>
              <a:endParaRPr lang="en-US" sz="1600" dirty="0">
                <a:gradFill>
                  <a:gsLst>
                    <a:gs pos="11504">
                      <a:schemeClr val="tx1"/>
                    </a:gs>
                    <a:gs pos="38000">
                      <a:schemeClr val="tx1"/>
                    </a:gs>
                  </a:gsLst>
                  <a:lin ang="5400000" scaled="0"/>
                </a:gradFill>
              </a:endParaRPr>
            </a:p>
          </p:txBody>
        </p:sp>
        <p:sp>
          <p:nvSpPr>
            <p:cNvPr id="96" name="Rectangle 95"/>
            <p:cNvSpPr/>
            <p:nvPr/>
          </p:nvSpPr>
          <p:spPr bwMode="auto">
            <a:xfrm>
              <a:off x="10829322" y="4966106"/>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smtClean="0">
                  <a:gradFill>
                    <a:gsLst>
                      <a:gs pos="11504">
                        <a:schemeClr val="tx1"/>
                      </a:gs>
                      <a:gs pos="38000">
                        <a:schemeClr val="tx1"/>
                      </a:gs>
                    </a:gsLst>
                    <a:lin ang="5400000" scaled="0"/>
                  </a:gradFill>
                </a:rPr>
                <a:t>Workgroup</a:t>
              </a:r>
              <a:endParaRPr lang="en-US" sz="1600" dirty="0">
                <a:gradFill>
                  <a:gsLst>
                    <a:gs pos="11504">
                      <a:schemeClr val="tx1"/>
                    </a:gs>
                    <a:gs pos="38000">
                      <a:schemeClr val="tx1"/>
                    </a:gs>
                  </a:gsLst>
                  <a:lin ang="5400000" scaled="0"/>
                </a:gradFill>
              </a:endParaRPr>
            </a:p>
          </p:txBody>
        </p:sp>
        <p:sp>
          <p:nvSpPr>
            <p:cNvPr id="97" name="Oval 96"/>
            <p:cNvSpPr/>
            <p:nvPr/>
          </p:nvSpPr>
          <p:spPr bwMode="auto">
            <a:xfrm>
              <a:off x="8137659" y="98597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3</a:t>
              </a:r>
              <a:endParaRPr lang="en-US" sz="1800" b="1" dirty="0">
                <a:gradFill>
                  <a:gsLst>
                    <a:gs pos="0">
                      <a:srgbClr val="FFFFFF"/>
                    </a:gs>
                    <a:gs pos="100000">
                      <a:srgbClr val="FFFFFF"/>
                    </a:gs>
                  </a:gsLst>
                  <a:lin ang="5400000" scaled="0"/>
                </a:gradFill>
              </a:endParaRPr>
            </a:p>
          </p:txBody>
        </p:sp>
        <p:sp>
          <p:nvSpPr>
            <p:cNvPr id="98" name="Oval 97"/>
            <p:cNvSpPr/>
            <p:nvPr/>
          </p:nvSpPr>
          <p:spPr bwMode="auto">
            <a:xfrm>
              <a:off x="8137659" y="268010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smtClean="0">
                  <a:gradFill>
                    <a:gsLst>
                      <a:gs pos="0">
                        <a:srgbClr val="FFFFFF"/>
                      </a:gs>
                      <a:gs pos="100000">
                        <a:srgbClr val="FFFFFF"/>
                      </a:gs>
                    </a:gsLst>
                    <a:lin ang="5400000" scaled="0"/>
                  </a:gradFill>
                </a:rPr>
                <a:t>3</a:t>
              </a:r>
              <a:endParaRPr lang="en-US" sz="1800" b="1" dirty="0">
                <a:gradFill>
                  <a:gsLst>
                    <a:gs pos="0">
                      <a:srgbClr val="FFFFFF"/>
                    </a:gs>
                    <a:gs pos="100000">
                      <a:srgbClr val="FFFFFF"/>
                    </a:gs>
                  </a:gsLst>
                  <a:lin ang="5400000" scaled="0"/>
                </a:gradFill>
              </a:endParaRPr>
            </a:p>
          </p:txBody>
        </p:sp>
        <p:sp>
          <p:nvSpPr>
            <p:cNvPr id="99" name="Oval 98"/>
            <p:cNvSpPr/>
            <p:nvPr/>
          </p:nvSpPr>
          <p:spPr bwMode="auto">
            <a:xfrm>
              <a:off x="8137659" y="437423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grpSp>
      <p:sp>
        <p:nvSpPr>
          <p:cNvPr id="104" name="TextBox 103"/>
          <p:cNvSpPr txBox="1"/>
          <p:nvPr/>
        </p:nvSpPr>
        <p:spPr>
          <a:xfrm>
            <a:off x="950120" y="4286823"/>
            <a:ext cx="2948780" cy="492443"/>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1600">
                <a:gradFill>
                  <a:gsLst>
                    <a:gs pos="13274">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90000"/>
              </a:lnSpc>
              <a:spcBef>
                <a:spcPts val="600"/>
              </a:spcBef>
            </a:pPr>
            <a:r>
              <a:rPr lang="en-US" dirty="0"/>
              <a:t>Assets and </a:t>
            </a:r>
            <a:r>
              <a:rPr lang="en-US" dirty="0" smtClean="0"/>
              <a:t>configuration</a:t>
            </a:r>
          </a:p>
          <a:p>
            <a:pPr marL="171450" indent="-171450">
              <a:lnSpc>
                <a:spcPct val="90000"/>
              </a:lnSpc>
              <a:spcBef>
                <a:spcPts val="600"/>
              </a:spcBef>
              <a:buFont typeface="Arial" panose="020B0604020202020204" pitchFamily="34" charset="0"/>
              <a:buChar char="•"/>
            </a:pPr>
            <a:r>
              <a:rPr lang="en-US" sz="1200" dirty="0"/>
              <a:t>Branding </a:t>
            </a:r>
            <a:r>
              <a:rPr lang="en-US" sz="1200" dirty="0" smtClean="0"/>
              <a:t>images</a:t>
            </a:r>
            <a:endParaRPr lang="en-US" sz="1200" dirty="0"/>
          </a:p>
          <a:p>
            <a:pPr marL="171450" indent="-171450">
              <a:lnSpc>
                <a:spcPct val="90000"/>
              </a:lnSpc>
              <a:spcBef>
                <a:spcPts val="600"/>
              </a:spcBef>
              <a:buFont typeface="Arial" panose="020B0604020202020204" pitchFamily="34" charset="0"/>
              <a:buChar char="•"/>
            </a:pPr>
            <a:r>
              <a:rPr lang="en-US" sz="1200" dirty="0"/>
              <a:t>Master </a:t>
            </a:r>
            <a:r>
              <a:rPr lang="en-US" sz="1200" dirty="0" smtClean="0"/>
              <a:t>pages</a:t>
            </a:r>
            <a:endParaRPr lang="en-US" sz="1200" dirty="0"/>
          </a:p>
          <a:p>
            <a:pPr marL="171450" indent="-171450">
              <a:lnSpc>
                <a:spcPct val="90000"/>
              </a:lnSpc>
              <a:spcBef>
                <a:spcPts val="600"/>
              </a:spcBef>
              <a:buFont typeface="Arial" panose="020B0604020202020204" pitchFamily="34" charset="0"/>
              <a:buChar char="•"/>
            </a:pPr>
            <a:r>
              <a:rPr lang="en-US" sz="1200" dirty="0"/>
              <a:t>Page </a:t>
            </a:r>
            <a:r>
              <a:rPr lang="en-US" sz="1200" dirty="0" smtClean="0"/>
              <a:t>layouts</a:t>
            </a:r>
            <a:endParaRPr lang="en-US" sz="1200" dirty="0"/>
          </a:p>
          <a:p>
            <a:pPr marL="171450" indent="-171450">
              <a:lnSpc>
                <a:spcPct val="90000"/>
              </a:lnSpc>
              <a:spcBef>
                <a:spcPts val="600"/>
              </a:spcBef>
              <a:buFont typeface="Arial" panose="020B0604020202020204" pitchFamily="34" charset="0"/>
              <a:buChar char="•"/>
            </a:pPr>
            <a:r>
              <a:rPr lang="en-US" sz="1200" dirty="0"/>
              <a:t>Other settings</a:t>
            </a:r>
          </a:p>
        </p:txBody>
      </p:sp>
      <p:sp>
        <p:nvSpPr>
          <p:cNvPr id="105" name="TextBox 4"/>
          <p:cNvSpPr txBox="1"/>
          <p:nvPr/>
        </p:nvSpPr>
        <p:spPr>
          <a:xfrm>
            <a:off x="3933825" y="4321916"/>
            <a:ext cx="3089276" cy="869210"/>
          </a:xfrm>
          <a:prstGeom prst="rect">
            <a:avLst/>
          </a:prstGeom>
          <a:solidFill>
            <a:schemeClr val="bg1"/>
          </a:solidFill>
          <a:ln w="22225">
            <a:solidFill>
              <a:schemeClr val="accent2"/>
            </a:solidFill>
            <a:prstDash val="solid"/>
            <a:miter lim="800000"/>
          </a:ln>
          <a:effectLst/>
        </p:spPr>
        <p:txBody>
          <a:bodyPr wrap="square" lIns="91440" tIns="91440" rIns="91440" bIns="91440" rtlCol="0" anchor="ctr" anchorCtr="0">
            <a:no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lnSpc>
                <a:spcPct val="90000"/>
              </a:lnSpc>
            </a:pPr>
            <a:r>
              <a:rPr lang="en-US" sz="1200" dirty="0">
                <a:gradFill>
                  <a:gsLst>
                    <a:gs pos="13274">
                      <a:schemeClr val="tx1"/>
                    </a:gs>
                    <a:gs pos="30000">
                      <a:schemeClr val="tx1"/>
                    </a:gs>
                  </a:gsLst>
                  <a:lin ang="5400000" scaled="0"/>
                </a:gradFill>
              </a:rPr>
              <a:t>Initial provisioning based on the out of </a:t>
            </a:r>
            <a:r>
              <a:rPr lang="en-US" sz="1200" dirty="0" smtClean="0">
                <a:gradFill>
                  <a:gsLst>
                    <a:gs pos="13274">
                      <a:schemeClr val="tx1"/>
                    </a:gs>
                    <a:gs pos="30000">
                      <a:schemeClr val="tx1"/>
                    </a:gs>
                  </a:gsLst>
                  <a:lin ang="5400000" scaled="0"/>
                </a:gradFill>
              </a:rPr>
              <a:t/>
            </a:r>
            <a:br>
              <a:rPr lang="en-US" sz="1200" dirty="0" smtClean="0">
                <a:gradFill>
                  <a:gsLst>
                    <a:gs pos="13274">
                      <a:schemeClr val="tx1"/>
                    </a:gs>
                    <a:gs pos="30000">
                      <a:schemeClr val="tx1"/>
                    </a:gs>
                  </a:gsLst>
                  <a:lin ang="5400000" scaled="0"/>
                </a:gradFill>
              </a:rPr>
            </a:br>
            <a:r>
              <a:rPr lang="en-US" sz="1200" dirty="0" smtClean="0">
                <a:gradFill>
                  <a:gsLst>
                    <a:gs pos="13274">
                      <a:schemeClr val="tx1"/>
                    </a:gs>
                    <a:gs pos="30000">
                      <a:schemeClr val="tx1"/>
                    </a:gs>
                  </a:gsLst>
                  <a:lin ang="5400000" scaled="0"/>
                </a:gradFill>
              </a:rPr>
              <a:t>the </a:t>
            </a:r>
            <a:r>
              <a:rPr lang="en-US" sz="1200" dirty="0">
                <a:gradFill>
                  <a:gsLst>
                    <a:gs pos="13274">
                      <a:schemeClr val="tx1"/>
                    </a:gs>
                    <a:gs pos="30000">
                      <a:schemeClr val="tx1"/>
                    </a:gs>
                  </a:gsLst>
                  <a:lin ang="5400000" scaled="0"/>
                </a:gradFill>
              </a:rPr>
              <a:t>box site. Usually either team site or publishing </a:t>
            </a:r>
            <a:r>
              <a:rPr lang="en-US" sz="1200" dirty="0" smtClean="0">
                <a:gradFill>
                  <a:gsLst>
                    <a:gs pos="13274">
                      <a:schemeClr val="tx1"/>
                    </a:gs>
                    <a:gs pos="30000">
                      <a:schemeClr val="tx1"/>
                    </a:gs>
                  </a:gsLst>
                  <a:lin ang="5400000" scaled="0"/>
                </a:gradFill>
              </a:rPr>
              <a:t>site. Assets </a:t>
            </a:r>
            <a:r>
              <a:rPr lang="en-US" sz="1200" dirty="0">
                <a:gradFill>
                  <a:gsLst>
                    <a:gs pos="13274">
                      <a:schemeClr val="tx1"/>
                    </a:gs>
                    <a:gs pos="30000">
                      <a:schemeClr val="tx1"/>
                    </a:gs>
                  </a:gsLst>
                  <a:lin ang="5400000" scaled="0"/>
                </a:gradFill>
              </a:rPr>
              <a:t>are uploaded from the provisioning engine using CSOM/REST</a:t>
            </a:r>
          </a:p>
        </p:txBody>
      </p:sp>
      <p:sp>
        <p:nvSpPr>
          <p:cNvPr id="106" name="TextBox 4"/>
          <p:cNvSpPr txBox="1"/>
          <p:nvPr/>
        </p:nvSpPr>
        <p:spPr>
          <a:xfrm>
            <a:off x="3933825" y="5294547"/>
            <a:ext cx="3089276" cy="1165595"/>
          </a:xfrm>
          <a:prstGeom prst="rect">
            <a:avLst/>
          </a:prstGeom>
          <a:solidFill>
            <a:schemeClr val="bg1"/>
          </a:solidFill>
          <a:ln w="22225">
            <a:solidFill>
              <a:schemeClr val="accent2"/>
            </a:solidFill>
            <a:prstDash val="solid"/>
            <a:miter lim="800000"/>
          </a:ln>
          <a:effectLst/>
        </p:spPr>
        <p:txBody>
          <a:bodyPr wrap="square" lIns="91440" tIns="91440" rIns="91440" bIns="91440" rtlCol="0" anchor="ctr" anchorCtr="0">
            <a:no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lnSpc>
                <a:spcPct val="90000"/>
              </a:lnSpc>
            </a:pPr>
            <a:r>
              <a:rPr lang="en-US" sz="1200" dirty="0">
                <a:gradFill>
                  <a:gsLst>
                    <a:gs pos="13274">
                      <a:schemeClr val="tx1"/>
                    </a:gs>
                    <a:gs pos="30000">
                      <a:schemeClr val="tx1"/>
                    </a:gs>
                  </a:gsLst>
                  <a:lin ang="5400000" scaled="0"/>
                </a:gradFill>
              </a:rPr>
              <a:t>Apply the needed changes (configurations etc.) on top of the out of the box site based on the user </a:t>
            </a:r>
            <a:r>
              <a:rPr lang="en-US" sz="1200" dirty="0" smtClean="0">
                <a:gradFill>
                  <a:gsLst>
                    <a:gs pos="13274">
                      <a:schemeClr val="tx1"/>
                    </a:gs>
                    <a:gs pos="30000">
                      <a:schemeClr val="tx1"/>
                    </a:gs>
                  </a:gsLst>
                  <a:lin ang="5400000" scaled="0"/>
                </a:gradFill>
              </a:rPr>
              <a:t>selection. This </a:t>
            </a:r>
            <a:r>
              <a:rPr lang="en-US" sz="1200" dirty="0">
                <a:gradFill>
                  <a:gsLst>
                    <a:gs pos="13274">
                      <a:schemeClr val="tx1"/>
                    </a:gs>
                    <a:gs pos="30000">
                      <a:schemeClr val="tx1"/>
                    </a:gs>
                  </a:gsLst>
                  <a:lin ang="5400000" scaled="0"/>
                </a:gradFill>
              </a:rPr>
              <a:t>is the specialization part, but since we start </a:t>
            </a:r>
            <a:r>
              <a:rPr lang="en-US" sz="1200" dirty="0" smtClean="0">
                <a:gradFill>
                  <a:gsLst>
                    <a:gs pos="13274">
                      <a:schemeClr val="tx1"/>
                    </a:gs>
                    <a:gs pos="30000">
                      <a:schemeClr val="tx1"/>
                    </a:gs>
                  </a:gsLst>
                  <a:lin ang="5400000" scaled="0"/>
                </a:gradFill>
              </a:rPr>
              <a:t/>
            </a:r>
            <a:br>
              <a:rPr lang="en-US" sz="1200" dirty="0" smtClean="0">
                <a:gradFill>
                  <a:gsLst>
                    <a:gs pos="13274">
                      <a:schemeClr val="tx1"/>
                    </a:gs>
                    <a:gs pos="30000">
                      <a:schemeClr val="tx1"/>
                    </a:gs>
                  </a:gsLst>
                  <a:lin ang="5400000" scaled="0"/>
                </a:gradFill>
              </a:rPr>
            </a:br>
            <a:r>
              <a:rPr lang="en-US" sz="1200" dirty="0" smtClean="0">
                <a:gradFill>
                  <a:gsLst>
                    <a:gs pos="13274">
                      <a:schemeClr val="tx1"/>
                    </a:gs>
                    <a:gs pos="30000">
                      <a:schemeClr val="tx1"/>
                    </a:gs>
                  </a:gsLst>
                  <a:lin ang="5400000" scaled="0"/>
                </a:gradFill>
              </a:rPr>
              <a:t>from OOB </a:t>
            </a:r>
            <a:r>
              <a:rPr lang="en-US" sz="1200" dirty="0">
                <a:gradFill>
                  <a:gsLst>
                    <a:gs pos="13274">
                      <a:schemeClr val="tx1"/>
                    </a:gs>
                    <a:gs pos="30000">
                      <a:schemeClr val="tx1"/>
                    </a:gs>
                  </a:gsLst>
                  <a:lin ang="5400000" scaled="0"/>
                </a:gradFill>
              </a:rPr>
              <a:t>site, we always get the latest improvements to it as a base line.</a:t>
            </a:r>
          </a:p>
        </p:txBody>
      </p:sp>
      <p:cxnSp>
        <p:nvCxnSpPr>
          <p:cNvPr id="9" name="Straight Connector 8"/>
          <p:cNvCxnSpPr/>
          <p:nvPr/>
        </p:nvCxnSpPr>
        <p:spPr>
          <a:xfrm flipV="1">
            <a:off x="4448175" y="3990976"/>
            <a:ext cx="0" cy="328612"/>
          </a:xfrm>
          <a:prstGeom prst="line">
            <a:avLst/>
          </a:prstGeom>
          <a:ln w="22225" cap="rnd">
            <a:solidFill>
              <a:schemeClr val="accent2"/>
            </a:solidFill>
            <a:prstDash val="solid"/>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7562850" y="3590926"/>
            <a:ext cx="0" cy="2282824"/>
          </a:xfrm>
          <a:prstGeom prst="line">
            <a:avLst/>
          </a:prstGeom>
          <a:ln w="22225" cap="rnd">
            <a:solidFill>
              <a:schemeClr val="accent2"/>
            </a:solidFill>
            <a:prstDash val="solid"/>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35800" y="5877344"/>
            <a:ext cx="527050" cy="0"/>
          </a:xfrm>
          <a:prstGeom prst="line">
            <a:avLst/>
          </a:prstGeom>
          <a:ln w="22225" cap="rnd">
            <a:solidFill>
              <a:schemeClr val="accent2"/>
            </a:solidFill>
            <a:prstDash val="soli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0722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20"/>
                                        </p:tgtEl>
                                        <p:attrNameLst>
                                          <p:attrName>ppt_x</p:attrName>
                                          <p:attrName>ppt_y</p:attrName>
                                        </p:attrNameLst>
                                      </p:cBhvr>
                                      <p:rCtr x="1876" y="0"/>
                                    </p:animMotion>
                                  </p:childTnLst>
                                </p:cTn>
                              </p:par>
                              <p:par>
                                <p:cTn id="10" presetID="22" presetClass="entr" presetSubtype="8" fill="hold" nodeType="with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wipe(left)">
                                      <p:cBhvr>
                                        <p:cTn id="24" dur="500"/>
                                        <p:tgtEl>
                                          <p:spTgt spid="92"/>
                                        </p:tgtEl>
                                      </p:cBhvr>
                                    </p:animEffect>
                                  </p:childTnLst>
                                </p:cTn>
                              </p:par>
                              <p:par>
                                <p:cTn id="25" presetID="16" presetClass="entr" presetSubtype="42"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barn(outHorizontal)">
                                      <p:cBhvr>
                                        <p:cTn id="27" dur="500"/>
                                        <p:tgtEl>
                                          <p:spTgt spid="9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left)">
                                      <p:cBhvr>
                                        <p:cTn id="31" dur="500"/>
                                        <p:tgtEl>
                                          <p:spTgt spid="91"/>
                                        </p:tgtEl>
                                      </p:cBhvr>
                                    </p:animEffect>
                                  </p:childTnLst>
                                </p:cTn>
                              </p:par>
                              <p:par>
                                <p:cTn id="32" presetID="22" presetClass="entr" presetSubtype="8"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wipe(left)">
                                      <p:cBhvr>
                                        <p:cTn id="34" dur="500"/>
                                        <p:tgtEl>
                                          <p:spTgt spid="93"/>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63" presetClass="path" presetSubtype="0" decel="100000" fill="hold" nodeType="withEffect">
                                  <p:stCondLst>
                                    <p:cond delay="0"/>
                                  </p:stCondLst>
                                  <p:childTnLst>
                                    <p:animMotion origin="layout" path="M 3.71202E-6 -2.91875E-6 L 0.03753 -2.91875E-6 " pathEditMode="relative" rAng="0" ptsTypes="AA">
                                      <p:cBhvr>
                                        <p:cTn id="39" dur="500" spd="-100000" fill="hold"/>
                                        <p:tgtEl>
                                          <p:spTgt spid="21"/>
                                        </p:tgtEl>
                                        <p:attrNameLst>
                                          <p:attrName>ppt_x</p:attrName>
                                          <p:attrName>ppt_y</p:attrName>
                                        </p:attrNameLst>
                                      </p:cBhvr>
                                      <p:rCtr x="1876" y="0"/>
                                    </p:animMotion>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wipe(up)">
                                      <p:cBhvr>
                                        <p:cTn id="43" dur="500"/>
                                        <p:tgtEl>
                                          <p:spTgt spid="107"/>
                                        </p:tgtEl>
                                      </p:cBhvr>
                                    </p:animEffect>
                                  </p:childTnLst>
                                </p:cTn>
                              </p:par>
                            </p:childTnLst>
                          </p:cTn>
                        </p:par>
                        <p:par>
                          <p:cTn id="44" fill="hold">
                            <p:stCondLst>
                              <p:cond delay="1500"/>
                            </p:stCondLst>
                            <p:childTnLst>
                              <p:par>
                                <p:cTn id="45" presetID="22" presetClass="entr" presetSubtype="2"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2" name="Text Placeholder 1"/>
          <p:cNvSpPr>
            <a:spLocks noGrp="1"/>
          </p:cNvSpPr>
          <p:nvPr>
            <p:ph type="body" sz="quarter" idx="12"/>
          </p:nvPr>
        </p:nvSpPr>
        <p:spPr/>
        <p:txBody>
          <a:bodyPr/>
          <a:lstStyle/>
          <a:p>
            <a:r>
              <a:rPr lang="en-US" dirty="0"/>
              <a:t>Remote </a:t>
            </a:r>
            <a:r>
              <a:rPr lang="en-US" dirty="0" smtClean="0"/>
              <a:t>“jobs” </a:t>
            </a:r>
            <a:r>
              <a:rPr lang="en-US" dirty="0"/>
              <a:t>and </a:t>
            </a:r>
            <a:r>
              <a:rPr lang="en-US" dirty="0" smtClean="0"/>
              <a:t>provisioning</a:t>
            </a:r>
            <a:endParaRPr lang="en-US" dirty="0"/>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5" name="Footer Placeholder 3"/>
          <p:cNvSpPr txBox="1">
            <a:spLocks/>
          </p:cNvSpPr>
          <p:nvPr/>
        </p:nvSpPr>
        <p:spPr>
          <a:xfrm>
            <a:off x="7964488" y="295272"/>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smtClean="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smtClean="0">
                <a:gradFill>
                  <a:gsLst>
                    <a:gs pos="8367">
                      <a:schemeClr val="tx1"/>
                    </a:gs>
                    <a:gs pos="100000">
                      <a:schemeClr val="tx1"/>
                    </a:gs>
                  </a:gsLst>
                  <a:lin ang="5400000" scaled="0"/>
                </a:gradFill>
              </a:rPr>
              <a:t> Remote “jobs” and provisioning</a:t>
            </a:r>
          </a:p>
          <a:p>
            <a:pPr algn="r"/>
            <a:endParaRPr lang="en-US"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21613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grpSp>
        <p:nvGrpSpPr>
          <p:cNvPr id="7" name="Group 6"/>
          <p:cNvGrpSpPr/>
          <p:nvPr/>
        </p:nvGrpSpPr>
        <p:grpSpPr>
          <a:xfrm>
            <a:off x="6981371" y="2879440"/>
            <a:ext cx="4997904" cy="3641245"/>
            <a:chOff x="5308651" y="1710037"/>
            <a:chExt cx="6843741" cy="4986038"/>
          </a:xfrm>
        </p:grpSpPr>
        <p:grpSp>
          <p:nvGrpSpPr>
            <p:cNvPr id="8" name="Group 7"/>
            <p:cNvGrpSpPr/>
            <p:nvPr/>
          </p:nvGrpSpPr>
          <p:grpSpPr>
            <a:xfrm>
              <a:off x="8356600" y="5895975"/>
              <a:ext cx="2466975" cy="800100"/>
              <a:chOff x="8356600" y="5222875"/>
              <a:chExt cx="2466975" cy="800100"/>
            </a:xfrm>
          </p:grpSpPr>
          <p:sp>
            <p:nvSpPr>
              <p:cNvPr id="227" name="Rectangle 22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28" name="Group 227"/>
              <p:cNvGrpSpPr/>
              <p:nvPr/>
            </p:nvGrpSpPr>
            <p:grpSpPr>
              <a:xfrm>
                <a:off x="8415948" y="5283201"/>
                <a:ext cx="2344108" cy="678908"/>
                <a:chOff x="8415948" y="5283201"/>
                <a:chExt cx="2344108" cy="678908"/>
              </a:xfrm>
            </p:grpSpPr>
            <p:sp>
              <p:nvSpPr>
                <p:cNvPr id="229" name="Rectangle 228"/>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9" name="Group 8"/>
            <p:cNvGrpSpPr/>
            <p:nvPr/>
          </p:nvGrpSpPr>
          <p:grpSpPr>
            <a:xfrm>
              <a:off x="5308651" y="3794814"/>
              <a:ext cx="2367066" cy="1665498"/>
              <a:chOff x="5308651" y="3121714"/>
              <a:chExt cx="2367066" cy="1665498"/>
            </a:xfrm>
          </p:grpSpPr>
          <p:sp>
            <p:nvSpPr>
              <p:cNvPr id="225"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7740650" y="3804195"/>
              <a:ext cx="1476375" cy="1967955"/>
              <a:chOff x="7740650" y="3131095"/>
              <a:chExt cx="1476375" cy="1967955"/>
            </a:xfrm>
          </p:grpSpPr>
          <p:grpSp>
            <p:nvGrpSpPr>
              <p:cNvPr id="177" name="Group 176"/>
              <p:cNvGrpSpPr/>
              <p:nvPr/>
            </p:nvGrpSpPr>
            <p:grpSpPr>
              <a:xfrm>
                <a:off x="7740650" y="3131095"/>
                <a:ext cx="1476375" cy="1967955"/>
                <a:chOff x="7740650" y="3131095"/>
                <a:chExt cx="1476375" cy="1967955"/>
              </a:xfrm>
            </p:grpSpPr>
            <p:sp>
              <p:nvSpPr>
                <p:cNvPr id="223" name="Rectangle 222"/>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8" name="Group 177"/>
              <p:cNvGrpSpPr/>
              <p:nvPr/>
            </p:nvGrpSpPr>
            <p:grpSpPr>
              <a:xfrm>
                <a:off x="7861286" y="3300413"/>
                <a:ext cx="182880" cy="90578"/>
                <a:chOff x="7861286" y="3300413"/>
                <a:chExt cx="182880" cy="90578"/>
              </a:xfrm>
            </p:grpSpPr>
            <p:sp>
              <p:nvSpPr>
                <p:cNvPr id="221" name="Rectangle 220"/>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9" name="Group 178"/>
              <p:cNvGrpSpPr/>
              <p:nvPr/>
            </p:nvGrpSpPr>
            <p:grpSpPr>
              <a:xfrm>
                <a:off x="7923541" y="3475943"/>
                <a:ext cx="1158557" cy="228744"/>
                <a:chOff x="7923541" y="3488009"/>
                <a:chExt cx="1158557" cy="228744"/>
              </a:xfrm>
            </p:grpSpPr>
            <p:sp>
              <p:nvSpPr>
                <p:cNvPr id="212" name="Rectangle 211"/>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0" name="Group 179"/>
              <p:cNvGrpSpPr/>
              <p:nvPr/>
            </p:nvGrpSpPr>
            <p:grpSpPr>
              <a:xfrm>
                <a:off x="7861286" y="3789639"/>
                <a:ext cx="303354" cy="90756"/>
                <a:chOff x="7861286" y="3793332"/>
                <a:chExt cx="303354" cy="90756"/>
              </a:xfrm>
            </p:grpSpPr>
            <p:sp>
              <p:nvSpPr>
                <p:cNvPr id="210" name="Rectangle 209"/>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1" name="Group 180"/>
              <p:cNvGrpSpPr/>
              <p:nvPr/>
            </p:nvGrpSpPr>
            <p:grpSpPr>
              <a:xfrm>
                <a:off x="7861286" y="3965347"/>
                <a:ext cx="977279" cy="294462"/>
                <a:chOff x="7861286" y="3976867"/>
                <a:chExt cx="977279" cy="294462"/>
              </a:xfrm>
            </p:grpSpPr>
            <p:sp>
              <p:nvSpPr>
                <p:cNvPr id="201" name="Rectangle 200"/>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2" name="Group 181"/>
              <p:cNvGrpSpPr/>
              <p:nvPr/>
            </p:nvGrpSpPr>
            <p:grpSpPr>
              <a:xfrm>
                <a:off x="7861286" y="4344761"/>
                <a:ext cx="1102374" cy="228744"/>
                <a:chOff x="7861286" y="4351628"/>
                <a:chExt cx="1102374" cy="228744"/>
              </a:xfrm>
            </p:grpSpPr>
            <p:sp>
              <p:nvSpPr>
                <p:cNvPr id="195" name="Rectangle 194"/>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6" name="Rectangle 195"/>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3" name="Group 182"/>
              <p:cNvGrpSpPr/>
              <p:nvPr/>
            </p:nvGrpSpPr>
            <p:grpSpPr>
              <a:xfrm>
                <a:off x="7983513" y="4658457"/>
                <a:ext cx="1116116" cy="161449"/>
                <a:chOff x="7983513" y="4654652"/>
                <a:chExt cx="1116116" cy="161449"/>
              </a:xfrm>
            </p:grpSpPr>
            <p:sp>
              <p:nvSpPr>
                <p:cNvPr id="188" name="Rectangle 18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4" name="Group 183"/>
              <p:cNvGrpSpPr/>
              <p:nvPr/>
            </p:nvGrpSpPr>
            <p:grpSpPr>
              <a:xfrm>
                <a:off x="7861286" y="4904857"/>
                <a:ext cx="613124" cy="95731"/>
                <a:chOff x="7861286" y="4904857"/>
                <a:chExt cx="613124" cy="95731"/>
              </a:xfrm>
            </p:grpSpPr>
            <p:sp>
              <p:nvSpPr>
                <p:cNvPr id="185" name="Rectangle 18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1" name="Group 10"/>
            <p:cNvGrpSpPr/>
            <p:nvPr/>
          </p:nvGrpSpPr>
          <p:grpSpPr>
            <a:xfrm>
              <a:off x="9345911" y="3797978"/>
              <a:ext cx="1476375" cy="1967955"/>
              <a:chOff x="9345911" y="3124878"/>
              <a:chExt cx="1476375" cy="1967955"/>
            </a:xfrm>
          </p:grpSpPr>
          <p:grpSp>
            <p:nvGrpSpPr>
              <p:cNvPr id="131" name="Group 130"/>
              <p:cNvGrpSpPr/>
              <p:nvPr/>
            </p:nvGrpSpPr>
            <p:grpSpPr>
              <a:xfrm>
                <a:off x="9345911" y="3124878"/>
                <a:ext cx="1476375" cy="1967955"/>
                <a:chOff x="7740650" y="3131095"/>
                <a:chExt cx="1476375" cy="1967955"/>
              </a:xfrm>
            </p:grpSpPr>
            <p:sp>
              <p:nvSpPr>
                <p:cNvPr id="175" name="Rectangle 174"/>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2" name="Rectangle 131"/>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Rectangle 132"/>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4" name="Rectangle 133"/>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5" name="Group 134"/>
              <p:cNvGrpSpPr/>
              <p:nvPr/>
            </p:nvGrpSpPr>
            <p:grpSpPr>
              <a:xfrm>
                <a:off x="9437493" y="3559175"/>
                <a:ext cx="1288985" cy="117474"/>
                <a:chOff x="9437493" y="3559175"/>
                <a:chExt cx="1288985" cy="117474"/>
              </a:xfrm>
            </p:grpSpPr>
            <p:sp>
              <p:nvSpPr>
                <p:cNvPr id="168" name="Rectangle 167"/>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6" name="Group 135"/>
              <p:cNvGrpSpPr/>
              <p:nvPr/>
            </p:nvGrpSpPr>
            <p:grpSpPr>
              <a:xfrm>
                <a:off x="9465450" y="3797545"/>
                <a:ext cx="1188720" cy="146051"/>
                <a:chOff x="9465450" y="3797545"/>
                <a:chExt cx="1188720" cy="146051"/>
              </a:xfrm>
            </p:grpSpPr>
            <p:sp>
              <p:nvSpPr>
                <p:cNvPr id="162" name="Rectangle 161"/>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7" name="Group 136"/>
              <p:cNvGrpSpPr/>
              <p:nvPr/>
            </p:nvGrpSpPr>
            <p:grpSpPr>
              <a:xfrm>
                <a:off x="9465719" y="3362734"/>
                <a:ext cx="731520" cy="88380"/>
                <a:chOff x="9465719" y="3362734"/>
                <a:chExt cx="731520" cy="88380"/>
              </a:xfrm>
            </p:grpSpPr>
            <p:sp>
              <p:nvSpPr>
                <p:cNvPr id="160" name="Rectangle 159"/>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8" name="Group 137"/>
              <p:cNvGrpSpPr/>
              <p:nvPr/>
            </p:nvGrpSpPr>
            <p:grpSpPr>
              <a:xfrm>
                <a:off x="9434530" y="4405572"/>
                <a:ext cx="356616" cy="212071"/>
                <a:chOff x="9434530" y="4405572"/>
                <a:chExt cx="356616" cy="212071"/>
              </a:xfrm>
            </p:grpSpPr>
            <p:sp>
              <p:nvSpPr>
                <p:cNvPr id="155" name="Rectangle 154"/>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9" name="Rectangle 138"/>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0" name="Group 139"/>
              <p:cNvGrpSpPr/>
              <p:nvPr/>
            </p:nvGrpSpPr>
            <p:grpSpPr>
              <a:xfrm>
                <a:off x="9898578" y="4405572"/>
                <a:ext cx="365760" cy="212071"/>
                <a:chOff x="9898578" y="4405572"/>
                <a:chExt cx="365760" cy="212071"/>
              </a:xfrm>
            </p:grpSpPr>
            <p:grpSp>
              <p:nvGrpSpPr>
                <p:cNvPr id="149" name="Group 148"/>
                <p:cNvGrpSpPr/>
                <p:nvPr/>
              </p:nvGrpSpPr>
              <p:grpSpPr>
                <a:xfrm>
                  <a:off x="9898578" y="4405572"/>
                  <a:ext cx="365760" cy="212071"/>
                  <a:chOff x="9434530" y="4405572"/>
                  <a:chExt cx="365760" cy="212071"/>
                </a:xfrm>
              </p:grpSpPr>
              <p:sp>
                <p:nvSpPr>
                  <p:cNvPr id="151" name="Rectangle 150"/>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1" name="Group 140"/>
              <p:cNvGrpSpPr/>
              <p:nvPr/>
            </p:nvGrpSpPr>
            <p:grpSpPr>
              <a:xfrm>
                <a:off x="10358034" y="4405249"/>
                <a:ext cx="365760" cy="212071"/>
                <a:chOff x="10358034" y="4405249"/>
                <a:chExt cx="365760" cy="212071"/>
              </a:xfrm>
            </p:grpSpPr>
            <p:sp>
              <p:nvSpPr>
                <p:cNvPr id="143" name="Rectangle 142"/>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2" name="Rectangle 141"/>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10915566" y="4874213"/>
              <a:ext cx="536092" cy="799475"/>
              <a:chOff x="5951537" y="5232400"/>
              <a:chExt cx="365126" cy="544513"/>
            </a:xfrm>
          </p:grpSpPr>
          <p:sp>
            <p:nvSpPr>
              <p:cNvPr id="12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929938" y="2701925"/>
              <a:ext cx="1168400" cy="1011238"/>
              <a:chOff x="10929938" y="2028825"/>
              <a:chExt cx="1168400" cy="1011238"/>
            </a:xfrm>
          </p:grpSpPr>
          <p:sp>
            <p:nvSpPr>
              <p:cNvPr id="11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9311043" y="1715016"/>
              <a:ext cx="1509358" cy="1959682"/>
              <a:chOff x="9311043" y="1041916"/>
              <a:chExt cx="1509358" cy="1959682"/>
            </a:xfrm>
          </p:grpSpPr>
          <p:grpSp>
            <p:nvGrpSpPr>
              <p:cNvPr id="96" name="Group 95"/>
              <p:cNvGrpSpPr/>
              <p:nvPr/>
            </p:nvGrpSpPr>
            <p:grpSpPr>
              <a:xfrm>
                <a:off x="9311043" y="1041916"/>
                <a:ext cx="1509358" cy="1959682"/>
                <a:chOff x="2699562" y="3794641"/>
                <a:chExt cx="1412658" cy="1813061"/>
              </a:xfrm>
            </p:grpSpPr>
            <p:sp>
              <p:nvSpPr>
                <p:cNvPr id="100"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Rounded Rectangle 96"/>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Rounded Rectangle 97"/>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ounded Rectangle 98"/>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7202936" y="2137601"/>
              <a:ext cx="434396" cy="1567623"/>
              <a:chOff x="7202936" y="1464501"/>
              <a:chExt cx="434396" cy="1567623"/>
            </a:xfrm>
          </p:grpSpPr>
          <p:pic>
            <p:nvPicPr>
              <p:cNvPr id="85" name="Picture 84"/>
              <p:cNvPicPr>
                <a:picLocks noChangeAspect="1"/>
              </p:cNvPicPr>
              <p:nvPr/>
            </p:nvPicPr>
            <p:blipFill>
              <a:blip r:embed="rId3"/>
              <a:stretch>
                <a:fillRect/>
              </a:stretch>
            </p:blipFill>
            <p:spPr>
              <a:xfrm>
                <a:off x="7509783" y="1515955"/>
                <a:ext cx="127549" cy="1513579"/>
              </a:xfrm>
              <a:prstGeom prst="rect">
                <a:avLst/>
              </a:prstGeom>
            </p:spPr>
          </p:pic>
          <p:grpSp>
            <p:nvGrpSpPr>
              <p:cNvPr id="86" name="Group 85"/>
              <p:cNvGrpSpPr/>
              <p:nvPr/>
            </p:nvGrpSpPr>
            <p:grpSpPr>
              <a:xfrm flipV="1">
                <a:off x="7202936" y="1464501"/>
                <a:ext cx="164653" cy="1567623"/>
                <a:chOff x="7138988" y="855663"/>
                <a:chExt cx="228601" cy="2176462"/>
              </a:xfrm>
            </p:grpSpPr>
            <p:sp>
              <p:nvSpPr>
                <p:cNvPr id="8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7743520" y="1710037"/>
              <a:ext cx="1470634" cy="1974359"/>
              <a:chOff x="7743520" y="1036937"/>
              <a:chExt cx="1470634" cy="1974359"/>
            </a:xfrm>
          </p:grpSpPr>
          <p:grpSp>
            <p:nvGrpSpPr>
              <p:cNvPr id="70" name="Group 69"/>
              <p:cNvGrpSpPr/>
              <p:nvPr/>
            </p:nvGrpSpPr>
            <p:grpSpPr>
              <a:xfrm>
                <a:off x="7743520" y="1036937"/>
                <a:ext cx="1470634" cy="1974359"/>
                <a:chOff x="7740650" y="1041915"/>
                <a:chExt cx="1470634" cy="1974359"/>
              </a:xfrm>
            </p:grpSpPr>
            <p:sp>
              <p:nvSpPr>
                <p:cNvPr id="83" name="Freeform 82"/>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ight Triangle 83"/>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1" name="Group 70"/>
              <p:cNvGrpSpPr/>
              <p:nvPr/>
            </p:nvGrpSpPr>
            <p:grpSpPr>
              <a:xfrm>
                <a:off x="7912042" y="1158011"/>
                <a:ext cx="1133265" cy="1611524"/>
                <a:chOff x="7912042" y="1158011"/>
                <a:chExt cx="1133265" cy="1611524"/>
              </a:xfrm>
            </p:grpSpPr>
            <p:sp>
              <p:nvSpPr>
                <p:cNvPr id="72" name="Right Bracket 7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3" name="Straight Connector 72"/>
                <p:cNvCxnSpPr>
                  <a:stCxn id="7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Flowchart: Decision 75"/>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Flowchart: Decision 76"/>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Flowchart: Process 77"/>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Flowchart: Process 78"/>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Flowchart: Process 79"/>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Flowchart: Process 80"/>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Flowchart: Process 81"/>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8" name="Group 17"/>
            <p:cNvGrpSpPr/>
            <p:nvPr/>
          </p:nvGrpSpPr>
          <p:grpSpPr>
            <a:xfrm>
              <a:off x="7983513" y="1945650"/>
              <a:ext cx="989927" cy="1378516"/>
              <a:chOff x="7983513" y="1272550"/>
              <a:chExt cx="989927" cy="1378516"/>
            </a:xfrm>
          </p:grpSpPr>
          <p:sp>
            <p:nvSpPr>
              <p:cNvPr id="53" name="Rectangle 52"/>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 name="Group 18"/>
            <p:cNvGrpSpPr/>
            <p:nvPr/>
          </p:nvGrpSpPr>
          <p:grpSpPr>
            <a:xfrm>
              <a:off x="5895503" y="1955025"/>
              <a:ext cx="1229051" cy="1725027"/>
              <a:chOff x="5895503" y="1281925"/>
              <a:chExt cx="1229051" cy="1725027"/>
            </a:xfrm>
          </p:grpSpPr>
          <p:grpSp>
            <p:nvGrpSpPr>
              <p:cNvPr id="20" name="Group 19"/>
              <p:cNvGrpSpPr/>
              <p:nvPr/>
            </p:nvGrpSpPr>
            <p:grpSpPr>
              <a:xfrm>
                <a:off x="5895503" y="1281925"/>
                <a:ext cx="1229051" cy="1725027"/>
                <a:chOff x="5895503" y="1281925"/>
                <a:chExt cx="1229051" cy="1725027"/>
              </a:xfrm>
            </p:grpSpPr>
            <p:sp>
              <p:nvSpPr>
                <p:cNvPr id="51" name="Freeform 50"/>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ight Triangle 51"/>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5996740" y="1640587"/>
                <a:ext cx="1000052" cy="1136612"/>
                <a:chOff x="5996740" y="1640587"/>
                <a:chExt cx="1000052" cy="1136612"/>
              </a:xfrm>
            </p:grpSpPr>
            <p:grpSp>
              <p:nvGrpSpPr>
                <p:cNvPr id="22" name="Group 21"/>
                <p:cNvGrpSpPr/>
                <p:nvPr/>
              </p:nvGrpSpPr>
              <p:grpSpPr>
                <a:xfrm>
                  <a:off x="6265272" y="1646040"/>
                  <a:ext cx="731520" cy="87880"/>
                  <a:chOff x="6265272" y="1646040"/>
                  <a:chExt cx="731520" cy="87880"/>
                </a:xfrm>
              </p:grpSpPr>
              <p:sp>
                <p:nvSpPr>
                  <p:cNvPr id="48" name="Rectangle 47"/>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Rectangle 48"/>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6265272" y="1889531"/>
                  <a:ext cx="731520" cy="87880"/>
                  <a:chOff x="6265272" y="1889531"/>
                  <a:chExt cx="731520" cy="87880"/>
                </a:xfrm>
              </p:grpSpPr>
              <p:sp>
                <p:nvSpPr>
                  <p:cNvPr id="46" name="Rectangle 45"/>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6265272" y="2130746"/>
                  <a:ext cx="709184" cy="87880"/>
                  <a:chOff x="6265272" y="2130746"/>
                  <a:chExt cx="709184" cy="87880"/>
                </a:xfrm>
              </p:grpSpPr>
              <p:sp>
                <p:nvSpPr>
                  <p:cNvPr id="43" name="Rectangle 42"/>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Rectangle 44"/>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6265272" y="2374770"/>
                  <a:ext cx="731520" cy="87880"/>
                  <a:chOff x="6265272" y="2374770"/>
                  <a:chExt cx="731520" cy="87880"/>
                </a:xfrm>
              </p:grpSpPr>
              <p:sp>
                <p:nvSpPr>
                  <p:cNvPr id="41" name="Rectangle 40"/>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Rectangle 41"/>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265272" y="2623634"/>
                  <a:ext cx="731520" cy="87880"/>
                  <a:chOff x="6265272" y="2623634"/>
                  <a:chExt cx="731520" cy="87880"/>
                </a:xfrm>
              </p:grpSpPr>
              <p:sp>
                <p:nvSpPr>
                  <p:cNvPr id="38" name="Rectangle 37"/>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7" name="Rectangle 2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Rectangle 2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 name="Group 28"/>
                <p:cNvGrpSpPr/>
                <p:nvPr/>
              </p:nvGrpSpPr>
              <p:grpSpPr>
                <a:xfrm>
                  <a:off x="5996740" y="1640587"/>
                  <a:ext cx="154817" cy="154817"/>
                  <a:chOff x="5996740" y="1640587"/>
                  <a:chExt cx="154817" cy="154817"/>
                </a:xfrm>
              </p:grpSpPr>
              <p:sp>
                <p:nvSpPr>
                  <p:cNvPr id="36" name="Rectangle 35"/>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5996740" y="1886036"/>
                  <a:ext cx="154817" cy="154817"/>
                  <a:chOff x="5996740" y="1886036"/>
                  <a:chExt cx="154817" cy="154817"/>
                </a:xfrm>
              </p:grpSpPr>
              <p:sp>
                <p:nvSpPr>
                  <p:cNvPr id="34" name="Rectangle 3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p:nvPr/>
              </p:nvGrpSpPr>
              <p:grpSpPr>
                <a:xfrm>
                  <a:off x="5996740" y="2376934"/>
                  <a:ext cx="154817" cy="154817"/>
                  <a:chOff x="5996740" y="2376934"/>
                  <a:chExt cx="154817" cy="154817"/>
                </a:xfrm>
              </p:grpSpPr>
              <p:sp>
                <p:nvSpPr>
                  <p:cNvPr id="32" name="Rectangle 3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276" name="Group 275"/>
          <p:cNvGrpSpPr/>
          <p:nvPr/>
        </p:nvGrpSpPr>
        <p:grpSpPr>
          <a:xfrm>
            <a:off x="457580" y="2373507"/>
            <a:ext cx="364194" cy="364194"/>
            <a:chOff x="457580" y="2341896"/>
            <a:chExt cx="364194" cy="364194"/>
          </a:xfrm>
        </p:grpSpPr>
        <p:sp>
          <p:nvSpPr>
            <p:cNvPr id="277" name="Oval 27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ight Arrow 27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9" name="Group 278"/>
          <p:cNvGrpSpPr/>
          <p:nvPr/>
        </p:nvGrpSpPr>
        <p:grpSpPr>
          <a:xfrm>
            <a:off x="457580" y="1537421"/>
            <a:ext cx="364194" cy="364194"/>
            <a:chOff x="457580" y="2341896"/>
            <a:chExt cx="364194" cy="364194"/>
          </a:xfrm>
        </p:grpSpPr>
        <p:sp>
          <p:nvSpPr>
            <p:cNvPr id="280" name="Oval 27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ight Arrow 28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82" name="Group 281"/>
          <p:cNvGrpSpPr/>
          <p:nvPr/>
        </p:nvGrpSpPr>
        <p:grpSpPr>
          <a:xfrm>
            <a:off x="457580" y="3209593"/>
            <a:ext cx="364194" cy="364194"/>
            <a:chOff x="457580" y="2341896"/>
            <a:chExt cx="364194" cy="364194"/>
          </a:xfrm>
        </p:grpSpPr>
        <p:sp>
          <p:nvSpPr>
            <p:cNvPr id="283" name="Oval 28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ight Arrow 28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5" name="Rectangle 28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286" name="Rectangle 28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C#</a:t>
            </a:r>
          </a:p>
        </p:txBody>
      </p:sp>
      <p:sp>
        <p:nvSpPr>
          <p:cNvPr id="287" name="Rectangle 28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a:t>
            </a:r>
            <a:r>
              <a:rPr lang="en-US" sz="3200" dirty="0" smtClean="0">
                <a:gradFill>
                  <a:gsLst>
                    <a:gs pos="1250">
                      <a:schemeClr val="tx1"/>
                    </a:gs>
                    <a:gs pos="99000">
                      <a:schemeClr val="tx1"/>
                    </a:gs>
                  </a:gsLst>
                  <a:lin ang="5400000" scaled="0"/>
                </a:gradFill>
                <a:latin typeface="+mj-lt"/>
              </a:rPr>
              <a:t>event receivers</a:t>
            </a:r>
            <a:endParaRPr lang="en-US" sz="3200" dirty="0">
              <a:gradFill>
                <a:gsLst>
                  <a:gs pos="1250">
                    <a:schemeClr val="tx1"/>
                  </a:gs>
                  <a:gs pos="99000">
                    <a:schemeClr val="tx1"/>
                  </a:gs>
                </a:gsLst>
                <a:lin ang="5400000" scaled="0"/>
              </a:gradFill>
              <a:latin typeface="+mj-lt"/>
            </a:endParaRPr>
          </a:p>
        </p:txBody>
      </p:sp>
      <p:sp>
        <p:nvSpPr>
          <p:cNvPr id="288" name="Rectangle 28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a:t>
            </a:r>
            <a:r>
              <a:rPr lang="en-US" sz="3200" dirty="0" smtClean="0">
                <a:gradFill>
                  <a:gsLst>
                    <a:gs pos="1250">
                      <a:schemeClr val="tx1"/>
                    </a:gs>
                    <a:gs pos="99000">
                      <a:schemeClr val="tx1"/>
                    </a:gs>
                  </a:gsLst>
                  <a:lin ang="5400000" scaled="0"/>
                </a:gradFill>
                <a:latin typeface="+mj-lt"/>
              </a:rPr>
              <a:t>“jobs</a:t>
            </a:r>
            <a:r>
              <a:rPr lang="en-US" sz="3200" dirty="0">
                <a:gradFill>
                  <a:gsLst>
                    <a:gs pos="1250">
                      <a:schemeClr val="tx1"/>
                    </a:gs>
                    <a:gs pos="99000">
                      <a:schemeClr val="tx1"/>
                    </a:gs>
                  </a:gsLst>
                  <a:lin ang="5400000" scaled="0"/>
                </a:gradFill>
                <a:latin typeface="+mj-lt"/>
              </a:rPr>
              <a:t>” and </a:t>
            </a:r>
            <a:r>
              <a:rPr lang="en-US" sz="3200" dirty="0" smtClean="0">
                <a:gradFill>
                  <a:gsLst>
                    <a:gs pos="1250">
                      <a:schemeClr val="tx1"/>
                    </a:gs>
                    <a:gs pos="99000">
                      <a:schemeClr val="tx1"/>
                    </a:gs>
                  </a:gsLst>
                  <a:lin ang="5400000" scaled="0"/>
                </a:gradFill>
                <a:latin typeface="+mj-lt"/>
              </a:rPr>
              <a:t>provisioning</a:t>
            </a:r>
            <a:endParaRPr lang="en-US" sz="3200" dirty="0">
              <a:gradFill>
                <a:gsLst>
                  <a:gs pos="1250">
                    <a:schemeClr val="tx1"/>
                  </a:gs>
                  <a:gs pos="99000">
                    <a:schemeClr val="tx1"/>
                  </a:gs>
                </a:gsLst>
                <a:lin ang="5400000" scaled="0"/>
              </a:gradFill>
              <a:latin typeface="+mj-lt"/>
            </a:endParaRPr>
          </a:p>
        </p:txBody>
      </p:sp>
      <p:grpSp>
        <p:nvGrpSpPr>
          <p:cNvPr id="289" name="Group 288"/>
          <p:cNvGrpSpPr/>
          <p:nvPr/>
        </p:nvGrpSpPr>
        <p:grpSpPr>
          <a:xfrm>
            <a:off x="457580" y="4045680"/>
            <a:ext cx="364194" cy="364194"/>
            <a:chOff x="457580" y="2341896"/>
            <a:chExt cx="364194" cy="364194"/>
          </a:xfrm>
        </p:grpSpPr>
        <p:sp>
          <p:nvSpPr>
            <p:cNvPr id="290" name="Oval 28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ight Arrow 29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36243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712333"/>
          </a:xfrm>
        </p:spPr>
        <p:txBody>
          <a:bodyPr/>
          <a:lstStyle/>
          <a:p>
            <a:pPr marL="0" indent="0">
              <a:buNone/>
            </a:pPr>
            <a:r>
              <a:rPr lang="en-US" sz="4800" dirty="0" smtClean="0"/>
              <a:t>Further reading…</a:t>
            </a:r>
          </a:p>
          <a:p>
            <a:pPr marL="0" indent="0">
              <a:buNone/>
            </a:pPr>
            <a:endParaRPr lang="en-US" sz="4800" dirty="0" smtClean="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endParaRPr lang="en-US" dirty="0"/>
          </a:p>
          <a:p>
            <a:endParaRPr lang="en-US" dirty="0"/>
          </a:p>
        </p:txBody>
      </p:sp>
      <p:grpSp>
        <p:nvGrpSpPr>
          <p:cNvPr id="15" name="Group 14"/>
          <p:cNvGrpSpPr/>
          <p:nvPr/>
        </p:nvGrpSpPr>
        <p:grpSpPr>
          <a:xfrm>
            <a:off x="8595651" y="2113047"/>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285013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61037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1463" y="295275"/>
            <a:ext cx="11888787" cy="917575"/>
          </a:xfrm>
        </p:spPr>
        <p:txBody>
          <a:bodyPr/>
          <a:lstStyle/>
          <a:p>
            <a:r>
              <a:rPr lang="en-US" dirty="0" smtClean="0"/>
              <a:t>Engage</a:t>
            </a:r>
            <a:endParaRPr lang="en-US" dirty="0"/>
          </a:p>
        </p:txBody>
      </p:sp>
    </p:spTree>
    <p:extLst>
      <p:ext uri="{BB962C8B-B14F-4D97-AF65-F5344CB8AC3E}">
        <p14:creationId xmlns:p14="http://schemas.microsoft.com/office/powerpoint/2010/main" val="201385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Introduction</a:t>
            </a:r>
            <a:endParaRPr lang="en-US" dirty="0"/>
          </a:p>
        </p:txBody>
      </p:sp>
      <p:sp>
        <p:nvSpPr>
          <p:cNvPr id="8" name="Text Placeholder 7"/>
          <p:cNvSpPr>
            <a:spLocks noGrp="1"/>
          </p:cNvSpPr>
          <p:nvPr>
            <p:ph type="body"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architecture</a:t>
            </a:r>
            <a:endParaRPr lang="en-US" dirty="0"/>
          </a:p>
        </p:txBody>
      </p:sp>
      <p:grpSp>
        <p:nvGrpSpPr>
          <p:cNvPr id="78" name="Group 77"/>
          <p:cNvGrpSpPr/>
          <p:nvPr/>
        </p:nvGrpSpPr>
        <p:grpSpPr>
          <a:xfrm>
            <a:off x="1117463" y="2029762"/>
            <a:ext cx="2006419" cy="1622191"/>
            <a:chOff x="1079500" y="1493703"/>
            <a:chExt cx="1748023" cy="1413277"/>
          </a:xfrm>
          <a:solidFill>
            <a:schemeClr val="bg1">
              <a:lumMod val="85000"/>
            </a:schemeClr>
          </a:solidFill>
        </p:grpSpPr>
        <p:sp>
          <p:nvSpPr>
            <p:cNvPr id="73" name="Freeform 5"/>
            <p:cNvSpPr>
              <a:spLocks noEditPoints="1"/>
            </p:cNvSpPr>
            <p:nvPr/>
          </p:nvSpPr>
          <p:spPr bwMode="auto">
            <a:xfrm>
              <a:off x="10795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
            <p:cNvSpPr>
              <a:spLocks noEditPoints="1"/>
            </p:cNvSpPr>
            <p:nvPr/>
          </p:nvSpPr>
          <p:spPr bwMode="auto">
            <a:xfrm>
              <a:off x="17018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
            <p:cNvSpPr>
              <a:spLocks noEditPoints="1"/>
            </p:cNvSpPr>
            <p:nvPr/>
          </p:nvSpPr>
          <p:spPr bwMode="auto">
            <a:xfrm>
              <a:off x="23241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
            <p:cNvSpPr>
              <a:spLocks noEditPoints="1"/>
            </p:cNvSpPr>
            <p:nvPr/>
          </p:nvSpPr>
          <p:spPr bwMode="auto">
            <a:xfrm>
              <a:off x="13906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
            <p:cNvSpPr>
              <a:spLocks noEditPoints="1"/>
            </p:cNvSpPr>
            <p:nvPr/>
          </p:nvSpPr>
          <p:spPr bwMode="auto">
            <a:xfrm>
              <a:off x="20129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9" name="TextBox 78"/>
          <p:cNvSpPr txBox="1"/>
          <p:nvPr/>
        </p:nvSpPr>
        <p:spPr>
          <a:xfrm>
            <a:off x="1212216"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2655">
                      <a:srgbClr val="00188F"/>
                    </a:gs>
                    <a:gs pos="15000">
                      <a:srgbClr val="00188F"/>
                    </a:gs>
                  </a:gsLst>
                  <a:lin ang="5400000" scaled="0"/>
                </a:gradFill>
              </a:rPr>
              <a:t>aspx</a:t>
            </a:r>
          </a:p>
        </p:txBody>
      </p:sp>
      <p:sp>
        <p:nvSpPr>
          <p:cNvPr id="80" name="TextBox 79"/>
          <p:cNvSpPr txBox="1"/>
          <p:nvPr/>
        </p:nvSpPr>
        <p:spPr>
          <a:xfrm>
            <a:off x="1925808"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80531">
                      <a:schemeClr val="accent1"/>
                    </a:gs>
                    <a:gs pos="30000">
                      <a:schemeClr val="accent1"/>
                    </a:gs>
                  </a:gsLst>
                  <a:lin ang="5400000" scaled="0"/>
                </a:gradFill>
              </a:rPr>
              <a:t>png</a:t>
            </a:r>
          </a:p>
        </p:txBody>
      </p:sp>
      <p:sp>
        <p:nvSpPr>
          <p:cNvPr id="81" name="TextBox 80"/>
          <p:cNvSpPr txBox="1"/>
          <p:nvPr/>
        </p:nvSpPr>
        <p:spPr>
          <a:xfrm>
            <a:off x="2642815"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69912">
                      <a:schemeClr val="accent3"/>
                    </a:gs>
                    <a:gs pos="30000">
                      <a:schemeClr val="accent3"/>
                    </a:gs>
                  </a:gsLst>
                  <a:lin ang="5400000" scaled="0"/>
                </a:gradFill>
              </a:rPr>
              <a:t>js</a:t>
            </a:r>
          </a:p>
        </p:txBody>
      </p:sp>
      <p:sp>
        <p:nvSpPr>
          <p:cNvPr id="82" name="TextBox 81"/>
          <p:cNvSpPr txBox="1"/>
          <p:nvPr/>
        </p:nvSpPr>
        <p:spPr>
          <a:xfrm>
            <a:off x="2233952" y="3283854"/>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86726">
                      <a:schemeClr val="accent2"/>
                    </a:gs>
                    <a:gs pos="30000">
                      <a:schemeClr val="accent2"/>
                    </a:gs>
                  </a:gsLst>
                  <a:lin ang="5400000" scaled="0"/>
                </a:gradFill>
              </a:rPr>
              <a:t>master</a:t>
            </a:r>
          </a:p>
        </p:txBody>
      </p:sp>
      <p:sp>
        <p:nvSpPr>
          <p:cNvPr id="83" name="TextBox 82"/>
          <p:cNvSpPr txBox="1"/>
          <p:nvPr/>
        </p:nvSpPr>
        <p:spPr>
          <a:xfrm>
            <a:off x="1569012" y="3283854"/>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86726">
                      <a:schemeClr val="accent2"/>
                    </a:gs>
                    <a:gs pos="30000">
                      <a:schemeClr val="accent2"/>
                    </a:gs>
                  </a:gsLst>
                  <a:lin ang="5400000" scaled="0"/>
                </a:gradFill>
              </a:rPr>
              <a:t>CSS</a:t>
            </a:r>
          </a:p>
        </p:txBody>
      </p:sp>
      <p:grpSp>
        <p:nvGrpSpPr>
          <p:cNvPr id="99" name="Group 98"/>
          <p:cNvGrpSpPr/>
          <p:nvPr/>
        </p:nvGrpSpPr>
        <p:grpSpPr>
          <a:xfrm>
            <a:off x="3443714" y="1935968"/>
            <a:ext cx="1659487" cy="1821794"/>
            <a:chOff x="3000375" y="2592773"/>
            <a:chExt cx="1657350" cy="1819448"/>
          </a:xfrm>
        </p:grpSpPr>
        <p:sp>
          <p:nvSpPr>
            <p:cNvPr id="90" name="Oval 89"/>
            <p:cNvSpPr/>
            <p:nvPr/>
          </p:nvSpPr>
          <p:spPr bwMode="auto">
            <a:xfrm>
              <a:off x="3000375" y="2668587"/>
              <a:ext cx="1657350" cy="1657350"/>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1" name="Group 90"/>
            <p:cNvGrpSpPr/>
            <p:nvPr/>
          </p:nvGrpSpPr>
          <p:grpSpPr>
            <a:xfrm>
              <a:off x="3367274" y="3147219"/>
              <a:ext cx="923553" cy="700087"/>
              <a:chOff x="3339503" y="3209924"/>
              <a:chExt cx="923553" cy="700087"/>
            </a:xfrm>
          </p:grpSpPr>
          <p:sp>
            <p:nvSpPr>
              <p:cNvPr id="87" name="Freeform 9"/>
              <p:cNvSpPr>
                <a:spLocks noEditPoints="1"/>
              </p:cNvSpPr>
              <p:nvPr/>
            </p:nvSpPr>
            <p:spPr bwMode="auto">
              <a:xfrm>
                <a:off x="3339503" y="3209924"/>
                <a:ext cx="923553" cy="700087"/>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TextBox 88"/>
              <p:cNvSpPr txBox="1"/>
              <p:nvPr/>
            </p:nvSpPr>
            <p:spPr>
              <a:xfrm>
                <a:off x="3591729" y="3515843"/>
                <a:ext cx="419100" cy="221599"/>
              </a:xfrm>
              <a:prstGeom prst="rect">
                <a:avLst/>
              </a:prstGeom>
              <a:noFill/>
            </p:spPr>
            <p:txBody>
              <a:bodyPr wrap="square" lIns="0" tIns="0" rIns="0" bIns="0" rtlCol="0">
                <a:spAutoFit/>
              </a:bodyPr>
              <a:lstStyle/>
              <a:p>
                <a:pPr algn="ctr">
                  <a:lnSpc>
                    <a:spcPct val="90000"/>
                  </a:lnSpc>
                  <a:spcAft>
                    <a:spcPts val="600"/>
                  </a:spcAft>
                </a:pPr>
                <a:r>
                  <a:rPr lang="en-US" sz="1600" b="1" dirty="0" smtClean="0">
                    <a:gradFill>
                      <a:gsLst>
                        <a:gs pos="63717">
                          <a:schemeClr val="accent4"/>
                        </a:gs>
                        <a:gs pos="15000">
                          <a:schemeClr val="accent4"/>
                        </a:gs>
                      </a:gsLst>
                      <a:lin ang="5400000" scaled="0"/>
                    </a:gradFill>
                  </a:rPr>
                  <a:t>C#</a:t>
                </a:r>
              </a:p>
            </p:txBody>
          </p:sp>
        </p:grpSp>
        <p:grpSp>
          <p:nvGrpSpPr>
            <p:cNvPr id="94" name="Group 93"/>
            <p:cNvGrpSpPr/>
            <p:nvPr/>
          </p:nvGrpSpPr>
          <p:grpSpPr>
            <a:xfrm>
              <a:off x="3800475" y="2592773"/>
              <a:ext cx="147638" cy="151628"/>
              <a:chOff x="3824288" y="2578099"/>
              <a:chExt cx="176212" cy="180975"/>
            </a:xfrm>
          </p:grpSpPr>
          <p:sp>
            <p:nvSpPr>
              <p:cNvPr id="92" name="Isosceles Triangle 91"/>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Isosceles Triangle 92"/>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5" name="Group 94"/>
            <p:cNvGrpSpPr/>
            <p:nvPr/>
          </p:nvGrpSpPr>
          <p:grpSpPr>
            <a:xfrm flipH="1">
              <a:off x="3733801" y="4260593"/>
              <a:ext cx="147638" cy="151628"/>
              <a:chOff x="3824288" y="2578099"/>
              <a:chExt cx="176212" cy="180975"/>
            </a:xfrm>
          </p:grpSpPr>
          <p:sp>
            <p:nvSpPr>
              <p:cNvPr id="96" name="Isosceles Triangle 95"/>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Isosceles Triangle 96"/>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98" name="Rectangle 97"/>
          <p:cNvSpPr/>
          <p:nvPr/>
        </p:nvSpPr>
        <p:spPr bwMode="auto">
          <a:xfrm>
            <a:off x="1981169" y="13718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smtClean="0">
                <a:gradFill>
                  <a:gsLst>
                    <a:gs pos="11504">
                      <a:schemeClr val="tx1"/>
                    </a:gs>
                    <a:gs pos="38000">
                      <a:schemeClr val="tx1"/>
                    </a:gs>
                  </a:gsLst>
                  <a:lin ang="5400000" scaled="0"/>
                </a:gradFill>
              </a:rPr>
              <a:t>Azure websites</a:t>
            </a:r>
            <a:endParaRPr lang="en-US" sz="1800" dirty="0">
              <a:gradFill>
                <a:gsLst>
                  <a:gs pos="11504">
                    <a:schemeClr val="tx1"/>
                  </a:gs>
                  <a:gs pos="38000">
                    <a:schemeClr val="tx1"/>
                  </a:gs>
                </a:gsLst>
                <a:lin ang="5400000" scaled="0"/>
              </a:gradFill>
            </a:endParaRPr>
          </a:p>
        </p:txBody>
      </p:sp>
      <p:sp>
        <p:nvSpPr>
          <p:cNvPr id="103" name="Freeform 13"/>
          <p:cNvSpPr>
            <a:spLocks/>
          </p:cNvSpPr>
          <p:nvPr/>
        </p:nvSpPr>
        <p:spPr bwMode="auto">
          <a:xfrm>
            <a:off x="1106606" y="1411207"/>
            <a:ext cx="710571" cy="39354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103"/>
          <p:cNvSpPr>
            <a:spLocks noEditPoints="1"/>
          </p:cNvSpPr>
          <p:nvPr/>
        </p:nvSpPr>
        <p:spPr bwMode="auto">
          <a:xfrm>
            <a:off x="1331737" y="1536042"/>
            <a:ext cx="192148" cy="19511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cxnSp>
        <p:nvCxnSpPr>
          <p:cNvPr id="110" name="Straight Connector 109"/>
          <p:cNvCxnSpPr/>
          <p:nvPr/>
        </p:nvCxnSpPr>
        <p:spPr>
          <a:xfrm>
            <a:off x="6496501" y="1174480"/>
            <a:ext cx="0" cy="3309057"/>
          </a:xfrm>
          <a:prstGeom prst="line">
            <a:avLst/>
          </a:prstGeom>
          <a:ln w="22225">
            <a:solidFill>
              <a:schemeClr val="bg1">
                <a:lumMod val="8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496501" y="1174480"/>
            <a:ext cx="2201178"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242850" y="2829009"/>
            <a:ext cx="3454829"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496501" y="4483537"/>
            <a:ext cx="2201178"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a:off x="8859370" y="9366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smtClean="0">
                <a:gradFill>
                  <a:gsLst>
                    <a:gs pos="11504">
                      <a:schemeClr val="tx1"/>
                    </a:gs>
                    <a:gs pos="38000">
                      <a:schemeClr val="tx1"/>
                    </a:gs>
                  </a:gsLst>
                  <a:lin ang="5400000" scaled="0"/>
                </a:gradFill>
              </a:rPr>
              <a:t>SQL Azure</a:t>
            </a:r>
            <a:endParaRPr lang="en-US" sz="1800" dirty="0">
              <a:gradFill>
                <a:gsLst>
                  <a:gs pos="11504">
                    <a:schemeClr val="tx1"/>
                  </a:gs>
                  <a:gs pos="38000">
                    <a:schemeClr val="tx1"/>
                  </a:gs>
                </a:gsLst>
                <a:lin ang="5400000" scaled="0"/>
              </a:gradFill>
            </a:endParaRPr>
          </a:p>
        </p:txBody>
      </p:sp>
      <p:sp>
        <p:nvSpPr>
          <p:cNvPr id="118" name="Rectangle 117"/>
          <p:cNvSpPr/>
          <p:nvPr/>
        </p:nvSpPr>
        <p:spPr bwMode="auto">
          <a:xfrm>
            <a:off x="8859370" y="259116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smtClean="0">
                <a:gradFill>
                  <a:gsLst>
                    <a:gs pos="11504">
                      <a:schemeClr val="tx1"/>
                    </a:gs>
                    <a:gs pos="38000">
                      <a:schemeClr val="tx1"/>
                    </a:gs>
                  </a:gsLst>
                  <a:lin ang="5400000" scaled="0"/>
                </a:gradFill>
              </a:rPr>
              <a:t>Azure Data Market</a:t>
            </a:r>
            <a:endParaRPr lang="en-US" sz="1800" dirty="0">
              <a:gradFill>
                <a:gsLst>
                  <a:gs pos="11504">
                    <a:schemeClr val="tx1"/>
                  </a:gs>
                  <a:gs pos="38000">
                    <a:schemeClr val="tx1"/>
                  </a:gs>
                </a:gsLst>
                <a:lin ang="5400000" scaled="0"/>
              </a:gradFill>
            </a:endParaRPr>
          </a:p>
        </p:txBody>
      </p:sp>
      <p:sp>
        <p:nvSpPr>
          <p:cNvPr id="119" name="Rectangle 118"/>
          <p:cNvSpPr/>
          <p:nvPr/>
        </p:nvSpPr>
        <p:spPr bwMode="auto">
          <a:xfrm>
            <a:off x="8859370" y="4245703"/>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smtClean="0">
                <a:gradFill>
                  <a:gsLst>
                    <a:gs pos="11504">
                      <a:schemeClr val="tx1"/>
                    </a:gs>
                    <a:gs pos="38000">
                      <a:schemeClr val="tx1"/>
                    </a:gs>
                  </a:gsLst>
                  <a:lin ang="5400000" scaled="0"/>
                </a:gradFill>
              </a:rPr>
              <a:t>SharePoint Online</a:t>
            </a:r>
            <a:endParaRPr lang="en-US" sz="1800" dirty="0">
              <a:gradFill>
                <a:gsLst>
                  <a:gs pos="11504">
                    <a:schemeClr val="tx1"/>
                  </a:gs>
                  <a:gs pos="38000">
                    <a:schemeClr val="tx1"/>
                  </a:gs>
                </a:gsLst>
                <a:lin ang="5400000" scaled="0"/>
              </a:gradFill>
            </a:endParaRPr>
          </a:p>
        </p:txBody>
      </p:sp>
      <p:grpSp>
        <p:nvGrpSpPr>
          <p:cNvPr id="121" name="Group 16"/>
          <p:cNvGrpSpPr>
            <a:grpSpLocks noChangeAspect="1"/>
          </p:cNvGrpSpPr>
          <p:nvPr/>
        </p:nvGrpSpPr>
        <p:grpSpPr bwMode="auto">
          <a:xfrm>
            <a:off x="1715134" y="4419465"/>
            <a:ext cx="921671" cy="790344"/>
            <a:chOff x="1601" y="217"/>
            <a:chExt cx="4632" cy="3972"/>
          </a:xfrm>
          <a:solidFill>
            <a:schemeClr val="bg1">
              <a:lumMod val="65000"/>
            </a:schemeClr>
          </a:solidFill>
        </p:grpSpPr>
        <p:sp>
          <p:nvSpPr>
            <p:cNvPr id="123"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29" name="Straight Connector 128"/>
          <p:cNvCxnSpPr/>
          <p:nvPr/>
        </p:nvCxnSpPr>
        <p:spPr>
          <a:xfrm flipV="1">
            <a:off x="2174644" y="3892210"/>
            <a:ext cx="0" cy="48147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34" name="Freeform 26"/>
          <p:cNvSpPr>
            <a:spLocks noEditPoints="1"/>
          </p:cNvSpPr>
          <p:nvPr/>
        </p:nvSpPr>
        <p:spPr bwMode="auto">
          <a:xfrm>
            <a:off x="8849603" y="1534358"/>
            <a:ext cx="412981" cy="456716"/>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26"/>
          <p:cNvSpPr>
            <a:spLocks noEditPoints="1"/>
          </p:cNvSpPr>
          <p:nvPr/>
        </p:nvSpPr>
        <p:spPr bwMode="auto">
          <a:xfrm>
            <a:off x="9343708" y="1534358"/>
            <a:ext cx="412981" cy="456716"/>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26"/>
          <p:cNvSpPr>
            <a:spLocks noEditPoints="1"/>
          </p:cNvSpPr>
          <p:nvPr/>
        </p:nvSpPr>
        <p:spPr bwMode="auto">
          <a:xfrm>
            <a:off x="9837814" y="1534358"/>
            <a:ext cx="412981" cy="456716"/>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136"/>
          <p:cNvSpPr>
            <a:spLocks noEditPoints="1"/>
          </p:cNvSpPr>
          <p:nvPr/>
        </p:nvSpPr>
        <p:spPr bwMode="auto">
          <a:xfrm>
            <a:off x="10537886" y="1564640"/>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30"/>
          <p:cNvSpPr>
            <a:spLocks noEditPoints="1"/>
          </p:cNvSpPr>
          <p:nvPr/>
        </p:nvSpPr>
        <p:spPr bwMode="auto">
          <a:xfrm>
            <a:off x="9562987" y="3182154"/>
            <a:ext cx="474019" cy="474020"/>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2" name="Freeform 141"/>
          <p:cNvSpPr>
            <a:spLocks noEditPoints="1"/>
          </p:cNvSpPr>
          <p:nvPr/>
        </p:nvSpPr>
        <p:spPr bwMode="auto">
          <a:xfrm>
            <a:off x="10270020" y="3221087"/>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34"/>
          <p:cNvSpPr>
            <a:spLocks noEditPoints="1"/>
          </p:cNvSpPr>
          <p:nvPr/>
        </p:nvSpPr>
        <p:spPr bwMode="auto">
          <a:xfrm>
            <a:off x="8849497" y="3178927"/>
            <a:ext cx="480476" cy="480474"/>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49" name="Group 148"/>
          <p:cNvGrpSpPr/>
          <p:nvPr/>
        </p:nvGrpSpPr>
        <p:grpSpPr>
          <a:xfrm>
            <a:off x="8859920" y="4910770"/>
            <a:ext cx="710571" cy="393542"/>
            <a:chOff x="7710547" y="5062140"/>
            <a:chExt cx="619060" cy="342860"/>
          </a:xfrm>
        </p:grpSpPr>
        <p:sp>
          <p:nvSpPr>
            <p:cNvPr id="147" name="Freeform 13"/>
            <p:cNvSpPr>
              <a:spLocks/>
            </p:cNvSpPr>
            <p:nvPr/>
          </p:nvSpPr>
          <p:spPr bwMode="auto">
            <a:xfrm>
              <a:off x="7710547" y="5062140"/>
              <a:ext cx="619060" cy="34286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5"/>
            <p:cNvSpPr>
              <a:spLocks/>
            </p:cNvSpPr>
            <p:nvPr/>
          </p:nvSpPr>
          <p:spPr bwMode="auto">
            <a:xfrm>
              <a:off x="7907657" y="5157789"/>
              <a:ext cx="162744" cy="194488"/>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3" name="Freeform 38"/>
          <p:cNvSpPr>
            <a:spLocks noEditPoints="1"/>
          </p:cNvSpPr>
          <p:nvPr/>
        </p:nvSpPr>
        <p:spPr bwMode="auto">
          <a:xfrm>
            <a:off x="9761825" y="4920447"/>
            <a:ext cx="463425" cy="710535"/>
          </a:xfrm>
          <a:custGeom>
            <a:avLst/>
            <a:gdLst>
              <a:gd name="T0" fmla="*/ 3672 w 3672"/>
              <a:gd name="T1" fmla="*/ 1713 h 5630"/>
              <a:gd name="T2" fmla="*/ 1959 w 3672"/>
              <a:gd name="T3" fmla="*/ 1713 h 5630"/>
              <a:gd name="T4" fmla="*/ 1959 w 3672"/>
              <a:gd name="T5" fmla="*/ 0 h 5630"/>
              <a:gd name="T6" fmla="*/ 3672 w 3672"/>
              <a:gd name="T7" fmla="*/ 0 h 5630"/>
              <a:gd name="T8" fmla="*/ 3672 w 3672"/>
              <a:gd name="T9" fmla="*/ 1713 h 5630"/>
              <a:gd name="T10" fmla="*/ 3672 w 3672"/>
              <a:gd name="T11" fmla="*/ 1713 h 5630"/>
              <a:gd name="T12" fmla="*/ 3672 w 3672"/>
              <a:gd name="T13" fmla="*/ 1713 h 5630"/>
              <a:gd name="T14" fmla="*/ 1536 w 3672"/>
              <a:gd name="T15" fmla="*/ 178 h 5630"/>
              <a:gd name="T16" fmla="*/ 177 w 3672"/>
              <a:gd name="T17" fmla="*/ 178 h 5630"/>
              <a:gd name="T18" fmla="*/ 177 w 3672"/>
              <a:gd name="T19" fmla="*/ 1533 h 5630"/>
              <a:gd name="T20" fmla="*/ 1536 w 3672"/>
              <a:gd name="T21" fmla="*/ 1533 h 5630"/>
              <a:gd name="T22" fmla="*/ 1536 w 3672"/>
              <a:gd name="T23" fmla="*/ 178 h 5630"/>
              <a:gd name="T24" fmla="*/ 1536 w 3672"/>
              <a:gd name="T25" fmla="*/ 178 h 5630"/>
              <a:gd name="T26" fmla="*/ 1536 w 3672"/>
              <a:gd name="T27" fmla="*/ 178 h 5630"/>
              <a:gd name="T28" fmla="*/ 1713 w 3672"/>
              <a:gd name="T29" fmla="*/ 0 h 5630"/>
              <a:gd name="T30" fmla="*/ 1713 w 3672"/>
              <a:gd name="T31" fmla="*/ 1713 h 5630"/>
              <a:gd name="T32" fmla="*/ 0 w 3672"/>
              <a:gd name="T33" fmla="*/ 1713 h 5630"/>
              <a:gd name="T34" fmla="*/ 0 w 3672"/>
              <a:gd name="T35" fmla="*/ 0 h 5630"/>
              <a:gd name="T36" fmla="*/ 1713 w 3672"/>
              <a:gd name="T37" fmla="*/ 0 h 5630"/>
              <a:gd name="T38" fmla="*/ 1713 w 3672"/>
              <a:gd name="T39" fmla="*/ 0 h 5630"/>
              <a:gd name="T40" fmla="*/ 1713 w 3672"/>
              <a:gd name="T41" fmla="*/ 0 h 5630"/>
              <a:gd name="T42" fmla="*/ 1713 w 3672"/>
              <a:gd name="T43" fmla="*/ 0 h 5630"/>
              <a:gd name="T44" fmla="*/ 1536 w 3672"/>
              <a:gd name="T45" fmla="*/ 4097 h 5630"/>
              <a:gd name="T46" fmla="*/ 177 w 3672"/>
              <a:gd name="T47" fmla="*/ 4097 h 5630"/>
              <a:gd name="T48" fmla="*/ 177 w 3672"/>
              <a:gd name="T49" fmla="*/ 5452 h 5630"/>
              <a:gd name="T50" fmla="*/ 1536 w 3672"/>
              <a:gd name="T51" fmla="*/ 5452 h 5630"/>
              <a:gd name="T52" fmla="*/ 1536 w 3672"/>
              <a:gd name="T53" fmla="*/ 4097 h 5630"/>
              <a:gd name="T54" fmla="*/ 1536 w 3672"/>
              <a:gd name="T55" fmla="*/ 4097 h 5630"/>
              <a:gd name="T56" fmla="*/ 1536 w 3672"/>
              <a:gd name="T57" fmla="*/ 4097 h 5630"/>
              <a:gd name="T58" fmla="*/ 1713 w 3672"/>
              <a:gd name="T59" fmla="*/ 3917 h 5630"/>
              <a:gd name="T60" fmla="*/ 1713 w 3672"/>
              <a:gd name="T61" fmla="*/ 5630 h 5630"/>
              <a:gd name="T62" fmla="*/ 0 w 3672"/>
              <a:gd name="T63" fmla="*/ 5630 h 5630"/>
              <a:gd name="T64" fmla="*/ 0 w 3672"/>
              <a:gd name="T65" fmla="*/ 3917 h 5630"/>
              <a:gd name="T66" fmla="*/ 1713 w 3672"/>
              <a:gd name="T67" fmla="*/ 3917 h 5630"/>
              <a:gd name="T68" fmla="*/ 1713 w 3672"/>
              <a:gd name="T69" fmla="*/ 3917 h 5630"/>
              <a:gd name="T70" fmla="*/ 1713 w 3672"/>
              <a:gd name="T71" fmla="*/ 3917 h 5630"/>
              <a:gd name="T72" fmla="*/ 1713 w 3672"/>
              <a:gd name="T73" fmla="*/ 3917 h 5630"/>
              <a:gd name="T74" fmla="*/ 3495 w 3672"/>
              <a:gd name="T75" fmla="*/ 2136 h 5630"/>
              <a:gd name="T76" fmla="*/ 177 w 3672"/>
              <a:gd name="T77" fmla="*/ 2136 h 5630"/>
              <a:gd name="T78" fmla="*/ 177 w 3672"/>
              <a:gd name="T79" fmla="*/ 3494 h 5630"/>
              <a:gd name="T80" fmla="*/ 3495 w 3672"/>
              <a:gd name="T81" fmla="*/ 3494 h 5630"/>
              <a:gd name="T82" fmla="*/ 3495 w 3672"/>
              <a:gd name="T83" fmla="*/ 2136 h 5630"/>
              <a:gd name="T84" fmla="*/ 3495 w 3672"/>
              <a:gd name="T85" fmla="*/ 2136 h 5630"/>
              <a:gd name="T86" fmla="*/ 3495 w 3672"/>
              <a:gd name="T87" fmla="*/ 2136 h 5630"/>
              <a:gd name="T88" fmla="*/ 3672 w 3672"/>
              <a:gd name="T89" fmla="*/ 1956 h 5630"/>
              <a:gd name="T90" fmla="*/ 3672 w 3672"/>
              <a:gd name="T91" fmla="*/ 3674 h 5630"/>
              <a:gd name="T92" fmla="*/ 0 w 3672"/>
              <a:gd name="T93" fmla="*/ 3674 h 5630"/>
              <a:gd name="T94" fmla="*/ 0 w 3672"/>
              <a:gd name="T95" fmla="*/ 1956 h 5630"/>
              <a:gd name="T96" fmla="*/ 3672 w 3672"/>
              <a:gd name="T97" fmla="*/ 1956 h 5630"/>
              <a:gd name="T98" fmla="*/ 3672 w 3672"/>
              <a:gd name="T99" fmla="*/ 1956 h 5630"/>
              <a:gd name="T100" fmla="*/ 3672 w 3672"/>
              <a:gd name="T101" fmla="*/ 1956 h 5630"/>
              <a:gd name="T102" fmla="*/ 3672 w 3672"/>
              <a:gd name="T103" fmla="*/ 1956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2" h="5630">
                <a:moveTo>
                  <a:pt x="3672" y="1713"/>
                </a:moveTo>
                <a:lnTo>
                  <a:pt x="1959" y="1713"/>
                </a:lnTo>
                <a:lnTo>
                  <a:pt x="1959" y="0"/>
                </a:lnTo>
                <a:lnTo>
                  <a:pt x="3672" y="0"/>
                </a:lnTo>
                <a:lnTo>
                  <a:pt x="3672" y="1713"/>
                </a:lnTo>
                <a:lnTo>
                  <a:pt x="3672" y="1713"/>
                </a:lnTo>
                <a:lnTo>
                  <a:pt x="3672" y="1713"/>
                </a:lnTo>
                <a:close/>
                <a:moveTo>
                  <a:pt x="1536" y="178"/>
                </a:moveTo>
                <a:lnTo>
                  <a:pt x="177" y="178"/>
                </a:lnTo>
                <a:lnTo>
                  <a:pt x="177" y="1533"/>
                </a:lnTo>
                <a:lnTo>
                  <a:pt x="1536" y="1533"/>
                </a:lnTo>
                <a:lnTo>
                  <a:pt x="1536" y="178"/>
                </a:lnTo>
                <a:lnTo>
                  <a:pt x="1536" y="178"/>
                </a:lnTo>
                <a:lnTo>
                  <a:pt x="1536" y="178"/>
                </a:lnTo>
                <a:close/>
                <a:moveTo>
                  <a:pt x="1713" y="0"/>
                </a:moveTo>
                <a:lnTo>
                  <a:pt x="1713" y="1713"/>
                </a:lnTo>
                <a:lnTo>
                  <a:pt x="0" y="1713"/>
                </a:lnTo>
                <a:lnTo>
                  <a:pt x="0" y="0"/>
                </a:lnTo>
                <a:lnTo>
                  <a:pt x="1713" y="0"/>
                </a:lnTo>
                <a:lnTo>
                  <a:pt x="1713" y="0"/>
                </a:lnTo>
                <a:lnTo>
                  <a:pt x="1713" y="0"/>
                </a:lnTo>
                <a:lnTo>
                  <a:pt x="1713" y="0"/>
                </a:lnTo>
                <a:close/>
                <a:moveTo>
                  <a:pt x="1536" y="4097"/>
                </a:moveTo>
                <a:lnTo>
                  <a:pt x="177" y="4097"/>
                </a:lnTo>
                <a:lnTo>
                  <a:pt x="177" y="5452"/>
                </a:lnTo>
                <a:lnTo>
                  <a:pt x="1536" y="5452"/>
                </a:lnTo>
                <a:lnTo>
                  <a:pt x="1536" y="4097"/>
                </a:lnTo>
                <a:lnTo>
                  <a:pt x="1536" y="4097"/>
                </a:lnTo>
                <a:lnTo>
                  <a:pt x="1536" y="4097"/>
                </a:lnTo>
                <a:close/>
                <a:moveTo>
                  <a:pt x="1713" y="3917"/>
                </a:moveTo>
                <a:lnTo>
                  <a:pt x="1713" y="5630"/>
                </a:lnTo>
                <a:lnTo>
                  <a:pt x="0" y="5630"/>
                </a:lnTo>
                <a:lnTo>
                  <a:pt x="0" y="3917"/>
                </a:lnTo>
                <a:lnTo>
                  <a:pt x="1713" y="3917"/>
                </a:lnTo>
                <a:lnTo>
                  <a:pt x="1713" y="3917"/>
                </a:lnTo>
                <a:lnTo>
                  <a:pt x="1713" y="3917"/>
                </a:lnTo>
                <a:lnTo>
                  <a:pt x="1713" y="3917"/>
                </a:lnTo>
                <a:close/>
                <a:moveTo>
                  <a:pt x="3495" y="2136"/>
                </a:moveTo>
                <a:lnTo>
                  <a:pt x="177" y="2136"/>
                </a:lnTo>
                <a:lnTo>
                  <a:pt x="177" y="3494"/>
                </a:lnTo>
                <a:lnTo>
                  <a:pt x="3495" y="3494"/>
                </a:lnTo>
                <a:lnTo>
                  <a:pt x="3495" y="2136"/>
                </a:lnTo>
                <a:lnTo>
                  <a:pt x="3495" y="2136"/>
                </a:lnTo>
                <a:lnTo>
                  <a:pt x="3495" y="2136"/>
                </a:lnTo>
                <a:close/>
                <a:moveTo>
                  <a:pt x="3672" y="1956"/>
                </a:moveTo>
                <a:lnTo>
                  <a:pt x="3672" y="3674"/>
                </a:lnTo>
                <a:lnTo>
                  <a:pt x="0" y="3674"/>
                </a:lnTo>
                <a:lnTo>
                  <a:pt x="0" y="1956"/>
                </a:lnTo>
                <a:lnTo>
                  <a:pt x="3672" y="1956"/>
                </a:lnTo>
                <a:lnTo>
                  <a:pt x="3672" y="1956"/>
                </a:lnTo>
                <a:lnTo>
                  <a:pt x="3672" y="1956"/>
                </a:lnTo>
                <a:lnTo>
                  <a:pt x="3672" y="195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7" name="Freeform 42"/>
          <p:cNvSpPr>
            <a:spLocks/>
          </p:cNvSpPr>
          <p:nvPr/>
        </p:nvSpPr>
        <p:spPr bwMode="auto">
          <a:xfrm>
            <a:off x="10642533" y="4920447"/>
            <a:ext cx="664647" cy="664648"/>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8" name="Rectangle 157"/>
          <p:cNvSpPr/>
          <p:nvPr/>
        </p:nvSpPr>
        <p:spPr bwMode="auto">
          <a:xfrm>
            <a:off x="9623340" y="5585593"/>
            <a:ext cx="731067"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200" dirty="0" smtClean="0">
                <a:gradFill>
                  <a:gsLst>
                    <a:gs pos="11504">
                      <a:schemeClr val="tx1"/>
                    </a:gs>
                    <a:gs pos="38000">
                      <a:schemeClr val="tx1"/>
                    </a:gs>
                  </a:gsLst>
                  <a:lin ang="5400000" scaled="0"/>
                </a:gradFill>
              </a:rPr>
              <a:t>App web</a:t>
            </a:r>
            <a:endParaRPr lang="en-US" sz="1200" dirty="0">
              <a:gradFill>
                <a:gsLst>
                  <a:gs pos="11504">
                    <a:schemeClr val="tx1"/>
                  </a:gs>
                  <a:gs pos="38000">
                    <a:schemeClr val="tx1"/>
                  </a:gs>
                </a:gsLst>
                <a:lin ang="5400000" scaled="0"/>
              </a:gradFill>
            </a:endParaRPr>
          </a:p>
        </p:txBody>
      </p:sp>
      <p:sp>
        <p:nvSpPr>
          <p:cNvPr id="159" name="Rectangle 158"/>
          <p:cNvSpPr/>
          <p:nvPr/>
        </p:nvSpPr>
        <p:spPr bwMode="auto">
          <a:xfrm>
            <a:off x="10598801" y="5585593"/>
            <a:ext cx="731067"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200" dirty="0" smtClean="0">
                <a:gradFill>
                  <a:gsLst>
                    <a:gs pos="11504">
                      <a:schemeClr val="tx1"/>
                    </a:gs>
                    <a:gs pos="38000">
                      <a:schemeClr val="tx1"/>
                    </a:gs>
                  </a:gsLst>
                  <a:lin ang="5400000" scaled="0"/>
                </a:gradFill>
              </a:rPr>
              <a:t>Host web</a:t>
            </a:r>
            <a:endParaRPr lang="en-US" sz="1200" dirty="0">
              <a:gradFill>
                <a:gsLst>
                  <a:gs pos="11504">
                    <a:schemeClr val="tx1"/>
                  </a:gs>
                  <a:gs pos="38000">
                    <a:schemeClr val="tx1"/>
                  </a:gs>
                </a:gsLst>
                <a:lin ang="5400000" scaled="0"/>
              </a:gradFill>
            </a:endParaRPr>
          </a:p>
        </p:txBody>
      </p:sp>
      <p:cxnSp>
        <p:nvCxnSpPr>
          <p:cNvPr id="161" name="Straight Arrow Connector 160"/>
          <p:cNvCxnSpPr/>
          <p:nvPr/>
        </p:nvCxnSpPr>
        <p:spPr>
          <a:xfrm>
            <a:off x="10279321" y="5275714"/>
            <a:ext cx="306124" cy="0"/>
          </a:xfrm>
          <a:prstGeom prst="straightConnector1">
            <a:avLst/>
          </a:prstGeom>
          <a:ln w="22225">
            <a:solidFill>
              <a:schemeClr val="bg1">
                <a:lumMod val="8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3032562" y="5813570"/>
            <a:ext cx="6452294"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7" name="Freeform 166"/>
          <p:cNvSpPr>
            <a:spLocks noEditPoints="1"/>
          </p:cNvSpPr>
          <p:nvPr/>
        </p:nvSpPr>
        <p:spPr bwMode="auto">
          <a:xfrm>
            <a:off x="1441627" y="5579502"/>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8" name="Group 23"/>
          <p:cNvGrpSpPr>
            <a:grpSpLocks noChangeAspect="1"/>
          </p:cNvGrpSpPr>
          <p:nvPr/>
        </p:nvGrpSpPr>
        <p:grpSpPr bwMode="auto">
          <a:xfrm>
            <a:off x="1976007" y="5491810"/>
            <a:ext cx="434467" cy="490407"/>
            <a:chOff x="3485" y="1766"/>
            <a:chExt cx="699" cy="789"/>
          </a:xfrm>
        </p:grpSpPr>
        <p:sp>
          <p:nvSpPr>
            <p:cNvPr id="169"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FFFFFF"/>
                </a:solidFill>
              </a:endParaRPr>
            </a:p>
          </p:txBody>
        </p:sp>
        <p:sp>
          <p:nvSpPr>
            <p:cNvPr id="170"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FFFFFF"/>
                </a:solidFill>
              </a:endParaRPr>
            </a:p>
          </p:txBody>
        </p:sp>
      </p:grpSp>
      <p:grpSp>
        <p:nvGrpSpPr>
          <p:cNvPr id="172" name="Group 45"/>
          <p:cNvGrpSpPr>
            <a:grpSpLocks noChangeAspect="1"/>
          </p:cNvGrpSpPr>
          <p:nvPr/>
        </p:nvGrpSpPr>
        <p:grpSpPr bwMode="auto">
          <a:xfrm>
            <a:off x="2562012" y="5515276"/>
            <a:ext cx="438530" cy="513122"/>
            <a:chOff x="1503" y="3503"/>
            <a:chExt cx="729" cy="853"/>
          </a:xfrm>
        </p:grpSpPr>
        <p:sp>
          <p:nvSpPr>
            <p:cNvPr id="174"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Footer Placeholder 1"/>
          <p:cNvSpPr>
            <a:spLocks noGrp="1"/>
          </p:cNvSpPr>
          <p:nvPr>
            <p:ph type="ftr" sz="quarter" idx="10"/>
          </p:nvPr>
        </p:nvSpPr>
        <p:spPr/>
        <p:txBody>
          <a:bodyPr/>
          <a:lstStyle/>
          <a:p>
            <a:pPr>
              <a:defRPr/>
            </a:pPr>
            <a:r>
              <a:rPr lang="en-US" sz="1400" dirty="0" smtClean="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Introduction</a:t>
            </a:r>
          </a:p>
          <a:p>
            <a:endParaRPr lang="en-US" dirty="0"/>
          </a:p>
        </p:txBody>
      </p:sp>
    </p:spTree>
    <p:extLst>
      <p:ext uri="{BB962C8B-B14F-4D97-AF65-F5344CB8AC3E}">
        <p14:creationId xmlns:p14="http://schemas.microsoft.com/office/powerpoint/2010/main" val="274767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architecture</a:t>
            </a:r>
            <a:endParaRPr lang="en-US" dirty="0"/>
          </a:p>
        </p:txBody>
      </p:sp>
      <p:grpSp>
        <p:nvGrpSpPr>
          <p:cNvPr id="79" name="Group 78"/>
          <p:cNvGrpSpPr/>
          <p:nvPr/>
        </p:nvGrpSpPr>
        <p:grpSpPr>
          <a:xfrm>
            <a:off x="1117463" y="2029762"/>
            <a:ext cx="2006419" cy="1622191"/>
            <a:chOff x="1079500" y="1493703"/>
            <a:chExt cx="1748023" cy="1413277"/>
          </a:xfrm>
          <a:solidFill>
            <a:schemeClr val="bg1">
              <a:lumMod val="85000"/>
            </a:schemeClr>
          </a:solidFill>
        </p:grpSpPr>
        <p:sp>
          <p:nvSpPr>
            <p:cNvPr id="138" name="Freeform 5"/>
            <p:cNvSpPr>
              <a:spLocks noEditPoints="1"/>
            </p:cNvSpPr>
            <p:nvPr/>
          </p:nvSpPr>
          <p:spPr bwMode="auto">
            <a:xfrm>
              <a:off x="10795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5"/>
            <p:cNvSpPr>
              <a:spLocks noEditPoints="1"/>
            </p:cNvSpPr>
            <p:nvPr/>
          </p:nvSpPr>
          <p:spPr bwMode="auto">
            <a:xfrm>
              <a:off x="17018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5"/>
            <p:cNvSpPr>
              <a:spLocks noEditPoints="1"/>
            </p:cNvSpPr>
            <p:nvPr/>
          </p:nvSpPr>
          <p:spPr bwMode="auto">
            <a:xfrm>
              <a:off x="23241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5"/>
            <p:cNvSpPr>
              <a:spLocks noEditPoints="1"/>
            </p:cNvSpPr>
            <p:nvPr/>
          </p:nvSpPr>
          <p:spPr bwMode="auto">
            <a:xfrm>
              <a:off x="13906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5"/>
            <p:cNvSpPr>
              <a:spLocks noEditPoints="1"/>
            </p:cNvSpPr>
            <p:nvPr/>
          </p:nvSpPr>
          <p:spPr bwMode="auto">
            <a:xfrm>
              <a:off x="20129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0" name="TextBox 79"/>
          <p:cNvSpPr txBox="1"/>
          <p:nvPr/>
        </p:nvSpPr>
        <p:spPr>
          <a:xfrm>
            <a:off x="1212216"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2655">
                      <a:srgbClr val="00188F"/>
                    </a:gs>
                    <a:gs pos="15000">
                      <a:srgbClr val="00188F"/>
                    </a:gs>
                  </a:gsLst>
                  <a:lin ang="5400000" scaled="0"/>
                </a:gradFill>
              </a:rPr>
              <a:t>aspx</a:t>
            </a:r>
          </a:p>
        </p:txBody>
      </p:sp>
      <p:sp>
        <p:nvSpPr>
          <p:cNvPr id="81" name="TextBox 80"/>
          <p:cNvSpPr txBox="1"/>
          <p:nvPr/>
        </p:nvSpPr>
        <p:spPr>
          <a:xfrm>
            <a:off x="1925807"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80531">
                      <a:schemeClr val="accent1"/>
                    </a:gs>
                    <a:gs pos="30000">
                      <a:schemeClr val="accent1"/>
                    </a:gs>
                  </a:gsLst>
                  <a:lin ang="5400000" scaled="0"/>
                </a:gradFill>
              </a:rPr>
              <a:t>png</a:t>
            </a:r>
          </a:p>
        </p:txBody>
      </p:sp>
      <p:sp>
        <p:nvSpPr>
          <p:cNvPr id="82" name="TextBox 81"/>
          <p:cNvSpPr txBox="1"/>
          <p:nvPr/>
        </p:nvSpPr>
        <p:spPr>
          <a:xfrm>
            <a:off x="2642815" y="2402387"/>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69912">
                      <a:schemeClr val="accent3"/>
                    </a:gs>
                    <a:gs pos="30000">
                      <a:schemeClr val="accent3"/>
                    </a:gs>
                  </a:gsLst>
                  <a:lin ang="5400000" scaled="0"/>
                </a:gradFill>
              </a:rPr>
              <a:t>js</a:t>
            </a:r>
          </a:p>
        </p:txBody>
      </p:sp>
      <p:sp>
        <p:nvSpPr>
          <p:cNvPr id="83" name="TextBox 82"/>
          <p:cNvSpPr txBox="1"/>
          <p:nvPr/>
        </p:nvSpPr>
        <p:spPr>
          <a:xfrm>
            <a:off x="2233952" y="3283854"/>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86726">
                      <a:schemeClr val="accent2"/>
                    </a:gs>
                    <a:gs pos="30000">
                      <a:schemeClr val="accent2"/>
                    </a:gs>
                  </a:gsLst>
                  <a:lin ang="5400000" scaled="0"/>
                </a:gradFill>
              </a:rPr>
              <a:t>master</a:t>
            </a:r>
          </a:p>
        </p:txBody>
      </p:sp>
      <p:sp>
        <p:nvSpPr>
          <p:cNvPr id="84" name="TextBox 83"/>
          <p:cNvSpPr txBox="1"/>
          <p:nvPr/>
        </p:nvSpPr>
        <p:spPr>
          <a:xfrm>
            <a:off x="1569012" y="3283854"/>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smtClean="0">
                <a:gradFill>
                  <a:gsLst>
                    <a:gs pos="86726">
                      <a:schemeClr val="accent2"/>
                    </a:gs>
                    <a:gs pos="30000">
                      <a:schemeClr val="accent2"/>
                    </a:gs>
                  </a:gsLst>
                  <a:lin ang="5400000" scaled="0"/>
                </a:gradFill>
              </a:rPr>
              <a:t>CSS</a:t>
            </a:r>
          </a:p>
        </p:txBody>
      </p:sp>
      <p:grpSp>
        <p:nvGrpSpPr>
          <p:cNvPr id="85" name="Group 84"/>
          <p:cNvGrpSpPr/>
          <p:nvPr/>
        </p:nvGrpSpPr>
        <p:grpSpPr>
          <a:xfrm>
            <a:off x="3443714" y="1935968"/>
            <a:ext cx="1659487" cy="1821794"/>
            <a:chOff x="3000375" y="2592773"/>
            <a:chExt cx="1657350" cy="1819448"/>
          </a:xfrm>
        </p:grpSpPr>
        <p:sp>
          <p:nvSpPr>
            <p:cNvPr id="128" name="Oval 127"/>
            <p:cNvSpPr/>
            <p:nvPr/>
          </p:nvSpPr>
          <p:spPr bwMode="auto">
            <a:xfrm>
              <a:off x="3000375" y="2668587"/>
              <a:ext cx="1657350" cy="1657350"/>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9" name="Group 128"/>
            <p:cNvGrpSpPr/>
            <p:nvPr/>
          </p:nvGrpSpPr>
          <p:grpSpPr>
            <a:xfrm>
              <a:off x="3367274" y="3147219"/>
              <a:ext cx="923553" cy="700087"/>
              <a:chOff x="3339503" y="3209924"/>
              <a:chExt cx="923553" cy="700087"/>
            </a:xfrm>
          </p:grpSpPr>
          <p:sp>
            <p:nvSpPr>
              <p:cNvPr id="136" name="Freeform 9"/>
              <p:cNvSpPr>
                <a:spLocks noEditPoints="1"/>
              </p:cNvSpPr>
              <p:nvPr/>
            </p:nvSpPr>
            <p:spPr bwMode="auto">
              <a:xfrm>
                <a:off x="3339503" y="3209924"/>
                <a:ext cx="923553" cy="700087"/>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TextBox 136"/>
              <p:cNvSpPr txBox="1"/>
              <p:nvPr/>
            </p:nvSpPr>
            <p:spPr>
              <a:xfrm>
                <a:off x="3591729" y="3515843"/>
                <a:ext cx="419100" cy="221599"/>
              </a:xfrm>
              <a:prstGeom prst="rect">
                <a:avLst/>
              </a:prstGeom>
              <a:noFill/>
            </p:spPr>
            <p:txBody>
              <a:bodyPr wrap="square" lIns="0" tIns="0" rIns="0" bIns="0" rtlCol="0">
                <a:spAutoFit/>
              </a:bodyPr>
              <a:lstStyle/>
              <a:p>
                <a:pPr algn="ctr">
                  <a:lnSpc>
                    <a:spcPct val="90000"/>
                  </a:lnSpc>
                  <a:spcAft>
                    <a:spcPts val="600"/>
                  </a:spcAft>
                </a:pPr>
                <a:r>
                  <a:rPr lang="en-US" sz="1600" b="1" dirty="0" smtClean="0">
                    <a:gradFill>
                      <a:gsLst>
                        <a:gs pos="63717">
                          <a:schemeClr val="accent4"/>
                        </a:gs>
                        <a:gs pos="15000">
                          <a:schemeClr val="accent4"/>
                        </a:gs>
                      </a:gsLst>
                      <a:lin ang="5400000" scaled="0"/>
                    </a:gradFill>
                  </a:rPr>
                  <a:t>C#</a:t>
                </a:r>
              </a:p>
            </p:txBody>
          </p:sp>
        </p:grpSp>
        <p:grpSp>
          <p:nvGrpSpPr>
            <p:cNvPr id="130" name="Group 129"/>
            <p:cNvGrpSpPr/>
            <p:nvPr/>
          </p:nvGrpSpPr>
          <p:grpSpPr>
            <a:xfrm>
              <a:off x="3800475" y="2592773"/>
              <a:ext cx="147638" cy="151628"/>
              <a:chOff x="3824288" y="2578099"/>
              <a:chExt cx="176212" cy="180975"/>
            </a:xfrm>
          </p:grpSpPr>
          <p:sp>
            <p:nvSpPr>
              <p:cNvPr id="134" name="Isosceles Triangle 133"/>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5" name="Isosceles Triangle 134"/>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1" name="Group 130"/>
            <p:cNvGrpSpPr/>
            <p:nvPr/>
          </p:nvGrpSpPr>
          <p:grpSpPr>
            <a:xfrm flipH="1">
              <a:off x="3733801" y="4260593"/>
              <a:ext cx="147638" cy="151628"/>
              <a:chOff x="3824288" y="2578099"/>
              <a:chExt cx="176212" cy="180975"/>
            </a:xfrm>
          </p:grpSpPr>
          <p:sp>
            <p:nvSpPr>
              <p:cNvPr id="132" name="Isosceles Triangle 131"/>
              <p:cNvSpPr/>
              <p:nvPr/>
            </p:nvSpPr>
            <p:spPr bwMode="auto">
              <a:xfrm rot="5400000">
                <a:off x="3843337" y="2601912"/>
                <a:ext cx="180975" cy="133350"/>
              </a:xfrm>
              <a:prstGeom prst="triangl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Isosceles Triangle 132"/>
              <p:cNvSpPr/>
              <p:nvPr/>
            </p:nvSpPr>
            <p:spPr bwMode="auto">
              <a:xfrm rot="5400000">
                <a:off x="3800475" y="2601912"/>
                <a:ext cx="180975" cy="13335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86" name="Rectangle 85"/>
          <p:cNvSpPr/>
          <p:nvPr/>
        </p:nvSpPr>
        <p:spPr bwMode="auto">
          <a:xfrm>
            <a:off x="1766888" y="1371825"/>
            <a:ext cx="3129111"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smtClean="0">
                <a:gradFill>
                  <a:gsLst>
                    <a:gs pos="11504">
                      <a:schemeClr val="tx1"/>
                    </a:gs>
                    <a:gs pos="38000">
                      <a:schemeClr val="tx1"/>
                    </a:gs>
                  </a:gsLst>
                  <a:lin ang="5400000" scaled="0"/>
                </a:gradFill>
              </a:rPr>
              <a:t>Internet information server</a:t>
            </a:r>
            <a:endParaRPr lang="en-US" sz="1800" dirty="0">
              <a:gradFill>
                <a:gsLst>
                  <a:gs pos="11504">
                    <a:schemeClr val="tx1"/>
                  </a:gs>
                  <a:gs pos="38000">
                    <a:schemeClr val="tx1"/>
                  </a:gs>
                </a:gsLst>
                <a:lin ang="5400000" scaled="0"/>
              </a:gradFill>
            </a:endParaRPr>
          </a:p>
        </p:txBody>
      </p:sp>
      <p:cxnSp>
        <p:nvCxnSpPr>
          <p:cNvPr id="89" name="Straight Connector 88"/>
          <p:cNvCxnSpPr/>
          <p:nvPr/>
        </p:nvCxnSpPr>
        <p:spPr>
          <a:xfrm>
            <a:off x="6496501" y="1174480"/>
            <a:ext cx="0" cy="3309057"/>
          </a:xfrm>
          <a:prstGeom prst="line">
            <a:avLst/>
          </a:prstGeom>
          <a:ln w="22225">
            <a:solidFill>
              <a:schemeClr val="bg1">
                <a:lumMod val="8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496501" y="1174480"/>
            <a:ext cx="2201178"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242850" y="2829009"/>
            <a:ext cx="3454829"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496501" y="4483537"/>
            <a:ext cx="2201178"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bwMode="auto">
          <a:xfrm>
            <a:off x="8859369" y="9366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smtClean="0">
                <a:gradFill>
                  <a:gsLst>
                    <a:gs pos="11504">
                      <a:schemeClr val="tx1"/>
                    </a:gs>
                    <a:gs pos="38000">
                      <a:schemeClr val="tx1"/>
                    </a:gs>
                  </a:gsLst>
                  <a:lin ang="5400000" scaled="0"/>
                </a:gradFill>
              </a:rPr>
              <a:t>Databases</a:t>
            </a:r>
            <a:endParaRPr lang="en-US" sz="1800" dirty="0">
              <a:gradFill>
                <a:gsLst>
                  <a:gs pos="11504">
                    <a:schemeClr val="tx1"/>
                  </a:gs>
                  <a:gs pos="38000">
                    <a:schemeClr val="tx1"/>
                  </a:gs>
                </a:gsLst>
                <a:lin ang="5400000" scaled="0"/>
              </a:gradFill>
            </a:endParaRPr>
          </a:p>
        </p:txBody>
      </p:sp>
      <p:sp>
        <p:nvSpPr>
          <p:cNvPr id="94" name="Rectangle 93"/>
          <p:cNvSpPr/>
          <p:nvPr/>
        </p:nvSpPr>
        <p:spPr bwMode="auto">
          <a:xfrm>
            <a:off x="8859369" y="259116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smtClean="0">
                <a:gradFill>
                  <a:gsLst>
                    <a:gs pos="11504">
                      <a:schemeClr val="tx1"/>
                    </a:gs>
                    <a:gs pos="38000">
                      <a:schemeClr val="tx1"/>
                    </a:gs>
                  </a:gsLst>
                  <a:lin ang="5400000" scaled="0"/>
                </a:gradFill>
              </a:rPr>
              <a:t>Web services</a:t>
            </a:r>
            <a:endParaRPr lang="en-US" sz="1800" dirty="0">
              <a:gradFill>
                <a:gsLst>
                  <a:gs pos="11504">
                    <a:schemeClr val="tx1"/>
                  </a:gs>
                  <a:gs pos="38000">
                    <a:schemeClr val="tx1"/>
                  </a:gs>
                </a:gsLst>
                <a:lin ang="5400000" scaled="0"/>
              </a:gradFill>
            </a:endParaRPr>
          </a:p>
        </p:txBody>
      </p:sp>
      <p:sp>
        <p:nvSpPr>
          <p:cNvPr id="95" name="Rectangle 94"/>
          <p:cNvSpPr/>
          <p:nvPr/>
        </p:nvSpPr>
        <p:spPr bwMode="auto">
          <a:xfrm>
            <a:off x="8859369" y="4245703"/>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smtClean="0">
                <a:gradFill>
                  <a:gsLst>
                    <a:gs pos="11504">
                      <a:schemeClr val="tx1"/>
                    </a:gs>
                    <a:gs pos="38000">
                      <a:schemeClr val="tx1"/>
                    </a:gs>
                  </a:gsLst>
                  <a:lin ang="5400000" scaled="0"/>
                </a:gradFill>
              </a:rPr>
              <a:t>SharePoint 2013</a:t>
            </a:r>
            <a:endParaRPr lang="en-US" sz="1800" dirty="0">
              <a:gradFill>
                <a:gsLst>
                  <a:gs pos="11504">
                    <a:schemeClr val="tx1"/>
                  </a:gs>
                  <a:gs pos="38000">
                    <a:schemeClr val="tx1"/>
                  </a:gs>
                </a:gsLst>
                <a:lin ang="5400000" scaled="0"/>
              </a:gradFill>
            </a:endParaRPr>
          </a:p>
        </p:txBody>
      </p:sp>
      <p:grpSp>
        <p:nvGrpSpPr>
          <p:cNvPr id="96" name="Group 16"/>
          <p:cNvGrpSpPr>
            <a:grpSpLocks noChangeAspect="1"/>
          </p:cNvGrpSpPr>
          <p:nvPr/>
        </p:nvGrpSpPr>
        <p:grpSpPr bwMode="auto">
          <a:xfrm>
            <a:off x="1715134" y="4419465"/>
            <a:ext cx="921671" cy="790344"/>
            <a:chOff x="1601" y="217"/>
            <a:chExt cx="4632" cy="3972"/>
          </a:xfrm>
          <a:solidFill>
            <a:schemeClr val="bg1">
              <a:lumMod val="65000"/>
            </a:schemeClr>
          </a:solidFill>
        </p:grpSpPr>
        <p:sp>
          <p:nvSpPr>
            <p:cNvPr id="122"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97" name="Straight Connector 96"/>
          <p:cNvCxnSpPr/>
          <p:nvPr/>
        </p:nvCxnSpPr>
        <p:spPr>
          <a:xfrm flipV="1">
            <a:off x="2174644" y="3892210"/>
            <a:ext cx="0" cy="48147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Freeform 26"/>
          <p:cNvSpPr>
            <a:spLocks noEditPoints="1"/>
          </p:cNvSpPr>
          <p:nvPr/>
        </p:nvSpPr>
        <p:spPr bwMode="auto">
          <a:xfrm>
            <a:off x="9837814" y="1534358"/>
            <a:ext cx="412981" cy="456716"/>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34"/>
          <p:cNvSpPr>
            <a:spLocks noEditPoints="1"/>
          </p:cNvSpPr>
          <p:nvPr/>
        </p:nvSpPr>
        <p:spPr bwMode="auto">
          <a:xfrm>
            <a:off x="8849497" y="3178927"/>
            <a:ext cx="480476" cy="480474"/>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5" name="Group 104"/>
          <p:cNvGrpSpPr/>
          <p:nvPr/>
        </p:nvGrpSpPr>
        <p:grpSpPr>
          <a:xfrm>
            <a:off x="8859920" y="4910770"/>
            <a:ext cx="710571" cy="393542"/>
            <a:chOff x="7710547" y="5062140"/>
            <a:chExt cx="619060" cy="342860"/>
          </a:xfrm>
        </p:grpSpPr>
        <p:sp>
          <p:nvSpPr>
            <p:cNvPr id="120" name="Freeform 13"/>
            <p:cNvSpPr>
              <a:spLocks/>
            </p:cNvSpPr>
            <p:nvPr/>
          </p:nvSpPr>
          <p:spPr bwMode="auto">
            <a:xfrm>
              <a:off x="7710547" y="5062140"/>
              <a:ext cx="619060" cy="34286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5"/>
            <p:cNvSpPr>
              <a:spLocks/>
            </p:cNvSpPr>
            <p:nvPr/>
          </p:nvSpPr>
          <p:spPr bwMode="auto">
            <a:xfrm>
              <a:off x="7907657" y="5157789"/>
              <a:ext cx="162744" cy="194488"/>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6" name="Freeform 38"/>
          <p:cNvSpPr>
            <a:spLocks noEditPoints="1"/>
          </p:cNvSpPr>
          <p:nvPr/>
        </p:nvSpPr>
        <p:spPr bwMode="auto">
          <a:xfrm>
            <a:off x="9761825" y="4920447"/>
            <a:ext cx="463425" cy="710535"/>
          </a:xfrm>
          <a:custGeom>
            <a:avLst/>
            <a:gdLst>
              <a:gd name="T0" fmla="*/ 3672 w 3672"/>
              <a:gd name="T1" fmla="*/ 1713 h 5630"/>
              <a:gd name="T2" fmla="*/ 1959 w 3672"/>
              <a:gd name="T3" fmla="*/ 1713 h 5630"/>
              <a:gd name="T4" fmla="*/ 1959 w 3672"/>
              <a:gd name="T5" fmla="*/ 0 h 5630"/>
              <a:gd name="T6" fmla="*/ 3672 w 3672"/>
              <a:gd name="T7" fmla="*/ 0 h 5630"/>
              <a:gd name="T8" fmla="*/ 3672 w 3672"/>
              <a:gd name="T9" fmla="*/ 1713 h 5630"/>
              <a:gd name="T10" fmla="*/ 3672 w 3672"/>
              <a:gd name="T11" fmla="*/ 1713 h 5630"/>
              <a:gd name="T12" fmla="*/ 3672 w 3672"/>
              <a:gd name="T13" fmla="*/ 1713 h 5630"/>
              <a:gd name="T14" fmla="*/ 1536 w 3672"/>
              <a:gd name="T15" fmla="*/ 178 h 5630"/>
              <a:gd name="T16" fmla="*/ 177 w 3672"/>
              <a:gd name="T17" fmla="*/ 178 h 5630"/>
              <a:gd name="T18" fmla="*/ 177 w 3672"/>
              <a:gd name="T19" fmla="*/ 1533 h 5630"/>
              <a:gd name="T20" fmla="*/ 1536 w 3672"/>
              <a:gd name="T21" fmla="*/ 1533 h 5630"/>
              <a:gd name="T22" fmla="*/ 1536 w 3672"/>
              <a:gd name="T23" fmla="*/ 178 h 5630"/>
              <a:gd name="T24" fmla="*/ 1536 w 3672"/>
              <a:gd name="T25" fmla="*/ 178 h 5630"/>
              <a:gd name="T26" fmla="*/ 1536 w 3672"/>
              <a:gd name="T27" fmla="*/ 178 h 5630"/>
              <a:gd name="T28" fmla="*/ 1713 w 3672"/>
              <a:gd name="T29" fmla="*/ 0 h 5630"/>
              <a:gd name="T30" fmla="*/ 1713 w 3672"/>
              <a:gd name="T31" fmla="*/ 1713 h 5630"/>
              <a:gd name="T32" fmla="*/ 0 w 3672"/>
              <a:gd name="T33" fmla="*/ 1713 h 5630"/>
              <a:gd name="T34" fmla="*/ 0 w 3672"/>
              <a:gd name="T35" fmla="*/ 0 h 5630"/>
              <a:gd name="T36" fmla="*/ 1713 w 3672"/>
              <a:gd name="T37" fmla="*/ 0 h 5630"/>
              <a:gd name="T38" fmla="*/ 1713 w 3672"/>
              <a:gd name="T39" fmla="*/ 0 h 5630"/>
              <a:gd name="T40" fmla="*/ 1713 w 3672"/>
              <a:gd name="T41" fmla="*/ 0 h 5630"/>
              <a:gd name="T42" fmla="*/ 1713 w 3672"/>
              <a:gd name="T43" fmla="*/ 0 h 5630"/>
              <a:gd name="T44" fmla="*/ 1536 w 3672"/>
              <a:gd name="T45" fmla="*/ 4097 h 5630"/>
              <a:gd name="T46" fmla="*/ 177 w 3672"/>
              <a:gd name="T47" fmla="*/ 4097 h 5630"/>
              <a:gd name="T48" fmla="*/ 177 w 3672"/>
              <a:gd name="T49" fmla="*/ 5452 h 5630"/>
              <a:gd name="T50" fmla="*/ 1536 w 3672"/>
              <a:gd name="T51" fmla="*/ 5452 h 5630"/>
              <a:gd name="T52" fmla="*/ 1536 w 3672"/>
              <a:gd name="T53" fmla="*/ 4097 h 5630"/>
              <a:gd name="T54" fmla="*/ 1536 w 3672"/>
              <a:gd name="T55" fmla="*/ 4097 h 5630"/>
              <a:gd name="T56" fmla="*/ 1536 w 3672"/>
              <a:gd name="T57" fmla="*/ 4097 h 5630"/>
              <a:gd name="T58" fmla="*/ 1713 w 3672"/>
              <a:gd name="T59" fmla="*/ 3917 h 5630"/>
              <a:gd name="T60" fmla="*/ 1713 w 3672"/>
              <a:gd name="T61" fmla="*/ 5630 h 5630"/>
              <a:gd name="T62" fmla="*/ 0 w 3672"/>
              <a:gd name="T63" fmla="*/ 5630 h 5630"/>
              <a:gd name="T64" fmla="*/ 0 w 3672"/>
              <a:gd name="T65" fmla="*/ 3917 h 5630"/>
              <a:gd name="T66" fmla="*/ 1713 w 3672"/>
              <a:gd name="T67" fmla="*/ 3917 h 5630"/>
              <a:gd name="T68" fmla="*/ 1713 w 3672"/>
              <a:gd name="T69" fmla="*/ 3917 h 5630"/>
              <a:gd name="T70" fmla="*/ 1713 w 3672"/>
              <a:gd name="T71" fmla="*/ 3917 h 5630"/>
              <a:gd name="T72" fmla="*/ 1713 w 3672"/>
              <a:gd name="T73" fmla="*/ 3917 h 5630"/>
              <a:gd name="T74" fmla="*/ 3495 w 3672"/>
              <a:gd name="T75" fmla="*/ 2136 h 5630"/>
              <a:gd name="T76" fmla="*/ 177 w 3672"/>
              <a:gd name="T77" fmla="*/ 2136 h 5630"/>
              <a:gd name="T78" fmla="*/ 177 w 3672"/>
              <a:gd name="T79" fmla="*/ 3494 h 5630"/>
              <a:gd name="T80" fmla="*/ 3495 w 3672"/>
              <a:gd name="T81" fmla="*/ 3494 h 5630"/>
              <a:gd name="T82" fmla="*/ 3495 w 3672"/>
              <a:gd name="T83" fmla="*/ 2136 h 5630"/>
              <a:gd name="T84" fmla="*/ 3495 w 3672"/>
              <a:gd name="T85" fmla="*/ 2136 h 5630"/>
              <a:gd name="T86" fmla="*/ 3495 w 3672"/>
              <a:gd name="T87" fmla="*/ 2136 h 5630"/>
              <a:gd name="T88" fmla="*/ 3672 w 3672"/>
              <a:gd name="T89" fmla="*/ 1956 h 5630"/>
              <a:gd name="T90" fmla="*/ 3672 w 3672"/>
              <a:gd name="T91" fmla="*/ 3674 h 5630"/>
              <a:gd name="T92" fmla="*/ 0 w 3672"/>
              <a:gd name="T93" fmla="*/ 3674 h 5630"/>
              <a:gd name="T94" fmla="*/ 0 w 3672"/>
              <a:gd name="T95" fmla="*/ 1956 h 5630"/>
              <a:gd name="T96" fmla="*/ 3672 w 3672"/>
              <a:gd name="T97" fmla="*/ 1956 h 5630"/>
              <a:gd name="T98" fmla="*/ 3672 w 3672"/>
              <a:gd name="T99" fmla="*/ 1956 h 5630"/>
              <a:gd name="T100" fmla="*/ 3672 w 3672"/>
              <a:gd name="T101" fmla="*/ 1956 h 5630"/>
              <a:gd name="T102" fmla="*/ 3672 w 3672"/>
              <a:gd name="T103" fmla="*/ 1956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2" h="5630">
                <a:moveTo>
                  <a:pt x="3672" y="1713"/>
                </a:moveTo>
                <a:lnTo>
                  <a:pt x="1959" y="1713"/>
                </a:lnTo>
                <a:lnTo>
                  <a:pt x="1959" y="0"/>
                </a:lnTo>
                <a:lnTo>
                  <a:pt x="3672" y="0"/>
                </a:lnTo>
                <a:lnTo>
                  <a:pt x="3672" y="1713"/>
                </a:lnTo>
                <a:lnTo>
                  <a:pt x="3672" y="1713"/>
                </a:lnTo>
                <a:lnTo>
                  <a:pt x="3672" y="1713"/>
                </a:lnTo>
                <a:close/>
                <a:moveTo>
                  <a:pt x="1536" y="178"/>
                </a:moveTo>
                <a:lnTo>
                  <a:pt x="177" y="178"/>
                </a:lnTo>
                <a:lnTo>
                  <a:pt x="177" y="1533"/>
                </a:lnTo>
                <a:lnTo>
                  <a:pt x="1536" y="1533"/>
                </a:lnTo>
                <a:lnTo>
                  <a:pt x="1536" y="178"/>
                </a:lnTo>
                <a:lnTo>
                  <a:pt x="1536" y="178"/>
                </a:lnTo>
                <a:lnTo>
                  <a:pt x="1536" y="178"/>
                </a:lnTo>
                <a:close/>
                <a:moveTo>
                  <a:pt x="1713" y="0"/>
                </a:moveTo>
                <a:lnTo>
                  <a:pt x="1713" y="1713"/>
                </a:lnTo>
                <a:lnTo>
                  <a:pt x="0" y="1713"/>
                </a:lnTo>
                <a:lnTo>
                  <a:pt x="0" y="0"/>
                </a:lnTo>
                <a:lnTo>
                  <a:pt x="1713" y="0"/>
                </a:lnTo>
                <a:lnTo>
                  <a:pt x="1713" y="0"/>
                </a:lnTo>
                <a:lnTo>
                  <a:pt x="1713" y="0"/>
                </a:lnTo>
                <a:lnTo>
                  <a:pt x="1713" y="0"/>
                </a:lnTo>
                <a:close/>
                <a:moveTo>
                  <a:pt x="1536" y="4097"/>
                </a:moveTo>
                <a:lnTo>
                  <a:pt x="177" y="4097"/>
                </a:lnTo>
                <a:lnTo>
                  <a:pt x="177" y="5452"/>
                </a:lnTo>
                <a:lnTo>
                  <a:pt x="1536" y="5452"/>
                </a:lnTo>
                <a:lnTo>
                  <a:pt x="1536" y="4097"/>
                </a:lnTo>
                <a:lnTo>
                  <a:pt x="1536" y="4097"/>
                </a:lnTo>
                <a:lnTo>
                  <a:pt x="1536" y="4097"/>
                </a:lnTo>
                <a:close/>
                <a:moveTo>
                  <a:pt x="1713" y="3917"/>
                </a:moveTo>
                <a:lnTo>
                  <a:pt x="1713" y="5630"/>
                </a:lnTo>
                <a:lnTo>
                  <a:pt x="0" y="5630"/>
                </a:lnTo>
                <a:lnTo>
                  <a:pt x="0" y="3917"/>
                </a:lnTo>
                <a:lnTo>
                  <a:pt x="1713" y="3917"/>
                </a:lnTo>
                <a:lnTo>
                  <a:pt x="1713" y="3917"/>
                </a:lnTo>
                <a:lnTo>
                  <a:pt x="1713" y="3917"/>
                </a:lnTo>
                <a:lnTo>
                  <a:pt x="1713" y="3917"/>
                </a:lnTo>
                <a:close/>
                <a:moveTo>
                  <a:pt x="3495" y="2136"/>
                </a:moveTo>
                <a:lnTo>
                  <a:pt x="177" y="2136"/>
                </a:lnTo>
                <a:lnTo>
                  <a:pt x="177" y="3494"/>
                </a:lnTo>
                <a:lnTo>
                  <a:pt x="3495" y="3494"/>
                </a:lnTo>
                <a:lnTo>
                  <a:pt x="3495" y="2136"/>
                </a:lnTo>
                <a:lnTo>
                  <a:pt x="3495" y="2136"/>
                </a:lnTo>
                <a:lnTo>
                  <a:pt x="3495" y="2136"/>
                </a:lnTo>
                <a:close/>
                <a:moveTo>
                  <a:pt x="3672" y="1956"/>
                </a:moveTo>
                <a:lnTo>
                  <a:pt x="3672" y="3674"/>
                </a:lnTo>
                <a:lnTo>
                  <a:pt x="0" y="3674"/>
                </a:lnTo>
                <a:lnTo>
                  <a:pt x="0" y="1956"/>
                </a:lnTo>
                <a:lnTo>
                  <a:pt x="3672" y="1956"/>
                </a:lnTo>
                <a:lnTo>
                  <a:pt x="3672" y="1956"/>
                </a:lnTo>
                <a:lnTo>
                  <a:pt x="3672" y="1956"/>
                </a:lnTo>
                <a:lnTo>
                  <a:pt x="3672" y="195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42"/>
          <p:cNvSpPr>
            <a:spLocks/>
          </p:cNvSpPr>
          <p:nvPr/>
        </p:nvSpPr>
        <p:spPr bwMode="auto">
          <a:xfrm>
            <a:off x="10642533" y="4920447"/>
            <a:ext cx="664647" cy="664648"/>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Rectangle 107"/>
          <p:cNvSpPr/>
          <p:nvPr/>
        </p:nvSpPr>
        <p:spPr bwMode="auto">
          <a:xfrm>
            <a:off x="9623340" y="5585593"/>
            <a:ext cx="731067"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200" dirty="0" smtClean="0">
                <a:gradFill>
                  <a:gsLst>
                    <a:gs pos="11504">
                      <a:schemeClr val="tx1"/>
                    </a:gs>
                    <a:gs pos="38000">
                      <a:schemeClr val="tx1"/>
                    </a:gs>
                  </a:gsLst>
                  <a:lin ang="5400000" scaled="0"/>
                </a:gradFill>
              </a:rPr>
              <a:t>App web</a:t>
            </a:r>
            <a:endParaRPr lang="en-US" sz="1200" dirty="0">
              <a:gradFill>
                <a:gsLst>
                  <a:gs pos="11504">
                    <a:schemeClr val="tx1"/>
                  </a:gs>
                  <a:gs pos="38000">
                    <a:schemeClr val="tx1"/>
                  </a:gs>
                </a:gsLst>
                <a:lin ang="5400000" scaled="0"/>
              </a:gradFill>
            </a:endParaRPr>
          </a:p>
        </p:txBody>
      </p:sp>
      <p:sp>
        <p:nvSpPr>
          <p:cNvPr id="109" name="Rectangle 108"/>
          <p:cNvSpPr/>
          <p:nvPr/>
        </p:nvSpPr>
        <p:spPr bwMode="auto">
          <a:xfrm>
            <a:off x="10598801" y="5585593"/>
            <a:ext cx="731067"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200" dirty="0" smtClean="0">
                <a:gradFill>
                  <a:gsLst>
                    <a:gs pos="11504">
                      <a:schemeClr val="tx1"/>
                    </a:gs>
                    <a:gs pos="38000">
                      <a:schemeClr val="tx1"/>
                    </a:gs>
                  </a:gsLst>
                  <a:lin ang="5400000" scaled="0"/>
                </a:gradFill>
              </a:rPr>
              <a:t>Host web</a:t>
            </a:r>
            <a:endParaRPr lang="en-US" sz="1200" dirty="0">
              <a:gradFill>
                <a:gsLst>
                  <a:gs pos="11504">
                    <a:schemeClr val="tx1"/>
                  </a:gs>
                  <a:gs pos="38000">
                    <a:schemeClr val="tx1"/>
                  </a:gs>
                </a:gsLst>
                <a:lin ang="5400000" scaled="0"/>
              </a:gradFill>
            </a:endParaRPr>
          </a:p>
        </p:txBody>
      </p:sp>
      <p:cxnSp>
        <p:nvCxnSpPr>
          <p:cNvPr id="110" name="Straight Arrow Connector 109"/>
          <p:cNvCxnSpPr/>
          <p:nvPr/>
        </p:nvCxnSpPr>
        <p:spPr>
          <a:xfrm>
            <a:off x="10279321" y="5275714"/>
            <a:ext cx="306124" cy="0"/>
          </a:xfrm>
          <a:prstGeom prst="straightConnector1">
            <a:avLst/>
          </a:prstGeom>
          <a:ln w="22225">
            <a:solidFill>
              <a:schemeClr val="bg1">
                <a:lumMod val="8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32561" y="5813570"/>
            <a:ext cx="6452294" cy="0"/>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2" name="Freeform 111"/>
          <p:cNvSpPr>
            <a:spLocks noEditPoints="1"/>
          </p:cNvSpPr>
          <p:nvPr/>
        </p:nvSpPr>
        <p:spPr bwMode="auto">
          <a:xfrm>
            <a:off x="1441626" y="5579502"/>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13" name="Group 23"/>
          <p:cNvGrpSpPr>
            <a:grpSpLocks noChangeAspect="1"/>
          </p:cNvGrpSpPr>
          <p:nvPr/>
        </p:nvGrpSpPr>
        <p:grpSpPr bwMode="auto">
          <a:xfrm>
            <a:off x="1976006" y="5491810"/>
            <a:ext cx="434467" cy="490407"/>
            <a:chOff x="3485" y="1766"/>
            <a:chExt cx="699" cy="789"/>
          </a:xfrm>
        </p:grpSpPr>
        <p:sp>
          <p:nvSpPr>
            <p:cNvPr id="118"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FFFFFF"/>
                </a:solidFill>
              </a:endParaRPr>
            </a:p>
          </p:txBody>
        </p:sp>
        <p:sp>
          <p:nvSpPr>
            <p:cNvPr id="119"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FFFFFF"/>
                </a:solidFill>
              </a:endParaRPr>
            </a:p>
          </p:txBody>
        </p:sp>
      </p:grpSp>
      <p:grpSp>
        <p:nvGrpSpPr>
          <p:cNvPr id="114" name="Group 45"/>
          <p:cNvGrpSpPr>
            <a:grpSpLocks noChangeAspect="1"/>
          </p:cNvGrpSpPr>
          <p:nvPr/>
        </p:nvGrpSpPr>
        <p:grpSpPr bwMode="auto">
          <a:xfrm>
            <a:off x="2562012" y="5515276"/>
            <a:ext cx="438530" cy="513122"/>
            <a:chOff x="1503" y="3503"/>
            <a:chExt cx="729" cy="853"/>
          </a:xfrm>
        </p:grpSpPr>
        <p:sp>
          <p:nvSpPr>
            <p:cNvPr id="115"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6" name="Freeform 5"/>
          <p:cNvSpPr>
            <a:spLocks noEditPoints="1"/>
          </p:cNvSpPr>
          <p:nvPr/>
        </p:nvSpPr>
        <p:spPr bwMode="auto">
          <a:xfrm>
            <a:off x="1100302" y="1169722"/>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50" name="Group 149"/>
          <p:cNvGrpSpPr/>
          <p:nvPr/>
        </p:nvGrpSpPr>
        <p:grpSpPr>
          <a:xfrm>
            <a:off x="1349928" y="1536916"/>
            <a:ext cx="390766" cy="390766"/>
            <a:chOff x="1349928" y="1536916"/>
            <a:chExt cx="390766" cy="390766"/>
          </a:xfrm>
        </p:grpSpPr>
        <p:sp>
          <p:nvSpPr>
            <p:cNvPr id="148" name="Oval 147"/>
            <p:cNvSpPr/>
            <p:nvPr/>
          </p:nvSpPr>
          <p:spPr bwMode="auto">
            <a:xfrm>
              <a:off x="1349928" y="1536916"/>
              <a:ext cx="390766" cy="390766"/>
            </a:xfrm>
            <a:prstGeom prst="ellipse">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Freeform 34"/>
            <p:cNvSpPr>
              <a:spLocks noEditPoints="1"/>
            </p:cNvSpPr>
            <p:nvPr/>
          </p:nvSpPr>
          <p:spPr bwMode="auto">
            <a:xfrm>
              <a:off x="1367966" y="1554955"/>
              <a:ext cx="354690" cy="354689"/>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1" name="Freeform 5"/>
          <p:cNvSpPr>
            <a:spLocks noEditPoints="1"/>
          </p:cNvSpPr>
          <p:nvPr/>
        </p:nvSpPr>
        <p:spPr bwMode="auto">
          <a:xfrm>
            <a:off x="8882614" y="1358142"/>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2" name="Freeform 5"/>
          <p:cNvSpPr>
            <a:spLocks noEditPoints="1"/>
          </p:cNvSpPr>
          <p:nvPr/>
        </p:nvSpPr>
        <p:spPr bwMode="auto">
          <a:xfrm>
            <a:off x="9360214" y="1358142"/>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0" name="Group 169"/>
          <p:cNvGrpSpPr/>
          <p:nvPr/>
        </p:nvGrpSpPr>
        <p:grpSpPr>
          <a:xfrm>
            <a:off x="7368054" y="4733925"/>
            <a:ext cx="1329624" cy="828675"/>
            <a:chOff x="7388049" y="4710735"/>
            <a:chExt cx="1309629" cy="816213"/>
          </a:xfrm>
        </p:grpSpPr>
        <p:grpSp>
          <p:nvGrpSpPr>
            <p:cNvPr id="157" name="Group 156"/>
            <p:cNvGrpSpPr/>
            <p:nvPr/>
          </p:nvGrpSpPr>
          <p:grpSpPr>
            <a:xfrm>
              <a:off x="7529067" y="4710735"/>
              <a:ext cx="1168611" cy="534365"/>
              <a:chOff x="7193341" y="4710735"/>
              <a:chExt cx="1504338" cy="687881"/>
            </a:xfrm>
          </p:grpSpPr>
          <p:sp>
            <p:nvSpPr>
              <p:cNvPr id="153"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5"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6"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3" name="Rectangle 162"/>
            <p:cNvSpPr/>
            <p:nvPr/>
          </p:nvSpPr>
          <p:spPr bwMode="auto">
            <a:xfrm>
              <a:off x="8300681"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2"/>
            <p:cNvSpPr/>
            <p:nvPr/>
          </p:nvSpPr>
          <p:spPr bwMode="auto">
            <a:xfrm>
              <a:off x="7998043"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2"/>
            <p:cNvSpPr/>
            <p:nvPr/>
          </p:nvSpPr>
          <p:spPr bwMode="auto">
            <a:xfrm>
              <a:off x="7702637"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2"/>
            <p:cNvSpPr/>
            <p:nvPr/>
          </p:nvSpPr>
          <p:spPr bwMode="auto">
            <a:xfrm>
              <a:off x="7388049"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8" name="Group 157"/>
            <p:cNvGrpSpPr/>
            <p:nvPr/>
          </p:nvGrpSpPr>
          <p:grpSpPr>
            <a:xfrm>
              <a:off x="7393786" y="4992583"/>
              <a:ext cx="1168611" cy="534365"/>
              <a:chOff x="7193341" y="4710735"/>
              <a:chExt cx="1504338" cy="687881"/>
            </a:xfrm>
          </p:grpSpPr>
          <p:sp>
            <p:nvSpPr>
              <p:cNvPr id="159"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1"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2"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71" name="Freeform 10"/>
          <p:cNvSpPr>
            <a:spLocks noEditPoints="1"/>
          </p:cNvSpPr>
          <p:nvPr/>
        </p:nvSpPr>
        <p:spPr bwMode="auto">
          <a:xfrm>
            <a:off x="6979920" y="4746384"/>
            <a:ext cx="341239" cy="349898"/>
          </a:xfrm>
          <a:custGeom>
            <a:avLst/>
            <a:gdLst>
              <a:gd name="T0" fmla="*/ 714 w 1215"/>
              <a:gd name="T1" fmla="*/ 1241 h 1246"/>
              <a:gd name="T2" fmla="*/ 618 w 1215"/>
              <a:gd name="T3" fmla="*/ 1223 h 1246"/>
              <a:gd name="T4" fmla="*/ 269 w 1215"/>
              <a:gd name="T5" fmla="*/ 1146 h 1246"/>
              <a:gd name="T6" fmla="*/ 61 w 1215"/>
              <a:gd name="T7" fmla="*/ 1101 h 1246"/>
              <a:gd name="T8" fmla="*/ 1 w 1215"/>
              <a:gd name="T9" fmla="*/ 1062 h 1246"/>
              <a:gd name="T10" fmla="*/ 84 w 1215"/>
              <a:gd name="T11" fmla="*/ 140 h 1246"/>
              <a:gd name="T12" fmla="*/ 319 w 1215"/>
              <a:gd name="T13" fmla="*/ 91 h 1246"/>
              <a:gd name="T14" fmla="*/ 593 w 1215"/>
              <a:gd name="T15" fmla="*/ 31 h 1246"/>
              <a:gd name="T16" fmla="*/ 719 w 1215"/>
              <a:gd name="T17" fmla="*/ 32 h 1246"/>
              <a:gd name="T18" fmla="*/ 719 w 1215"/>
              <a:gd name="T19" fmla="*/ 511 h 1246"/>
              <a:gd name="T20" fmla="*/ 719 w 1215"/>
              <a:gd name="T21" fmla="*/ 1035 h 1246"/>
              <a:gd name="T22" fmla="*/ 379 w 1215"/>
              <a:gd name="T23" fmla="*/ 351 h 1246"/>
              <a:gd name="T24" fmla="*/ 254 w 1215"/>
              <a:gd name="T25" fmla="*/ 386 h 1246"/>
              <a:gd name="T26" fmla="*/ 273 w 1215"/>
              <a:gd name="T27" fmla="*/ 603 h 1246"/>
              <a:gd name="T28" fmla="*/ 412 w 1215"/>
              <a:gd name="T29" fmla="*/ 692 h 1246"/>
              <a:gd name="T30" fmla="*/ 316 w 1215"/>
              <a:gd name="T31" fmla="*/ 753 h 1246"/>
              <a:gd name="T32" fmla="*/ 222 w 1215"/>
              <a:gd name="T33" fmla="*/ 744 h 1246"/>
              <a:gd name="T34" fmla="*/ 225 w 1215"/>
              <a:gd name="T35" fmla="*/ 815 h 1246"/>
              <a:gd name="T36" fmla="*/ 473 w 1215"/>
              <a:gd name="T37" fmla="*/ 791 h 1246"/>
              <a:gd name="T38" fmla="*/ 330 w 1215"/>
              <a:gd name="T39" fmla="*/ 526 h 1246"/>
              <a:gd name="T40" fmla="*/ 377 w 1215"/>
              <a:gd name="T41" fmla="*/ 427 h 1246"/>
              <a:gd name="T42" fmla="*/ 477 w 1215"/>
              <a:gd name="T43" fmla="*/ 437 h 1246"/>
              <a:gd name="T44" fmla="*/ 474 w 1215"/>
              <a:gd name="T45" fmla="*/ 364 h 1246"/>
              <a:gd name="T46" fmla="*/ 778 w 1215"/>
              <a:gd name="T47" fmla="*/ 254 h 1246"/>
              <a:gd name="T48" fmla="*/ 733 w 1215"/>
              <a:gd name="T49" fmla="*/ 290 h 1246"/>
              <a:gd name="T50" fmla="*/ 763 w 1215"/>
              <a:gd name="T51" fmla="*/ 487 h 1246"/>
              <a:gd name="T52" fmla="*/ 821 w 1215"/>
              <a:gd name="T53" fmla="*/ 488 h 1246"/>
              <a:gd name="T54" fmla="*/ 917 w 1215"/>
              <a:gd name="T55" fmla="*/ 447 h 1246"/>
              <a:gd name="T56" fmla="*/ 994 w 1215"/>
              <a:gd name="T57" fmla="*/ 520 h 1246"/>
              <a:gd name="T58" fmla="*/ 957 w 1215"/>
              <a:gd name="T59" fmla="*/ 591 h 1246"/>
              <a:gd name="T60" fmla="*/ 997 w 1215"/>
              <a:gd name="T61" fmla="*/ 736 h 1246"/>
              <a:gd name="T62" fmla="*/ 938 w 1215"/>
              <a:gd name="T63" fmla="*/ 813 h 1246"/>
              <a:gd name="T64" fmla="*/ 781 w 1215"/>
              <a:gd name="T65" fmla="*/ 783 h 1246"/>
              <a:gd name="T66" fmla="*/ 734 w 1215"/>
              <a:gd name="T67" fmla="*/ 833 h 1246"/>
              <a:gd name="T68" fmla="*/ 754 w 1215"/>
              <a:gd name="T69" fmla="*/ 1011 h 1246"/>
              <a:gd name="T70" fmla="*/ 947 w 1215"/>
              <a:gd name="T71" fmla="*/ 886 h 1246"/>
              <a:gd name="T72" fmla="*/ 1080 w 1215"/>
              <a:gd name="T73" fmla="*/ 755 h 1246"/>
              <a:gd name="T74" fmla="*/ 1173 w 1215"/>
              <a:gd name="T75" fmla="*/ 582 h 1246"/>
              <a:gd name="T76" fmla="*/ 1069 w 1215"/>
              <a:gd name="T77" fmla="*/ 519 h 1246"/>
              <a:gd name="T78" fmla="*/ 1028 w 1215"/>
              <a:gd name="T79" fmla="*/ 465 h 1246"/>
              <a:gd name="T80" fmla="*/ 919 w 1215"/>
              <a:gd name="T81" fmla="*/ 368 h 1246"/>
              <a:gd name="T82" fmla="*/ 832 w 1215"/>
              <a:gd name="T83" fmla="*/ 259 h 1246"/>
              <a:gd name="T84" fmla="*/ 778 w 1215"/>
              <a:gd name="T85" fmla="*/ 254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5" h="1246">
                <a:moveTo>
                  <a:pt x="719" y="1210"/>
                </a:moveTo>
                <a:cubicBezTo>
                  <a:pt x="713" y="1220"/>
                  <a:pt x="730" y="1234"/>
                  <a:pt x="714" y="1241"/>
                </a:cubicBezTo>
                <a:cubicBezTo>
                  <a:pt x="702" y="1246"/>
                  <a:pt x="693" y="1236"/>
                  <a:pt x="682" y="1234"/>
                </a:cubicBezTo>
                <a:cubicBezTo>
                  <a:pt x="661" y="1230"/>
                  <a:pt x="639" y="1228"/>
                  <a:pt x="618" y="1223"/>
                </a:cubicBezTo>
                <a:cubicBezTo>
                  <a:pt x="554" y="1206"/>
                  <a:pt x="490" y="1196"/>
                  <a:pt x="426" y="1182"/>
                </a:cubicBezTo>
                <a:cubicBezTo>
                  <a:pt x="374" y="1170"/>
                  <a:pt x="321" y="1159"/>
                  <a:pt x="269" y="1146"/>
                </a:cubicBezTo>
                <a:cubicBezTo>
                  <a:pt x="234" y="1137"/>
                  <a:pt x="198" y="1129"/>
                  <a:pt x="161" y="1124"/>
                </a:cubicBezTo>
                <a:cubicBezTo>
                  <a:pt x="127" y="1119"/>
                  <a:pt x="95" y="1108"/>
                  <a:pt x="61" y="1101"/>
                </a:cubicBezTo>
                <a:cubicBezTo>
                  <a:pt x="42" y="1097"/>
                  <a:pt x="21" y="1094"/>
                  <a:pt x="1" y="1090"/>
                </a:cubicBezTo>
                <a:cubicBezTo>
                  <a:pt x="1" y="1081"/>
                  <a:pt x="1" y="1071"/>
                  <a:pt x="1" y="1062"/>
                </a:cubicBezTo>
                <a:cubicBezTo>
                  <a:pt x="1" y="761"/>
                  <a:pt x="0" y="460"/>
                  <a:pt x="0" y="160"/>
                </a:cubicBezTo>
                <a:cubicBezTo>
                  <a:pt x="28" y="153"/>
                  <a:pt x="56" y="145"/>
                  <a:pt x="84" y="140"/>
                </a:cubicBezTo>
                <a:cubicBezTo>
                  <a:pt x="120" y="133"/>
                  <a:pt x="156" y="123"/>
                  <a:pt x="191" y="115"/>
                </a:cubicBezTo>
                <a:cubicBezTo>
                  <a:pt x="234" y="107"/>
                  <a:pt x="276" y="100"/>
                  <a:pt x="319" y="91"/>
                </a:cubicBezTo>
                <a:cubicBezTo>
                  <a:pt x="348" y="85"/>
                  <a:pt x="376" y="76"/>
                  <a:pt x="404" y="70"/>
                </a:cubicBezTo>
                <a:cubicBezTo>
                  <a:pt x="467" y="56"/>
                  <a:pt x="531" y="45"/>
                  <a:pt x="593" y="31"/>
                </a:cubicBezTo>
                <a:cubicBezTo>
                  <a:pt x="624" y="23"/>
                  <a:pt x="656" y="19"/>
                  <a:pt x="687" y="9"/>
                </a:cubicBezTo>
                <a:cubicBezTo>
                  <a:pt x="713" y="0"/>
                  <a:pt x="718" y="5"/>
                  <a:pt x="719" y="32"/>
                </a:cubicBezTo>
                <a:cubicBezTo>
                  <a:pt x="719" y="103"/>
                  <a:pt x="719" y="175"/>
                  <a:pt x="719" y="246"/>
                </a:cubicBezTo>
                <a:cubicBezTo>
                  <a:pt x="719" y="334"/>
                  <a:pt x="719" y="423"/>
                  <a:pt x="719" y="511"/>
                </a:cubicBezTo>
                <a:cubicBezTo>
                  <a:pt x="719" y="597"/>
                  <a:pt x="719" y="684"/>
                  <a:pt x="719" y="770"/>
                </a:cubicBezTo>
                <a:cubicBezTo>
                  <a:pt x="719" y="858"/>
                  <a:pt x="719" y="947"/>
                  <a:pt x="719" y="1035"/>
                </a:cubicBezTo>
                <a:cubicBezTo>
                  <a:pt x="719" y="1093"/>
                  <a:pt x="719" y="1152"/>
                  <a:pt x="719" y="1210"/>
                </a:cubicBezTo>
                <a:close/>
                <a:moveTo>
                  <a:pt x="379" y="351"/>
                </a:moveTo>
                <a:cubicBezTo>
                  <a:pt x="349" y="345"/>
                  <a:pt x="320" y="358"/>
                  <a:pt x="291" y="365"/>
                </a:cubicBezTo>
                <a:cubicBezTo>
                  <a:pt x="278" y="369"/>
                  <a:pt x="264" y="377"/>
                  <a:pt x="254" y="386"/>
                </a:cubicBezTo>
                <a:cubicBezTo>
                  <a:pt x="221" y="417"/>
                  <a:pt x="208" y="455"/>
                  <a:pt x="208" y="501"/>
                </a:cubicBezTo>
                <a:cubicBezTo>
                  <a:pt x="209" y="549"/>
                  <a:pt x="234" y="580"/>
                  <a:pt x="273" y="603"/>
                </a:cubicBezTo>
                <a:cubicBezTo>
                  <a:pt x="306" y="622"/>
                  <a:pt x="342" y="636"/>
                  <a:pt x="378" y="651"/>
                </a:cubicBezTo>
                <a:cubicBezTo>
                  <a:pt x="395" y="658"/>
                  <a:pt x="410" y="669"/>
                  <a:pt x="412" y="692"/>
                </a:cubicBezTo>
                <a:cubicBezTo>
                  <a:pt x="414" y="712"/>
                  <a:pt x="405" y="726"/>
                  <a:pt x="388" y="739"/>
                </a:cubicBezTo>
                <a:cubicBezTo>
                  <a:pt x="365" y="756"/>
                  <a:pt x="341" y="753"/>
                  <a:pt x="316" y="753"/>
                </a:cubicBezTo>
                <a:cubicBezTo>
                  <a:pt x="288" y="754"/>
                  <a:pt x="264" y="743"/>
                  <a:pt x="239" y="733"/>
                </a:cubicBezTo>
                <a:cubicBezTo>
                  <a:pt x="227" y="729"/>
                  <a:pt x="223" y="732"/>
                  <a:pt x="222" y="744"/>
                </a:cubicBezTo>
                <a:cubicBezTo>
                  <a:pt x="222" y="763"/>
                  <a:pt x="220" y="782"/>
                  <a:pt x="218" y="802"/>
                </a:cubicBezTo>
                <a:cubicBezTo>
                  <a:pt x="218" y="807"/>
                  <a:pt x="217" y="812"/>
                  <a:pt x="225" y="815"/>
                </a:cubicBezTo>
                <a:cubicBezTo>
                  <a:pt x="289" y="838"/>
                  <a:pt x="353" y="842"/>
                  <a:pt x="418" y="822"/>
                </a:cubicBezTo>
                <a:cubicBezTo>
                  <a:pt x="438" y="816"/>
                  <a:pt x="458" y="807"/>
                  <a:pt x="473" y="791"/>
                </a:cubicBezTo>
                <a:cubicBezTo>
                  <a:pt x="529" y="737"/>
                  <a:pt x="533" y="610"/>
                  <a:pt x="432" y="571"/>
                </a:cubicBezTo>
                <a:cubicBezTo>
                  <a:pt x="397" y="558"/>
                  <a:pt x="364" y="541"/>
                  <a:pt x="330" y="526"/>
                </a:cubicBezTo>
                <a:cubicBezTo>
                  <a:pt x="319" y="521"/>
                  <a:pt x="311" y="511"/>
                  <a:pt x="310" y="497"/>
                </a:cubicBezTo>
                <a:cubicBezTo>
                  <a:pt x="307" y="450"/>
                  <a:pt x="333" y="433"/>
                  <a:pt x="377" y="427"/>
                </a:cubicBezTo>
                <a:cubicBezTo>
                  <a:pt x="407" y="424"/>
                  <a:pt x="434" y="437"/>
                  <a:pt x="463" y="442"/>
                </a:cubicBezTo>
                <a:cubicBezTo>
                  <a:pt x="468" y="443"/>
                  <a:pt x="478" y="449"/>
                  <a:pt x="477" y="437"/>
                </a:cubicBezTo>
                <a:cubicBezTo>
                  <a:pt x="477" y="417"/>
                  <a:pt x="484" y="399"/>
                  <a:pt x="486" y="380"/>
                </a:cubicBezTo>
                <a:cubicBezTo>
                  <a:pt x="487" y="369"/>
                  <a:pt x="483" y="365"/>
                  <a:pt x="474" y="364"/>
                </a:cubicBezTo>
                <a:cubicBezTo>
                  <a:pt x="443" y="360"/>
                  <a:pt x="412" y="348"/>
                  <a:pt x="379" y="351"/>
                </a:cubicBezTo>
                <a:close/>
                <a:moveTo>
                  <a:pt x="778" y="254"/>
                </a:moveTo>
                <a:cubicBezTo>
                  <a:pt x="772" y="255"/>
                  <a:pt x="766" y="257"/>
                  <a:pt x="760" y="257"/>
                </a:cubicBezTo>
                <a:cubicBezTo>
                  <a:pt x="739" y="259"/>
                  <a:pt x="733" y="269"/>
                  <a:pt x="733" y="290"/>
                </a:cubicBezTo>
                <a:cubicBezTo>
                  <a:pt x="735" y="345"/>
                  <a:pt x="734" y="399"/>
                  <a:pt x="734" y="453"/>
                </a:cubicBezTo>
                <a:cubicBezTo>
                  <a:pt x="734" y="480"/>
                  <a:pt x="736" y="483"/>
                  <a:pt x="763" y="487"/>
                </a:cubicBezTo>
                <a:cubicBezTo>
                  <a:pt x="766" y="487"/>
                  <a:pt x="770" y="488"/>
                  <a:pt x="773" y="488"/>
                </a:cubicBezTo>
                <a:cubicBezTo>
                  <a:pt x="789" y="488"/>
                  <a:pt x="805" y="488"/>
                  <a:pt x="821" y="488"/>
                </a:cubicBezTo>
                <a:cubicBezTo>
                  <a:pt x="849" y="485"/>
                  <a:pt x="872" y="471"/>
                  <a:pt x="888" y="449"/>
                </a:cubicBezTo>
                <a:cubicBezTo>
                  <a:pt x="899" y="434"/>
                  <a:pt x="908" y="441"/>
                  <a:pt x="917" y="447"/>
                </a:cubicBezTo>
                <a:cubicBezTo>
                  <a:pt x="921" y="449"/>
                  <a:pt x="923" y="453"/>
                  <a:pt x="928" y="455"/>
                </a:cubicBezTo>
                <a:cubicBezTo>
                  <a:pt x="955" y="471"/>
                  <a:pt x="976" y="493"/>
                  <a:pt x="994" y="520"/>
                </a:cubicBezTo>
                <a:cubicBezTo>
                  <a:pt x="999" y="527"/>
                  <a:pt x="1001" y="536"/>
                  <a:pt x="992" y="543"/>
                </a:cubicBezTo>
                <a:cubicBezTo>
                  <a:pt x="976" y="555"/>
                  <a:pt x="964" y="572"/>
                  <a:pt x="957" y="591"/>
                </a:cubicBezTo>
                <a:cubicBezTo>
                  <a:pt x="950" y="610"/>
                  <a:pt x="937" y="631"/>
                  <a:pt x="944" y="652"/>
                </a:cubicBezTo>
                <a:cubicBezTo>
                  <a:pt x="955" y="683"/>
                  <a:pt x="966" y="716"/>
                  <a:pt x="997" y="736"/>
                </a:cubicBezTo>
                <a:cubicBezTo>
                  <a:pt x="1002" y="739"/>
                  <a:pt x="1002" y="744"/>
                  <a:pt x="998" y="749"/>
                </a:cubicBezTo>
                <a:cubicBezTo>
                  <a:pt x="980" y="773"/>
                  <a:pt x="962" y="795"/>
                  <a:pt x="938" y="813"/>
                </a:cubicBezTo>
                <a:cubicBezTo>
                  <a:pt x="921" y="826"/>
                  <a:pt x="909" y="840"/>
                  <a:pt x="886" y="813"/>
                </a:cubicBezTo>
                <a:cubicBezTo>
                  <a:pt x="861" y="782"/>
                  <a:pt x="820" y="780"/>
                  <a:pt x="781" y="783"/>
                </a:cubicBezTo>
                <a:cubicBezTo>
                  <a:pt x="765" y="784"/>
                  <a:pt x="751" y="793"/>
                  <a:pt x="738" y="801"/>
                </a:cubicBezTo>
                <a:cubicBezTo>
                  <a:pt x="729" y="806"/>
                  <a:pt x="734" y="822"/>
                  <a:pt x="734" y="833"/>
                </a:cubicBezTo>
                <a:cubicBezTo>
                  <a:pt x="734" y="880"/>
                  <a:pt x="735" y="927"/>
                  <a:pt x="734" y="975"/>
                </a:cubicBezTo>
                <a:cubicBezTo>
                  <a:pt x="733" y="992"/>
                  <a:pt x="736" y="1001"/>
                  <a:pt x="754" y="1011"/>
                </a:cubicBezTo>
                <a:cubicBezTo>
                  <a:pt x="821" y="1046"/>
                  <a:pt x="909" y="998"/>
                  <a:pt x="922" y="931"/>
                </a:cubicBezTo>
                <a:cubicBezTo>
                  <a:pt x="926" y="914"/>
                  <a:pt x="926" y="897"/>
                  <a:pt x="947" y="886"/>
                </a:cubicBezTo>
                <a:cubicBezTo>
                  <a:pt x="994" y="859"/>
                  <a:pt x="1031" y="820"/>
                  <a:pt x="1056" y="771"/>
                </a:cubicBezTo>
                <a:cubicBezTo>
                  <a:pt x="1061" y="760"/>
                  <a:pt x="1068" y="754"/>
                  <a:pt x="1080" y="755"/>
                </a:cubicBezTo>
                <a:cubicBezTo>
                  <a:pt x="1094" y="756"/>
                  <a:pt x="1108" y="754"/>
                  <a:pt x="1121" y="747"/>
                </a:cubicBezTo>
                <a:cubicBezTo>
                  <a:pt x="1175" y="719"/>
                  <a:pt x="1215" y="642"/>
                  <a:pt x="1173" y="582"/>
                </a:cubicBezTo>
                <a:cubicBezTo>
                  <a:pt x="1165" y="569"/>
                  <a:pt x="1162" y="553"/>
                  <a:pt x="1146" y="545"/>
                </a:cubicBezTo>
                <a:cubicBezTo>
                  <a:pt x="1121" y="532"/>
                  <a:pt x="1098" y="517"/>
                  <a:pt x="1069" y="519"/>
                </a:cubicBezTo>
                <a:cubicBezTo>
                  <a:pt x="1064" y="519"/>
                  <a:pt x="1061" y="518"/>
                  <a:pt x="1059" y="513"/>
                </a:cubicBezTo>
                <a:cubicBezTo>
                  <a:pt x="1050" y="496"/>
                  <a:pt x="1039" y="480"/>
                  <a:pt x="1028" y="465"/>
                </a:cubicBezTo>
                <a:cubicBezTo>
                  <a:pt x="1002" y="429"/>
                  <a:pt x="970" y="401"/>
                  <a:pt x="930" y="383"/>
                </a:cubicBezTo>
                <a:cubicBezTo>
                  <a:pt x="924" y="380"/>
                  <a:pt x="917" y="375"/>
                  <a:pt x="919" y="368"/>
                </a:cubicBezTo>
                <a:cubicBezTo>
                  <a:pt x="921" y="354"/>
                  <a:pt x="915" y="343"/>
                  <a:pt x="909" y="332"/>
                </a:cubicBezTo>
                <a:cubicBezTo>
                  <a:pt x="892" y="299"/>
                  <a:pt x="874" y="266"/>
                  <a:pt x="832" y="259"/>
                </a:cubicBezTo>
                <a:cubicBezTo>
                  <a:pt x="826" y="258"/>
                  <a:pt x="820" y="256"/>
                  <a:pt x="815" y="254"/>
                </a:cubicBezTo>
                <a:cubicBezTo>
                  <a:pt x="802" y="254"/>
                  <a:pt x="790" y="254"/>
                  <a:pt x="778" y="2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 name="Freeform 9"/>
          <p:cNvSpPr>
            <a:spLocks noEditPoints="1"/>
          </p:cNvSpPr>
          <p:nvPr/>
        </p:nvSpPr>
        <p:spPr bwMode="auto">
          <a:xfrm>
            <a:off x="6667500" y="5180396"/>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3" name="Freeform 26"/>
          <p:cNvSpPr>
            <a:spLocks noEditPoints="1"/>
          </p:cNvSpPr>
          <p:nvPr/>
        </p:nvSpPr>
        <p:spPr bwMode="auto">
          <a:xfrm>
            <a:off x="6522720" y="4786267"/>
            <a:ext cx="283207" cy="313199"/>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Footer Placeholder 2"/>
          <p:cNvSpPr>
            <a:spLocks noGrp="1"/>
          </p:cNvSpPr>
          <p:nvPr>
            <p:ph type="ftr" sz="quarter" idx="10"/>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71388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6675439" y="1211263"/>
            <a:ext cx="5486400" cy="5330690"/>
          </a:xfrm>
        </p:spPr>
        <p:txBody>
          <a:bodyPr/>
          <a:lstStyle/>
          <a:p>
            <a:pPr marL="0" indent="0">
              <a:buNone/>
            </a:pPr>
            <a:r>
              <a:rPr lang="en-US" sz="3200" dirty="0"/>
              <a:t>Remote web always has </a:t>
            </a:r>
            <a:br>
              <a:rPr lang="en-US" sz="3200" dirty="0"/>
            </a:br>
            <a:r>
              <a:rPr lang="en-US" sz="3200" dirty="0"/>
              <a:t>full rights to add-in web</a:t>
            </a:r>
          </a:p>
          <a:p>
            <a:pPr marL="0" indent="0">
              <a:spcBef>
                <a:spcPts val="2400"/>
              </a:spcBef>
              <a:buNone/>
            </a:pPr>
            <a:r>
              <a:rPr lang="en-US" sz="3200" dirty="0"/>
              <a:t>Add-in permissions are the lesser of user and add-in permissions to the </a:t>
            </a:r>
            <a:br>
              <a:rPr lang="en-US" sz="3200" dirty="0"/>
            </a:br>
            <a:r>
              <a:rPr lang="en-US" sz="3200" dirty="0"/>
              <a:t>given resource</a:t>
            </a:r>
          </a:p>
          <a:p>
            <a:pPr marL="0" indent="0">
              <a:spcBef>
                <a:spcPts val="2400"/>
              </a:spcBef>
              <a:buNone/>
            </a:pPr>
            <a:r>
              <a:rPr lang="en-US" sz="3200" dirty="0"/>
              <a:t>Provider-hosted add-ins can utilize “app-only” permissions to “elevate” privileges</a:t>
            </a:r>
          </a:p>
          <a:p>
            <a:pPr marL="0" indent="0">
              <a:buNone/>
            </a:pPr>
            <a:endParaRPr lang="en-US" sz="3200" dirty="0"/>
          </a:p>
        </p:txBody>
      </p:sp>
      <p:sp>
        <p:nvSpPr>
          <p:cNvPr id="14" name="Text Placeholder 13"/>
          <p:cNvSpPr>
            <a:spLocks noGrp="1"/>
          </p:cNvSpPr>
          <p:nvPr>
            <p:ph type="body" sz="quarter" idx="10"/>
          </p:nvPr>
        </p:nvSpPr>
        <p:spPr>
          <a:xfrm>
            <a:off x="246063" y="2241533"/>
            <a:ext cx="5514975" cy="1514261"/>
          </a:xfrm>
        </p:spPr>
        <p:txBody>
          <a:bodyPr/>
          <a:lstStyle/>
          <a:p>
            <a:pPr marL="0" indent="0">
              <a:buNone/>
            </a:pPr>
            <a:r>
              <a:rPr lang="en-US" sz="4800" dirty="0" smtClean="0"/>
              <a:t>Add-in </a:t>
            </a:r>
            <a:br>
              <a:rPr lang="en-US" sz="4800" dirty="0" smtClean="0"/>
            </a:br>
            <a:r>
              <a:rPr lang="en-US" sz="4800" dirty="0" smtClean="0"/>
              <a:t>permissions</a:t>
            </a:r>
            <a:endParaRPr lang="en-US" sz="4800" dirty="0"/>
          </a:p>
        </p:txBody>
      </p:sp>
      <p:sp>
        <p:nvSpPr>
          <p:cNvPr id="15" name="Footer Placeholder 14"/>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5634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551489" y="1270962"/>
            <a:ext cx="5734298" cy="3944146"/>
            <a:chOff x="6675438" y="1849879"/>
            <a:chExt cx="6368868" cy="4380614"/>
          </a:xfrm>
        </p:grpSpPr>
        <p:sp>
          <p:nvSpPr>
            <p:cNvPr id="12" name="Text Placeholder 1"/>
            <p:cNvSpPr txBox="1">
              <a:spLocks/>
            </p:cNvSpPr>
            <p:nvPr/>
          </p:nvSpPr>
          <p:spPr>
            <a:xfrm>
              <a:off x="6675438" y="1849879"/>
              <a:ext cx="6231203" cy="415330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400"/>
                </a:spcBef>
                <a:buFont typeface="Arial" pitchFamily="34" charset="0"/>
                <a:buNone/>
              </a:pPr>
              <a:r>
                <a:rPr lang="en-US" sz="3400" dirty="0" smtClean="0"/>
                <a:t>Considers add-in permissions only, ignores user</a:t>
              </a:r>
            </a:p>
            <a:p>
              <a:pPr marL="0" indent="0">
                <a:spcBef>
                  <a:spcPts val="2400"/>
                </a:spcBef>
                <a:buFont typeface="Arial" pitchFamily="34" charset="0"/>
                <a:buNone/>
              </a:pPr>
              <a:r>
                <a:rPr lang="en-US" sz="3400" dirty="0" smtClean="0"/>
                <a:t>Set AllowAppOnlyPolicy to true in add-in manifest</a:t>
              </a:r>
            </a:p>
            <a:p>
              <a:pPr marL="0" indent="0">
                <a:spcBef>
                  <a:spcPts val="2400"/>
                </a:spcBef>
                <a:buFont typeface="Arial" pitchFamily="34" charset="0"/>
                <a:buNone/>
              </a:pPr>
              <a:endParaRPr lang="en-US" sz="1400" dirty="0" smtClean="0"/>
            </a:p>
            <a:p>
              <a:pPr marL="0" indent="0">
                <a:spcBef>
                  <a:spcPts val="2400"/>
                </a:spcBef>
                <a:buFont typeface="Arial" pitchFamily="34" charset="0"/>
                <a:buNone/>
              </a:pPr>
              <a:r>
                <a:rPr lang="en-US" sz="3400" dirty="0" smtClean="0"/>
                <a:t>Get an app-only token</a:t>
              </a:r>
              <a:endParaRPr lang="en-US" sz="34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03" y="4412369"/>
              <a:ext cx="6231203" cy="46511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270" y="5803596"/>
              <a:ext cx="6231203" cy="426897"/>
            </a:xfrm>
            <a:prstGeom prst="rect">
              <a:avLst/>
            </a:prstGeom>
          </p:spPr>
        </p:pic>
      </p:grpSp>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smtClean="0"/>
              <a:t>App-only permissions</a:t>
            </a:r>
            <a:endParaRPr lang="en-US" sz="48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1388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6-30540_Office_365_CloudRoadShow">
  <a:themeElements>
    <a:clrScheme name="Custom 10">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630a2e83-186a-4a0f-ab27-bee8a8096abc"/>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67</TotalTime>
  <Words>3774</Words>
  <Application>Microsoft Office PowerPoint</Application>
  <PresentationFormat>Custom</PresentationFormat>
  <Paragraphs>482</Paragraphs>
  <Slides>41</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Consolas</vt:lpstr>
      <vt:lpstr>Segoe Light</vt:lpstr>
      <vt:lpstr>Segoe UI</vt:lpstr>
      <vt:lpstr>Segoe UI Black</vt:lpstr>
      <vt:lpstr>Segoe UI Light</vt:lpstr>
      <vt:lpstr>Segoe UI Semibold</vt:lpstr>
      <vt:lpstr>Wingdings</vt:lpstr>
      <vt:lpstr>6-30540_Office_365_CloudRoadShow</vt:lpstr>
      <vt:lpstr>Office 365  development</vt:lpstr>
      <vt:lpstr>Deep dive into  provider hosted apps</vt:lpstr>
      <vt:lpstr>Agenda </vt:lpstr>
      <vt:lpstr>Developer vision</vt:lpstr>
      <vt:lpstr>PowerPoint Presentation</vt:lpstr>
      <vt:lpstr>Cloud architecture</vt:lpstr>
      <vt:lpstr>On-premises architecture</vt:lpstr>
      <vt:lpstr>PowerPoint Presentation</vt:lpstr>
      <vt:lpstr>PowerPoint Presentation</vt:lpstr>
      <vt:lpstr>PowerPoint Presentation</vt:lpstr>
      <vt:lpstr>Demo</vt:lpstr>
      <vt:lpstr>PowerPoint Presentation</vt:lpstr>
      <vt:lpstr>PowerPoint Presentation</vt:lpstr>
      <vt:lpstr>Validating Context Token</vt:lpstr>
      <vt:lpstr>PowerPoint Presentation</vt:lpstr>
      <vt:lpstr>PowerPoint Presentation</vt:lpstr>
      <vt:lpstr>Managed CSOM</vt:lpstr>
      <vt:lpstr>Managed REST</vt:lpstr>
      <vt:lpstr>PowerPoint Presentation</vt:lpstr>
      <vt:lpstr>PowerPoint Presentation</vt:lpstr>
      <vt:lpstr>Supported events</vt:lpstr>
      <vt:lpstr>PowerPoint Presentation</vt:lpstr>
      <vt:lpstr>IRemoteEventService</vt:lpstr>
      <vt:lpstr>PowerPoint Presentation</vt:lpstr>
      <vt:lpstr>PowerPoint Presentation</vt:lpstr>
      <vt:lpstr>Registering events receivers</vt:lpstr>
      <vt:lpstr>Debugging considerations</vt:lpstr>
      <vt:lpstr>Demo</vt:lpstr>
      <vt:lpstr>PowerPoint Presentation</vt:lpstr>
      <vt:lpstr>Remote “jobs” authentication</vt:lpstr>
      <vt:lpstr>Remote “jobs” authentication</vt:lpstr>
      <vt:lpstr>Provisioning options/comparison</vt:lpstr>
      <vt:lpstr>PowerPoint Presentation</vt:lpstr>
      <vt:lpstr>Async provisioning model</vt:lpstr>
      <vt:lpstr>Provisioning time logic</vt:lpstr>
      <vt:lpstr>Demo</vt:lpstr>
      <vt:lpstr>Summary</vt:lpstr>
      <vt:lpstr>PowerPoint Presentation</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Alyssa Jones</cp:lastModifiedBy>
  <cp:revision>12</cp:revision>
  <dcterms:created xsi:type="dcterms:W3CDTF">2016-01-18T17:20:12Z</dcterms:created>
  <dcterms:modified xsi:type="dcterms:W3CDTF">2016-01-20T22:17:59Z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